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0"/>
  </p:handoutMasterIdLst>
  <p:sldIdLst>
    <p:sldId id="342" r:id="rId4"/>
    <p:sldId id="997" r:id="rId6"/>
    <p:sldId id="979" r:id="rId7"/>
    <p:sldId id="1002" r:id="rId8"/>
    <p:sldId id="1001" r:id="rId9"/>
    <p:sldId id="1008" r:id="rId10"/>
    <p:sldId id="1006" r:id="rId11"/>
    <p:sldId id="992" r:id="rId12"/>
    <p:sldId id="1004" r:id="rId13"/>
    <p:sldId id="994" r:id="rId14"/>
    <p:sldId id="995" r:id="rId15"/>
    <p:sldId id="1005" r:id="rId16"/>
    <p:sldId id="1003" r:id="rId17"/>
    <p:sldId id="650" r:id="rId18"/>
    <p:sldId id="991" r:id="rId19"/>
  </p:sldIdLst>
  <p:sldSz cx="9906000" cy="6858000" type="A4"/>
  <p:notesSz cx="6858000" cy="919924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EE8E8"/>
    <a:srgbClr val="EFE5D1"/>
    <a:srgbClr val="E5DDC5"/>
    <a:srgbClr val="DCD1AE"/>
    <a:srgbClr val="DCEEF0"/>
    <a:srgbClr val="DDDDDD"/>
    <a:srgbClr val="9E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6" autoAdjust="0"/>
    <p:restoredTop sz="86471" autoAdjust="0"/>
  </p:normalViewPr>
  <p:slideViewPr>
    <p:cSldViewPr>
      <p:cViewPr>
        <p:scale>
          <a:sx n="70" d="100"/>
          <a:sy n="70" d="100"/>
        </p:scale>
        <p:origin x="-972" y="-216"/>
      </p:cViewPr>
      <p:guideLst>
        <p:guide orient="horz" pos="1728"/>
        <p:guide pos="672"/>
      </p:guideLst>
    </p:cSldViewPr>
  </p:slideViewPr>
  <p:outlineViewPr>
    <p:cViewPr>
      <p:scale>
        <a:sx n="33" d="100"/>
        <a:sy n="33" d="100"/>
      </p:scale>
      <p:origin x="18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548"/>
    </p:cViewPr>
  </p:sorterViewPr>
  <p:notesViewPr>
    <p:cSldViewPr>
      <p:cViewPr>
        <p:scale>
          <a:sx n="120" d="100"/>
          <a:sy n="120" d="100"/>
        </p:scale>
        <p:origin x="-432" y="894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DD261195-6CB9-430D-92F6-3028E8D399C2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688975"/>
            <a:ext cx="4984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Second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Third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Fourth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Fifth level</a:t>
            </a:r>
            <a:endParaRPr lang="en-US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853B9D-B791-42A0-86B1-071863A6571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4784FA-4A18-4A29-A36D-A7C8B0ED711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07B8B4-945F-4D6A-9EE7-CCBC5A660FC0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53D49-33B6-4FB3-9282-A9F4E046C120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50B23-330D-44ED-9034-5DAF9156040A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33D0D-FFAA-4DC5-AFD2-673F445DB974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762999" cy="55626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BFF83-6710-4B86-840F-7F7D57EEBD4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25415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3354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C64D-09E4-4265-94AA-3485DD42E5E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28600"/>
            <a:ext cx="965835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0200" y="990600"/>
            <a:ext cx="89154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5584-BACD-4C69-9CA4-80C671AA13E2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25415" y="1295400"/>
            <a:ext cx="73152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4C1B-CCDC-4420-821B-32509F67E016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25415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3354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3A86-8B60-47B4-9C01-B04B865A23F5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28600"/>
            <a:ext cx="965835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0200" y="990600"/>
            <a:ext cx="89154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F8B4-6A58-4659-A5EF-F60FAE84F652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1EB17-0951-4AA3-A24C-F12997217969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762999" cy="55626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B6D88-0789-4EFF-AE5B-2CD8B9232A9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CEADC-D52D-4284-8EEA-3F73FDC2218F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25415" y="1295400"/>
            <a:ext cx="73152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504E9-429A-49D7-8233-48E5DFD0700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28600"/>
            <a:ext cx="9658350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19080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9496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7429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91440" bIns="0" numCol="1" anchor="t" anchorCtr="0" compatLnSpc="1"/>
          <a:lstStyle>
            <a:lvl1pPr algn="ctr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AE2CA6-0778-4C3A-AA7E-5E2BFE7F46D5}" type="slidenum">
              <a:rPr lang="en-GB" altLang="en-US"/>
            </a:fld>
            <a:endParaRPr lang="en-GB" altLang="en-US"/>
          </a:p>
        </p:txBody>
      </p:sp>
      <p:sp>
        <p:nvSpPr>
          <p:cNvPr id="1028" name="TextBox 11"/>
          <p:cNvSpPr txBox="1">
            <a:spLocks noChangeArrowheads="1"/>
          </p:cNvSpPr>
          <p:nvPr userDrawn="1"/>
        </p:nvSpPr>
        <p:spPr bwMode="auto">
          <a:xfrm>
            <a:off x="6934200" y="-3175"/>
            <a:ext cx="206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b="0" smtClean="0">
                <a:solidFill>
                  <a:schemeClr val="tx1"/>
                </a:solidFill>
              </a:rPr>
              <a:t>www.hand-china.com</a:t>
            </a:r>
            <a:endParaRPr lang="zh-CN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029" name="矩形 12"/>
          <p:cNvSpPr>
            <a:spLocks noChangeArrowheads="1"/>
          </p:cNvSpPr>
          <p:nvPr userDrawn="1"/>
        </p:nvSpPr>
        <p:spPr bwMode="auto">
          <a:xfrm>
            <a:off x="0" y="228600"/>
            <a:ext cx="247650" cy="533400"/>
          </a:xfrm>
          <a:prstGeom prst="rect">
            <a:avLst/>
          </a:prstGeom>
          <a:solidFill>
            <a:srgbClr val="008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230505" indent="-230505"/>
            <a:endParaRPr lang="zh-CN" altLang="en-US"/>
          </a:p>
        </p:txBody>
      </p:sp>
      <p:pic>
        <p:nvPicPr>
          <p:cNvPr id="1030" name="图片 13" descr="logo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6608763"/>
            <a:ext cx="9906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 userDrawn="1"/>
        </p:nvCxnSpPr>
        <p:spPr bwMode="auto">
          <a:xfrm>
            <a:off x="0" y="6551613"/>
            <a:ext cx="9144000" cy="1587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2" name="图片 10" descr="鼠标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0"/>
            <a:ext cx="931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 userDrawn="1"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4" name="TextBox 20"/>
          <p:cNvSpPr txBox="1">
            <a:spLocks noChangeArrowheads="1"/>
          </p:cNvSpPr>
          <p:nvPr userDrawn="1"/>
        </p:nvSpPr>
        <p:spPr bwMode="auto">
          <a:xfrm>
            <a:off x="4241800" y="6629400"/>
            <a:ext cx="1262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·</a:t>
            </a:r>
            <a:r>
              <a:rPr lang="zh-CN" altLang="en-US" sz="8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汉得公司　版权所有</a:t>
            </a:r>
            <a:endParaRPr lang="zh-CN" altLang="en-US" sz="800" b="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28600"/>
            <a:ext cx="9658350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19080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9496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7429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91440" bIns="0" numCol="1" anchor="t" anchorCtr="0" compatLnSpc="1"/>
          <a:lstStyle>
            <a:lvl1pPr algn="ctr"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B66A6C-6619-49DA-AF6B-C54DD85F4CD6}" type="slidenum">
              <a:rPr lang="en-GB" altLang="en-US"/>
            </a:fld>
            <a:endParaRPr lang="en-GB" altLang="en-US"/>
          </a:p>
        </p:txBody>
      </p:sp>
      <p:sp>
        <p:nvSpPr>
          <p:cNvPr id="2052" name="TextBox 11"/>
          <p:cNvSpPr txBox="1">
            <a:spLocks noChangeArrowheads="1"/>
          </p:cNvSpPr>
          <p:nvPr userDrawn="1"/>
        </p:nvSpPr>
        <p:spPr bwMode="auto">
          <a:xfrm>
            <a:off x="6934200" y="-3175"/>
            <a:ext cx="206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0">
                <a:solidFill>
                  <a:srgbClr val="000000"/>
                </a:solidFill>
              </a:rPr>
              <a:t>www.hand-china.com</a:t>
            </a:r>
            <a:endParaRPr lang="zh-CN" altLang="en-US" sz="1200" b="0">
              <a:solidFill>
                <a:srgbClr val="000000"/>
              </a:solidFill>
            </a:endParaRPr>
          </a:p>
        </p:txBody>
      </p:sp>
      <p:sp>
        <p:nvSpPr>
          <p:cNvPr id="2053" name="矩形 12"/>
          <p:cNvSpPr>
            <a:spLocks noChangeArrowheads="1"/>
          </p:cNvSpPr>
          <p:nvPr userDrawn="1"/>
        </p:nvSpPr>
        <p:spPr bwMode="auto">
          <a:xfrm>
            <a:off x="0" y="228600"/>
            <a:ext cx="247650" cy="533400"/>
          </a:xfrm>
          <a:prstGeom prst="rect">
            <a:avLst/>
          </a:prstGeom>
          <a:solidFill>
            <a:srgbClr val="008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230505" indent="-230505"/>
            <a:endParaRPr lang="zh-CN" altLang="en-US"/>
          </a:p>
        </p:txBody>
      </p:sp>
      <p:pic>
        <p:nvPicPr>
          <p:cNvPr id="2054" name="图片 13" descr="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6608763"/>
            <a:ext cx="9906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 userDrawn="1"/>
        </p:nvCxnSpPr>
        <p:spPr bwMode="auto">
          <a:xfrm>
            <a:off x="0" y="6551613"/>
            <a:ext cx="9144000" cy="1587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6" name="图片 10" descr="鼠标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0"/>
            <a:ext cx="931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 userDrawn="1"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8" name="TextBox 20"/>
          <p:cNvSpPr txBox="1">
            <a:spLocks noChangeArrowheads="1"/>
          </p:cNvSpPr>
          <p:nvPr userDrawn="1"/>
        </p:nvSpPr>
        <p:spPr bwMode="auto">
          <a:xfrm>
            <a:off x="4241800" y="6629400"/>
            <a:ext cx="1262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·</a:t>
            </a:r>
            <a:r>
              <a:rPr lang="zh-CN" altLang="en-US" sz="8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汉得公司　版权所有</a:t>
            </a:r>
            <a:endParaRPr lang="zh-CN" altLang="en-US" sz="800" b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019800"/>
            <a:ext cx="76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3CA48-AE31-4D93-9A3C-A63A6D0CD452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pic>
        <p:nvPicPr>
          <p:cNvPr id="4099" name="图片 13" descr="首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032"/>
          <p:cNvSpPr>
            <a:spLocks noChangeArrowheads="1"/>
          </p:cNvSpPr>
          <p:nvPr/>
        </p:nvSpPr>
        <p:spPr bwMode="auto">
          <a:xfrm>
            <a:off x="660400" y="56388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</a:t>
            </a:r>
            <a:endParaRPr lang="en-US" altLang="zh-CN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HAND Enterprise Solutions </a:t>
            </a:r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Company Ltd.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1" name="Text Box 1042"/>
          <p:cNvSpPr txBox="1">
            <a:spLocks noChangeArrowheads="1"/>
          </p:cNvSpPr>
          <p:nvPr/>
        </p:nvSpPr>
        <p:spPr bwMode="auto">
          <a:xfrm>
            <a:off x="1143000" y="685800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租房信息管理系统设计方案</a:t>
            </a:r>
            <a:endParaRPr kumimoji="1" lang="en-US" altLang="zh-CN" sz="240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Text Box 1048"/>
          <p:cNvSpPr txBox="1">
            <a:spLocks noChangeArrowheads="1"/>
          </p:cNvSpPr>
          <p:nvPr/>
        </p:nvSpPr>
        <p:spPr bwMode="auto">
          <a:xfrm>
            <a:off x="6686550" y="1395413"/>
            <a:ext cx="321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505" indent="-230505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编写人：　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肖泱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编写日期：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&lt;20120215&gt;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　　</a:t>
            </a:r>
            <a:r>
              <a:rPr lang="en-US" alt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&lt;2.0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4705350" y="6629400"/>
            <a:ext cx="203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上海汉得信息技术股份有限公司版权所有</a:t>
            </a:r>
            <a:endParaRPr lang="zh-CN" altLang="en-US" sz="800" b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BDC34-6D02-4899-AA30-FE933B94DE16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租房信息管理系统详细方案</a:t>
            </a:r>
            <a:endParaRPr lang="zh-CN" altLang="en-US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用户定义：可新增用户、冻结用户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用户权限：通过建立角色，与用户相关联，设置相关功能的权限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房屋信息管理模块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信息新增：新增租住的房屋信息，包括详细地址、房屋类型（两室一厅或者三室一厅等）、月租金、各项费用、中介地址信息以及姓名和联系电话、房东联系电话、备注等。新增后房屋状态变为“空闲”，建立租房合同之后才为“已租住”。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房屋信息维护：可以修改和删除房屋信息。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房屋信息查询：可以查询所有房屋信息。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入住人员新增：可新增入住人员信息，包括姓名、工号、所在部门、</a:t>
            </a:r>
            <a:r>
              <a:rPr lang="en-US" altLang="zh-CN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地、电话号码、电子邮箱、备注等，新建之后入住人员状态变为“新建”，建立租房合同之后转为“正在租住”。建立合同之后相应的有入住日期字段等。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入住人员维护：可以修改和删除入住人员信息。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入住人员查询：可以查询所有入住人员信息。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9800" y="562987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600069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376F24-D9DA-4AE9-BE4E-0C8F90B2C5A0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租房信息管理系统详细方案</a:t>
            </a:r>
            <a:endParaRPr lang="zh-CN" altLang="en-US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新增：可新增已签订好的租房合同信息，将房屋信息（租金以及各项费用）与入住人员信息相关联。合同信息里面包括了房屋信息数据以及入住人员信息数据。还有合同签订时间、起租日期、到期日期。新建合同信息之后，合同状态变为“已签订”，如果退租，那么变为“已退租”。合同租赁期满，状态也自动变为“已退租”此外，还需考虑合同类型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租房合同信息维护：可修改和删除租房合同信息。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租房合同确认：确认租房合同信息。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租房合同信息查询：可以查询到所有租房合同信息。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租房过程管理模块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入住人员退租：支持单个或者多个入住人员进行退租管理，入住人员退出租房合同。加上备注退租原因。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人员入住：有房屋入住人员退租，可由其他人员入住进行</a:t>
            </a: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。（入住可预登记）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房屋退房：有房屋合同要终止，要进行退房，在本功能进行操作。房屋退房之后，房屋状态变更为“已退房”。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9800" y="562987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600069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EB640E-63FE-4A3D-BB38-B62F237323DF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租房信息管理系统详细方案</a:t>
            </a:r>
            <a:endParaRPr lang="zh-CN" altLang="en-US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租房费用管理模块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手工收款新增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：收取到</a:t>
            </a: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入住人员的租房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费用或者其他费用，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记录在系统中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手工收款核销：将实际收取到入住人员的金额进行核销操作，计算出剩余债权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费用新增与分摊</a:t>
            </a: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：先将房屋的租房费用按平均值分摊到每个入住人员，然后按照多少钱一天，然后按照实际入住时间来计算实际入住费用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。还应包括房屋水电费等。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期间管理模块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维护：可打开、关闭期间。</a:t>
            </a:r>
            <a:endParaRPr lang="en-US" altLang="zh-CN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期间月结：对期间内的收入、费用进行结算。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综合查询模块</a:t>
            </a:r>
            <a:endParaRPr lang="zh-CN" altLang="en-US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入住人员收款明细查询：可查询到所有入住人员收款的明细，包括剩余金额。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入住人员应付费用查询：可查询到所有入住人员应付的房租费用，均为按照天数计算。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租房费用支付查询：可查询到所有房屋合同费用支付情况。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租房合同明细查询：可查询到所有房屋合同信息情况，包括收付款，全部的信息。</a:t>
            </a:r>
            <a:endParaRPr lang="en-US" altLang="zh-CN" sz="18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9800" y="562987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600069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5257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注：需考虑入住员工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地，广州和上海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地的可不缴纳费用，由公司缴纳，但是要汇总金额。上海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地的需缴纳，主要在查询报表中</a:t>
            </a:r>
            <a:r>
              <a:rPr lang="zh-CN" altLang="en-US" dirty="0"/>
              <a:t>反映</a:t>
            </a:r>
            <a:r>
              <a:rPr lang="zh-CN" altLang="en-US" dirty="0" smtClean="0"/>
              <a:t>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1775" y="231775"/>
            <a:ext cx="8740775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90800"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1285875" y="1941513"/>
            <a:ext cx="53990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5"/>
          <p:cNvSpPr>
            <a:spLocks noChangeArrowheads="1"/>
          </p:cNvSpPr>
          <p:nvPr/>
        </p:nvSpPr>
        <p:spPr bwMode="auto">
          <a:xfrm>
            <a:off x="749300" y="1941513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>
            <a:off x="749300" y="1327150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6" name="Rectangle 58"/>
          <p:cNvSpPr>
            <a:spLocks noChangeArrowheads="1"/>
          </p:cNvSpPr>
          <p:nvPr/>
        </p:nvSpPr>
        <p:spPr bwMode="auto">
          <a:xfrm>
            <a:off x="1285875" y="2570163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租房信息管理系统详细方案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749300" y="2565400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8" name="Rectangle 58"/>
          <p:cNvSpPr>
            <a:spLocks noChangeArrowheads="1"/>
          </p:cNvSpPr>
          <p:nvPr/>
        </p:nvSpPr>
        <p:spPr bwMode="auto">
          <a:xfrm>
            <a:off x="1285875" y="1323975"/>
            <a:ext cx="5402263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系统简介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298575" y="314960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总结与提问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62000" y="314483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F77F04-F653-4DE9-9751-148200D1CD7C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总结与提问</a:t>
            </a:r>
            <a:endParaRPr lang="zh-CN" altLang="en-US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gray">
          <a:xfrm>
            <a:off x="2806834" y="2305050"/>
            <a:ext cx="4458089" cy="12211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chemeClr val="accent1">
                    <a:lumMod val="50000"/>
                  </a:schemeClr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Q</a:t>
            </a:r>
            <a:r>
              <a:rPr lang="zh-CN" altLang="en-US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＆</a:t>
            </a:r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rgbClr val="CC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A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</a:ln>
              <a:solidFill>
                <a:srgbClr val="CC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 panose="020B0A04020102020204"/>
              <a:ea typeface="宋体" panose="02010600030101010101" pitchFamily="2" charset="-122"/>
            </a:endParaRPr>
          </a:p>
        </p:txBody>
      </p:sp>
      <p:sp>
        <p:nvSpPr>
          <p:cNvPr id="13317" name="WordArt 6"/>
          <p:cNvSpPr>
            <a:spLocks noChangeArrowheads="1" noChangeShapeType="1" noTextEdit="1"/>
          </p:cNvSpPr>
          <p:nvPr/>
        </p:nvSpPr>
        <p:spPr bwMode="gray">
          <a:xfrm>
            <a:off x="2393950" y="3752850"/>
            <a:ext cx="520065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4653"/>
              </a:avLst>
            </a:prstTxWarp>
          </a:bodyPr>
          <a:lstStyle/>
          <a:p>
            <a:pPr algn="ctr"/>
            <a:r>
              <a:rPr lang="en-US" altLang="zh-CN" sz="5400" kern="1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Questions &amp; AnswerS</a:t>
            </a:r>
            <a:endParaRPr lang="zh-CN" altLang="en-US" sz="5400" kern="1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3" descr="首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E642F-A4A7-4007-9302-D9F64C58E028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14340" name="WordArt 6"/>
          <p:cNvSpPr>
            <a:spLocks noChangeArrowheads="1" noChangeShapeType="1" noTextEdit="1"/>
          </p:cNvSpPr>
          <p:nvPr/>
        </p:nvSpPr>
        <p:spPr bwMode="gray">
          <a:xfrm>
            <a:off x="1733550" y="1143000"/>
            <a:ext cx="63976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</a:ln>
                <a:solidFill>
                  <a:srgbClr val="CC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</a:ln>
              <a:solidFill>
                <a:srgbClr val="CC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 panose="020B0A04020102020204"/>
            </a:endParaRPr>
          </a:p>
        </p:txBody>
      </p:sp>
      <p:sp>
        <p:nvSpPr>
          <p:cNvPr id="14341" name="Rectangle 1032"/>
          <p:cNvSpPr>
            <a:spLocks noChangeArrowheads="1"/>
          </p:cNvSpPr>
          <p:nvPr/>
        </p:nvSpPr>
        <p:spPr bwMode="auto">
          <a:xfrm>
            <a:off x="660400" y="56388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</a:t>
            </a:r>
            <a:endParaRPr lang="en-US" altLang="zh-CN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HAND Enterprise Solutions </a:t>
            </a:r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Company Ltd.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1775" y="231775"/>
            <a:ext cx="8740775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90800"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1285875" y="1941513"/>
            <a:ext cx="53990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5"/>
          <p:cNvSpPr>
            <a:spLocks noChangeArrowheads="1"/>
          </p:cNvSpPr>
          <p:nvPr/>
        </p:nvSpPr>
        <p:spPr bwMode="auto">
          <a:xfrm>
            <a:off x="749300" y="1941513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>
            <a:off x="749300" y="1327150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6" name="Rectangle 58"/>
          <p:cNvSpPr>
            <a:spLocks noChangeArrowheads="1"/>
          </p:cNvSpPr>
          <p:nvPr/>
        </p:nvSpPr>
        <p:spPr bwMode="auto">
          <a:xfrm>
            <a:off x="1285875" y="2570163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租房信息管理系统详细方案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749300" y="2565400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8" name="Rectangle 58"/>
          <p:cNvSpPr>
            <a:spLocks noChangeArrowheads="1"/>
          </p:cNvSpPr>
          <p:nvPr/>
        </p:nvSpPr>
        <p:spPr bwMode="auto">
          <a:xfrm>
            <a:off x="1285875" y="1323975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系统简介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298575" y="3149600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总结与提问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62000" y="314483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租房信息管理系统简介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2954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租房信息管理系统（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HRMS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：旨在有效的管理公司租房的数据和信息。简单、实用、高效，实时掌握租房现状，员工租住信息全过程整合，达到房屋、财务的全过程管理的信息系统。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533400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70482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1775" y="231775"/>
            <a:ext cx="8740775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90800"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1285875" y="1941513"/>
            <a:ext cx="5399088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租房信息管理系统总体方案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5"/>
          <p:cNvSpPr>
            <a:spLocks noChangeArrowheads="1"/>
          </p:cNvSpPr>
          <p:nvPr/>
        </p:nvSpPr>
        <p:spPr bwMode="auto">
          <a:xfrm>
            <a:off x="749300" y="1941513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>
            <a:off x="749300" y="1327150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6" name="Rectangle 58"/>
          <p:cNvSpPr>
            <a:spLocks noChangeArrowheads="1"/>
          </p:cNvSpPr>
          <p:nvPr/>
        </p:nvSpPr>
        <p:spPr bwMode="auto">
          <a:xfrm>
            <a:off x="1285875" y="2570163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租房信息管理系统详细方案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749300" y="2565400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8" name="Rectangle 58"/>
          <p:cNvSpPr>
            <a:spLocks noChangeArrowheads="1"/>
          </p:cNvSpPr>
          <p:nvPr/>
        </p:nvSpPr>
        <p:spPr bwMode="auto">
          <a:xfrm>
            <a:off x="1285875" y="1323975"/>
            <a:ext cx="5402263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系统简介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298575" y="3149600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总结与提问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62000" y="314483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总体方案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gray">
          <a:xfrm>
            <a:off x="2997354" y="2686055"/>
            <a:ext cx="3244715" cy="2928958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gray">
          <a:xfrm>
            <a:off x="3924300" y="3114685"/>
            <a:ext cx="2052638" cy="2071687"/>
          </a:xfrm>
          <a:prstGeom prst="ellipse">
            <a:avLst/>
          </a:pr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gray">
          <a:xfrm>
            <a:off x="4519613" y="3614747"/>
            <a:ext cx="1258887" cy="1285875"/>
          </a:xfrm>
          <a:prstGeom prst="ellipse">
            <a:avLst/>
          </a:prstGeom>
          <a:solidFill>
            <a:srgbClr val="0070C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组合 580"/>
          <p:cNvGrpSpPr/>
          <p:nvPr/>
        </p:nvGrpSpPr>
        <p:grpSpPr bwMode="auto">
          <a:xfrm>
            <a:off x="6110288" y="3829060"/>
            <a:ext cx="1281112" cy="1396388"/>
            <a:chOff x="6932626" y="5072074"/>
            <a:chExt cx="1146175" cy="1361680"/>
          </a:xfrm>
        </p:grpSpPr>
        <p:sp>
          <p:nvSpPr>
            <p:cNvPr id="20" name="Oval 70"/>
            <p:cNvSpPr>
              <a:spLocks noChangeArrowheads="1"/>
            </p:cNvSpPr>
            <p:nvPr/>
          </p:nvSpPr>
          <p:spPr bwMode="gray">
            <a:xfrm>
              <a:off x="6932626" y="5072074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67551" y="5102237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73"/>
            <p:cNvSpPr>
              <a:spLocks noChangeArrowheads="1"/>
            </p:cNvSpPr>
            <p:nvPr/>
          </p:nvSpPr>
          <p:spPr bwMode="gray">
            <a:xfrm>
              <a:off x="6967551" y="5102237"/>
              <a:ext cx="1079500" cy="1081458"/>
            </a:xfrm>
            <a:prstGeom prst="ellipse">
              <a:avLst/>
            </a:prstGeom>
            <a:solidFill>
              <a:srgbClr val="D2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6977987" y="5147250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" name="Group 75"/>
            <p:cNvGrpSpPr/>
            <p:nvPr/>
          </p:nvGrpSpPr>
          <p:grpSpPr bwMode="auto">
            <a:xfrm rot="-3733502" flipH="1" flipV="1">
              <a:off x="7288074" y="5845665"/>
              <a:ext cx="955081" cy="221466"/>
              <a:chOff x="2520" y="1060"/>
              <a:chExt cx="902" cy="236"/>
            </a:xfrm>
          </p:grpSpPr>
          <p:grpSp>
            <p:nvGrpSpPr>
              <p:cNvPr id="36" name="Group 76"/>
              <p:cNvGrpSpPr/>
              <p:nvPr/>
            </p:nvGrpSpPr>
            <p:grpSpPr bwMode="auto">
              <a:xfrm>
                <a:off x="2520" y="1060"/>
                <a:ext cx="742" cy="186"/>
                <a:chOff x="1565" y="2568"/>
                <a:chExt cx="1118" cy="279"/>
              </a:xfrm>
            </p:grpSpPr>
            <p:sp>
              <p:nvSpPr>
                <p:cNvPr id="42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8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" name="Group 86"/>
            <p:cNvGrpSpPr/>
            <p:nvPr/>
          </p:nvGrpSpPr>
          <p:grpSpPr bwMode="auto">
            <a:xfrm rot="-3733502" flipH="1" flipV="1">
              <a:off x="7404212" y="5860159"/>
              <a:ext cx="845408" cy="193673"/>
              <a:chOff x="2520" y="1060"/>
              <a:chExt cx="902" cy="236"/>
            </a:xfrm>
          </p:grpSpPr>
          <p:grpSp>
            <p:nvGrpSpPr>
              <p:cNvPr id="26" name="Group 87"/>
              <p:cNvGrpSpPr/>
              <p:nvPr/>
            </p:nvGrpSpPr>
            <p:grpSpPr bwMode="auto">
              <a:xfrm>
                <a:off x="2520" y="1060"/>
                <a:ext cx="742" cy="186"/>
                <a:chOff x="1565" y="2568"/>
                <a:chExt cx="1118" cy="279"/>
              </a:xfrm>
            </p:grpSpPr>
            <p:sp>
              <p:nvSpPr>
                <p:cNvPr id="32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8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6" name="组合 445"/>
          <p:cNvGrpSpPr/>
          <p:nvPr/>
        </p:nvGrpSpPr>
        <p:grpSpPr bwMode="auto">
          <a:xfrm>
            <a:off x="5778500" y="2174620"/>
            <a:ext cx="1294587" cy="1511566"/>
            <a:chOff x="8316025" y="1067808"/>
            <a:chExt cx="1146175" cy="1361499"/>
          </a:xfrm>
        </p:grpSpPr>
        <p:sp>
          <p:nvSpPr>
            <p:cNvPr id="47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8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0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oup 75"/>
            <p:cNvGrpSpPr/>
            <p:nvPr/>
          </p:nvGrpSpPr>
          <p:grpSpPr bwMode="auto">
            <a:xfrm rot="-3733502" flipH="1" flipV="1">
              <a:off x="8671755" y="1841867"/>
              <a:ext cx="954022" cy="221466"/>
              <a:chOff x="2521" y="1060"/>
              <a:chExt cx="901" cy="236"/>
            </a:xfrm>
          </p:grpSpPr>
          <p:grpSp>
            <p:nvGrpSpPr>
              <p:cNvPr id="63" name="Group 76"/>
              <p:cNvGrpSpPr/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69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5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" name="Group 86"/>
            <p:cNvGrpSpPr/>
            <p:nvPr/>
          </p:nvGrpSpPr>
          <p:grpSpPr bwMode="auto">
            <a:xfrm rot="-3733502" flipH="1" flipV="1">
              <a:off x="8787861" y="1856308"/>
              <a:ext cx="844471" cy="193673"/>
              <a:chOff x="2521" y="1060"/>
              <a:chExt cx="901" cy="236"/>
            </a:xfrm>
          </p:grpSpPr>
          <p:grpSp>
            <p:nvGrpSpPr>
              <p:cNvPr id="53" name="Group 87"/>
              <p:cNvGrpSpPr/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59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55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3" name="Line 4"/>
          <p:cNvSpPr>
            <a:spLocks noChangeShapeType="1"/>
          </p:cNvSpPr>
          <p:nvPr/>
        </p:nvSpPr>
        <p:spPr bwMode="gray">
          <a:xfrm>
            <a:off x="3460750" y="3971935"/>
            <a:ext cx="1390650" cy="142875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gray">
          <a:xfrm>
            <a:off x="4387850" y="2757497"/>
            <a:ext cx="661988" cy="1214438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gray">
          <a:xfrm flipH="1">
            <a:off x="4719638" y="4543435"/>
            <a:ext cx="463550" cy="1071562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gray">
          <a:xfrm>
            <a:off x="5446713" y="4614872"/>
            <a:ext cx="463550" cy="571500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gray">
          <a:xfrm flipV="1">
            <a:off x="5446713" y="3257560"/>
            <a:ext cx="596900" cy="785812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5"/>
          <p:cNvSpPr>
            <a:spLocks noChangeShapeType="1"/>
          </p:cNvSpPr>
          <p:nvPr/>
        </p:nvSpPr>
        <p:spPr bwMode="gray">
          <a:xfrm flipV="1">
            <a:off x="3460750" y="4471997"/>
            <a:ext cx="1457325" cy="785813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组合 418"/>
          <p:cNvGrpSpPr/>
          <p:nvPr/>
        </p:nvGrpSpPr>
        <p:grpSpPr bwMode="auto">
          <a:xfrm>
            <a:off x="2438401" y="3093017"/>
            <a:ext cx="1220787" cy="1383744"/>
            <a:chOff x="8316025" y="1067808"/>
            <a:chExt cx="1146175" cy="1361499"/>
          </a:xfrm>
        </p:grpSpPr>
        <p:sp>
          <p:nvSpPr>
            <p:cNvPr id="80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1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3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75"/>
            <p:cNvGrpSpPr/>
            <p:nvPr/>
          </p:nvGrpSpPr>
          <p:grpSpPr bwMode="auto">
            <a:xfrm rot="-3733502" flipH="1" flipV="1">
              <a:off x="8672320" y="1842803"/>
              <a:ext cx="951904" cy="221466"/>
              <a:chOff x="2523" y="1060"/>
              <a:chExt cx="899" cy="236"/>
            </a:xfrm>
          </p:grpSpPr>
          <p:grpSp>
            <p:nvGrpSpPr>
              <p:cNvPr id="96" name="Group 76"/>
              <p:cNvGrpSpPr/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102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98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5" name="Group 86"/>
            <p:cNvGrpSpPr/>
            <p:nvPr/>
          </p:nvGrpSpPr>
          <p:grpSpPr bwMode="auto">
            <a:xfrm rot="-3733502" flipH="1" flipV="1">
              <a:off x="8788362" y="1857138"/>
              <a:ext cx="842597" cy="193673"/>
              <a:chOff x="2523" y="1060"/>
              <a:chExt cx="899" cy="236"/>
            </a:xfrm>
          </p:grpSpPr>
          <p:grpSp>
            <p:nvGrpSpPr>
              <p:cNvPr id="86" name="Group 87"/>
              <p:cNvGrpSpPr/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92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88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6" name="组合 445"/>
          <p:cNvGrpSpPr/>
          <p:nvPr/>
        </p:nvGrpSpPr>
        <p:grpSpPr bwMode="auto">
          <a:xfrm>
            <a:off x="5200651" y="4905385"/>
            <a:ext cx="1258914" cy="1403640"/>
            <a:chOff x="8316025" y="1067808"/>
            <a:chExt cx="1146175" cy="1361499"/>
          </a:xfrm>
        </p:grpSpPr>
        <p:sp>
          <p:nvSpPr>
            <p:cNvPr id="107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8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0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" name="Group 75"/>
            <p:cNvGrpSpPr/>
            <p:nvPr/>
          </p:nvGrpSpPr>
          <p:grpSpPr bwMode="auto">
            <a:xfrm rot="-3733502" flipH="1" flipV="1">
              <a:off x="8672038" y="1842335"/>
              <a:ext cx="952963" cy="221466"/>
              <a:chOff x="2522" y="1060"/>
              <a:chExt cx="900" cy="236"/>
            </a:xfrm>
          </p:grpSpPr>
          <p:grpSp>
            <p:nvGrpSpPr>
              <p:cNvPr id="123" name="Group 76"/>
              <p:cNvGrpSpPr/>
              <p:nvPr/>
            </p:nvGrpSpPr>
            <p:grpSpPr bwMode="auto">
              <a:xfrm>
                <a:off x="2522" y="1060"/>
                <a:ext cx="742" cy="186"/>
                <a:chOff x="1565" y="2568"/>
                <a:chExt cx="1118" cy="279"/>
              </a:xfrm>
            </p:grpSpPr>
            <p:sp>
              <p:nvSpPr>
                <p:cNvPr id="129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5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" name="Group 86"/>
            <p:cNvGrpSpPr/>
            <p:nvPr/>
          </p:nvGrpSpPr>
          <p:grpSpPr bwMode="auto">
            <a:xfrm rot="-3733502" flipH="1" flipV="1">
              <a:off x="8788111" y="1856723"/>
              <a:ext cx="843534" cy="193673"/>
              <a:chOff x="2522" y="1060"/>
              <a:chExt cx="900" cy="236"/>
            </a:xfrm>
          </p:grpSpPr>
          <p:grpSp>
            <p:nvGrpSpPr>
              <p:cNvPr id="113" name="Group 87"/>
              <p:cNvGrpSpPr/>
              <p:nvPr/>
            </p:nvGrpSpPr>
            <p:grpSpPr bwMode="auto">
              <a:xfrm>
                <a:off x="2522" y="1060"/>
                <a:ext cx="742" cy="186"/>
                <a:chOff x="1565" y="2568"/>
                <a:chExt cx="1118" cy="279"/>
              </a:xfrm>
            </p:grpSpPr>
            <p:sp>
              <p:nvSpPr>
                <p:cNvPr id="119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15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3" name="组合 472"/>
          <p:cNvGrpSpPr/>
          <p:nvPr/>
        </p:nvGrpSpPr>
        <p:grpSpPr bwMode="auto">
          <a:xfrm>
            <a:off x="3882257" y="5400685"/>
            <a:ext cx="1263766" cy="1357312"/>
            <a:chOff x="957911" y="2353692"/>
            <a:chExt cx="1146175" cy="1361499"/>
          </a:xfrm>
        </p:grpSpPr>
        <p:sp>
          <p:nvSpPr>
            <p:cNvPr id="134" name="Oval 70"/>
            <p:cNvSpPr>
              <a:spLocks noChangeArrowheads="1"/>
            </p:cNvSpPr>
            <p:nvPr/>
          </p:nvSpPr>
          <p:spPr bwMode="gray">
            <a:xfrm>
              <a:off x="957911" y="2353692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5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92836" y="2383855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Oval 73"/>
            <p:cNvSpPr>
              <a:spLocks noChangeArrowheads="1"/>
            </p:cNvSpPr>
            <p:nvPr/>
          </p:nvSpPr>
          <p:spPr bwMode="gray">
            <a:xfrm>
              <a:off x="992836" y="2383855"/>
              <a:ext cx="1079500" cy="1081458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7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1003272" y="2428868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8" name="Group 75"/>
            <p:cNvGrpSpPr/>
            <p:nvPr/>
          </p:nvGrpSpPr>
          <p:grpSpPr bwMode="auto">
            <a:xfrm rot="-3733502" flipH="1" flipV="1">
              <a:off x="1314489" y="3129155"/>
              <a:ext cx="950845" cy="221466"/>
              <a:chOff x="2524" y="1060"/>
              <a:chExt cx="898" cy="236"/>
            </a:xfrm>
          </p:grpSpPr>
          <p:grpSp>
            <p:nvGrpSpPr>
              <p:cNvPr id="150" name="Group 76"/>
              <p:cNvGrpSpPr/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156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52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9" name="Group 86"/>
            <p:cNvGrpSpPr/>
            <p:nvPr/>
          </p:nvGrpSpPr>
          <p:grpSpPr bwMode="auto">
            <a:xfrm rot="-3733502" flipH="1" flipV="1">
              <a:off x="1430500" y="3143437"/>
              <a:ext cx="841660" cy="193673"/>
              <a:chOff x="2524" y="1060"/>
              <a:chExt cx="898" cy="236"/>
            </a:xfrm>
          </p:grpSpPr>
          <p:grpSp>
            <p:nvGrpSpPr>
              <p:cNvPr id="140" name="Group 87"/>
              <p:cNvGrpSpPr/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146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42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60" name="组合 613"/>
          <p:cNvGrpSpPr/>
          <p:nvPr/>
        </p:nvGrpSpPr>
        <p:grpSpPr bwMode="auto">
          <a:xfrm>
            <a:off x="3792538" y="1828800"/>
            <a:ext cx="1263423" cy="1419236"/>
            <a:chOff x="2146280" y="1719245"/>
            <a:chExt cx="1146175" cy="1361680"/>
          </a:xfrm>
        </p:grpSpPr>
        <p:sp>
          <p:nvSpPr>
            <p:cNvPr id="161" name="Oval 70"/>
            <p:cNvSpPr>
              <a:spLocks noChangeArrowheads="1"/>
            </p:cNvSpPr>
            <p:nvPr/>
          </p:nvSpPr>
          <p:spPr bwMode="gray">
            <a:xfrm>
              <a:off x="2146280" y="1719245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2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181205" y="1749408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Oval 73"/>
            <p:cNvSpPr>
              <a:spLocks noChangeArrowheads="1"/>
            </p:cNvSpPr>
            <p:nvPr/>
          </p:nvSpPr>
          <p:spPr bwMode="gray">
            <a:xfrm>
              <a:off x="2181205" y="1749408"/>
              <a:ext cx="1079500" cy="1081458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2191641" y="1794421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5" name="Group 75"/>
            <p:cNvGrpSpPr/>
            <p:nvPr/>
          </p:nvGrpSpPr>
          <p:grpSpPr bwMode="auto">
            <a:xfrm rot="-3733502" flipH="1" flipV="1">
              <a:off x="2502575" y="2494240"/>
              <a:ext cx="951904" cy="221466"/>
              <a:chOff x="2523" y="1060"/>
              <a:chExt cx="899" cy="236"/>
            </a:xfrm>
          </p:grpSpPr>
          <p:grpSp>
            <p:nvGrpSpPr>
              <p:cNvPr id="177" name="Group 76"/>
              <p:cNvGrpSpPr/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183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79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6" name="Group 86"/>
            <p:cNvGrpSpPr/>
            <p:nvPr/>
          </p:nvGrpSpPr>
          <p:grpSpPr bwMode="auto">
            <a:xfrm rot="-3733502" flipH="1" flipV="1">
              <a:off x="2618621" y="2508572"/>
              <a:ext cx="842596" cy="193673"/>
              <a:chOff x="2523" y="1060"/>
              <a:chExt cx="899" cy="236"/>
            </a:xfrm>
          </p:grpSpPr>
          <p:grpSp>
            <p:nvGrpSpPr>
              <p:cNvPr id="167" name="Group 87"/>
              <p:cNvGrpSpPr/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173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69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7" name="组合 526"/>
          <p:cNvGrpSpPr/>
          <p:nvPr/>
        </p:nvGrpSpPr>
        <p:grpSpPr bwMode="auto">
          <a:xfrm>
            <a:off x="2438401" y="4900622"/>
            <a:ext cx="1220788" cy="1361365"/>
            <a:chOff x="6932626" y="5072074"/>
            <a:chExt cx="1146175" cy="1361680"/>
          </a:xfrm>
        </p:grpSpPr>
        <p:sp>
          <p:nvSpPr>
            <p:cNvPr id="188" name="Oval 70"/>
            <p:cNvSpPr>
              <a:spLocks noChangeArrowheads="1"/>
            </p:cNvSpPr>
            <p:nvPr/>
          </p:nvSpPr>
          <p:spPr bwMode="gray">
            <a:xfrm>
              <a:off x="6932626" y="5072074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9" name="Picture 72" descr="circuler_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67551" y="5102237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Oval 73"/>
            <p:cNvSpPr>
              <a:spLocks noChangeArrowheads="1"/>
            </p:cNvSpPr>
            <p:nvPr/>
          </p:nvSpPr>
          <p:spPr bwMode="gray">
            <a:xfrm>
              <a:off x="6967551" y="5102237"/>
              <a:ext cx="1079500" cy="1081458"/>
            </a:xfrm>
            <a:prstGeom prst="ellipse">
              <a:avLst/>
            </a:prstGeom>
            <a:solidFill>
              <a:srgbClr val="D2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1" name="Picture 74" descr="light_shadow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6977987" y="5147250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2" name="Group 75"/>
            <p:cNvGrpSpPr/>
            <p:nvPr/>
          </p:nvGrpSpPr>
          <p:grpSpPr bwMode="auto">
            <a:xfrm rot="-3733502" flipH="1" flipV="1">
              <a:off x="7288356" y="5846133"/>
              <a:ext cx="954022" cy="221466"/>
              <a:chOff x="2521" y="1060"/>
              <a:chExt cx="901" cy="236"/>
            </a:xfrm>
          </p:grpSpPr>
          <p:grpSp>
            <p:nvGrpSpPr>
              <p:cNvPr id="204" name="Group 76"/>
              <p:cNvGrpSpPr/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210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06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3" name="Group 86"/>
            <p:cNvGrpSpPr/>
            <p:nvPr/>
          </p:nvGrpSpPr>
          <p:grpSpPr bwMode="auto">
            <a:xfrm rot="-3733502" flipH="1" flipV="1">
              <a:off x="7404462" y="5860574"/>
              <a:ext cx="844471" cy="193673"/>
              <a:chOff x="2521" y="1060"/>
              <a:chExt cx="901" cy="236"/>
            </a:xfrm>
          </p:grpSpPr>
          <p:grpSp>
            <p:nvGrpSpPr>
              <p:cNvPr id="194" name="Group 87"/>
              <p:cNvGrpSpPr/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200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96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4" name="TextBox 35"/>
          <p:cNvSpPr txBox="1">
            <a:spLocks noChangeArrowheads="1"/>
          </p:cNvSpPr>
          <p:nvPr/>
        </p:nvSpPr>
        <p:spPr bwMode="auto">
          <a:xfrm>
            <a:off x="2514600" y="3481397"/>
            <a:ext cx="1145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报表查询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TextBox 36"/>
          <p:cNvSpPr txBox="1">
            <a:spLocks noChangeArrowheads="1"/>
          </p:cNvSpPr>
          <p:nvPr/>
        </p:nvSpPr>
        <p:spPr bwMode="auto">
          <a:xfrm>
            <a:off x="4021268" y="2142585"/>
            <a:ext cx="830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+mj-lt"/>
                <a:ea typeface="微软雅黑" panose="020B0503020204020204" pitchFamily="34" charset="-122"/>
              </a:rPr>
              <a:t>房屋信息管理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16" name="TextBox 37"/>
          <p:cNvSpPr txBox="1">
            <a:spLocks noChangeArrowheads="1"/>
          </p:cNvSpPr>
          <p:nvPr/>
        </p:nvSpPr>
        <p:spPr bwMode="auto">
          <a:xfrm>
            <a:off x="5943600" y="2544066"/>
            <a:ext cx="1121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入住人员信息管理</a:t>
            </a:r>
            <a:endParaRPr lang="zh-CN" altLang="en-US" sz="16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39"/>
          <p:cNvSpPr txBox="1">
            <a:spLocks noChangeArrowheads="1"/>
          </p:cNvSpPr>
          <p:nvPr/>
        </p:nvSpPr>
        <p:spPr bwMode="auto">
          <a:xfrm>
            <a:off x="5297251" y="5197370"/>
            <a:ext cx="1027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租房过程管理</a:t>
            </a:r>
            <a:endParaRPr lang="zh-CN" altLang="en-US" sz="16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40"/>
          <p:cNvSpPr txBox="1">
            <a:spLocks noChangeArrowheads="1"/>
          </p:cNvSpPr>
          <p:nvPr/>
        </p:nvSpPr>
        <p:spPr bwMode="auto">
          <a:xfrm>
            <a:off x="6308724" y="4043372"/>
            <a:ext cx="10475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租房合同管理</a:t>
            </a:r>
            <a:endParaRPr lang="zh-CN" altLang="en-US" sz="16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41"/>
          <p:cNvSpPr txBox="1">
            <a:spLocks noChangeArrowheads="1"/>
          </p:cNvSpPr>
          <p:nvPr/>
        </p:nvSpPr>
        <p:spPr bwMode="auto">
          <a:xfrm>
            <a:off x="4021268" y="5614997"/>
            <a:ext cx="1047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租房费用管理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TextBox 42"/>
          <p:cNvSpPr txBox="1">
            <a:spLocks noChangeArrowheads="1"/>
          </p:cNvSpPr>
          <p:nvPr/>
        </p:nvSpPr>
        <p:spPr bwMode="auto">
          <a:xfrm>
            <a:off x="2532063" y="5310197"/>
            <a:ext cx="1201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Line 7"/>
          <p:cNvSpPr>
            <a:spLocks noChangeShapeType="1"/>
          </p:cNvSpPr>
          <p:nvPr/>
        </p:nvSpPr>
        <p:spPr bwMode="gray">
          <a:xfrm>
            <a:off x="5580063" y="4257685"/>
            <a:ext cx="728662" cy="71437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2" name="组合 233"/>
          <p:cNvGrpSpPr/>
          <p:nvPr/>
        </p:nvGrpSpPr>
        <p:grpSpPr bwMode="auto">
          <a:xfrm>
            <a:off x="4719638" y="3757622"/>
            <a:ext cx="927100" cy="1214438"/>
            <a:chOff x="957911" y="2353692"/>
            <a:chExt cx="1146175" cy="1361618"/>
          </a:xfrm>
        </p:grpSpPr>
        <p:sp>
          <p:nvSpPr>
            <p:cNvPr id="223" name="Oval 70"/>
            <p:cNvSpPr>
              <a:spLocks noChangeArrowheads="1"/>
            </p:cNvSpPr>
            <p:nvPr/>
          </p:nvSpPr>
          <p:spPr bwMode="gray">
            <a:xfrm>
              <a:off x="957911" y="2353692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4" name="Picture 7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92836" y="2383855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Oval 73"/>
            <p:cNvSpPr>
              <a:spLocks noChangeArrowheads="1"/>
            </p:cNvSpPr>
            <p:nvPr/>
          </p:nvSpPr>
          <p:spPr bwMode="gray">
            <a:xfrm>
              <a:off x="992836" y="2383855"/>
              <a:ext cx="1079500" cy="10814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" name="Group 75"/>
            <p:cNvGrpSpPr/>
            <p:nvPr/>
          </p:nvGrpSpPr>
          <p:grpSpPr bwMode="auto">
            <a:xfrm rot="-3733502" flipH="1" flipV="1">
              <a:off x="1314489" y="3129155"/>
              <a:ext cx="950845" cy="221466"/>
              <a:chOff x="2524" y="1060"/>
              <a:chExt cx="898" cy="236"/>
            </a:xfrm>
          </p:grpSpPr>
          <p:grpSp>
            <p:nvGrpSpPr>
              <p:cNvPr id="238" name="Group 76"/>
              <p:cNvGrpSpPr/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244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Group 81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40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7" name="Group 86"/>
            <p:cNvGrpSpPr/>
            <p:nvPr/>
          </p:nvGrpSpPr>
          <p:grpSpPr bwMode="auto">
            <a:xfrm rot="-3733502" flipH="1" flipV="1">
              <a:off x="1430500" y="3143437"/>
              <a:ext cx="841660" cy="193673"/>
              <a:chOff x="2524" y="1060"/>
              <a:chExt cx="898" cy="236"/>
            </a:xfrm>
          </p:grpSpPr>
          <p:grpSp>
            <p:nvGrpSpPr>
              <p:cNvPr id="228" name="Group 87"/>
              <p:cNvGrpSpPr/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234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" name="Group 92"/>
              <p:cNvGrpSpPr/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30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8" name="Group 59"/>
          <p:cNvGrpSpPr/>
          <p:nvPr/>
        </p:nvGrpSpPr>
        <p:grpSpPr bwMode="auto">
          <a:xfrm>
            <a:off x="4572000" y="3757622"/>
            <a:ext cx="1178623" cy="1027113"/>
            <a:chOff x="1969" y="1904"/>
            <a:chExt cx="709" cy="708"/>
          </a:xfrm>
        </p:grpSpPr>
        <p:sp>
          <p:nvSpPr>
            <p:cNvPr id="249" name="Oval 61"/>
            <p:cNvSpPr>
              <a:spLocks noChangeArrowheads="1"/>
            </p:cNvSpPr>
            <p:nvPr/>
          </p:nvSpPr>
          <p:spPr bwMode="auto">
            <a:xfrm>
              <a:off x="1969" y="1904"/>
              <a:ext cx="709" cy="708"/>
            </a:xfrm>
            <a:prstGeom prst="ellipse">
              <a:avLst/>
            </a:prstGeom>
            <a:gradFill rotWithShape="1">
              <a:gsLst>
                <a:gs pos="0">
                  <a:srgbClr val="6BA1C5"/>
                </a:gs>
                <a:gs pos="100000">
                  <a:srgbClr val="314A5A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ko-KR" sz="1400">
                <a:solidFill>
                  <a:srgbClr val="FFFFFF"/>
                </a:solidFill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250" name="Oval 62"/>
            <p:cNvSpPr>
              <a:spLocks noChangeArrowheads="1"/>
            </p:cNvSpPr>
            <p:nvPr/>
          </p:nvSpPr>
          <p:spPr bwMode="auto">
            <a:xfrm>
              <a:off x="2115" y="1953"/>
              <a:ext cx="163" cy="17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" name="TextBox 43"/>
          <p:cNvSpPr txBox="1">
            <a:spLocks noChangeArrowheads="1"/>
          </p:cNvSpPr>
          <p:nvPr/>
        </p:nvSpPr>
        <p:spPr bwMode="auto">
          <a:xfrm>
            <a:off x="4680672" y="3938597"/>
            <a:ext cx="1036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租房信息管理系统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4676" y="1172633"/>
            <a:ext cx="5959681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000" spc="50" dirty="0" smtClean="0">
                <a:ln w="1143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系统主要模块</a:t>
            </a:r>
            <a:endParaRPr lang="zh-CN" altLang="en-US" sz="2000" spc="50" dirty="0">
              <a:ln w="1143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租房信息管理系统总体流程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3124200" y="1782170"/>
            <a:ext cx="13716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新增房屋信息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" name="圆角矩形 252"/>
          <p:cNvSpPr/>
          <p:nvPr/>
        </p:nvSpPr>
        <p:spPr bwMode="auto">
          <a:xfrm>
            <a:off x="5105400" y="1782170"/>
            <a:ext cx="13716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创建房屋合同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 bwMode="auto">
          <a:xfrm>
            <a:off x="4495800" y="2010770"/>
            <a:ext cx="542499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4" name="圆角矩形 253"/>
          <p:cNvSpPr/>
          <p:nvPr/>
        </p:nvSpPr>
        <p:spPr bwMode="auto">
          <a:xfrm>
            <a:off x="5069006" y="2667000"/>
            <a:ext cx="1407994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入住人员入住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" name="圆角矩形 254"/>
          <p:cNvSpPr/>
          <p:nvPr/>
        </p:nvSpPr>
        <p:spPr bwMode="auto">
          <a:xfrm>
            <a:off x="2895600" y="2684060"/>
            <a:ext cx="16002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新增入住人员信息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6" name="直接箭头连接符 255"/>
          <p:cNvCxnSpPr/>
          <p:nvPr/>
        </p:nvCxnSpPr>
        <p:spPr bwMode="auto">
          <a:xfrm>
            <a:off x="4526507" y="2912660"/>
            <a:ext cx="542499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>
            <a:stCxn id="253" idx="2"/>
          </p:cNvCxnSpPr>
          <p:nvPr/>
        </p:nvCxnSpPr>
        <p:spPr bwMode="auto">
          <a:xfrm>
            <a:off x="5791200" y="2239370"/>
            <a:ext cx="0" cy="44469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椭圆 8"/>
          <p:cNvSpPr/>
          <p:nvPr/>
        </p:nvSpPr>
        <p:spPr bwMode="auto">
          <a:xfrm>
            <a:off x="1143000" y="1723030"/>
            <a:ext cx="1219200" cy="56297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endCxn id="2" idx="1"/>
          </p:cNvCxnSpPr>
          <p:nvPr/>
        </p:nvCxnSpPr>
        <p:spPr bwMode="auto">
          <a:xfrm>
            <a:off x="2362200" y="2010770"/>
            <a:ext cx="762000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5105400" y="3581400"/>
            <a:ext cx="14478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费用分摊与收取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754806" y="3124200"/>
            <a:ext cx="0" cy="44469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5143500" y="4483290"/>
            <a:ext cx="1295400" cy="6096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230505" marR="0" indent="-23050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792337" y="4038600"/>
            <a:ext cx="0" cy="44469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2209800" y="562987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600069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租房信息管理系统总体方案</a:t>
            </a:r>
            <a:r>
              <a:rPr lang="en-US" altLang="zh-CN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功能模块</a:t>
            </a:r>
            <a:endParaRPr lang="en-US" altLang="zh-CN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62000" y="1174750"/>
          <a:ext cx="7543800" cy="451817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034446"/>
                <a:gridCol w="4509354"/>
              </a:tblGrid>
              <a:tr h="349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模块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49177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系统管理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用户定义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49177">
                <a:tc vMerge="1"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</a:rPr>
                        <a:t>用户权限（角色、功能分配）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60">
                <a:tc rowSpan="3">
                  <a:txBody>
                    <a:bodyPr/>
                    <a:lstStyle/>
                    <a:p>
                      <a:pPr algn="ctr" eaLnBrk="1" hangingPunct="1">
                        <a:buClr>
                          <a:srgbClr val="C00000"/>
                        </a:buClr>
                        <a:buSzPct val="70000"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房屋信息管理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房屋信息新增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房屋信息维护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房屋信息查询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5">
                <a:tc rowSpan="3">
                  <a:txBody>
                    <a:bodyPr/>
                    <a:lstStyle/>
                    <a:p>
                      <a:pPr algn="ctr" eaLnBrk="1" hangingPunct="1">
                        <a:buClr>
                          <a:srgbClr val="C00000"/>
                        </a:buClr>
                        <a:buSzPct val="70000"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入住人员管理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入住人员新增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入住人员维护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2536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租房合同管理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租房合同新增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2536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租房合同信息维护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2536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租房合同信息查询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FF2956-A5B3-4494-814C-1D64C5863A42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租房信息管理系统总体方案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功能模块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2000" y="1041106"/>
          <a:ext cx="7543800" cy="4876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034446"/>
                <a:gridCol w="4509354"/>
              </a:tblGrid>
              <a:tr h="365732">
                <a:tc rowSpan="3">
                  <a:txBody>
                    <a:bodyPr/>
                    <a:lstStyle/>
                    <a:p>
                      <a:pPr algn="ctr" eaLnBrk="1" hangingPunct="1">
                        <a:buClr>
                          <a:srgbClr val="C00000"/>
                        </a:buClr>
                        <a:buSzPct val="70000"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租房过程管理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入住人员退租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新入住人员入住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房屋退房（终止）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rowSpan="3">
                  <a:txBody>
                    <a:bodyPr/>
                    <a:lstStyle/>
                    <a:p>
                      <a:pPr algn="ctr" eaLnBrk="1" hangingPunct="1">
                        <a:buClr>
                          <a:srgbClr val="C00000"/>
                        </a:buClr>
                        <a:buSzPct val="70000"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租房费用管理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租房费用收取</a:t>
                      </a:r>
                      <a:endParaRPr lang="zh-CN" alt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租房费用分摊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租房费用支付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rowSpan="2">
                  <a:txBody>
                    <a:bodyPr/>
                    <a:lstStyle/>
                    <a:p>
                      <a:pPr algn="ctr" eaLnBrk="1" hangingPunct="1">
                        <a:buClr>
                          <a:srgbClr val="C00000"/>
                        </a:buClr>
                        <a:buSzPct val="70000"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期间管理</a:t>
                      </a:r>
                      <a:endParaRPr lang="en-US" altLang="zh-CN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期间维护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6573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期间月结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9151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>
                          <a:latin typeface="+mj-lt"/>
                          <a:ea typeface="微软雅黑" panose="020B0503020204020204" pitchFamily="34" charset="-122"/>
                        </a:rPr>
                        <a:t>综合查询</a:t>
                      </a:r>
                      <a:endParaRPr lang="zh-CN" altLang="en-US" sz="1600" b="1" dirty="0" smtClean="0">
                        <a:latin typeface="+mj-lt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入住人员收款明细查询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24474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入住人员应付费用查询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13726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费用付款明细查询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12252"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租房合同明细查询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1775" y="231775"/>
            <a:ext cx="8740775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90800"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1285875" y="1941513"/>
            <a:ext cx="53990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5"/>
          <p:cNvSpPr>
            <a:spLocks noChangeArrowheads="1"/>
          </p:cNvSpPr>
          <p:nvPr/>
        </p:nvSpPr>
        <p:spPr bwMode="auto">
          <a:xfrm>
            <a:off x="749300" y="1941513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>
            <a:off x="749300" y="1327150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6" name="Rectangle 58"/>
          <p:cNvSpPr>
            <a:spLocks noChangeArrowheads="1"/>
          </p:cNvSpPr>
          <p:nvPr/>
        </p:nvSpPr>
        <p:spPr bwMode="auto">
          <a:xfrm>
            <a:off x="1285875" y="2570163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租房信息管理系统详细方案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749300" y="2565400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8" name="Rectangle 58"/>
          <p:cNvSpPr>
            <a:spLocks noChangeArrowheads="1"/>
          </p:cNvSpPr>
          <p:nvPr/>
        </p:nvSpPr>
        <p:spPr bwMode="auto">
          <a:xfrm>
            <a:off x="1285875" y="1323975"/>
            <a:ext cx="5402263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租房信息管理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系统简介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298575" y="3149600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总结与提问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62000" y="314483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演示</Application>
  <PresentationFormat>A4 纸张(210x297 毫米)</PresentationFormat>
  <Paragraphs>327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黑体</vt:lpstr>
      <vt:lpstr>Times New Roman</vt:lpstr>
      <vt:lpstr>Lucida Sans Unicode</vt:lpstr>
      <vt:lpstr>微软雅黑</vt:lpstr>
      <vt:lpstr>华文细黑</vt:lpstr>
      <vt:lpstr>HY헤드라인M</vt:lpstr>
      <vt:lpstr>Arial Black</vt:lpstr>
      <vt:lpstr>Verdana</vt:lpstr>
      <vt:lpstr>Arial Unicode MS</vt:lpstr>
      <vt:lpstr>Book Antiqua</vt:lpstr>
      <vt:lpstr>Segoe Print</vt:lpstr>
      <vt:lpstr>Arial Black</vt:lpstr>
      <vt:lpstr>HY헤드라인M</vt:lpstr>
      <vt:lpstr>Verdana</vt:lpstr>
      <vt:lpstr>4_默认设计模板</vt:lpstr>
      <vt:lpstr>5_默认设计模板</vt:lpstr>
      <vt:lpstr>PowerPoint 演示文稿</vt:lpstr>
      <vt:lpstr>PowerPoint 演示文稿</vt:lpstr>
      <vt:lpstr>租房信息管理系统简介</vt:lpstr>
      <vt:lpstr>PowerPoint 演示文稿</vt:lpstr>
      <vt:lpstr>租房信息管理系统总体方案</vt:lpstr>
      <vt:lpstr>租房信息管理系统总体流程</vt:lpstr>
      <vt:lpstr>租房信息管理系统总体方案——功能模块</vt:lpstr>
      <vt:lpstr>租房信息管理系统总体方案——功能模块</vt:lpstr>
      <vt:lpstr>PowerPoint 演示文稿</vt:lpstr>
      <vt:lpstr>租房信息管理系统详细方案</vt:lpstr>
      <vt:lpstr>租房信息管理系统详细方案</vt:lpstr>
      <vt:lpstr>租房信息管理系统详细方案</vt:lpstr>
      <vt:lpstr>PowerPoint 演示文稿</vt:lpstr>
      <vt:lpstr>总结与提问</vt:lpstr>
      <vt:lpstr>PowerPoint 演示文稿</vt:lpstr>
    </vt:vector>
  </TitlesOfParts>
  <Company>Hand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Hand Consultant</dc:creator>
  <cp:lastModifiedBy>Wu</cp:lastModifiedBy>
  <cp:revision>2180</cp:revision>
  <cp:lastPrinted>2001-01-02T01:52:00Z</cp:lastPrinted>
  <dcterms:created xsi:type="dcterms:W3CDTF">2000-07-11T04:19:00Z</dcterms:created>
  <dcterms:modified xsi:type="dcterms:W3CDTF">2019-03-25T10:48:06Z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