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42" r:id="rId3"/>
    <p:sldId id="997" r:id="rId5"/>
    <p:sldId id="1033" r:id="rId6"/>
    <p:sldId id="1034" r:id="rId7"/>
    <p:sldId id="1035" r:id="rId8"/>
    <p:sldId id="979" r:id="rId9"/>
    <p:sldId id="1020" r:id="rId10"/>
    <p:sldId id="1021" r:id="rId11"/>
    <p:sldId id="1022" r:id="rId12"/>
    <p:sldId id="1023" r:id="rId13"/>
    <p:sldId id="1027" r:id="rId14"/>
    <p:sldId id="1028" r:id="rId15"/>
    <p:sldId id="1031" r:id="rId16"/>
    <p:sldId id="1032" r:id="rId17"/>
    <p:sldId id="1036" r:id="rId18"/>
    <p:sldId id="1037" r:id="rId19"/>
    <p:sldId id="1051" r:id="rId20"/>
    <p:sldId id="1038" r:id="rId21"/>
    <p:sldId id="1039" r:id="rId22"/>
    <p:sldId id="650" r:id="rId23"/>
    <p:sldId id="991" r:id="rId24"/>
  </p:sldIdLst>
  <p:sldSz cx="9906000" cy="6858000" type="A4"/>
  <p:notesSz cx="6858000" cy="919924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8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EE8E8"/>
    <a:srgbClr val="EFE5D1"/>
    <a:srgbClr val="E5DDC5"/>
    <a:srgbClr val="DCD1AE"/>
    <a:srgbClr val="DCEEF0"/>
    <a:srgbClr val="DDDDDD"/>
    <a:srgbClr val="9ED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6" autoAdjust="0"/>
    <p:restoredTop sz="86471" autoAdjust="0"/>
  </p:normalViewPr>
  <p:slideViewPr>
    <p:cSldViewPr>
      <p:cViewPr>
        <p:scale>
          <a:sx n="70" d="100"/>
          <a:sy n="70" d="100"/>
        </p:scale>
        <p:origin x="-972" y="-216"/>
      </p:cViewPr>
      <p:guideLst>
        <p:guide orient="horz" pos="1755"/>
        <p:guide pos="648"/>
      </p:guideLst>
    </p:cSldViewPr>
  </p:slideViewPr>
  <p:outlineViewPr>
    <p:cViewPr>
      <p:scale>
        <a:sx n="33" d="100"/>
        <a:sy n="33" d="100"/>
      </p:scale>
      <p:origin x="18" y="57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548"/>
    </p:cViewPr>
  </p:sorterViewPr>
  <p:notesViewPr>
    <p:cSldViewPr>
      <p:cViewPr>
        <p:scale>
          <a:sx n="120" d="100"/>
          <a:sy n="120" d="100"/>
        </p:scale>
        <p:origin x="-432" y="894"/>
      </p:cViewPr>
      <p:guideLst>
        <p:guide orient="horz" pos="2839"/>
        <p:guide pos="21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t" anchorCtr="0" compatLnSpc="1"/>
          <a:lstStyle>
            <a:lvl1pPr defTabSz="920750" eaLnBrk="1" hangingPunct="1">
              <a:defRPr sz="1200" b="0">
                <a:solidFill>
                  <a:schemeClr val="accent2"/>
                </a:solidFill>
                <a:latin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788" y="0"/>
            <a:ext cx="2970212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t" anchorCtr="0" compatLnSpc="1"/>
          <a:lstStyle>
            <a:lvl1pPr algn="r" defTabSz="920750" eaLnBrk="1" hangingPunct="1">
              <a:defRPr sz="1200" b="0">
                <a:solidFill>
                  <a:schemeClr val="accent2"/>
                </a:solidFill>
                <a:latin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021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b" anchorCtr="0" compatLnSpc="1"/>
          <a:lstStyle>
            <a:lvl1pPr defTabSz="920750" eaLnBrk="1" hangingPunct="1">
              <a:defRPr sz="1200" b="0">
                <a:solidFill>
                  <a:schemeClr val="accent2"/>
                </a:solidFill>
                <a:latin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788" y="8739188"/>
            <a:ext cx="2970212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b" anchorCtr="0" compatLnSpc="1"/>
          <a:lstStyle>
            <a:lvl1pPr algn="r" defTabSz="920750" eaLnBrk="1" hangingPunct="1">
              <a:defRPr sz="1200" b="0">
                <a:solidFill>
                  <a:schemeClr val="accent2"/>
                </a:solidFill>
                <a:latin typeface="Lucida Sans Unicode" panose="020B0602030504020204" pitchFamily="34" charset="0"/>
              </a:defRPr>
            </a:lvl1pPr>
          </a:lstStyle>
          <a:p>
            <a:pPr>
              <a:defRPr/>
            </a:pPr>
            <a:fld id="{DD261195-6CB9-430D-92F6-3028E8D399C2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t" anchorCtr="0" compatLnSpc="1"/>
          <a:lstStyle>
            <a:lvl1pPr defTabSz="920750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788" y="0"/>
            <a:ext cx="2970212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t" anchorCtr="0" compatLnSpc="1"/>
          <a:lstStyle>
            <a:lvl1pPr algn="r" defTabSz="920750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688975"/>
            <a:ext cx="4984750" cy="3452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141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t" anchorCtr="0" compatLnSpc="1"/>
          <a:lstStyle/>
          <a:p>
            <a:pPr lvl="0"/>
            <a:r>
              <a:rPr lang="en-US" altLang="en-US" noProof="0" smtClean="0"/>
              <a:t>Click to edit Master text styles</a:t>
            </a:r>
            <a:endParaRPr lang="en-US" altLang="en-US" noProof="0" smtClean="0"/>
          </a:p>
          <a:p>
            <a:pPr lvl="0"/>
            <a:r>
              <a:rPr lang="en-US" altLang="en-US" noProof="0" smtClean="0"/>
              <a:t>Second level</a:t>
            </a:r>
            <a:endParaRPr lang="en-US" altLang="en-US" noProof="0" smtClean="0"/>
          </a:p>
          <a:p>
            <a:pPr lvl="0"/>
            <a:r>
              <a:rPr lang="en-US" altLang="en-US" noProof="0" smtClean="0"/>
              <a:t>Third level</a:t>
            </a:r>
            <a:endParaRPr lang="en-US" altLang="en-US" noProof="0" smtClean="0"/>
          </a:p>
          <a:p>
            <a:pPr lvl="0"/>
            <a:r>
              <a:rPr lang="en-US" altLang="en-US" noProof="0" smtClean="0"/>
              <a:t>Fourth level</a:t>
            </a:r>
            <a:endParaRPr lang="en-US" altLang="en-US" noProof="0" smtClean="0"/>
          </a:p>
          <a:p>
            <a:pPr lvl="0"/>
            <a:r>
              <a:rPr lang="en-US" altLang="en-US" noProof="0" smtClean="0"/>
              <a:t>Fifth level</a:t>
            </a:r>
            <a:endParaRPr lang="en-US" altLang="en-US" noProof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021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b" anchorCtr="0" compatLnSpc="1"/>
          <a:lstStyle>
            <a:lvl1pPr defTabSz="920750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788" y="8739188"/>
            <a:ext cx="2970212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14" tIns="46007" rIns="92014" bIns="46007" numCol="1" anchor="b" anchorCtr="0" compatLnSpc="1"/>
          <a:lstStyle>
            <a:lvl1pPr algn="r" defTabSz="920750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7853B9D-B791-42A0-86B1-071863A65713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4784FA-4A18-4A29-A36D-A7C8B0ED7117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E8E364-37DA-4408-A851-12F5B1215C5B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E8E364-37DA-4408-A851-12F5B1215C5B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E8E364-37DA-4408-A851-12F5B1215C5B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E8E364-37DA-4408-A851-12F5B1215C5B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E8E364-37DA-4408-A851-12F5B1215C5B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E8E364-37DA-4408-A851-12F5B1215C5B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F53D49-33B6-4FB3-9282-A9F4E046C120}" type="slidenum">
              <a:rPr lang="en-US" altLang="en-US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F53D49-33B6-4FB3-9282-A9F4E046C120}" type="slidenum">
              <a:rPr lang="en-US" altLang="en-US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F53D49-33B6-4FB3-9282-A9F4E046C120}" type="slidenum">
              <a:rPr lang="en-US" altLang="en-US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0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F53D49-33B6-4FB3-9282-A9F4E046C120}" type="slidenum">
              <a:rPr lang="en-US" altLang="en-US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 sz="12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532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14400"/>
            <a:ext cx="8762999" cy="5562600"/>
          </a:xfrm>
        </p:spPr>
        <p:txBody>
          <a:bodyPr/>
          <a:lstStyle>
            <a:lvl1pPr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BFF83-6710-4B86-840F-7F7D57EEBD44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915400" cy="5334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</a:ln>
          <a:effectLst/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C31B0-7C00-4D4E-AFF4-680ABC23D14D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915400" cy="5334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</a:ln>
          <a:effectLst/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25415" y="1295400"/>
            <a:ext cx="73152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E4C1B-CCDC-4420-821B-32509F67E016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25415" y="1295400"/>
            <a:ext cx="3587262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3354" y="1295400"/>
            <a:ext cx="3587262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532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33A86-8B60-47B4-9C01-B04B865A23F5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650" y="228600"/>
            <a:ext cx="965835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30200" y="990600"/>
            <a:ext cx="89154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DF8B4-6A58-4659-A5EF-F60FAE84F652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 anchor="ctr"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1EB17-0951-4AA3-A24C-F12997217969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jpeg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247650" y="228600"/>
            <a:ext cx="9658350" cy="5334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19080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9496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74295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91440" bIns="0" numCol="1" anchor="t" anchorCtr="0" compatLnSpc="1"/>
          <a:lstStyle>
            <a:lvl1pPr algn="ctr" eaLnBrk="1" hangingPunct="1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AE2CA6-0778-4C3A-AA7E-5E2BFE7F46D5}" type="slidenum">
              <a:rPr lang="en-GB" altLang="en-US"/>
            </a:fld>
            <a:endParaRPr lang="en-GB" altLang="en-US"/>
          </a:p>
        </p:txBody>
      </p:sp>
      <p:sp>
        <p:nvSpPr>
          <p:cNvPr id="1028" name="TextBox 11"/>
          <p:cNvSpPr txBox="1">
            <a:spLocks noChangeArrowheads="1"/>
          </p:cNvSpPr>
          <p:nvPr userDrawn="1"/>
        </p:nvSpPr>
        <p:spPr bwMode="auto">
          <a:xfrm>
            <a:off x="6934200" y="-3175"/>
            <a:ext cx="206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200" b="0" smtClean="0">
                <a:solidFill>
                  <a:schemeClr val="tx1"/>
                </a:solidFill>
              </a:rPr>
              <a:t>www.hand-china.com</a:t>
            </a:r>
            <a:endParaRPr lang="zh-CN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029" name="矩形 12"/>
          <p:cNvSpPr>
            <a:spLocks noChangeArrowheads="1"/>
          </p:cNvSpPr>
          <p:nvPr userDrawn="1"/>
        </p:nvSpPr>
        <p:spPr bwMode="auto">
          <a:xfrm>
            <a:off x="0" y="228600"/>
            <a:ext cx="247650" cy="533400"/>
          </a:xfrm>
          <a:prstGeom prst="rect">
            <a:avLst/>
          </a:prstGeom>
          <a:solidFill>
            <a:srgbClr val="008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marL="230505" indent="-230505"/>
            <a:endParaRPr lang="zh-CN" altLang="en-US"/>
          </a:p>
        </p:txBody>
      </p:sp>
      <p:pic>
        <p:nvPicPr>
          <p:cNvPr id="1030" name="图片 13" descr="logo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0" y="6608763"/>
            <a:ext cx="9906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/>
          <p:nvPr userDrawn="1"/>
        </p:nvCxnSpPr>
        <p:spPr bwMode="auto">
          <a:xfrm>
            <a:off x="0" y="6551613"/>
            <a:ext cx="9144000" cy="1587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32" name="图片 10" descr="鼠标.jp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138" y="0"/>
            <a:ext cx="9318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连接符 17"/>
          <p:cNvCxnSpPr/>
          <p:nvPr userDrawn="1"/>
        </p:nvCxnSpPr>
        <p:spPr bwMode="auto">
          <a:xfrm rot="5400000">
            <a:off x="7850188" y="6705600"/>
            <a:ext cx="303212" cy="1588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4" name="TextBox 20"/>
          <p:cNvSpPr txBox="1">
            <a:spLocks noChangeArrowheads="1"/>
          </p:cNvSpPr>
          <p:nvPr userDrawn="1"/>
        </p:nvSpPr>
        <p:spPr bwMode="auto">
          <a:xfrm>
            <a:off x="4241800" y="6629400"/>
            <a:ext cx="12620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" b="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·</a:t>
            </a:r>
            <a:r>
              <a:rPr lang="zh-CN" altLang="en-US" sz="800" b="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汉得公司　版权所有</a:t>
            </a:r>
            <a:endParaRPr lang="zh-CN" altLang="en-US" sz="800" b="0" dirty="0" smtClean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3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9906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0000"/>
        <a:buFont typeface="Wingdings" panose="05000000000000000000" pitchFamily="2" charset="2"/>
        <a:buChar char="u"/>
        <a:defRPr sz="14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sz="14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597A0"/>
        </a:buClr>
        <a:buSzPct val="7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50000"/>
        <a:buFont typeface="Wingdings" panose="05000000000000000000" pitchFamily="2" charset="2"/>
        <a:buChar char="u"/>
        <a:defRPr sz="14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395"/>
        </a:buClr>
        <a:buSzPct val="30000"/>
        <a:buFont typeface="Wingdings" panose="05000000000000000000" pitchFamily="2" charset="2"/>
        <a:buChar char="p"/>
        <a:defRPr sz="14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0" y="6019800"/>
            <a:ext cx="762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93CA48-AE31-4D93-9A3C-A63A6D0CD452}" type="slidenum">
              <a:rPr lang="en-GB" altLang="en-US" smtClean="0">
                <a:solidFill>
                  <a:schemeClr val="tx1"/>
                </a:solidFill>
              </a:rPr>
            </a:fld>
            <a:endParaRPr lang="en-GB" altLang="en-US" smtClean="0">
              <a:solidFill>
                <a:schemeClr val="tx1"/>
              </a:solidFill>
            </a:endParaRPr>
          </a:p>
        </p:txBody>
      </p:sp>
      <p:pic>
        <p:nvPicPr>
          <p:cNvPr id="4099" name="图片 13" descr="首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1032"/>
          <p:cNvSpPr>
            <a:spLocks noChangeArrowheads="1"/>
          </p:cNvSpPr>
          <p:nvPr/>
        </p:nvSpPr>
        <p:spPr bwMode="auto">
          <a:xfrm>
            <a:off x="660400" y="5638800"/>
            <a:ext cx="4787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上海汉得信息技术股份有限公司</a:t>
            </a:r>
            <a:endParaRPr lang="en-US" altLang="zh-CN" sz="160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HAND Enterprise Solutions </a:t>
            </a:r>
            <a:r>
              <a:rPr lang="en-US" altLang="zh-CN" b="0">
                <a:solidFill>
                  <a:schemeClr val="bg1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Company Ltd.</a:t>
            </a:r>
            <a:endParaRPr lang="en-US" altLang="zh-CN" b="0">
              <a:solidFill>
                <a:schemeClr val="bg1"/>
              </a:solidFill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b="0">
                <a:solidFill>
                  <a:schemeClr val="bg1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www.hand-china.com</a:t>
            </a:r>
            <a:endParaRPr lang="en-US" altLang="zh-CN" b="0">
              <a:solidFill>
                <a:schemeClr val="bg1"/>
              </a:solidFill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en-US" sz="160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1" name="Text Box 1042"/>
          <p:cNvSpPr txBox="1">
            <a:spLocks noChangeArrowheads="1"/>
          </p:cNvSpPr>
          <p:nvPr/>
        </p:nvSpPr>
        <p:spPr bwMode="auto">
          <a:xfrm>
            <a:off x="1143000" y="685800"/>
            <a:ext cx="7842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4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租房信息管理系统</a:t>
            </a:r>
            <a:endParaRPr kumimoji="1" lang="en-US" altLang="zh-CN" sz="240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Text Box 1048"/>
          <p:cNvSpPr txBox="1">
            <a:spLocks noChangeArrowheads="1"/>
          </p:cNvSpPr>
          <p:nvPr/>
        </p:nvSpPr>
        <p:spPr bwMode="auto">
          <a:xfrm>
            <a:off x="6686550" y="1395413"/>
            <a:ext cx="321945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505" indent="-230505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编写人：　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武斌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编写日期：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&lt;2019-04-10&gt;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工号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　　</a:t>
            </a:r>
            <a:r>
              <a:rPr lang="en-US" altLang="zh-CN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&lt;22418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TextBox 15"/>
          <p:cNvSpPr txBox="1">
            <a:spLocks noChangeArrowheads="1"/>
          </p:cNvSpPr>
          <p:nvPr/>
        </p:nvSpPr>
        <p:spPr bwMode="auto">
          <a:xfrm>
            <a:off x="4705350" y="6629400"/>
            <a:ext cx="203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" b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上海汉得信息技术股份有限公司版权所有</a:t>
            </a:r>
            <a:endParaRPr lang="zh-CN" altLang="en-US" sz="800" b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BBDC34-6D02-4899-AA30-FE933B94DE16}" type="slidenum">
              <a:rPr lang="en-GB" altLang="en-US" smtClean="0">
                <a:solidFill>
                  <a:srgbClr val="000000"/>
                </a:solidFill>
              </a:rPr>
            </a:fld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24900" cy="533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 系统功能介绍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914400"/>
            <a:ext cx="9510713" cy="5486400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SzPct val="70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核销</a:t>
            </a:r>
            <a:r>
              <a:rPr lang="zh-CN" altLang="en-US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信息管理模块</a:t>
            </a:r>
            <a:endParaRPr lang="zh-CN" altLang="en-US" sz="20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核销：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核销需要选定对象，即入住人员，根据入住人员所对应的收款单进行核销。在选定收款单后，选择房屋编号即可查询到其各项费用的剩余债权。填写相应的债券项的核销金额即可进行核销。核销信息记录至核销表和核销明细表。并更改相应的收款单和债权。</a:t>
            </a:r>
            <a:endParaRPr lang="zh-CN" altLang="en-US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查询所有的核销记录信息。</a:t>
            </a:r>
            <a:endParaRPr lang="zh-CN" altLang="en-US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endParaRPr lang="zh-CN" altLang="en-US" sz="1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endParaRPr lang="zh-CN" altLang="en-US" sz="1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buClr>
                <a:srgbClr val="C00000"/>
              </a:buClr>
              <a:buSzPct val="70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报表查询</a:t>
            </a:r>
            <a:r>
              <a:rPr lang="zh-CN" altLang="en-US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en-US" sz="1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收款明细报表查询：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查询所有收款明细，包括合同编号、人员工号、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收款金额、已核销金额等信息。</a:t>
            </a: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应付费用报表查询：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查询每个人在每个合同下的应付费用，包括合同编号、人员工号、各项费用的应付费用和已付费用等。</a:t>
            </a: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45B6C2-728C-4119-8944-41D0D37F8CBD}" type="slidenum">
              <a:rPr lang="en-GB" altLang="en-US" smtClean="0">
                <a:solidFill>
                  <a:schemeClr val="tx1"/>
                </a:solidFill>
              </a:rPr>
            </a:fld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249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E-R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图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7650" y="914400"/>
            <a:ext cx="95107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97A0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395"/>
              </a:buClr>
              <a:buSzPct val="3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Clr>
                <a:srgbClr val="C00000"/>
              </a:buClr>
              <a:buSzPct val="70000"/>
              <a:buNone/>
            </a:pP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00000"/>
              </a:buClr>
              <a:buSzPct val="70000"/>
            </a:pPr>
            <a:endParaRPr lang="zh-CN" altLang="en-US" sz="2000" b="1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pitchFamily="2" charset="2"/>
              <a:buNone/>
            </a:pPr>
            <a:endParaRPr lang="zh-CN" altLang="en-US" sz="18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未命名文件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563245"/>
            <a:ext cx="10058400" cy="57315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45B6C2-728C-4119-8944-41D0D37F8CBD}" type="slidenum">
              <a:rPr lang="en-GB" altLang="en-US" smtClean="0">
                <a:solidFill>
                  <a:schemeClr val="tx1"/>
                </a:solidFill>
              </a:rPr>
            </a:fld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24900" cy="5334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表间关系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7650" y="914400"/>
            <a:ext cx="95107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97A0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395"/>
              </a:buClr>
              <a:buSzPct val="3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Clr>
                <a:srgbClr val="C00000"/>
              </a:buClr>
              <a:buSzPct val="70000"/>
              <a:buNone/>
            </a:pP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00000"/>
              </a:buClr>
              <a:buSzPct val="70000"/>
            </a:pPr>
            <a:endParaRPr lang="zh-CN" altLang="en-US" sz="2000" b="1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pitchFamily="2" charset="2"/>
              <a:buNone/>
            </a:pPr>
            <a:endParaRPr lang="zh-CN" altLang="en-US" sz="18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未命名文件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450215"/>
            <a:ext cx="9224010" cy="64154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问题、难点及解决办法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51DC31B0-7C00-4D4E-AFF4-680ABC23D14D}" type="slidenum">
              <a:rPr lang="en-GB" altLang="en-US"/>
            </a:fld>
            <a:endParaRPr lang="en-GB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897835"/>
            <a:ext cx="95107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97A0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395"/>
              </a:buClr>
              <a:buSzPct val="3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r>
              <a:rPr lang="zh-CN" altLang="en-US" sz="22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省市关联事件：</a:t>
            </a:r>
            <a:endParaRPr lang="zh-CN" altLang="en-US" sz="22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在省的comboBox下添加select事件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JS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中添加事件函数，在选中省后先获取省的编号，再设置市的查询参数并进行查询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22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endParaRPr lang="zh-CN" altLang="en-US" sz="22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endParaRPr lang="zh-CN" altLang="en-US" sz="22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pitchFamily="2" charset="2"/>
              <a:buNone/>
            </a:pPr>
            <a:endParaRPr lang="zh-CN" altLang="en-US" sz="22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995" y="1934210"/>
            <a:ext cx="5476875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5" y="3373120"/>
            <a:ext cx="6248400" cy="1000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5" y="4107815"/>
            <a:ext cx="3019425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问题、难点及解决办法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51DC31B0-7C00-4D4E-AFF4-680ABC23D14D}" type="slidenum">
              <a:rPr lang="en-GB" altLang="en-US"/>
            </a:fld>
            <a:endParaRPr lang="en-GB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897835"/>
            <a:ext cx="95107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97A0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395"/>
              </a:buClr>
              <a:buSzPct val="3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r>
              <a:rPr lang="zh-CN" altLang="en-US" sz="22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日期大小</a:t>
            </a:r>
            <a:r>
              <a:rPr lang="zh-CN" altLang="en-US" sz="22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  <a:r>
              <a:rPr lang="zh-CN" altLang="en-US" sz="22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2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zh-CN" altLang="en-US" sz="22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在主页面中常用到日期区间的查询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要达到查询选择例如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2019/04/01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2019/04/01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的数据时，可以查到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2019/04/01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这一天的数据。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bm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中添加可选查询条件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但是并不能查询出当天的数据。原因是创建时间可能精确到时和分，该时间不一定在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datePicker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选择的区间内。做如下修改，为选定的时间添加更精确的时分点即可。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22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endParaRPr lang="zh-CN" altLang="en-US" sz="22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endParaRPr lang="zh-CN" altLang="en-US" sz="22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pitchFamily="2" charset="2"/>
              <a:buNone/>
            </a:pPr>
            <a:endParaRPr lang="zh-CN" altLang="en-US" sz="22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995" y="1840865"/>
            <a:ext cx="4924425" cy="400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5" y="3431540"/>
            <a:ext cx="5276850" cy="419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95" y="4890135"/>
            <a:ext cx="730567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问题、难点及解决办法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51DC31B0-7C00-4D4E-AFF4-680ABC23D14D}" type="slidenum">
              <a:rPr lang="en-GB" altLang="en-US"/>
            </a:fld>
            <a:endParaRPr lang="en-GB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0170" y="914345"/>
            <a:ext cx="95107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97A0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395"/>
              </a:buClr>
              <a:buSzPct val="3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r>
              <a:rPr lang="en-US" altLang="zh-CN" sz="22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Lov</a:t>
            </a:r>
            <a:r>
              <a:rPr lang="zh-CN" altLang="en-US" sz="22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2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2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lovService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所指的即为一个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查询文件，进行所需字段的查询。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即为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中查询出的字段名，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screen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名。即可完成映射过程。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22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endParaRPr lang="zh-CN" altLang="en-US" sz="22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endParaRPr lang="zh-CN" altLang="en-US" sz="22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pitchFamily="2" charset="2"/>
              <a:buNone/>
            </a:pPr>
            <a:endParaRPr lang="zh-CN" altLang="en-US" sz="22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1348740"/>
            <a:ext cx="7315200" cy="1095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030855"/>
            <a:ext cx="5248275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问题、难点及解决办法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51DC31B0-7C00-4D4E-AFF4-680ABC23D14D}" type="slidenum">
              <a:rPr lang="en-GB" altLang="en-US"/>
            </a:fld>
            <a:endParaRPr lang="en-GB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897835"/>
            <a:ext cx="95107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97A0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395"/>
              </a:buClr>
              <a:buSzPct val="3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r>
              <a:rPr lang="zh-CN" altLang="en-US" sz="22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费用分摊逻辑</a:t>
            </a:r>
            <a:r>
              <a:rPr lang="zh-CN" altLang="en-US" sz="22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2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入住天数为权重进行费用的分摊。在发布费用单后，根据费用开始日（一般为上个月的第一天）和费用结束日（上个月的最后一天），以及入住人员的入住时间和退房时间进行该区间内入住天数的计算。计算出每个人的天数后，进行累加，按照权重进行分摊。最后一个人的费用直接相减。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费用从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02/01 - 02/28 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，金额为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A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入住时间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01/10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，退房时间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02/20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	B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入住时间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02/10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，退房时间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03/05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C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入住时间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03/06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，退房时间无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计算方法：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入住天数为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入住天数为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入住天数为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天。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总权重：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20+18=38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A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费用：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20/38*200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B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费用：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18/38*200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C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费用：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200-A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	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22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endParaRPr lang="zh-CN" altLang="en-US" sz="22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endParaRPr lang="zh-CN" altLang="en-US" sz="22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pitchFamily="2" charset="2"/>
              <a:buNone/>
            </a:pPr>
            <a:endParaRPr lang="zh-CN" altLang="en-US" sz="22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问题、难点及解决办法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51DC31B0-7C00-4D4E-AFF4-680ABC23D14D}" type="slidenum">
              <a:rPr lang="en-GB" altLang="en-US"/>
            </a:fld>
            <a:endParaRPr lang="en-GB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897835"/>
            <a:ext cx="95107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97A0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395"/>
              </a:buClr>
              <a:buSzPct val="3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r>
              <a:rPr lang="zh-CN" altLang="en-US" sz="22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计算入住天数逻辑</a:t>
            </a:r>
            <a:r>
              <a:rPr lang="zh-CN" altLang="en-US" sz="22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2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计算入住天数时需要传入四个参数：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费用开始时间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(S1)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、费用结束时间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(E1)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入住时间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(S2)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、退房时间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(E2)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费用开始时间为月份第一天，结束时间为月份最后一天。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若退房时间为空，则设退房时间为本月最后一天，即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E2=E1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计算方法：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S=min(S1,S2)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E=max(E1,E2)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Result = (E1-S1)+(E2-S2)-(E-S)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	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22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endParaRPr lang="zh-CN" altLang="en-US" sz="22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endParaRPr lang="zh-CN" altLang="en-US" sz="22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pitchFamily="2" charset="2"/>
              <a:buNone/>
            </a:pPr>
            <a:endParaRPr lang="zh-CN" altLang="en-US" sz="22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问题、难点及解决办法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51DC31B0-7C00-4D4E-AFF4-680ABC23D14D}" type="slidenum">
              <a:rPr lang="en-GB" altLang="en-US"/>
            </a:fld>
            <a:endParaRPr lang="en-GB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897835"/>
            <a:ext cx="95107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97A0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395"/>
              </a:buClr>
              <a:buSzPct val="3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r>
              <a:rPr lang="zh-CN" altLang="en-US" sz="22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数据库连接问题</a:t>
            </a:r>
            <a:r>
              <a:rPr lang="zh-CN" altLang="en-US" sz="22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2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连接超时：该情况一般是虚拟机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问题，虚拟机的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并不一定固定，因此若发生变化则需要手动更改虚拟机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等配置文件的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。直接修改虚拟机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相对简单些。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	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使用如下命令更改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22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endParaRPr lang="zh-CN" altLang="en-US" sz="22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endParaRPr lang="zh-CN" altLang="en-US" sz="22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pitchFamily="2" charset="2"/>
              <a:buNone/>
            </a:pPr>
            <a:endParaRPr lang="zh-CN" altLang="en-US" sz="22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585" y="2076450"/>
            <a:ext cx="4411980" cy="29076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70" y="5665470"/>
            <a:ext cx="3838575" cy="1619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技术知识掌握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51DC31B0-7C00-4D4E-AFF4-680ABC23D14D}" type="slidenum">
              <a:rPr lang="en-GB" altLang="en-US"/>
            </a:fld>
            <a:endParaRPr lang="en-GB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897835"/>
            <a:ext cx="95107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97A0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395"/>
              </a:buClr>
              <a:buSzPct val="3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SQL/PLSQL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Aurora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Clr>
                <a:srgbClr val="4597A0"/>
              </a:buClr>
              <a:buFont typeface="Wingdings" panose="05000000000000000000" charset="0"/>
              <a:buChar char="u"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先写查询集再写结果集。结果集中要使用queryDataSet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绑定查询集。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Clr>
                <a:srgbClr val="4597A0"/>
              </a:buClr>
              <a:buFont typeface="Wingdings" panose="05000000000000000000" charset="0"/>
              <a:buChar char="u"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queryForm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：bindTarget绑定查询集，resultTarget绑定结果集。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Clr>
                <a:srgbClr val="4597A0"/>
              </a:buClr>
              <a:buFont typeface="Wingdings" panose="05000000000000000000" charset="0"/>
              <a:buChar char="u"/>
            </a:pP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grid：绑定结果集。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Clr>
                <a:srgbClr val="4597A0"/>
              </a:buClr>
              <a:buFont typeface="Wingdings" panose="05000000000000000000" charset="0"/>
              <a:buChar char="u"/>
            </a:pP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comboBox：options：对应的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0" lvl="5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displayField：显示的字段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0" lvl="5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returnField：选中值的返回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0" lvl="5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valueField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：选中值的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Clr>
                <a:srgbClr val="4597A0"/>
              </a:buClr>
              <a:buFont typeface="Wingdings" panose="05000000000000000000" charset="0"/>
              <a:buChar char="u"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lov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、lovService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eaLnBrk="1" hangingPunct="1">
              <a:buClr>
                <a:srgbClr val="4597A0"/>
              </a:buClr>
              <a:buFont typeface="Wingdings" panose="05000000000000000000" charset="0"/>
              <a:buChar char="u"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field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defaultValue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eaLnBrk="1" hangingPunct="1">
              <a:buClr>
                <a:srgbClr val="4597A0"/>
              </a:buClr>
              <a:buFont typeface="Wingdings" panose="05000000000000000000" charset="0"/>
              <a:buChar char="u"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events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：事件名，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handler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处理函数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excel导入脚本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dev_tool_pkg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SVC</a:t>
            </a:r>
            <a:r>
              <a:rPr lang="zh-CN" altLang="en-US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	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r>
              <a:rPr lang="en-US" altLang="zh-CN" sz="1800" b="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charset="0"/>
              <a:buNone/>
            </a:pPr>
            <a:endParaRPr lang="zh-CN" altLang="en-US" sz="22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endParaRPr lang="zh-CN" altLang="en-US" sz="22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charset="0"/>
              <a:buChar char="n"/>
            </a:pPr>
            <a:endParaRPr lang="zh-CN" altLang="en-US" sz="22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pitchFamily="2" charset="2"/>
              <a:buNone/>
            </a:pPr>
            <a:endParaRPr lang="zh-CN" altLang="en-US" sz="22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31775" y="231775"/>
            <a:ext cx="8740775" cy="5334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190800"/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目录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3" name="Rectangle 34"/>
          <p:cNvSpPr>
            <a:spLocks noChangeArrowheads="1"/>
          </p:cNvSpPr>
          <p:nvPr/>
        </p:nvSpPr>
        <p:spPr bwMode="auto">
          <a:xfrm>
            <a:off x="1285875" y="1941513"/>
            <a:ext cx="5399088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24" name="Rectangle 35"/>
          <p:cNvSpPr>
            <a:spLocks noChangeArrowheads="1"/>
          </p:cNvSpPr>
          <p:nvPr/>
        </p:nvSpPr>
        <p:spPr bwMode="auto">
          <a:xfrm>
            <a:off x="749300" y="1941513"/>
            <a:ext cx="541338" cy="4318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2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5125" name="Rectangle 35"/>
          <p:cNvSpPr>
            <a:spLocks noChangeArrowheads="1"/>
          </p:cNvSpPr>
          <p:nvPr/>
        </p:nvSpPr>
        <p:spPr bwMode="auto">
          <a:xfrm>
            <a:off x="749300" y="1327150"/>
            <a:ext cx="541338" cy="4318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1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5126" name="Rectangle 58"/>
          <p:cNvSpPr>
            <a:spLocks noChangeArrowheads="1"/>
          </p:cNvSpPr>
          <p:nvPr/>
        </p:nvSpPr>
        <p:spPr bwMode="auto">
          <a:xfrm>
            <a:off x="1285875" y="2570163"/>
            <a:ext cx="5402263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27" name="Rectangle 59"/>
          <p:cNvSpPr>
            <a:spLocks noChangeArrowheads="1"/>
          </p:cNvSpPr>
          <p:nvPr/>
        </p:nvSpPr>
        <p:spPr bwMode="auto">
          <a:xfrm>
            <a:off x="749300" y="2565400"/>
            <a:ext cx="536575" cy="431800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3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5128" name="Rectangle 58"/>
          <p:cNvSpPr>
            <a:spLocks noChangeArrowheads="1"/>
          </p:cNvSpPr>
          <p:nvPr/>
        </p:nvSpPr>
        <p:spPr bwMode="auto">
          <a:xfrm>
            <a:off x="1285875" y="1323975"/>
            <a:ext cx="5402263" cy="4318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开发过程及开发步骤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58"/>
          <p:cNvSpPr>
            <a:spLocks noChangeArrowheads="1"/>
          </p:cNvSpPr>
          <p:nvPr/>
        </p:nvSpPr>
        <p:spPr bwMode="auto">
          <a:xfrm>
            <a:off x="1298575" y="3144520"/>
            <a:ext cx="5402263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59"/>
          <p:cNvSpPr>
            <a:spLocks noChangeArrowheads="1"/>
          </p:cNvSpPr>
          <p:nvPr/>
        </p:nvSpPr>
        <p:spPr bwMode="auto">
          <a:xfrm>
            <a:off x="762000" y="3144837"/>
            <a:ext cx="536575" cy="431800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/>
                </a:solidFill>
              </a:rPr>
              <a:t>4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" name="Rectangle 58"/>
          <p:cNvSpPr>
            <a:spLocks noChangeArrowheads="1"/>
          </p:cNvSpPr>
          <p:nvPr/>
        </p:nvSpPr>
        <p:spPr bwMode="auto">
          <a:xfrm>
            <a:off x="1282700" y="1941830"/>
            <a:ext cx="5402263" cy="4318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p>
            <a:pPr algn="l"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系统流程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58"/>
          <p:cNvSpPr>
            <a:spLocks noChangeArrowheads="1"/>
          </p:cNvSpPr>
          <p:nvPr/>
        </p:nvSpPr>
        <p:spPr bwMode="auto">
          <a:xfrm>
            <a:off x="1298575" y="2570480"/>
            <a:ext cx="5402263" cy="4318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p>
            <a:pPr algn="l"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系统功能介绍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58"/>
          <p:cNvSpPr>
            <a:spLocks noChangeArrowheads="1"/>
          </p:cNvSpPr>
          <p:nvPr/>
        </p:nvSpPr>
        <p:spPr bwMode="auto">
          <a:xfrm>
            <a:off x="1298575" y="3144520"/>
            <a:ext cx="5402263" cy="4318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p>
            <a:pPr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59"/>
          <p:cNvSpPr>
            <a:spLocks noChangeArrowheads="1"/>
          </p:cNvSpPr>
          <p:nvPr/>
        </p:nvSpPr>
        <p:spPr bwMode="auto">
          <a:xfrm>
            <a:off x="762000" y="3756977"/>
            <a:ext cx="536575" cy="431800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p>
            <a:pPr algn="ctr"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</a:rPr>
              <a:t>5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6" name="Rectangle 58"/>
          <p:cNvSpPr>
            <a:spLocks noChangeArrowheads="1"/>
          </p:cNvSpPr>
          <p:nvPr/>
        </p:nvSpPr>
        <p:spPr bwMode="auto">
          <a:xfrm>
            <a:off x="1298575" y="3756660"/>
            <a:ext cx="5402263" cy="4318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p>
            <a:pPr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表间关系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auto">
          <a:xfrm>
            <a:off x="762000" y="4341812"/>
            <a:ext cx="536575" cy="431800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p>
            <a:pPr algn="ctr"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</a:rPr>
              <a:t>6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8" name="Rectangle 59"/>
          <p:cNvSpPr>
            <a:spLocks noChangeArrowheads="1"/>
          </p:cNvSpPr>
          <p:nvPr/>
        </p:nvSpPr>
        <p:spPr bwMode="auto">
          <a:xfrm>
            <a:off x="762000" y="4939347"/>
            <a:ext cx="536575" cy="431800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p>
            <a:pPr algn="ctr"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</a:rPr>
              <a:t>7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1298575" y="4341495"/>
            <a:ext cx="5402263" cy="4318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p>
            <a:pPr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遇到的问题、难点及解决办法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58"/>
          <p:cNvSpPr>
            <a:spLocks noChangeArrowheads="1"/>
          </p:cNvSpPr>
          <p:nvPr/>
        </p:nvSpPr>
        <p:spPr bwMode="auto">
          <a:xfrm>
            <a:off x="1298575" y="4939030"/>
            <a:ext cx="5402263" cy="4318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p>
            <a:pPr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技术知识掌握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F77F04-F653-4DE9-9751-148200D1CD7C}" type="slidenum">
              <a:rPr lang="en-GB" altLang="en-US" smtClean="0">
                <a:solidFill>
                  <a:schemeClr val="tx1"/>
                </a:solidFill>
              </a:rPr>
            </a:fld>
            <a:endParaRPr lang="en-GB" altLang="en-US" smtClean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24900" cy="5334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2" charset="-122"/>
                <a:ea typeface="黑体" panose="02010609060101010101" pitchFamily="2" charset="-122"/>
              </a:rPr>
              <a:t>总结与提问</a:t>
            </a:r>
            <a:endParaRPr lang="zh-CN" altLang="en-US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WordArt 6"/>
          <p:cNvSpPr>
            <a:spLocks noChangeArrowheads="1" noChangeShapeType="1" noTextEdit="1"/>
          </p:cNvSpPr>
          <p:nvPr/>
        </p:nvSpPr>
        <p:spPr bwMode="gray">
          <a:xfrm>
            <a:off x="2806834" y="2305050"/>
            <a:ext cx="4458089" cy="122116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28575">
                  <a:solidFill>
                    <a:schemeClr val="bg1"/>
                  </a:solidFill>
                  <a:round/>
                </a:ln>
                <a:solidFill>
                  <a:schemeClr val="accent1">
                    <a:lumMod val="50000"/>
                  </a:schemeClr>
                </a:solidFill>
                <a:effectLst>
                  <a:outerShdw dist="71842" dir="2700000" algn="ctr" rotWithShape="0">
                    <a:srgbClr val="868686">
                      <a:alpha val="50000"/>
                    </a:srgbClr>
                  </a:outerShdw>
                </a:effectLst>
                <a:latin typeface="Arial Black" panose="020B0A04020102020204"/>
                <a:ea typeface="宋体" panose="02010600030101010101" pitchFamily="2" charset="-122"/>
              </a:rPr>
              <a:t>Q</a:t>
            </a:r>
            <a:r>
              <a:rPr lang="zh-CN" altLang="en-US" sz="3600" kern="10" dirty="0">
                <a:ln w="28575">
                  <a:solidFill>
                    <a:schemeClr val="bg1"/>
                  </a:solidFill>
                  <a:round/>
                </a:ln>
                <a:solidFill>
                  <a:schemeClr val="bg1">
                    <a:lumMod val="85000"/>
                  </a:schemeClr>
                </a:solidFill>
                <a:effectLst>
                  <a:outerShdw dist="71842" dir="2700000" algn="ctr" rotWithShape="0">
                    <a:srgbClr val="868686">
                      <a:alpha val="50000"/>
                    </a:srgbClr>
                  </a:outerShdw>
                </a:effectLst>
                <a:latin typeface="Arial Black" panose="020B0A04020102020204"/>
                <a:ea typeface="宋体" panose="02010600030101010101" pitchFamily="2" charset="-122"/>
              </a:rPr>
              <a:t>＆</a:t>
            </a:r>
            <a:r>
              <a:rPr lang="en-US" altLang="zh-CN" sz="3600" kern="10" dirty="0">
                <a:ln w="28575">
                  <a:solidFill>
                    <a:schemeClr val="bg1"/>
                  </a:solidFill>
                  <a:round/>
                </a:ln>
                <a:solidFill>
                  <a:srgbClr val="CC0000"/>
                </a:solidFill>
                <a:effectLst>
                  <a:outerShdw dist="71842" dir="2700000" algn="ctr" rotWithShape="0">
                    <a:srgbClr val="868686">
                      <a:alpha val="50000"/>
                    </a:srgbClr>
                  </a:outerShdw>
                </a:effectLst>
                <a:latin typeface="Arial Black" panose="020B0A04020102020204"/>
                <a:ea typeface="宋体" panose="02010600030101010101" pitchFamily="2" charset="-122"/>
              </a:rPr>
              <a:t>A</a:t>
            </a:r>
            <a:endParaRPr lang="zh-CN" altLang="en-US" sz="3600" kern="10" dirty="0">
              <a:ln w="28575">
                <a:solidFill>
                  <a:schemeClr val="bg1"/>
                </a:solidFill>
                <a:round/>
              </a:ln>
              <a:solidFill>
                <a:srgbClr val="CC0000"/>
              </a:solidFill>
              <a:effectLst>
                <a:outerShdw dist="71842" dir="2700000" algn="ctr" rotWithShape="0">
                  <a:srgbClr val="868686">
                    <a:alpha val="50000"/>
                  </a:srgbClr>
                </a:outerShdw>
              </a:effectLst>
              <a:latin typeface="Arial Black" panose="020B0A04020102020204"/>
              <a:ea typeface="宋体" panose="02010600030101010101" pitchFamily="2" charset="-122"/>
            </a:endParaRPr>
          </a:p>
        </p:txBody>
      </p:sp>
      <p:sp>
        <p:nvSpPr>
          <p:cNvPr id="13317" name="WordArt 6"/>
          <p:cNvSpPr>
            <a:spLocks noChangeArrowheads="1" noChangeShapeType="1" noTextEdit="1"/>
          </p:cNvSpPr>
          <p:nvPr/>
        </p:nvSpPr>
        <p:spPr bwMode="gray">
          <a:xfrm>
            <a:off x="2393950" y="3752850"/>
            <a:ext cx="5200650" cy="1066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4653"/>
              </a:avLst>
            </a:prstTxWarp>
          </a:bodyPr>
          <a:lstStyle/>
          <a:p>
            <a:pPr algn="ctr"/>
            <a:r>
              <a:rPr lang="en-US" altLang="zh-CN" sz="5400" kern="1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Questions &amp; AnswerS</a:t>
            </a:r>
            <a:endParaRPr lang="zh-CN" altLang="en-US" sz="5400" kern="1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3" descr="首页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FE642F-A4A7-4007-9302-D9F64C58E028}" type="slidenum">
              <a:rPr lang="en-GB" altLang="en-US" smtClean="0">
                <a:solidFill>
                  <a:schemeClr val="tx1"/>
                </a:solidFill>
              </a:rPr>
            </a:fld>
            <a:endParaRPr lang="en-GB" altLang="en-US" smtClean="0">
              <a:solidFill>
                <a:schemeClr val="tx1"/>
              </a:solidFill>
            </a:endParaRPr>
          </a:p>
        </p:txBody>
      </p:sp>
      <p:sp>
        <p:nvSpPr>
          <p:cNvPr id="14340" name="WordArt 6"/>
          <p:cNvSpPr>
            <a:spLocks noChangeArrowheads="1" noChangeShapeType="1" noTextEdit="1"/>
          </p:cNvSpPr>
          <p:nvPr/>
        </p:nvSpPr>
        <p:spPr bwMode="gray">
          <a:xfrm>
            <a:off x="1733550" y="1143000"/>
            <a:ext cx="63976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28575">
                  <a:solidFill>
                    <a:schemeClr val="bg1"/>
                  </a:solidFill>
                  <a:round/>
                </a:ln>
                <a:solidFill>
                  <a:srgbClr val="CC0000"/>
                </a:solidFill>
                <a:effectLst>
                  <a:outerShdw dist="71842" dir="2700000" algn="ctr" rotWithShape="0">
                    <a:srgbClr val="868686">
                      <a:alpha val="50000"/>
                    </a:srgbClr>
                  </a:outerShdw>
                </a:effectLst>
                <a:latin typeface="Arial Black" panose="020B0A04020102020204"/>
              </a:rPr>
              <a:t>Thank You !</a:t>
            </a:r>
            <a:endParaRPr lang="zh-CN" altLang="en-US" sz="3600" kern="10">
              <a:ln w="28575">
                <a:solidFill>
                  <a:schemeClr val="bg1"/>
                </a:solidFill>
                <a:round/>
              </a:ln>
              <a:solidFill>
                <a:srgbClr val="CC0000"/>
              </a:solidFill>
              <a:effectLst>
                <a:outerShdw dist="71842" dir="2700000" algn="ctr" rotWithShape="0">
                  <a:srgbClr val="868686">
                    <a:alpha val="50000"/>
                  </a:srgbClr>
                </a:outerShdw>
              </a:effectLst>
              <a:latin typeface="Arial Black" panose="020B0A04020102020204"/>
            </a:endParaRPr>
          </a:p>
        </p:txBody>
      </p:sp>
      <p:sp>
        <p:nvSpPr>
          <p:cNvPr id="14341" name="Rectangle 1032"/>
          <p:cNvSpPr>
            <a:spLocks noChangeArrowheads="1"/>
          </p:cNvSpPr>
          <p:nvPr/>
        </p:nvSpPr>
        <p:spPr bwMode="auto">
          <a:xfrm>
            <a:off x="660400" y="5638800"/>
            <a:ext cx="4787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上海汉得信息技术股份有限公司</a:t>
            </a:r>
            <a:endParaRPr lang="en-US" altLang="zh-CN" sz="160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HAND Enterprise Solutions </a:t>
            </a:r>
            <a:r>
              <a:rPr lang="en-US" altLang="zh-CN" b="0">
                <a:solidFill>
                  <a:schemeClr val="bg1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Company Ltd.</a:t>
            </a:r>
            <a:endParaRPr lang="en-US" altLang="zh-CN" b="0">
              <a:solidFill>
                <a:schemeClr val="bg1"/>
              </a:solidFill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b="0">
                <a:solidFill>
                  <a:schemeClr val="bg1"/>
                </a:solidFill>
                <a:ea typeface="黑体" panose="02010609060101010101" pitchFamily="2" charset="-122"/>
                <a:cs typeface="Arial" panose="020B0604020202020204" pitchFamily="34" charset="0"/>
              </a:rPr>
              <a:t>www.hand-china.com</a:t>
            </a:r>
            <a:endParaRPr lang="en-US" altLang="zh-CN" b="0">
              <a:solidFill>
                <a:schemeClr val="bg1"/>
              </a:solidFill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en-US" sz="160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45B6C2-728C-4119-8944-41D0D37F8CBD}" type="slidenum">
              <a:rPr lang="en-GB" altLang="en-US" smtClean="0">
                <a:solidFill>
                  <a:schemeClr val="tx1"/>
                </a:solidFill>
              </a:rPr>
            </a:fld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24900" cy="5334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开发过程及开发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步骤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7650" y="914400"/>
            <a:ext cx="95107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97A0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395"/>
              </a:buClr>
              <a:buSzPct val="3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Clr>
                <a:srgbClr val="C00000"/>
              </a:buClr>
              <a:buSzPct val="70000"/>
              <a:buNone/>
            </a:pP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00000"/>
              </a:buClr>
              <a:buSzPct val="70000"/>
            </a:pPr>
            <a:endParaRPr lang="zh-CN" altLang="en-US" sz="2000" b="1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阅读需求说明，进行逻辑分析</a:t>
            </a:r>
            <a:r>
              <a:rPr lang="zh-CN" altLang="en-US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8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按照模块进行划分并分模块完成各功能。</a:t>
            </a:r>
            <a:endParaRPr lang="zh-CN" altLang="en-US" sz="18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阅读开发文档，注意开发规范。</a:t>
            </a:r>
            <a:endParaRPr lang="zh-CN" altLang="en-US" sz="18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设计数据库表。</a:t>
            </a:r>
            <a:endParaRPr lang="zh-CN" altLang="en-US" sz="18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添加系统描述、系统代码和消息代码。</a:t>
            </a:r>
            <a:endParaRPr lang="zh-CN" altLang="en-US" sz="18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页面注册、功能定义。</a:t>
            </a:r>
            <a:endParaRPr lang="zh-CN" altLang="en-US" sz="18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页面设计及实现。</a:t>
            </a:r>
            <a:endParaRPr lang="zh-CN" altLang="en-US" sz="18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</a:t>
            </a:r>
            <a:r>
              <a:rPr lang="en-US" altLang="zh-CN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BM</a:t>
            </a:r>
            <a:r>
              <a:rPr lang="zh-CN" altLang="en-US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，进行</a:t>
            </a:r>
            <a:r>
              <a:rPr lang="en-US" altLang="zh-CN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BM</a:t>
            </a:r>
            <a:r>
              <a:rPr lang="zh-CN" altLang="en-US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设计及测试。</a:t>
            </a:r>
            <a:endParaRPr lang="zh-CN" altLang="en-US" sz="18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en-US" altLang="zh-CN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DataSet</a:t>
            </a:r>
            <a:r>
              <a:rPr lang="zh-CN" altLang="en-US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绑定相对应的</a:t>
            </a:r>
            <a:r>
              <a:rPr lang="en-US" altLang="zh-CN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BM</a:t>
            </a:r>
            <a:r>
              <a:rPr lang="zh-CN" altLang="en-US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，完成动态页面，实现功能。</a:t>
            </a:r>
            <a:endParaRPr lang="zh-CN" altLang="en-US" sz="18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45B6C2-728C-4119-8944-41D0D37F8CBD}" type="slidenum">
              <a:rPr lang="en-GB" altLang="en-US" smtClean="0">
                <a:solidFill>
                  <a:schemeClr val="tx1"/>
                </a:solidFill>
              </a:rPr>
            </a:fld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24900" cy="5334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开发过程及开发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步骤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7650" y="914400"/>
            <a:ext cx="95107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97A0"/>
              </a:buClr>
              <a:buSzPct val="7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395"/>
              </a:buClr>
              <a:buSzPct val="30000"/>
              <a:buFont typeface="Wingdings" panose="05000000000000000000" pitchFamily="2" charset="2"/>
              <a:buChar char="p"/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C00000"/>
              </a:buClr>
              <a:buSzPct val="70000"/>
            </a:pPr>
            <a:endParaRPr lang="zh-CN" altLang="en-US" sz="2000" b="1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00000"/>
              </a:buClr>
              <a:buSzPct val="70000"/>
            </a:pPr>
            <a:r>
              <a:rPr lang="zh-CN" altLang="en-US" sz="2000" b="1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en-US" altLang="zh-CN" sz="20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操作系统：</a:t>
            </a:r>
            <a:r>
              <a:rPr lang="en-US" altLang="zh-CN" sz="1800" b="1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Win10</a:t>
            </a:r>
            <a:endParaRPr lang="en-US" altLang="zh-CN" sz="1800" b="1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数据库服务器：</a:t>
            </a:r>
            <a:r>
              <a:rPr lang="en-US" altLang="zh-CN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Oracle Enterprise Linux</a:t>
            </a:r>
            <a:endParaRPr lang="en-US" altLang="zh-CN" sz="18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数据库开发软件：</a:t>
            </a:r>
            <a:r>
              <a:rPr lang="en-US" altLang="zh-CN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PLSQL Developer</a:t>
            </a:r>
            <a:endParaRPr lang="en-US" altLang="zh-CN" sz="1800" b="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开发工具：</a:t>
            </a:r>
            <a:r>
              <a:rPr lang="en-US" altLang="zh-CN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Eclipse</a:t>
            </a:r>
            <a:endParaRPr lang="en-US" altLang="zh-CN" sz="18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本地服务器：</a:t>
            </a:r>
            <a:r>
              <a:rPr lang="en-US" altLang="zh-CN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Tomcat</a:t>
            </a:r>
            <a:endParaRPr lang="en-US" altLang="zh-CN" sz="18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浏览器：</a:t>
            </a:r>
            <a:r>
              <a:rPr lang="en-US" altLang="zh-CN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Google Chrome</a:t>
            </a:r>
            <a:endParaRPr lang="en-US" altLang="zh-CN" sz="18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运行及测试：</a:t>
            </a:r>
            <a:r>
              <a:rPr lang="en-US" altLang="zh-CN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F12 NetWork</a:t>
            </a:r>
            <a:r>
              <a:rPr lang="zh-CN" altLang="en-US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8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</a:t>
            </a:r>
            <a:endParaRPr lang="en-US" altLang="zh-CN" sz="18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endParaRPr lang="zh-CN" altLang="en-US" sz="1800" kern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45B6C2-728C-4119-8944-41D0D37F8CBD}" type="slidenum">
              <a:rPr lang="en-GB" altLang="en-US" smtClean="0">
                <a:solidFill>
                  <a:schemeClr val="tx1"/>
                </a:solidFill>
              </a:rPr>
            </a:fld>
            <a:endParaRPr lang="en-GB" altLang="en-US" smtClean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24900" cy="5334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系统流程</a:t>
            </a: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09800" y="5629870"/>
            <a:ext cx="2223687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HRMS</a:t>
            </a:r>
            <a:endParaRPr lang="zh-CN" altLang="en-US" sz="54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72000" y="6000690"/>
            <a:ext cx="5255349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0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House rental MANAGEMENT system</a:t>
            </a:r>
            <a:endParaRPr lang="zh-CN" altLang="en-US" sz="20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图片 2" descr="未命名文件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" y="355600"/>
            <a:ext cx="9059545" cy="5962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45B6C2-728C-4119-8944-41D0D37F8CBD}" type="slidenum">
              <a:rPr lang="en-GB" altLang="en-US" smtClean="0">
                <a:solidFill>
                  <a:schemeClr val="tx1"/>
                </a:solidFill>
              </a:rPr>
            </a:fld>
            <a:endParaRPr lang="en-GB" altLang="en-US" smtClean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24900" cy="5334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系统功能介绍</a:t>
            </a: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9800" y="5334000"/>
            <a:ext cx="2223687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HRMS</a:t>
            </a:r>
            <a:endParaRPr lang="zh-CN" altLang="en-US" sz="54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704820"/>
            <a:ext cx="5255349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0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House rental MANAGEMENT system</a:t>
            </a:r>
            <a:endParaRPr lang="zh-CN" altLang="en-US" sz="20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图片 2" descr="未命名文件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6235" y="421640"/>
            <a:ext cx="6403340" cy="5683250"/>
          </a:xfrm>
          <a:prstGeom prst="rect">
            <a:avLst/>
          </a:prstGeom>
        </p:spPr>
      </p:pic>
      <p:sp>
        <p:nvSpPr>
          <p:cNvPr id="252" name="矩形 251"/>
          <p:cNvSpPr/>
          <p:nvPr/>
        </p:nvSpPr>
        <p:spPr>
          <a:xfrm>
            <a:off x="609581" y="1214543"/>
            <a:ext cx="5959681" cy="39878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p>
            <a:pPr>
              <a:defRPr/>
            </a:pPr>
            <a:r>
              <a:rPr lang="zh-CN" altLang="en-US" sz="2000" spc="50" dirty="0" smtClean="0">
                <a:ln w="1143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系统主要模块</a:t>
            </a:r>
            <a:endParaRPr lang="zh-CN" altLang="en-US" sz="2000" spc="50" dirty="0">
              <a:ln w="11430"/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BBDC34-6D02-4899-AA30-FE933B94DE16}" type="slidenum">
              <a:rPr lang="en-GB" altLang="en-US" smtClean="0">
                <a:solidFill>
                  <a:srgbClr val="000000"/>
                </a:solidFill>
              </a:rPr>
            </a:fld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24900" cy="533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 系统功能介绍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914400"/>
            <a:ext cx="9510713" cy="5486400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SzPct val="70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房屋信息管理模块</a:t>
            </a:r>
            <a:endParaRPr lang="zh-CN" altLang="en-US" sz="20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可新增的信息有房屋类型、房屋面积、床位数、中介信息、房东信息、房屋地址等。新增的房屋状态为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房屋信息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可以修改。</a:t>
            </a:r>
            <a:endParaRPr lang="zh-CN" altLang="en-US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查询所有房屋的信息。</a:t>
            </a:r>
            <a:endParaRPr lang="zh-CN" altLang="en-US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房屋状态不为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已租住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的房屋信息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可以删除。</a:t>
            </a:r>
            <a:endParaRPr lang="zh-CN" altLang="en-US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endParaRPr lang="zh-CN" altLang="en-US" sz="1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endParaRPr lang="zh-CN" altLang="en-US" sz="1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buClr>
                <a:srgbClr val="C00000"/>
              </a:buClr>
              <a:buSzPct val="70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入住人员管理模块</a:t>
            </a:r>
            <a:endParaRPr lang="zh-CN" altLang="en-US" sz="1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新增</a:t>
            </a: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可新增的信息有工号、姓名、性别、部门等。新增的入住人员状态为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新建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维护：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入住状态不为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已入住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的人员信息可以修改。</a:t>
            </a: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查询所有入住人员信息。</a:t>
            </a:r>
            <a:endParaRPr lang="zh-CN" altLang="en-US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入住状态不为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已入住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的人员可以删除。</a:t>
            </a: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BBDC34-6D02-4899-AA30-FE933B94DE16}" type="slidenum">
              <a:rPr lang="en-GB" altLang="en-US" smtClean="0">
                <a:solidFill>
                  <a:srgbClr val="000000"/>
                </a:solidFill>
              </a:rPr>
            </a:fld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24900" cy="533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 系统功能介绍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914400"/>
            <a:ext cx="9510713" cy="5486400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SzPct val="70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</a:t>
            </a:r>
            <a:r>
              <a:rPr lang="zh-CN" altLang="en-US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信息管理模块</a:t>
            </a:r>
            <a:endParaRPr lang="zh-CN" altLang="en-US" sz="20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可新增的信息有合同开始日期、结束日期、月租金、租期等，并且需要选择房屋状态为空闲的房屋。新增的合同状态为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，待确认。房屋状态变为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已租住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合同状态不为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确认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的可以修改。</a:t>
            </a:r>
            <a:endParaRPr lang="zh-CN" altLang="en-US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确认：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合同状态为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的可以确认，确认后可以开始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入住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查询所有合同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的信息。</a:t>
            </a:r>
            <a:endParaRPr lang="zh-CN" altLang="en-US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合同状态不为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确认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的可以删除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endParaRPr lang="zh-CN" altLang="en-US" sz="1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endParaRPr lang="zh-CN" altLang="en-US" sz="1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buClr>
                <a:srgbClr val="C00000"/>
              </a:buClr>
              <a:buSzPct val="70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入住过程</a:t>
            </a:r>
            <a:r>
              <a:rPr lang="zh-CN" altLang="en-US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管理模块</a:t>
            </a:r>
            <a:endParaRPr lang="zh-CN" altLang="en-US" sz="1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入住：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可以选择入住合同状态为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确认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所对应的房屋，入住人数限制为小于或等于房屋床位数，若超出则不予入住。入住后状态变为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已入住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。房屋剩余床位减少。</a:t>
            </a: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退房：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入住人员状态为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已入住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的人员可以办理退房。退房时需填写退房日期。退房后状态变为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已退租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。房屋剩余床位增加。</a:t>
            </a: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查询所有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入住人员状态为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已入住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的人员信息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BBDC34-6D02-4899-AA30-FE933B94DE16}" type="slidenum">
              <a:rPr lang="en-GB" altLang="en-US" smtClean="0">
                <a:solidFill>
                  <a:srgbClr val="000000"/>
                </a:solidFill>
              </a:rPr>
            </a:fld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24900" cy="533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 系统功能介绍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914400"/>
            <a:ext cx="9510713" cy="5486400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SzPct val="70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</a:t>
            </a:r>
            <a:r>
              <a:rPr lang="zh-CN" altLang="en-US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信息管理模块</a:t>
            </a:r>
            <a:endParaRPr lang="zh-CN" altLang="en-US" sz="20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可新增的信息有费用项目、费用来源、费用金额等。系统自动产生新增日期、费用发生日和费用结束日。费用发生日默认为上个月第一天，费用结束日为上个月最后一天。</a:t>
            </a:r>
            <a:endParaRPr lang="zh-CN" altLang="en-US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分摊：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费用新增后，系统自动进行费用分摊，根据上个月每个人所住天数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权重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进行分摊计算并记录。</a:t>
            </a:r>
            <a:endParaRPr lang="zh-CN" altLang="en-US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查询所有费用信息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endParaRPr lang="zh-CN" altLang="en-US" sz="1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endParaRPr lang="zh-CN" altLang="en-US" sz="1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buClr>
                <a:srgbClr val="C00000"/>
              </a:buClr>
              <a:buSzPct val="70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收款信息</a:t>
            </a:r>
            <a:r>
              <a:rPr lang="zh-CN" altLang="en-US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理模块</a:t>
            </a:r>
            <a:endParaRPr lang="zh-CN" altLang="en-US" sz="1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新增：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可以新增的信息有收款方式、收款来源、首款对象、收款金额等。收款是针对个人的行为。系统自动产生收款日期。</a:t>
            </a: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4597A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查询：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查询所有收款单的信息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Clr>
                <a:srgbClr val="4597A0"/>
              </a:buClr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默认设计模板">
  <a:themeElements>
    <a:clrScheme name="4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默认设计模板">
      <a:majorFont>
        <a:latin typeface="SimSun"/>
        <a:ea typeface="SimSun"/>
        <a:cs typeface=""/>
      </a:majorFont>
      <a:minorFont>
        <a:latin typeface="Book Antiqua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230505" marR="0" indent="-230505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230505" marR="0" indent="-230505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3166</Words>
  <Application>WPS 演示</Application>
  <PresentationFormat>A4 纸张(210x297 毫米)</PresentationFormat>
  <Paragraphs>377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黑体</vt:lpstr>
      <vt:lpstr>Times New Roman</vt:lpstr>
      <vt:lpstr>Lucida Sans Unicode</vt:lpstr>
      <vt:lpstr>微软雅黑</vt:lpstr>
      <vt:lpstr>Wingdings</vt:lpstr>
      <vt:lpstr>Arial Unicode MS</vt:lpstr>
      <vt:lpstr>Book Antiqua</vt:lpstr>
      <vt:lpstr>Arial Black</vt:lpstr>
      <vt:lpstr>Verdana</vt:lpstr>
      <vt:lpstr>4_默认设计模板</vt:lpstr>
      <vt:lpstr>PowerPoint 演示文稿</vt:lpstr>
      <vt:lpstr>PowerPoint 演示文稿</vt:lpstr>
      <vt:lpstr>开发过程及开发步骤</vt:lpstr>
      <vt:lpstr>开发过程及开发步骤</vt:lpstr>
      <vt:lpstr>系统流程</vt:lpstr>
      <vt:lpstr>系统功能介绍</vt:lpstr>
      <vt:lpstr> 系统功能介绍</vt:lpstr>
      <vt:lpstr> 系统功能介绍</vt:lpstr>
      <vt:lpstr> 系统功能介绍</vt:lpstr>
      <vt:lpstr> 系统功能介绍</vt:lpstr>
      <vt:lpstr>E-R图</vt:lpstr>
      <vt:lpstr>表间关系</vt:lpstr>
      <vt:lpstr>问题、难点及解决办法</vt:lpstr>
      <vt:lpstr>问题、难点及解决办法</vt:lpstr>
      <vt:lpstr>问题、难点及解决办法</vt:lpstr>
      <vt:lpstr>问题、难点及解决办法</vt:lpstr>
      <vt:lpstr>问题、难点及解决办法</vt:lpstr>
      <vt:lpstr>问题、难点及解决办法</vt:lpstr>
      <vt:lpstr>技术知识掌握</vt:lpstr>
      <vt:lpstr>总结与提问</vt:lpstr>
      <vt:lpstr>PowerPoint 演示文稿</vt:lpstr>
    </vt:vector>
  </TitlesOfParts>
  <Company>Hand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Hand Consultant</dc:creator>
  <cp:lastModifiedBy>Wu</cp:lastModifiedBy>
  <cp:revision>2208</cp:revision>
  <cp:lastPrinted>2001-01-02T01:52:00Z</cp:lastPrinted>
  <dcterms:created xsi:type="dcterms:W3CDTF">2000-07-11T04:19:00Z</dcterms:created>
  <dcterms:modified xsi:type="dcterms:W3CDTF">2019-04-11T07:24:42Z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