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294" autoAdjust="0"/>
  </p:normalViewPr>
  <p:slideViewPr>
    <p:cSldViewPr snapToGrid="0">
      <p:cViewPr>
        <p:scale>
          <a:sx n="66" d="100"/>
          <a:sy n="66" d="100"/>
        </p:scale>
        <p:origin x="225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C42B2-B66D-4759-A051-93ED00A08BDC}"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CC93C-FCF5-45D4-9BB9-AC14F51FD5A2}" type="slidenum">
              <a:rPr lang="en-US" smtClean="0"/>
              <a:t>‹#›</a:t>
            </a:fld>
            <a:endParaRPr lang="en-US"/>
          </a:p>
        </p:txBody>
      </p:sp>
    </p:spTree>
    <p:extLst>
      <p:ext uri="{BB962C8B-B14F-4D97-AF65-F5344CB8AC3E}">
        <p14:creationId xmlns:p14="http://schemas.microsoft.com/office/powerpoint/2010/main" val="96221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1CC93C-FCF5-45D4-9BB9-AC14F51FD5A2}" type="slidenum">
              <a:rPr lang="en-US" smtClean="0"/>
              <a:t>2</a:t>
            </a:fld>
            <a:endParaRPr lang="en-US"/>
          </a:p>
        </p:txBody>
      </p:sp>
    </p:spTree>
    <p:extLst>
      <p:ext uri="{BB962C8B-B14F-4D97-AF65-F5344CB8AC3E}">
        <p14:creationId xmlns:p14="http://schemas.microsoft.com/office/powerpoint/2010/main" val="19117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a:t>
            </a:r>
            <a:r>
              <a:rPr lang="en-US" b="0" dirty="0"/>
              <a:t>This is where leadership consults the stakeholders to find out as much information as possible on the requirements for the desired product in question</a:t>
            </a:r>
          </a:p>
          <a:p>
            <a:endParaRPr lang="en-US" b="0" dirty="0"/>
          </a:p>
          <a:p>
            <a:r>
              <a:rPr lang="en-US" b="1" dirty="0"/>
              <a:t>Design – </a:t>
            </a:r>
            <a:r>
              <a:rPr lang="en-US" b="0" dirty="0"/>
              <a:t>during this phase of the life cycle the details on how the product needs to function. This is where the product resources, limitations of the product, and timeframe and budget is determined. </a:t>
            </a:r>
          </a:p>
          <a:p>
            <a:endParaRPr lang="en-US" b="0" dirty="0"/>
          </a:p>
          <a:p>
            <a:r>
              <a:rPr lang="en-US" b="1" dirty="0"/>
              <a:t>Development – </a:t>
            </a:r>
            <a:r>
              <a:rPr lang="en-US" b="0" dirty="0"/>
              <a:t>In this phase, the development begins. This is the longest phase of the life phases, this is due to the fact that each item is broken down into small increments and assigned accordingly. </a:t>
            </a:r>
          </a:p>
          <a:p>
            <a:endParaRPr lang="en-US" b="1" dirty="0"/>
          </a:p>
          <a:p>
            <a:r>
              <a:rPr lang="en-US" b="1" dirty="0"/>
              <a:t>Testing – </a:t>
            </a:r>
            <a:r>
              <a:rPr lang="en-US" b="0" dirty="0"/>
              <a:t>In conjunction with development, testing is also a common activity. This happens at all phases, but this is where the already existing code is checked for bugs and any functional issues. </a:t>
            </a:r>
          </a:p>
          <a:p>
            <a:r>
              <a:rPr lang="en-US" b="0" dirty="0"/>
              <a:t>  </a:t>
            </a:r>
          </a:p>
          <a:p>
            <a:r>
              <a:rPr lang="en-US" b="1" dirty="0"/>
              <a:t>Deployment – </a:t>
            </a:r>
            <a:r>
              <a:rPr lang="en-US" b="0" dirty="0"/>
              <a:t>In this stage, testing is complete, and the product is ready to be deployed to market. UAT (User Acceptance Testing) may be performed in a limited environment before releasing to the market. </a:t>
            </a:r>
          </a:p>
          <a:p>
            <a:endParaRPr lang="en-US" b="1" dirty="0"/>
          </a:p>
          <a:p>
            <a:r>
              <a:rPr lang="en-US" b="1" dirty="0"/>
              <a:t>Maintenance – </a:t>
            </a:r>
            <a:r>
              <a:rPr lang="en-US" b="0" dirty="0"/>
              <a:t>In this stage, the product has been deployed into the market. Developers must be ready and able to address any new features and bug fixes that users request and experience in production.</a:t>
            </a:r>
            <a:endParaRPr lang="en-US" b="1" dirty="0"/>
          </a:p>
          <a:p>
            <a:endParaRPr lang="en-US" b="1" dirty="0"/>
          </a:p>
          <a:p>
            <a:endParaRPr lang="en-US" dirty="0"/>
          </a:p>
        </p:txBody>
      </p:sp>
      <p:sp>
        <p:nvSpPr>
          <p:cNvPr id="4" name="Slide Number Placeholder 3"/>
          <p:cNvSpPr>
            <a:spLocks noGrp="1"/>
          </p:cNvSpPr>
          <p:nvPr>
            <p:ph type="sldNum" sz="quarter" idx="5"/>
          </p:nvPr>
        </p:nvSpPr>
        <p:spPr/>
        <p:txBody>
          <a:bodyPr/>
          <a:lstStyle/>
          <a:p>
            <a:fld id="{C41CC93C-FCF5-45D4-9BB9-AC14F51FD5A2}" type="slidenum">
              <a:rPr lang="en-US" smtClean="0"/>
              <a:t>3</a:t>
            </a:fld>
            <a:endParaRPr lang="en-US"/>
          </a:p>
        </p:txBody>
      </p:sp>
    </p:spTree>
    <p:extLst>
      <p:ext uri="{BB962C8B-B14F-4D97-AF65-F5344CB8AC3E}">
        <p14:creationId xmlns:p14="http://schemas.microsoft.com/office/powerpoint/2010/main" val="3242540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C28A28C-4C6A-46EA-90C0-4EE0B89CC5C7}" type="datetimeFigureOut">
              <a:rPr lang="en-US" smtClean="0"/>
              <a:t>12/14/2024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091181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pPr/>
              <a:t>12/14/2024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28305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750463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879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882310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641275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022310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108036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4240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482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8333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2146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9652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8A28C-4C6A-46EA-90C0-4EE0B89CC5C7}" type="datetimeFigureOut">
              <a:rPr lang="en-US" smtClean="0"/>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1688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C28A28C-4C6A-46EA-90C0-4EE0B89CC5C7}" type="datetimeFigureOut">
              <a:rPr lang="en-US" smtClean="0"/>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9782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8146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4179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28A28C-4C6A-46EA-90C0-4EE0B89CC5C7}" type="datetimeFigureOut">
              <a:rPr lang="en-US" smtClean="0"/>
              <a:pPr/>
              <a:t>12/14/2024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16426419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linkedin.com/pulse/software-development-lif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515F-FC09-EB1A-D4C0-166D6DB2B153}"/>
              </a:ext>
            </a:extLst>
          </p:cNvPr>
          <p:cNvSpPr>
            <a:spLocks noGrp="1"/>
          </p:cNvSpPr>
          <p:nvPr>
            <p:ph type="ctrTitle"/>
          </p:nvPr>
        </p:nvSpPr>
        <p:spPr>
          <a:xfrm>
            <a:off x="261257" y="3429000"/>
            <a:ext cx="4728754" cy="3316472"/>
          </a:xfrm>
        </p:spPr>
        <p:txBody>
          <a:bodyPr anchor="t">
            <a:normAutofit/>
          </a:bodyPr>
          <a:lstStyle/>
          <a:p>
            <a:r>
              <a:rPr lang="en-US" dirty="0"/>
              <a:t>Agile Development </a:t>
            </a:r>
          </a:p>
        </p:txBody>
      </p:sp>
      <p:pic>
        <p:nvPicPr>
          <p:cNvPr id="4" name="Picture 3" descr="Neon 3D circle art">
            <a:extLst>
              <a:ext uri="{FF2B5EF4-FFF2-40B4-BE49-F238E27FC236}">
                <a16:creationId xmlns:a16="http://schemas.microsoft.com/office/drawing/2014/main" id="{F5467649-4C30-755F-2D74-A96F11A3E71E}"/>
              </a:ext>
            </a:extLst>
          </p:cNvPr>
          <p:cNvPicPr>
            <a:picLocks noChangeAspect="1"/>
          </p:cNvPicPr>
          <p:nvPr/>
        </p:nvPicPr>
        <p:blipFill>
          <a:blip r:embed="rId2"/>
          <a:srcRect l="14892" r="12462"/>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pic>
        <p:nvPicPr>
          <p:cNvPr id="19" name="Picture 18" descr="A logo of a computer monitor&#10;&#10;Description automatically generated">
            <a:extLst>
              <a:ext uri="{FF2B5EF4-FFF2-40B4-BE49-F238E27FC236}">
                <a16:creationId xmlns:a16="http://schemas.microsoft.com/office/drawing/2014/main" id="{29275534-8B6C-F458-ACFC-3FECCAB95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914" y="880946"/>
            <a:ext cx="2448267" cy="1667108"/>
          </a:xfrm>
          <a:prstGeom prst="rect">
            <a:avLst/>
          </a:prstGeom>
        </p:spPr>
      </p:pic>
    </p:spTree>
    <p:extLst>
      <p:ext uri="{BB962C8B-B14F-4D97-AF65-F5344CB8AC3E}">
        <p14:creationId xmlns:p14="http://schemas.microsoft.com/office/powerpoint/2010/main" val="265494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3" name="Rectangle 12">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4F33D00-737A-795F-200B-0DB926148712}"/>
              </a:ext>
            </a:extLst>
          </p:cNvPr>
          <p:cNvSpPr>
            <a:spLocks noGrp="1"/>
          </p:cNvSpPr>
          <p:nvPr>
            <p:ph type="title"/>
          </p:nvPr>
        </p:nvSpPr>
        <p:spPr>
          <a:xfrm>
            <a:off x="685799" y="1150076"/>
            <a:ext cx="3659389" cy="4557849"/>
          </a:xfrm>
        </p:spPr>
        <p:txBody>
          <a:bodyPr vert="horz" lIns="91440" tIns="45720" rIns="91440" bIns="45720" rtlCol="0" anchor="ctr">
            <a:normAutofit/>
          </a:bodyPr>
          <a:lstStyle/>
          <a:p>
            <a:pPr algn="r"/>
            <a:r>
              <a:rPr lang="en-US" sz="3600" cap="all"/>
              <a:t>Explaining agile roles</a:t>
            </a:r>
          </a:p>
        </p:txBody>
      </p:sp>
      <p:cxnSp>
        <p:nvCxnSpPr>
          <p:cNvPr id="15" name="Straight Connector 14">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1C13F3-787A-D7C8-EFB4-32795E2EE13B}"/>
              </a:ext>
            </a:extLst>
          </p:cNvPr>
          <p:cNvSpPr>
            <a:spLocks noGrp="1"/>
          </p:cNvSpPr>
          <p:nvPr>
            <p:ph type="body" idx="1"/>
          </p:nvPr>
        </p:nvSpPr>
        <p:spPr>
          <a:xfrm>
            <a:off x="4988658" y="1150076"/>
            <a:ext cx="6517543" cy="5366838"/>
          </a:xfrm>
        </p:spPr>
        <p:txBody>
          <a:bodyPr vert="horz" lIns="91440" tIns="45720" rIns="91440" bIns="45720" rtlCol="0" anchor="ctr">
            <a:normAutofit fontScale="85000" lnSpcReduction="20000"/>
          </a:bodyPr>
          <a:lstStyle/>
          <a:p>
            <a:pPr marL="342900" indent="-342900">
              <a:buFont typeface="Arial"/>
              <a:buChar char="•"/>
            </a:pPr>
            <a:r>
              <a:rPr lang="en-US" b="1" dirty="0"/>
              <a:t>Product Owner</a:t>
            </a:r>
          </a:p>
          <a:p>
            <a:pPr marL="800100" lvl="1" indent="-342900">
              <a:buFont typeface="Arial"/>
              <a:buChar char="•"/>
            </a:pPr>
            <a:r>
              <a:rPr lang="en-US" dirty="0"/>
              <a:t>Maximizes product’s value and the work for the development team </a:t>
            </a:r>
          </a:p>
          <a:p>
            <a:pPr marL="342900" indent="-342900">
              <a:buFont typeface="Arial"/>
              <a:buChar char="•"/>
            </a:pPr>
            <a:r>
              <a:rPr lang="en-US" b="1" dirty="0"/>
              <a:t>Scrum Master </a:t>
            </a:r>
          </a:p>
          <a:p>
            <a:pPr marL="800100" lvl="1" indent="-342900">
              <a:buFont typeface="Arial"/>
              <a:buChar char="•"/>
            </a:pPr>
            <a:r>
              <a:rPr lang="en-US" dirty="0"/>
              <a:t>Provides team guidance in agile principals </a:t>
            </a:r>
          </a:p>
          <a:p>
            <a:pPr marL="800100" lvl="1" indent="-342900">
              <a:buFont typeface="Arial"/>
              <a:buChar char="•"/>
            </a:pPr>
            <a:r>
              <a:rPr lang="en-US" dirty="0"/>
              <a:t>Facilitates scrum-events </a:t>
            </a:r>
          </a:p>
          <a:p>
            <a:pPr marL="800100" lvl="1" indent="-342900">
              <a:buFont typeface="Arial"/>
              <a:buChar char="•"/>
            </a:pPr>
            <a:r>
              <a:rPr lang="en-US" dirty="0"/>
              <a:t>Facilitates communication between team members and leadership</a:t>
            </a:r>
          </a:p>
          <a:p>
            <a:pPr marL="342900" indent="-342900">
              <a:buFont typeface="Arial"/>
              <a:buChar char="•"/>
            </a:pPr>
            <a:r>
              <a:rPr lang="en-US" b="1" dirty="0"/>
              <a:t>Development Team </a:t>
            </a:r>
          </a:p>
          <a:p>
            <a:pPr marL="800100" lvl="1" indent="-342900">
              <a:buFont typeface="Arial"/>
              <a:buChar char="•"/>
            </a:pPr>
            <a:r>
              <a:rPr lang="en-US" dirty="0"/>
              <a:t>Consist of developers and testers</a:t>
            </a:r>
          </a:p>
          <a:p>
            <a:pPr marL="800100" lvl="1" indent="-342900">
              <a:buFont typeface="Arial"/>
              <a:buChar char="•"/>
            </a:pPr>
            <a:r>
              <a:rPr lang="en-US" dirty="0"/>
              <a:t>Self-Organized  </a:t>
            </a:r>
          </a:p>
          <a:p>
            <a:pPr marL="800100" lvl="1" indent="-342900">
              <a:buFont typeface="Arial"/>
              <a:buChar char="•"/>
            </a:pPr>
            <a:r>
              <a:rPr lang="en-US" dirty="0"/>
              <a:t>Cross functional </a:t>
            </a:r>
          </a:p>
          <a:p>
            <a:pPr marL="800100" lvl="1" indent="-342900">
              <a:buFont typeface="Arial"/>
              <a:buChar char="•"/>
            </a:pPr>
            <a:r>
              <a:rPr lang="en-US" b="1" dirty="0"/>
              <a:t>Developers</a:t>
            </a:r>
          </a:p>
          <a:p>
            <a:pPr marL="1257300" lvl="2" indent="-342900">
              <a:buFont typeface="Arial"/>
              <a:buChar char="•"/>
            </a:pPr>
            <a:r>
              <a:rPr lang="en-US" dirty="0"/>
              <a:t>Designs and develops the code </a:t>
            </a:r>
          </a:p>
          <a:p>
            <a:pPr marL="1257300" lvl="2" indent="-342900">
              <a:buFont typeface="Arial"/>
              <a:buChar char="•"/>
            </a:pPr>
            <a:r>
              <a:rPr lang="en-US" dirty="0"/>
              <a:t>Collaborates with team to produce design </a:t>
            </a:r>
          </a:p>
          <a:p>
            <a:pPr marL="800100" lvl="1" indent="-342900">
              <a:buFont typeface="Arial"/>
              <a:buChar char="•"/>
            </a:pPr>
            <a:r>
              <a:rPr lang="en-US" b="1" dirty="0"/>
              <a:t>Testers</a:t>
            </a:r>
          </a:p>
          <a:p>
            <a:pPr marL="1257300" lvl="2" indent="-342900">
              <a:buFont typeface="Arial"/>
              <a:buChar char="•"/>
            </a:pPr>
            <a:r>
              <a:rPr lang="en-US" dirty="0"/>
              <a:t>Executes test and analyzes results </a:t>
            </a:r>
          </a:p>
          <a:p>
            <a:pPr marL="1257300" lvl="2" indent="-342900">
              <a:buFont typeface="Arial"/>
              <a:buChar char="•"/>
            </a:pPr>
            <a:r>
              <a:rPr lang="en-US" dirty="0"/>
              <a:t>Talks with the team to resolve issues</a:t>
            </a:r>
          </a:p>
          <a:p>
            <a:pPr marL="342900" indent="-342900">
              <a:buFont typeface="Arial"/>
              <a:buChar char="•"/>
            </a:pPr>
            <a:endParaRPr lang="en-US" b="1" dirty="0"/>
          </a:p>
          <a:p>
            <a:pPr marL="800100" lvl="1" indent="-342900">
              <a:buFont typeface="Arial"/>
              <a:buChar char="•"/>
            </a:pPr>
            <a:endParaRPr lang="en-US" dirty="0">
              <a:solidFill>
                <a:schemeClr val="tx1"/>
              </a:solidFill>
            </a:endParaRPr>
          </a:p>
        </p:txBody>
      </p:sp>
    </p:spTree>
    <p:extLst>
      <p:ext uri="{BB962C8B-B14F-4D97-AF65-F5344CB8AC3E}">
        <p14:creationId xmlns:p14="http://schemas.microsoft.com/office/powerpoint/2010/main" val="123468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4F5ACA-B3A1-ED7D-ED65-A598DA61D0E5}"/>
              </a:ext>
            </a:extLst>
          </p:cNvPr>
          <p:cNvSpPr>
            <a:spLocks noGrp="1"/>
          </p:cNvSpPr>
          <p:nvPr>
            <p:ph type="title"/>
          </p:nvPr>
        </p:nvSpPr>
        <p:spPr>
          <a:xfrm>
            <a:off x="4955458" y="639097"/>
            <a:ext cx="6593075" cy="1612490"/>
          </a:xfrm>
        </p:spPr>
        <p:txBody>
          <a:bodyPr>
            <a:normAutofit/>
          </a:bodyPr>
          <a:lstStyle/>
          <a:p>
            <a:r>
              <a:rPr lang="en-US" dirty="0"/>
              <a:t>Software development life cycle</a:t>
            </a:r>
          </a:p>
        </p:txBody>
      </p:sp>
      <p:pic>
        <p:nvPicPr>
          <p:cNvPr id="9" name="Picture 8" descr="A diagram of software development cycle&#10;&#10;Description automatically generated">
            <a:extLst>
              <a:ext uri="{FF2B5EF4-FFF2-40B4-BE49-F238E27FC236}">
                <a16:creationId xmlns:a16="http://schemas.microsoft.com/office/drawing/2014/main" id="{B619F3D4-5337-E71F-A07E-6A4499FBCA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4" y="1503086"/>
            <a:ext cx="3997362" cy="38474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Content Placeholder 10">
            <a:extLst>
              <a:ext uri="{FF2B5EF4-FFF2-40B4-BE49-F238E27FC236}">
                <a16:creationId xmlns:a16="http://schemas.microsoft.com/office/drawing/2014/main" id="{64FE925B-6F35-47BB-BADD-845079134EF3}"/>
              </a:ext>
            </a:extLst>
          </p:cNvPr>
          <p:cNvSpPr>
            <a:spLocks noGrp="1"/>
          </p:cNvSpPr>
          <p:nvPr>
            <p:ph idx="1"/>
          </p:nvPr>
        </p:nvSpPr>
        <p:spPr>
          <a:xfrm>
            <a:off x="4955458" y="2251587"/>
            <a:ext cx="6593075" cy="3972232"/>
          </a:xfrm>
        </p:spPr>
        <p:txBody>
          <a:bodyPr>
            <a:normAutofit/>
          </a:bodyPr>
          <a:lstStyle/>
          <a:p>
            <a:pPr marL="571500" indent="-457200">
              <a:lnSpc>
                <a:spcPct val="90000"/>
              </a:lnSpc>
              <a:spcAft>
                <a:spcPts val="600"/>
              </a:spcAft>
              <a:buFont typeface="+mj-lt"/>
              <a:buAutoNum type="arabicPeriod"/>
            </a:pPr>
            <a:r>
              <a:rPr lang="en-US" sz="1100" b="1"/>
              <a:t>Analysis</a:t>
            </a:r>
          </a:p>
          <a:p>
            <a:pPr marL="1028700" lvl="1" indent="-457200">
              <a:lnSpc>
                <a:spcPct val="90000"/>
              </a:lnSpc>
              <a:spcAft>
                <a:spcPts val="600"/>
              </a:spcAft>
              <a:buFont typeface="Arial" panose="020B0604020202020204" pitchFamily="34" charset="0"/>
              <a:buChar char="•"/>
            </a:pPr>
            <a:r>
              <a:rPr lang="en-US" sz="1100"/>
              <a:t>Collaborate with stakeholders.</a:t>
            </a:r>
          </a:p>
          <a:p>
            <a:pPr marL="1028700" lvl="1" indent="-457200">
              <a:lnSpc>
                <a:spcPct val="90000"/>
              </a:lnSpc>
              <a:spcAft>
                <a:spcPts val="600"/>
              </a:spcAft>
              <a:buFont typeface="Arial" panose="020B0604020202020204" pitchFamily="34" charset="0"/>
              <a:buChar char="•"/>
            </a:pPr>
            <a:r>
              <a:rPr lang="en-US" sz="1100"/>
              <a:t>Gather Requirements.</a:t>
            </a:r>
          </a:p>
          <a:p>
            <a:pPr marL="571500" indent="-457200">
              <a:lnSpc>
                <a:spcPct val="90000"/>
              </a:lnSpc>
              <a:spcAft>
                <a:spcPts val="600"/>
              </a:spcAft>
              <a:buFont typeface="+mj-lt"/>
              <a:buAutoNum type="arabicPeriod"/>
            </a:pPr>
            <a:r>
              <a:rPr lang="en-US" sz="1100" b="1"/>
              <a:t>Design</a:t>
            </a:r>
          </a:p>
          <a:p>
            <a:pPr marL="1028700" lvl="1" indent="-457200">
              <a:lnSpc>
                <a:spcPct val="90000"/>
              </a:lnSpc>
              <a:spcAft>
                <a:spcPts val="600"/>
              </a:spcAft>
              <a:buFont typeface="Arial" panose="020B0604020202020204" pitchFamily="34" charset="0"/>
              <a:buChar char="•"/>
            </a:pPr>
            <a:r>
              <a:rPr lang="en-US" sz="1100"/>
              <a:t>Define detailed process for functionality.</a:t>
            </a:r>
          </a:p>
          <a:p>
            <a:pPr marL="1028700" lvl="1" indent="-457200">
              <a:lnSpc>
                <a:spcPct val="90000"/>
              </a:lnSpc>
              <a:spcAft>
                <a:spcPts val="600"/>
              </a:spcAft>
              <a:buFont typeface="Arial" panose="020B0604020202020204" pitchFamily="34" charset="0"/>
              <a:buChar char="•"/>
            </a:pPr>
            <a:r>
              <a:rPr lang="en-US" sz="1100"/>
              <a:t>Define technologies, limitations, time frames and budget.</a:t>
            </a:r>
          </a:p>
          <a:p>
            <a:pPr marL="571500" indent="-457200">
              <a:lnSpc>
                <a:spcPct val="90000"/>
              </a:lnSpc>
              <a:spcAft>
                <a:spcPts val="600"/>
              </a:spcAft>
              <a:buFont typeface="+mj-lt"/>
              <a:buAutoNum type="arabicPeriod"/>
            </a:pPr>
            <a:r>
              <a:rPr lang="en-US" sz="1100" b="1"/>
              <a:t>Implementation</a:t>
            </a:r>
          </a:p>
          <a:p>
            <a:pPr marL="1028700" lvl="1" indent="-457200">
              <a:lnSpc>
                <a:spcPct val="90000"/>
              </a:lnSpc>
              <a:spcAft>
                <a:spcPts val="600"/>
              </a:spcAft>
              <a:buFont typeface="Arial" panose="020B0604020202020204" pitchFamily="34" charset="0"/>
              <a:buChar char="•"/>
            </a:pPr>
            <a:r>
              <a:rPr lang="en-US" sz="1100"/>
              <a:t>Development begins.</a:t>
            </a:r>
          </a:p>
          <a:p>
            <a:pPr marL="1028700" lvl="1" indent="-457200">
              <a:lnSpc>
                <a:spcPct val="90000"/>
              </a:lnSpc>
              <a:spcAft>
                <a:spcPts val="600"/>
              </a:spcAft>
              <a:buFont typeface="Arial" panose="020B0604020202020204" pitchFamily="34" charset="0"/>
              <a:buChar char="•"/>
            </a:pPr>
            <a:r>
              <a:rPr lang="en-US" sz="1100"/>
              <a:t>Functionality is broken up into smaller increments. </a:t>
            </a:r>
          </a:p>
          <a:p>
            <a:pPr marL="571500" indent="-457200">
              <a:lnSpc>
                <a:spcPct val="90000"/>
              </a:lnSpc>
              <a:spcAft>
                <a:spcPts val="600"/>
              </a:spcAft>
              <a:buFont typeface="+mj-lt"/>
              <a:buAutoNum type="arabicPeriod"/>
            </a:pPr>
            <a:r>
              <a:rPr lang="en-US" sz="1100" b="1"/>
              <a:t>Testing</a:t>
            </a:r>
          </a:p>
          <a:p>
            <a:pPr marL="1028700" lvl="1" indent="-457200">
              <a:lnSpc>
                <a:spcPct val="90000"/>
              </a:lnSpc>
              <a:spcAft>
                <a:spcPts val="600"/>
              </a:spcAft>
              <a:buFont typeface="Arial" panose="020B0604020202020204" pitchFamily="34" charset="0"/>
              <a:buChar char="•"/>
            </a:pPr>
            <a:r>
              <a:rPr lang="en-US" sz="1100"/>
              <a:t>Occurs In conjunction with Development.</a:t>
            </a:r>
          </a:p>
          <a:p>
            <a:pPr marL="1028700" lvl="1" indent="-457200">
              <a:lnSpc>
                <a:spcPct val="90000"/>
              </a:lnSpc>
              <a:spcAft>
                <a:spcPts val="600"/>
              </a:spcAft>
              <a:buFont typeface="Arial" panose="020B0604020202020204" pitchFamily="34" charset="0"/>
              <a:buChar char="•"/>
            </a:pPr>
            <a:r>
              <a:rPr lang="en-US" sz="1100"/>
              <a:t>Process for identifying and mitigating reported defects and issue tracking.</a:t>
            </a:r>
            <a:endParaRPr lang="en-US" sz="1100" b="1"/>
          </a:p>
          <a:p>
            <a:pPr marL="571500" indent="-457200">
              <a:lnSpc>
                <a:spcPct val="90000"/>
              </a:lnSpc>
              <a:spcAft>
                <a:spcPts val="600"/>
              </a:spcAft>
              <a:buFont typeface="+mj-lt"/>
              <a:buAutoNum type="arabicPeriod"/>
            </a:pPr>
            <a:r>
              <a:rPr lang="en-US" sz="1100" b="1"/>
              <a:t>Deployment</a:t>
            </a:r>
          </a:p>
          <a:p>
            <a:pPr marL="1028700" lvl="1" indent="-457200">
              <a:lnSpc>
                <a:spcPct val="90000"/>
              </a:lnSpc>
              <a:spcAft>
                <a:spcPts val="600"/>
              </a:spcAft>
              <a:buFont typeface="Arial" panose="020B0604020202020204" pitchFamily="34" charset="0"/>
              <a:buChar char="•"/>
            </a:pPr>
            <a:r>
              <a:rPr lang="en-US" sz="1100"/>
              <a:t>Testing complete and product is released to market.</a:t>
            </a:r>
          </a:p>
          <a:p>
            <a:pPr marL="571500" indent="-457200">
              <a:lnSpc>
                <a:spcPct val="90000"/>
              </a:lnSpc>
              <a:spcAft>
                <a:spcPts val="600"/>
              </a:spcAft>
              <a:buFont typeface="+mj-lt"/>
              <a:buAutoNum type="arabicPeriod"/>
            </a:pPr>
            <a:r>
              <a:rPr lang="en-US" sz="1100" b="1"/>
              <a:t>Maintenance</a:t>
            </a:r>
          </a:p>
          <a:p>
            <a:pPr marL="1028700" lvl="1" indent="-457200">
              <a:lnSpc>
                <a:spcPct val="90000"/>
              </a:lnSpc>
              <a:spcAft>
                <a:spcPts val="600"/>
              </a:spcAft>
              <a:buFont typeface="Arial" panose="020B0604020202020204" pitchFamily="34" charset="0"/>
              <a:buChar char="•"/>
            </a:pPr>
            <a:r>
              <a:rPr lang="en-US" sz="1100"/>
              <a:t>Product in production environment.</a:t>
            </a:r>
          </a:p>
          <a:p>
            <a:pPr marL="1028700" lvl="1" indent="-457200">
              <a:lnSpc>
                <a:spcPct val="90000"/>
              </a:lnSpc>
              <a:spcAft>
                <a:spcPts val="600"/>
              </a:spcAft>
              <a:buFont typeface="Arial" panose="020B0604020202020204" pitchFamily="34" charset="0"/>
              <a:buChar char="•"/>
            </a:pPr>
            <a:r>
              <a:rPr lang="en-US" sz="1100"/>
              <a:t>Developers must be ready to implement NEW features and bug fixes as they come up. </a:t>
            </a:r>
          </a:p>
          <a:p>
            <a:pPr>
              <a:lnSpc>
                <a:spcPct val="90000"/>
              </a:lnSpc>
            </a:pPr>
            <a:endParaRPr lang="en-US" sz="1100"/>
          </a:p>
        </p:txBody>
      </p:sp>
    </p:spTree>
    <p:extLst>
      <p:ext uri="{BB962C8B-B14F-4D97-AF65-F5344CB8AC3E}">
        <p14:creationId xmlns:p14="http://schemas.microsoft.com/office/powerpoint/2010/main" val="371687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332D8-099A-6214-EC6C-8B9CD9F35C26}"/>
              </a:ext>
            </a:extLst>
          </p:cNvPr>
          <p:cNvSpPr>
            <a:spLocks noGrp="1"/>
          </p:cNvSpPr>
          <p:nvPr>
            <p:ph type="title"/>
          </p:nvPr>
        </p:nvSpPr>
        <p:spPr/>
        <p:txBody>
          <a:bodyPr/>
          <a:lstStyle/>
          <a:p>
            <a:r>
              <a:rPr lang="en-US" dirty="0"/>
              <a:t>Describing waterfall model </a:t>
            </a:r>
          </a:p>
        </p:txBody>
      </p:sp>
      <p:sp>
        <p:nvSpPr>
          <p:cNvPr id="10" name="Content Placeholder 9">
            <a:extLst>
              <a:ext uri="{FF2B5EF4-FFF2-40B4-BE49-F238E27FC236}">
                <a16:creationId xmlns:a16="http://schemas.microsoft.com/office/drawing/2014/main" id="{DF841040-F9C2-86F3-6D49-8F126ACDAFF7}"/>
              </a:ext>
            </a:extLst>
          </p:cNvPr>
          <p:cNvSpPr>
            <a:spLocks noGrp="1"/>
          </p:cNvSpPr>
          <p:nvPr>
            <p:ph idx="1"/>
          </p:nvPr>
        </p:nvSpPr>
        <p:spPr>
          <a:xfrm>
            <a:off x="801915" y="2065867"/>
            <a:ext cx="10131425" cy="4523619"/>
          </a:xfrm>
        </p:spPr>
        <p:txBody>
          <a:bodyPr>
            <a:normAutofit/>
          </a:bodyPr>
          <a:lstStyle/>
          <a:p>
            <a:r>
              <a:rPr lang="en-US" sz="2000" dirty="0"/>
              <a:t>Traditional development model that was used </a:t>
            </a:r>
          </a:p>
          <a:p>
            <a:r>
              <a:rPr lang="en-US" sz="2000" dirty="0"/>
              <a:t>Linear, sequential, and plan-driven.</a:t>
            </a:r>
          </a:p>
          <a:p>
            <a:r>
              <a:rPr lang="en-US" sz="2000" dirty="0"/>
              <a:t>Requires detailed documentation before starting development.</a:t>
            </a:r>
          </a:p>
          <a:p>
            <a:r>
              <a:rPr lang="en-US" sz="2000" dirty="0"/>
              <a:t>Step-wise model: </a:t>
            </a:r>
          </a:p>
          <a:p>
            <a:pPr lvl="1"/>
            <a:r>
              <a:rPr lang="en-US" sz="2000" dirty="0"/>
              <a:t>Analysis </a:t>
            </a:r>
          </a:p>
          <a:p>
            <a:pPr lvl="2"/>
            <a:r>
              <a:rPr lang="en-US" sz="2000" dirty="0"/>
              <a:t>Design </a:t>
            </a:r>
          </a:p>
          <a:p>
            <a:pPr lvl="3"/>
            <a:r>
              <a:rPr lang="en-US" sz="2000" dirty="0"/>
              <a:t>Implementation </a:t>
            </a:r>
          </a:p>
          <a:p>
            <a:pPr lvl="4"/>
            <a:r>
              <a:rPr lang="en-US" sz="2000" dirty="0"/>
              <a:t>Testing </a:t>
            </a:r>
          </a:p>
          <a:p>
            <a:pPr lvl="5"/>
            <a:r>
              <a:rPr lang="en-US" sz="2000" dirty="0"/>
              <a:t>Maintenance </a:t>
            </a:r>
          </a:p>
        </p:txBody>
      </p:sp>
    </p:spTree>
    <p:extLst>
      <p:ext uri="{BB962C8B-B14F-4D97-AF65-F5344CB8AC3E}">
        <p14:creationId xmlns:p14="http://schemas.microsoft.com/office/powerpoint/2010/main" val="205689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1F797E-BBBE-596D-8E5E-827E3D1A9BC6}"/>
              </a:ext>
            </a:extLst>
          </p:cNvPr>
          <p:cNvSpPr>
            <a:spLocks noGrp="1"/>
          </p:cNvSpPr>
          <p:nvPr>
            <p:ph type="title"/>
          </p:nvPr>
        </p:nvSpPr>
        <p:spPr>
          <a:xfrm>
            <a:off x="3391696" y="338667"/>
            <a:ext cx="10131425" cy="1456267"/>
          </a:xfrm>
        </p:spPr>
        <p:txBody>
          <a:bodyPr/>
          <a:lstStyle/>
          <a:p>
            <a:r>
              <a:rPr lang="en-US" dirty="0"/>
              <a:t>Waterfall vs. agile </a:t>
            </a:r>
          </a:p>
        </p:txBody>
      </p:sp>
      <p:sp>
        <p:nvSpPr>
          <p:cNvPr id="7" name="Text Placeholder 6">
            <a:extLst>
              <a:ext uri="{FF2B5EF4-FFF2-40B4-BE49-F238E27FC236}">
                <a16:creationId xmlns:a16="http://schemas.microsoft.com/office/drawing/2014/main" id="{E65C8ADB-1B5A-8C53-2B76-4A22DE569FD4}"/>
              </a:ext>
            </a:extLst>
          </p:cNvPr>
          <p:cNvSpPr>
            <a:spLocks noGrp="1"/>
          </p:cNvSpPr>
          <p:nvPr>
            <p:ph type="body" idx="1"/>
          </p:nvPr>
        </p:nvSpPr>
        <p:spPr/>
        <p:txBody>
          <a:bodyPr/>
          <a:lstStyle/>
          <a:p>
            <a:r>
              <a:rPr lang="en-US" dirty="0"/>
              <a:t>Waterfall </a:t>
            </a:r>
          </a:p>
        </p:txBody>
      </p:sp>
      <p:sp>
        <p:nvSpPr>
          <p:cNvPr id="8" name="Content Placeholder 7">
            <a:extLst>
              <a:ext uri="{FF2B5EF4-FFF2-40B4-BE49-F238E27FC236}">
                <a16:creationId xmlns:a16="http://schemas.microsoft.com/office/drawing/2014/main" id="{94D086DE-7E46-A1A3-5D4B-622752356533}"/>
              </a:ext>
            </a:extLst>
          </p:cNvPr>
          <p:cNvSpPr>
            <a:spLocks noGrp="1"/>
          </p:cNvSpPr>
          <p:nvPr>
            <p:ph sz="half" idx="2"/>
          </p:nvPr>
        </p:nvSpPr>
        <p:spPr/>
        <p:txBody>
          <a:bodyPr/>
          <a:lstStyle/>
          <a:p>
            <a:r>
              <a:rPr lang="en-US" dirty="0"/>
              <a:t>Requirements are easily defined upfront </a:t>
            </a:r>
          </a:p>
          <a:p>
            <a:r>
              <a:rPr lang="en-US" dirty="0"/>
              <a:t>Clear understanding final product vision</a:t>
            </a:r>
          </a:p>
          <a:p>
            <a:r>
              <a:rPr lang="en-US" dirty="0"/>
              <a:t>Future changes are not expected </a:t>
            </a:r>
          </a:p>
          <a:p>
            <a:r>
              <a:rPr lang="en-US" dirty="0"/>
              <a:t>Client is less involved </a:t>
            </a:r>
          </a:p>
          <a:p>
            <a:r>
              <a:rPr lang="en-US" dirty="0"/>
              <a:t>Time frame is fixed and can be easily planned for </a:t>
            </a:r>
          </a:p>
        </p:txBody>
      </p:sp>
      <p:sp>
        <p:nvSpPr>
          <p:cNvPr id="9" name="Text Placeholder 8">
            <a:extLst>
              <a:ext uri="{FF2B5EF4-FFF2-40B4-BE49-F238E27FC236}">
                <a16:creationId xmlns:a16="http://schemas.microsoft.com/office/drawing/2014/main" id="{1195FCCA-BB7C-202A-300B-C30955346628}"/>
              </a:ext>
            </a:extLst>
          </p:cNvPr>
          <p:cNvSpPr>
            <a:spLocks noGrp="1"/>
          </p:cNvSpPr>
          <p:nvPr>
            <p:ph type="body" sz="quarter" idx="3"/>
          </p:nvPr>
        </p:nvSpPr>
        <p:spPr/>
        <p:txBody>
          <a:bodyPr/>
          <a:lstStyle/>
          <a:p>
            <a:r>
              <a:rPr lang="en-US" dirty="0"/>
              <a:t>Agile </a:t>
            </a:r>
          </a:p>
        </p:txBody>
      </p:sp>
      <p:sp>
        <p:nvSpPr>
          <p:cNvPr id="10" name="Content Placeholder 9">
            <a:extLst>
              <a:ext uri="{FF2B5EF4-FFF2-40B4-BE49-F238E27FC236}">
                <a16:creationId xmlns:a16="http://schemas.microsoft.com/office/drawing/2014/main" id="{4F90219F-1EC1-443D-AA89-E482200E5AAA}"/>
              </a:ext>
            </a:extLst>
          </p:cNvPr>
          <p:cNvSpPr>
            <a:spLocks noGrp="1"/>
          </p:cNvSpPr>
          <p:nvPr>
            <p:ph sz="quarter" idx="4"/>
          </p:nvPr>
        </p:nvSpPr>
        <p:spPr/>
        <p:txBody>
          <a:bodyPr/>
          <a:lstStyle/>
          <a:p>
            <a:r>
              <a:rPr lang="en-US" dirty="0"/>
              <a:t>Requirements are defined with greater detail </a:t>
            </a:r>
          </a:p>
          <a:p>
            <a:r>
              <a:rPr lang="en-US" dirty="0"/>
              <a:t>Final product is a hard start </a:t>
            </a:r>
          </a:p>
          <a:p>
            <a:r>
              <a:rPr lang="en-US" dirty="0"/>
              <a:t>High client involvement </a:t>
            </a:r>
          </a:p>
          <a:p>
            <a:r>
              <a:rPr lang="en-US" dirty="0"/>
              <a:t>More flexible scope </a:t>
            </a:r>
          </a:p>
          <a:p>
            <a:r>
              <a:rPr lang="en-US" dirty="0"/>
              <a:t>Harder to estimate </a:t>
            </a:r>
          </a:p>
          <a:p>
            <a:r>
              <a:rPr lang="en-US" dirty="0"/>
              <a:t>Easier to adjust to required changes </a:t>
            </a:r>
          </a:p>
        </p:txBody>
      </p:sp>
    </p:spTree>
    <p:extLst>
      <p:ext uri="{BB962C8B-B14F-4D97-AF65-F5344CB8AC3E}">
        <p14:creationId xmlns:p14="http://schemas.microsoft.com/office/powerpoint/2010/main" val="268032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BC01A5-BC96-0EB5-D0B9-046B744E79BA}"/>
              </a:ext>
            </a:extLst>
          </p:cNvPr>
          <p:cNvSpPr>
            <a:spLocks noGrp="1"/>
          </p:cNvSpPr>
          <p:nvPr>
            <p:ph type="title"/>
          </p:nvPr>
        </p:nvSpPr>
        <p:spPr/>
        <p:txBody>
          <a:bodyPr/>
          <a:lstStyle/>
          <a:p>
            <a:r>
              <a:rPr lang="en-US" dirty="0"/>
              <a:t>References 	</a:t>
            </a:r>
          </a:p>
        </p:txBody>
      </p:sp>
      <p:sp>
        <p:nvSpPr>
          <p:cNvPr id="5" name="Content Placeholder 4">
            <a:extLst>
              <a:ext uri="{FF2B5EF4-FFF2-40B4-BE49-F238E27FC236}">
                <a16:creationId xmlns:a16="http://schemas.microsoft.com/office/drawing/2014/main" id="{C4AC786D-4939-B864-72BD-430AF99E21CB}"/>
              </a:ext>
            </a:extLst>
          </p:cNvPr>
          <p:cNvSpPr>
            <a:spLocks noGrp="1"/>
          </p:cNvSpPr>
          <p:nvPr>
            <p:ph idx="1"/>
          </p:nvPr>
        </p:nvSpPr>
        <p:spPr/>
        <p:txBody>
          <a:bodyPr/>
          <a:lstStyle/>
          <a:p>
            <a:r>
              <a:rPr lang="en-US" dirty="0">
                <a:solidFill>
                  <a:schemeClr val="bg1"/>
                </a:solidFill>
              </a:rPr>
              <a:t>Charles G. Cobb. (2015). </a:t>
            </a:r>
            <a:r>
              <a:rPr lang="en-US" i="1" dirty="0">
                <a:solidFill>
                  <a:schemeClr val="bg1"/>
                </a:solidFill>
              </a:rPr>
              <a:t>The Project Manager’s Guide </a:t>
            </a:r>
          </a:p>
          <a:p>
            <a:r>
              <a:rPr lang="en-US" i="1" dirty="0">
                <a:solidFill>
                  <a:schemeClr val="bg1"/>
                </a:solidFill>
              </a:rPr>
              <a:t>	to Mastering Agile : Principles and Practices for an Adaptive Approach</a:t>
            </a:r>
            <a:r>
              <a:rPr lang="en-US" dirty="0">
                <a:solidFill>
                  <a:schemeClr val="bg1"/>
                </a:solidFill>
              </a:rPr>
              <a:t>. Wiley.</a:t>
            </a:r>
            <a:br>
              <a:rPr lang="en-US" dirty="0">
                <a:solidFill>
                  <a:schemeClr val="bg1"/>
                </a:solidFill>
              </a:rPr>
            </a:br>
            <a:br>
              <a:rPr lang="en-US" dirty="0">
                <a:solidFill>
                  <a:schemeClr val="bg1"/>
                </a:solidFill>
              </a:rPr>
            </a:br>
            <a:r>
              <a:rPr lang="en-US" i="1" dirty="0">
                <a:solidFill>
                  <a:schemeClr val="bg1"/>
                </a:solidFill>
              </a:rPr>
              <a:t>Software Development Life Cycle (SDLC)</a:t>
            </a:r>
            <a:r>
              <a:rPr lang="en-US" dirty="0">
                <a:solidFill>
                  <a:schemeClr val="bg1"/>
                </a:solidFill>
              </a:rPr>
              <a:t>. (2021, May 19). Retrieved February 2022, from </a:t>
            </a:r>
          </a:p>
          <a:p>
            <a:r>
              <a:rPr lang="en-US" dirty="0">
                <a:solidFill>
                  <a:schemeClr val="bg1"/>
                </a:solidFill>
              </a:rPr>
              <a:t>	linkedin.com: </a:t>
            </a:r>
            <a:r>
              <a:rPr lang="en-US" dirty="0">
                <a:solidFill>
                  <a:srgbClr val="0563C1"/>
                </a:solidFill>
                <a:hlinkClick r:id="rId2">
                  <a:extLst>
                    <a:ext uri="{A12FA001-AC4F-418D-AE19-62706E023703}">
                      <ahyp:hlinkClr xmlns:ahyp="http://schemas.microsoft.com/office/drawing/2018/hyperlinkcolor" val="tx"/>
                    </a:ext>
                  </a:extLst>
                </a:hlinkClick>
              </a:rPr>
              <a:t>https://www.linkedin.com/pulse/</a:t>
            </a:r>
            <a:r>
              <a:rPr lang="en-US" dirty="0">
                <a:solidFill>
                  <a:schemeClr val="bg1"/>
                </a:solidFill>
                <a:hlinkClick r:id="rId2">
                  <a:extLst>
                    <a:ext uri="{A12FA001-AC4F-418D-AE19-62706E023703}">
                      <ahyp:hlinkClr xmlns:ahyp="http://schemas.microsoft.com/office/drawing/2018/hyperlinkcolor" val="tx"/>
                    </a:ext>
                  </a:extLst>
                </a:hlinkClick>
              </a:rPr>
              <a:t>software-development-life-</a:t>
            </a:r>
            <a:endParaRPr lang="en-US" dirty="0">
              <a:solidFill>
                <a:schemeClr val="bg1"/>
              </a:solidFill>
            </a:endParaRPr>
          </a:p>
          <a:p>
            <a:r>
              <a:rPr lang="en-US" dirty="0">
                <a:solidFill>
                  <a:schemeClr val="bg1"/>
                </a:solidFill>
              </a:rPr>
              <a:t>	cycle-</a:t>
            </a:r>
            <a:r>
              <a:rPr lang="en-US" dirty="0" err="1">
                <a:solidFill>
                  <a:schemeClr val="bg1"/>
                </a:solidFill>
              </a:rPr>
              <a:t>sdlc</a:t>
            </a:r>
            <a:r>
              <a:rPr lang="en-US" dirty="0">
                <a:solidFill>
                  <a:schemeClr val="bg1"/>
                </a:solidFill>
              </a:rPr>
              <a:t>-tutorial-</a:t>
            </a:r>
            <a:r>
              <a:rPr lang="en-US" dirty="0" err="1">
                <a:solidFill>
                  <a:schemeClr val="bg1"/>
                </a:solidFill>
              </a:rPr>
              <a:t>richard</a:t>
            </a:r>
            <a:r>
              <a:rPr lang="en-US" dirty="0">
                <a:solidFill>
                  <a:schemeClr val="bg1"/>
                </a:solidFill>
              </a:rPr>
              <a:t>-</a:t>
            </a:r>
            <a:r>
              <a:rPr lang="en-US" dirty="0" err="1">
                <a:solidFill>
                  <a:schemeClr val="bg1"/>
                </a:solidFill>
              </a:rPr>
              <a:t>harris</a:t>
            </a:r>
            <a:r>
              <a:rPr lang="en-US" dirty="0">
                <a:solidFill>
                  <a:schemeClr val="bg1"/>
                </a:solidFill>
              </a:rPr>
              <a:t>/</a:t>
            </a:r>
          </a:p>
          <a:p>
            <a:endParaRPr lang="en-US" dirty="0"/>
          </a:p>
        </p:txBody>
      </p:sp>
    </p:spTree>
    <p:extLst>
      <p:ext uri="{BB962C8B-B14F-4D97-AF65-F5344CB8AC3E}">
        <p14:creationId xmlns:p14="http://schemas.microsoft.com/office/powerpoint/2010/main" val="496528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121</TotalTime>
  <Words>541</Words>
  <Application>Microsoft Office PowerPoint</Application>
  <PresentationFormat>Widescreen</PresentationFormat>
  <Paragraphs>78</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Calibri</vt:lpstr>
      <vt:lpstr>Calibri Light</vt:lpstr>
      <vt:lpstr>Celestial</vt:lpstr>
      <vt:lpstr>Agile Development </vt:lpstr>
      <vt:lpstr>Explaining agile roles</vt:lpstr>
      <vt:lpstr>Software development life cycle</vt:lpstr>
      <vt:lpstr>Describing waterfall model </vt:lpstr>
      <vt:lpstr>Waterfall vs. agile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charette</dc:creator>
  <cp:lastModifiedBy>david charette</cp:lastModifiedBy>
  <cp:revision>2</cp:revision>
  <dcterms:created xsi:type="dcterms:W3CDTF">2024-12-14T21:13:53Z</dcterms:created>
  <dcterms:modified xsi:type="dcterms:W3CDTF">2024-12-14T23:14:57Z</dcterms:modified>
</cp:coreProperties>
</file>