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9720263" cy="8099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2" d="100"/>
          <a:sy n="72" d="100"/>
        </p:scale>
        <p:origin x="1666" y="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9020" y="1325531"/>
            <a:ext cx="8262224" cy="2819800"/>
          </a:xfrm>
        </p:spPr>
        <p:txBody>
          <a:bodyPr anchor="b"/>
          <a:lstStyle>
            <a:lvl1pPr algn="ctr">
              <a:defRPr sz="6378"/>
            </a:lvl1pPr>
          </a:lstStyle>
          <a:p>
            <a:r>
              <a:rPr lang="zh-CN" altLang="en-US"/>
              <a:t>单击此处编辑母版标题样式</a:t>
            </a:r>
            <a:endParaRPr lang="en-US" dirty="0"/>
          </a:p>
        </p:txBody>
      </p:sp>
      <p:sp>
        <p:nvSpPr>
          <p:cNvPr id="3" name="Subtitle 2"/>
          <p:cNvSpPr>
            <a:spLocks noGrp="1"/>
          </p:cNvSpPr>
          <p:nvPr>
            <p:ph type="subTitle" idx="1"/>
          </p:nvPr>
        </p:nvSpPr>
        <p:spPr>
          <a:xfrm>
            <a:off x="1215033" y="4254073"/>
            <a:ext cx="7290197" cy="1955486"/>
          </a:xfrm>
        </p:spPr>
        <p:txBody>
          <a:bodyPr/>
          <a:lstStyle>
            <a:lvl1pPr marL="0" indent="0" algn="ctr">
              <a:buNone/>
              <a:defRPr sz="2551"/>
            </a:lvl1pPr>
            <a:lvl2pPr marL="486004" indent="0" algn="ctr">
              <a:buNone/>
              <a:defRPr sz="2126"/>
            </a:lvl2pPr>
            <a:lvl3pPr marL="972007" indent="0" algn="ctr">
              <a:buNone/>
              <a:defRPr sz="1913"/>
            </a:lvl3pPr>
            <a:lvl4pPr marL="1458011" indent="0" algn="ctr">
              <a:buNone/>
              <a:defRPr sz="1701"/>
            </a:lvl4pPr>
            <a:lvl5pPr marL="1944014" indent="0" algn="ctr">
              <a:buNone/>
              <a:defRPr sz="1701"/>
            </a:lvl5pPr>
            <a:lvl6pPr marL="2430018" indent="0" algn="ctr">
              <a:buNone/>
              <a:defRPr sz="1701"/>
            </a:lvl6pPr>
            <a:lvl7pPr marL="2916022" indent="0" algn="ctr">
              <a:buNone/>
              <a:defRPr sz="1701"/>
            </a:lvl7pPr>
            <a:lvl8pPr marL="3402025" indent="0" algn="ctr">
              <a:buNone/>
              <a:defRPr sz="1701"/>
            </a:lvl8pPr>
            <a:lvl9pPr marL="3888029" indent="0" algn="ctr">
              <a:buNone/>
              <a:defRPr sz="1701"/>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676810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332602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6064" y="431220"/>
            <a:ext cx="2095932" cy="686388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8269" y="431220"/>
            <a:ext cx="6166292" cy="686388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235286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162864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63206" y="2019234"/>
            <a:ext cx="8383727" cy="3369135"/>
          </a:xfrm>
        </p:spPr>
        <p:txBody>
          <a:bodyPr anchor="b"/>
          <a:lstStyle>
            <a:lvl1pPr>
              <a:defRPr sz="6378"/>
            </a:lvl1pPr>
          </a:lstStyle>
          <a:p>
            <a:r>
              <a:rPr lang="zh-CN" altLang="en-US"/>
              <a:t>单击此处编辑母版标题样式</a:t>
            </a:r>
            <a:endParaRPr lang="en-US" dirty="0"/>
          </a:p>
        </p:txBody>
      </p:sp>
      <p:sp>
        <p:nvSpPr>
          <p:cNvPr id="3" name="Text Placeholder 2"/>
          <p:cNvSpPr>
            <a:spLocks noGrp="1"/>
          </p:cNvSpPr>
          <p:nvPr>
            <p:ph type="body" idx="1"/>
          </p:nvPr>
        </p:nvSpPr>
        <p:spPr>
          <a:xfrm>
            <a:off x="663206" y="5420242"/>
            <a:ext cx="8383727" cy="1771749"/>
          </a:xfrm>
        </p:spPr>
        <p:txBody>
          <a:bodyPr/>
          <a:lstStyle>
            <a:lvl1pPr marL="0" indent="0">
              <a:buNone/>
              <a:defRPr sz="2551">
                <a:solidFill>
                  <a:schemeClr val="tx1"/>
                </a:solidFill>
              </a:defRPr>
            </a:lvl1pPr>
            <a:lvl2pPr marL="486004" indent="0">
              <a:buNone/>
              <a:defRPr sz="2126">
                <a:solidFill>
                  <a:schemeClr val="tx1">
                    <a:tint val="75000"/>
                  </a:schemeClr>
                </a:solidFill>
              </a:defRPr>
            </a:lvl2pPr>
            <a:lvl3pPr marL="972007" indent="0">
              <a:buNone/>
              <a:defRPr sz="1913">
                <a:solidFill>
                  <a:schemeClr val="tx1">
                    <a:tint val="75000"/>
                  </a:schemeClr>
                </a:solidFill>
              </a:defRPr>
            </a:lvl3pPr>
            <a:lvl4pPr marL="1458011" indent="0">
              <a:buNone/>
              <a:defRPr sz="1701">
                <a:solidFill>
                  <a:schemeClr val="tx1">
                    <a:tint val="75000"/>
                  </a:schemeClr>
                </a:solidFill>
              </a:defRPr>
            </a:lvl4pPr>
            <a:lvl5pPr marL="1944014" indent="0">
              <a:buNone/>
              <a:defRPr sz="1701">
                <a:solidFill>
                  <a:schemeClr val="tx1">
                    <a:tint val="75000"/>
                  </a:schemeClr>
                </a:solidFill>
              </a:defRPr>
            </a:lvl5pPr>
            <a:lvl6pPr marL="2430018" indent="0">
              <a:buNone/>
              <a:defRPr sz="1701">
                <a:solidFill>
                  <a:schemeClr val="tx1">
                    <a:tint val="75000"/>
                  </a:schemeClr>
                </a:solidFill>
              </a:defRPr>
            </a:lvl6pPr>
            <a:lvl7pPr marL="2916022" indent="0">
              <a:buNone/>
              <a:defRPr sz="1701">
                <a:solidFill>
                  <a:schemeClr val="tx1">
                    <a:tint val="75000"/>
                  </a:schemeClr>
                </a:solidFill>
              </a:defRPr>
            </a:lvl7pPr>
            <a:lvl8pPr marL="3402025" indent="0">
              <a:buNone/>
              <a:defRPr sz="1701">
                <a:solidFill>
                  <a:schemeClr val="tx1">
                    <a:tint val="75000"/>
                  </a:schemeClr>
                </a:solidFill>
              </a:defRPr>
            </a:lvl8pPr>
            <a:lvl9pPr marL="3888029" indent="0">
              <a:buNone/>
              <a:defRPr sz="1701">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318592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8268" y="2156097"/>
            <a:ext cx="4131112" cy="51390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920883" y="2156097"/>
            <a:ext cx="4131112" cy="51390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153300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9534" y="431221"/>
            <a:ext cx="8383727" cy="156551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9535" y="1985485"/>
            <a:ext cx="4112126" cy="973055"/>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zh-CN" altLang="en-US"/>
              <a:t>单击此处编辑母版文本样式</a:t>
            </a:r>
          </a:p>
        </p:txBody>
      </p:sp>
      <p:sp>
        <p:nvSpPr>
          <p:cNvPr id="4" name="Content Placeholder 3"/>
          <p:cNvSpPr>
            <a:spLocks noGrp="1"/>
          </p:cNvSpPr>
          <p:nvPr>
            <p:ph sz="half" idx="2"/>
          </p:nvPr>
        </p:nvSpPr>
        <p:spPr>
          <a:xfrm>
            <a:off x="669535" y="2958540"/>
            <a:ext cx="4112126" cy="435156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920884" y="1985485"/>
            <a:ext cx="4132378" cy="973055"/>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zh-CN" altLang="en-US"/>
              <a:t>单击此处编辑母版文本样式</a:t>
            </a:r>
          </a:p>
        </p:txBody>
      </p:sp>
      <p:sp>
        <p:nvSpPr>
          <p:cNvPr id="6" name="Content Placeholder 5"/>
          <p:cNvSpPr>
            <a:spLocks noGrp="1"/>
          </p:cNvSpPr>
          <p:nvPr>
            <p:ph sz="quarter" idx="4"/>
          </p:nvPr>
        </p:nvSpPr>
        <p:spPr>
          <a:xfrm>
            <a:off x="4920884" y="2958540"/>
            <a:ext cx="4132378" cy="435156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232126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403816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1150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534" y="539962"/>
            <a:ext cx="3135038" cy="1889866"/>
          </a:xfrm>
        </p:spPr>
        <p:txBody>
          <a:bodyPr anchor="b"/>
          <a:lstStyle>
            <a:lvl1pPr>
              <a:defRPr sz="3402"/>
            </a:lvl1pPr>
          </a:lstStyle>
          <a:p>
            <a:r>
              <a:rPr lang="zh-CN" altLang="en-US"/>
              <a:t>单击此处编辑母版标题样式</a:t>
            </a:r>
            <a:endParaRPr lang="en-US" dirty="0"/>
          </a:p>
        </p:txBody>
      </p:sp>
      <p:sp>
        <p:nvSpPr>
          <p:cNvPr id="3" name="Content Placeholder 2"/>
          <p:cNvSpPr>
            <a:spLocks noGrp="1"/>
          </p:cNvSpPr>
          <p:nvPr>
            <p:ph idx="1"/>
          </p:nvPr>
        </p:nvSpPr>
        <p:spPr>
          <a:xfrm>
            <a:off x="4132378" y="1166169"/>
            <a:ext cx="4920883" cy="5755841"/>
          </a:xfrm>
        </p:spPr>
        <p:txBody>
          <a:bodyPr/>
          <a:lstStyle>
            <a:lvl1pPr>
              <a:defRPr sz="3402"/>
            </a:lvl1pPr>
            <a:lvl2pPr>
              <a:defRPr sz="2976"/>
            </a:lvl2pPr>
            <a:lvl3pPr>
              <a:defRPr sz="2551"/>
            </a:lvl3pPr>
            <a:lvl4pPr>
              <a:defRPr sz="2126"/>
            </a:lvl4pPr>
            <a:lvl5pPr>
              <a:defRPr sz="2126"/>
            </a:lvl5pPr>
            <a:lvl6pPr>
              <a:defRPr sz="2126"/>
            </a:lvl6pPr>
            <a:lvl7pPr>
              <a:defRPr sz="2126"/>
            </a:lvl7pPr>
            <a:lvl8pPr>
              <a:defRPr sz="2126"/>
            </a:lvl8pPr>
            <a:lvl9pPr>
              <a:defRPr sz="2126"/>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9534" y="2429828"/>
            <a:ext cx="3135038" cy="4501556"/>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308788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9534" y="539962"/>
            <a:ext cx="3135038" cy="1889866"/>
          </a:xfrm>
        </p:spPr>
        <p:txBody>
          <a:bodyPr anchor="b"/>
          <a:lstStyle>
            <a:lvl1pPr>
              <a:defRPr sz="340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132378" y="1166169"/>
            <a:ext cx="4920883" cy="5755841"/>
          </a:xfrm>
        </p:spPr>
        <p:txBody>
          <a:bodyPr anchor="t"/>
          <a:lstStyle>
            <a:lvl1pPr marL="0" indent="0">
              <a:buNone/>
              <a:defRPr sz="3402"/>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zh-CN" altLang="en-US"/>
              <a:t>单击图标添加图片</a:t>
            </a:r>
            <a:endParaRPr lang="en-US" dirty="0"/>
          </a:p>
        </p:txBody>
      </p:sp>
      <p:sp>
        <p:nvSpPr>
          <p:cNvPr id="4" name="Text Placeholder 3"/>
          <p:cNvSpPr>
            <a:spLocks noGrp="1"/>
          </p:cNvSpPr>
          <p:nvPr>
            <p:ph type="body" sz="half" idx="2"/>
          </p:nvPr>
        </p:nvSpPr>
        <p:spPr>
          <a:xfrm>
            <a:off x="669534" y="2429828"/>
            <a:ext cx="3135038" cy="4501556"/>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0F62C05-5B78-42BA-93AC-AEE6FD31866C}" type="datetimeFigureOut">
              <a:rPr lang="zh-CN" altLang="en-US" smtClean="0"/>
              <a:t>2019/5/1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274344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268" y="431221"/>
            <a:ext cx="8383727" cy="156551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8268" y="2156097"/>
            <a:ext cx="8383727" cy="513901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8268" y="7506969"/>
            <a:ext cx="2187059" cy="431219"/>
          </a:xfrm>
          <a:prstGeom prst="rect">
            <a:avLst/>
          </a:prstGeom>
        </p:spPr>
        <p:txBody>
          <a:bodyPr vert="horz" lIns="91440" tIns="45720" rIns="91440" bIns="45720" rtlCol="0" anchor="ctr"/>
          <a:lstStyle>
            <a:lvl1pPr algn="l">
              <a:defRPr sz="1276">
                <a:solidFill>
                  <a:schemeClr val="tx1">
                    <a:tint val="75000"/>
                  </a:schemeClr>
                </a:solidFill>
              </a:defRPr>
            </a:lvl1pPr>
          </a:lstStyle>
          <a:p>
            <a:fld id="{20F62C05-5B78-42BA-93AC-AEE6FD31866C}" type="datetimeFigureOut">
              <a:rPr lang="zh-CN" altLang="en-US" smtClean="0"/>
              <a:t>2019/5/1</a:t>
            </a:fld>
            <a:endParaRPr lang="zh-CN" altLang="en-US"/>
          </a:p>
        </p:txBody>
      </p:sp>
      <p:sp>
        <p:nvSpPr>
          <p:cNvPr id="5" name="Footer Placeholder 4"/>
          <p:cNvSpPr>
            <a:spLocks noGrp="1"/>
          </p:cNvSpPr>
          <p:nvPr>
            <p:ph type="ftr" sz="quarter" idx="3"/>
          </p:nvPr>
        </p:nvSpPr>
        <p:spPr>
          <a:xfrm>
            <a:off x="3219837" y="7506969"/>
            <a:ext cx="3280589" cy="431219"/>
          </a:xfrm>
          <a:prstGeom prst="rect">
            <a:avLst/>
          </a:prstGeom>
        </p:spPr>
        <p:txBody>
          <a:bodyPr vert="horz" lIns="91440" tIns="45720" rIns="91440" bIns="45720" rtlCol="0" anchor="ctr"/>
          <a:lstStyle>
            <a:lvl1pPr algn="ctr">
              <a:defRPr sz="127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64936" y="7506969"/>
            <a:ext cx="2187059" cy="431219"/>
          </a:xfrm>
          <a:prstGeom prst="rect">
            <a:avLst/>
          </a:prstGeom>
        </p:spPr>
        <p:txBody>
          <a:bodyPr vert="horz" lIns="91440" tIns="45720" rIns="91440" bIns="45720" rtlCol="0" anchor="ctr"/>
          <a:lstStyle>
            <a:lvl1pPr algn="r">
              <a:defRPr sz="1276">
                <a:solidFill>
                  <a:schemeClr val="tx1">
                    <a:tint val="75000"/>
                  </a:schemeClr>
                </a:solidFill>
              </a:defRPr>
            </a:lvl1pPr>
          </a:lstStyle>
          <a:p>
            <a:fld id="{52F34FB0-4C96-4081-836F-85082D56CA6F}" type="slidenum">
              <a:rPr lang="zh-CN" altLang="en-US" smtClean="0"/>
              <a:t>‹#›</a:t>
            </a:fld>
            <a:endParaRPr lang="zh-CN" altLang="en-US"/>
          </a:p>
        </p:txBody>
      </p:sp>
    </p:spTree>
    <p:extLst>
      <p:ext uri="{BB962C8B-B14F-4D97-AF65-F5344CB8AC3E}">
        <p14:creationId xmlns:p14="http://schemas.microsoft.com/office/powerpoint/2010/main" val="132256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72007" rtl="0" eaLnBrk="1" latinLnBrk="0" hangingPunct="1">
        <a:lnSpc>
          <a:spcPct val="90000"/>
        </a:lnSpc>
        <a:spcBef>
          <a:spcPct val="0"/>
        </a:spcBef>
        <a:buNone/>
        <a:defRPr sz="4677" kern="1200">
          <a:solidFill>
            <a:schemeClr val="tx1"/>
          </a:solidFill>
          <a:latin typeface="+mj-lt"/>
          <a:ea typeface="+mj-ea"/>
          <a:cs typeface="+mj-cs"/>
        </a:defRPr>
      </a:lvl1pPr>
    </p:titleStyle>
    <p:bodyStyle>
      <a:lvl1pPr marL="243002" indent="-243002" algn="l" defTabSz="972007" rtl="0" eaLnBrk="1" latinLnBrk="0" hangingPunct="1">
        <a:lnSpc>
          <a:spcPct val="90000"/>
        </a:lnSpc>
        <a:spcBef>
          <a:spcPts val="1063"/>
        </a:spcBef>
        <a:buFont typeface="Arial" panose="020B0604020202020204" pitchFamily="34" charset="0"/>
        <a:buChar char="•"/>
        <a:defRPr sz="2976" kern="1200">
          <a:solidFill>
            <a:schemeClr val="tx1"/>
          </a:solidFill>
          <a:latin typeface="+mn-lt"/>
          <a:ea typeface="+mn-ea"/>
          <a:cs typeface="+mn-cs"/>
        </a:defRPr>
      </a:lvl1pPr>
      <a:lvl2pPr marL="729005" indent="-243002" algn="l" defTabSz="972007" rtl="0" eaLnBrk="1" latinLnBrk="0" hangingPunct="1">
        <a:lnSpc>
          <a:spcPct val="90000"/>
        </a:lnSpc>
        <a:spcBef>
          <a:spcPts val="532"/>
        </a:spcBef>
        <a:buFont typeface="Arial" panose="020B0604020202020204" pitchFamily="34" charset="0"/>
        <a:buChar char="•"/>
        <a:defRPr sz="2551" kern="1200">
          <a:solidFill>
            <a:schemeClr val="tx1"/>
          </a:solidFill>
          <a:latin typeface="+mn-lt"/>
          <a:ea typeface="+mn-ea"/>
          <a:cs typeface="+mn-cs"/>
        </a:defRPr>
      </a:lvl2pPr>
      <a:lvl3pPr marL="1215009" indent="-243002" algn="l" defTabSz="972007" rtl="0" eaLnBrk="1" latinLnBrk="0" hangingPunct="1">
        <a:lnSpc>
          <a:spcPct val="90000"/>
        </a:lnSpc>
        <a:spcBef>
          <a:spcPts val="532"/>
        </a:spcBef>
        <a:buFont typeface="Arial" panose="020B0604020202020204" pitchFamily="34" charset="0"/>
        <a:buChar char="•"/>
        <a:defRPr sz="2126" kern="1200">
          <a:solidFill>
            <a:schemeClr val="tx1"/>
          </a:solidFill>
          <a:latin typeface="+mn-lt"/>
          <a:ea typeface="+mn-ea"/>
          <a:cs typeface="+mn-cs"/>
        </a:defRPr>
      </a:lvl3pPr>
      <a:lvl4pPr marL="170101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4pPr>
      <a:lvl5pPr marL="2187016"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5pPr>
      <a:lvl6pPr marL="2673020"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6pPr>
      <a:lvl7pPr marL="315902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7pPr>
      <a:lvl8pPr marL="3645027"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8pPr>
      <a:lvl9pPr marL="4131031"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9980C-5E92-4165-A47B-C371FF733544}"/>
              </a:ext>
            </a:extLst>
          </p:cNvPr>
          <p:cNvSpPr>
            <a:spLocks noGrp="1"/>
          </p:cNvSpPr>
          <p:nvPr>
            <p:ph type="ctrTitle"/>
          </p:nvPr>
        </p:nvSpPr>
        <p:spPr>
          <a:xfrm>
            <a:off x="74428" y="-1096158"/>
            <a:ext cx="9521455" cy="3741831"/>
          </a:xfrm>
        </p:spPr>
        <p:txBody>
          <a:bodyPr>
            <a:noAutofit/>
          </a:bodyPr>
          <a:lstStyle/>
          <a:p>
            <a:pPr algn="l">
              <a:lnSpc>
                <a:spcPct val="100000"/>
              </a:lnSpc>
            </a:pPr>
            <a:r>
              <a:rPr lang="en-US" altLang="zh-CN" sz="1400" dirty="0">
                <a:latin typeface="Times New Roman" panose="02020603050405020304" pitchFamily="18" charset="0"/>
                <a:cs typeface="Times New Roman" panose="02020603050405020304" pitchFamily="18" charset="0"/>
              </a:rPr>
              <a:t>	Hey! If this is your first time playing a strategic game, the game may seem a little bit too complicated. But that's okay! This help page will help you understand everything you need to know to play this game!</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The goal of the game is to eliminate all of the enemy's characters. There are four types of characters - infantry, cavalry, archer and sorcerers. Each has different abilities.</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All your troops start at the left side of the river, and the enemies are hiding inside the compound.</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When you click on your characters, a series of blue boxes will appear and they represent the places that the character can go to.</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When you move the character to a place, a series of red boxes will appear and they represent the character's attack range.</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If you click on the character itself, it will not attack anyone. But you can potentially attack your allies if you click an ally who is in the red boxes. </a:t>
            </a:r>
            <a:br>
              <a:rPr lang="en-US" altLang="zh-CN"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Press ENTER to exit the help page and resume game.</a:t>
            </a:r>
            <a:endParaRPr lang="zh-CN" altLang="en-US" sz="14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7E47A2EC-FA0D-4626-96CB-024A17C90788}"/>
              </a:ext>
            </a:extLst>
          </p:cNvPr>
          <p:cNvCxnSpPr>
            <a:cxnSpLocks/>
          </p:cNvCxnSpPr>
          <p:nvPr/>
        </p:nvCxnSpPr>
        <p:spPr>
          <a:xfrm>
            <a:off x="0" y="2687903"/>
            <a:ext cx="9720263" cy="0"/>
          </a:xfrm>
          <a:prstGeom prst="line">
            <a:avLst/>
          </a:prstGeom>
          <a:ln/>
        </p:spPr>
        <p:style>
          <a:lnRef idx="3">
            <a:schemeClr val="dk1"/>
          </a:lnRef>
          <a:fillRef idx="0">
            <a:schemeClr val="dk1"/>
          </a:fillRef>
          <a:effectRef idx="2">
            <a:schemeClr val="dk1"/>
          </a:effectRef>
          <a:fontRef idx="minor">
            <a:schemeClr val="tx1"/>
          </a:fontRef>
        </p:style>
      </p:cxnSp>
      <p:cxnSp>
        <p:nvCxnSpPr>
          <p:cNvPr id="9" name="直接连接符 8">
            <a:extLst>
              <a:ext uri="{FF2B5EF4-FFF2-40B4-BE49-F238E27FC236}">
                <a16:creationId xmlns:a16="http://schemas.microsoft.com/office/drawing/2014/main" id="{03EE6429-F687-4DF7-88AD-E062D194D310}"/>
              </a:ext>
            </a:extLst>
          </p:cNvPr>
          <p:cNvCxnSpPr>
            <a:cxnSpLocks/>
          </p:cNvCxnSpPr>
          <p:nvPr/>
        </p:nvCxnSpPr>
        <p:spPr>
          <a:xfrm>
            <a:off x="2353046" y="2741066"/>
            <a:ext cx="0" cy="5411522"/>
          </a:xfrm>
          <a:prstGeom prst="line">
            <a:avLst/>
          </a:prstGeom>
        </p:spPr>
        <p:style>
          <a:lnRef idx="3">
            <a:schemeClr val="dk1"/>
          </a:lnRef>
          <a:fillRef idx="0">
            <a:schemeClr val="dk1"/>
          </a:fillRef>
          <a:effectRef idx="2">
            <a:schemeClr val="dk1"/>
          </a:effectRef>
          <a:fontRef idx="minor">
            <a:schemeClr val="tx1"/>
          </a:fontRef>
        </p:style>
      </p:cxnSp>
      <p:cxnSp>
        <p:nvCxnSpPr>
          <p:cNvPr id="11" name="直接连接符 10">
            <a:extLst>
              <a:ext uri="{FF2B5EF4-FFF2-40B4-BE49-F238E27FC236}">
                <a16:creationId xmlns:a16="http://schemas.microsoft.com/office/drawing/2014/main" id="{F207F883-35C0-4828-B62D-E8B1A0CCD45C}"/>
              </a:ext>
            </a:extLst>
          </p:cNvPr>
          <p:cNvCxnSpPr>
            <a:cxnSpLocks/>
          </p:cNvCxnSpPr>
          <p:nvPr/>
        </p:nvCxnSpPr>
        <p:spPr>
          <a:xfrm>
            <a:off x="6807273" y="2687903"/>
            <a:ext cx="0" cy="5411522"/>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a:extLst>
              <a:ext uri="{FF2B5EF4-FFF2-40B4-BE49-F238E27FC236}">
                <a16:creationId xmlns:a16="http://schemas.microsoft.com/office/drawing/2014/main" id="{FB7C3E2B-C685-4561-82D1-4D6086053274}"/>
              </a:ext>
            </a:extLst>
          </p:cNvPr>
          <p:cNvCxnSpPr>
            <a:cxnSpLocks/>
          </p:cNvCxnSpPr>
          <p:nvPr/>
        </p:nvCxnSpPr>
        <p:spPr>
          <a:xfrm>
            <a:off x="4687435" y="2741066"/>
            <a:ext cx="0" cy="5411522"/>
          </a:xfrm>
          <a:prstGeom prst="line">
            <a:avLst/>
          </a:prstGeom>
        </p:spPr>
        <p:style>
          <a:lnRef idx="3">
            <a:schemeClr val="dk1"/>
          </a:lnRef>
          <a:fillRef idx="0">
            <a:schemeClr val="dk1"/>
          </a:fillRef>
          <a:effectRef idx="2">
            <a:schemeClr val="dk1"/>
          </a:effectRef>
          <a:fontRef idx="minor">
            <a:schemeClr val="tx1"/>
          </a:fontRef>
        </p:style>
      </p:cxnSp>
      <p:pic>
        <p:nvPicPr>
          <p:cNvPr id="14" name="图片 13">
            <a:extLst>
              <a:ext uri="{FF2B5EF4-FFF2-40B4-BE49-F238E27FC236}">
                <a16:creationId xmlns:a16="http://schemas.microsoft.com/office/drawing/2014/main" id="{FA83D602-3374-4B2E-9A37-2F662AF90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99" y="2974313"/>
            <a:ext cx="770499" cy="1033168"/>
          </a:xfrm>
          <a:prstGeom prst="rect">
            <a:avLst/>
          </a:prstGeom>
        </p:spPr>
      </p:pic>
      <p:sp>
        <p:nvSpPr>
          <p:cNvPr id="15" name="矩形 14">
            <a:extLst>
              <a:ext uri="{FF2B5EF4-FFF2-40B4-BE49-F238E27FC236}">
                <a16:creationId xmlns:a16="http://schemas.microsoft.com/office/drawing/2014/main" id="{BC681D1C-1767-461C-A889-905382413F0A}"/>
              </a:ext>
            </a:extLst>
          </p:cNvPr>
          <p:cNvSpPr/>
          <p:nvPr/>
        </p:nvSpPr>
        <p:spPr>
          <a:xfrm>
            <a:off x="106556" y="4091942"/>
            <a:ext cx="2100584" cy="1939377"/>
          </a:xfrm>
          <a:prstGeom prst="rect">
            <a:avLst/>
          </a:prstGeom>
        </p:spPr>
        <p:txBody>
          <a:bodyPr wrap="square">
            <a:spAutoFit/>
          </a:bodyPr>
          <a:lstStyle/>
          <a:p>
            <a:pPr marL="222250" indent="222250" algn="just"/>
            <a:r>
              <a:rPr lang="en-US" altLang="zh-CN" sz="1500" b="1" kern="100" dirty="0">
                <a:latin typeface="Times New Roman" panose="02020603050405020304" pitchFamily="18" charset="0"/>
                <a:cs typeface="Times New Roman" panose="02020603050405020304" pitchFamily="18" charset="0"/>
              </a:rPr>
              <a:t>    Infantry</a:t>
            </a:r>
          </a:p>
          <a:p>
            <a:pPr marL="222250" indent="222250" algn="just"/>
            <a:endParaRPr lang="en-US" altLang="zh-CN" sz="1167" b="1" kern="100" dirty="0">
              <a:latin typeface="Times New Roman" panose="02020603050405020304" pitchFamily="18" charset="0"/>
              <a:cs typeface="Times New Roman" panose="02020603050405020304" pitchFamily="18" charset="0"/>
            </a:endParaRPr>
          </a:p>
          <a:p>
            <a:pPr marL="222250" indent="222250" algn="just"/>
            <a:endParaRPr lang="zh-CN" altLang="zh-CN" sz="1167" b="1" kern="100" dirty="0">
              <a:latin typeface="等线" panose="02010600030101010101" pitchFamily="2" charset="-122"/>
              <a:cs typeface="Times New Roman" panose="02020603050405020304" pitchFamily="18" charset="0"/>
            </a:endParaRPr>
          </a:p>
          <a:p>
            <a:pPr algn="just"/>
            <a:r>
              <a:rPr lang="en-US" altLang="zh-CN" sz="1500" kern="100" dirty="0">
                <a:latin typeface="Times New Roman" panose="02020603050405020304" pitchFamily="18" charset="0"/>
                <a:cs typeface="Times New Roman" panose="02020603050405020304" pitchFamily="18" charset="0"/>
              </a:rPr>
              <a:t> </a:t>
            </a:r>
            <a:endParaRPr lang="zh-CN" altLang="zh-CN" sz="11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High health</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High defense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Low offense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Medium move range</a:t>
            </a:r>
            <a:endParaRPr lang="zh-CN" altLang="zh-CN" sz="1667" kern="100" dirty="0">
              <a:latin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6558E557-94CE-40F1-A57B-25E30873D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805" y="3094113"/>
            <a:ext cx="805182" cy="838730"/>
          </a:xfrm>
          <a:prstGeom prst="rect">
            <a:avLst/>
          </a:prstGeom>
        </p:spPr>
      </p:pic>
      <p:sp>
        <p:nvSpPr>
          <p:cNvPr id="18" name="矩形 17">
            <a:extLst>
              <a:ext uri="{FF2B5EF4-FFF2-40B4-BE49-F238E27FC236}">
                <a16:creationId xmlns:a16="http://schemas.microsoft.com/office/drawing/2014/main" id="{3470D4C6-692B-40CA-9EF8-D447C29058CA}"/>
              </a:ext>
            </a:extLst>
          </p:cNvPr>
          <p:cNvSpPr/>
          <p:nvPr/>
        </p:nvSpPr>
        <p:spPr>
          <a:xfrm>
            <a:off x="2560928" y="4095605"/>
            <a:ext cx="1865129" cy="1888146"/>
          </a:xfrm>
          <a:prstGeom prst="rect">
            <a:avLst/>
          </a:prstGeom>
        </p:spPr>
        <p:txBody>
          <a:bodyPr wrap="square">
            <a:spAutoFit/>
          </a:bodyPr>
          <a:lstStyle/>
          <a:p>
            <a:pPr algn="ctr"/>
            <a:r>
              <a:rPr lang="en-US" altLang="zh-CN" sz="1667" b="1" kern="100" dirty="0">
                <a:latin typeface="Times New Roman" panose="02020603050405020304" pitchFamily="18" charset="0"/>
                <a:cs typeface="Times New Roman" panose="02020603050405020304" pitchFamily="18" charset="0"/>
              </a:rPr>
              <a:t>Calvary</a:t>
            </a:r>
          </a:p>
          <a:p>
            <a:pPr algn="ctr"/>
            <a:endParaRPr lang="en-US" altLang="zh-CN" sz="1667" kern="100" dirty="0">
              <a:latin typeface="Times New Roman" panose="02020603050405020304" pitchFamily="18" charset="0"/>
              <a:cs typeface="Times New Roman" panose="02020603050405020304" pitchFamily="18" charset="0"/>
            </a:endParaRPr>
          </a:p>
          <a:p>
            <a:pPr algn="ct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Medium health</a:t>
            </a:r>
            <a:endParaRPr lang="en-US"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High offense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Low defense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High move range</a:t>
            </a:r>
            <a:endParaRPr lang="zh-CN" altLang="zh-CN" sz="1667" kern="100" dirty="0">
              <a:latin typeface="等线"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57F8FBE5-6EE7-44B6-B6E4-3B08D5E1D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4677" y="3087722"/>
            <a:ext cx="679771" cy="845121"/>
          </a:xfrm>
          <a:prstGeom prst="rect">
            <a:avLst/>
          </a:prstGeom>
        </p:spPr>
      </p:pic>
      <p:sp>
        <p:nvSpPr>
          <p:cNvPr id="21" name="矩形 20">
            <a:extLst>
              <a:ext uri="{FF2B5EF4-FFF2-40B4-BE49-F238E27FC236}">
                <a16:creationId xmlns:a16="http://schemas.microsoft.com/office/drawing/2014/main" id="{8CC866F9-E317-43AE-B1A8-784F53CDDFF4}"/>
              </a:ext>
            </a:extLst>
          </p:cNvPr>
          <p:cNvSpPr/>
          <p:nvPr/>
        </p:nvSpPr>
        <p:spPr>
          <a:xfrm>
            <a:off x="4571964" y="4093827"/>
            <a:ext cx="2525199" cy="2144690"/>
          </a:xfrm>
          <a:prstGeom prst="rect">
            <a:avLst/>
          </a:prstGeom>
        </p:spPr>
        <p:txBody>
          <a:bodyPr wrap="square">
            <a:spAutoFit/>
          </a:bodyPr>
          <a:lstStyle/>
          <a:p>
            <a:pPr algn="ctr"/>
            <a:r>
              <a:rPr lang="en-US" altLang="zh-CN" sz="1667" b="1" kern="100" dirty="0">
                <a:latin typeface="Times New Roman" panose="02020603050405020304" pitchFamily="18" charset="0"/>
                <a:cs typeface="Times New Roman" panose="02020603050405020304" pitchFamily="18" charset="0"/>
              </a:rPr>
              <a:t>Archer</a:t>
            </a:r>
          </a:p>
          <a:p>
            <a:pPr algn="ct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 </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Long attack range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Low Health</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High offense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Low defense</a:t>
            </a:r>
            <a:endParaRPr lang="zh-CN" altLang="zh-CN" sz="1667"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Medium move range</a:t>
            </a:r>
            <a:endParaRPr lang="zh-CN" altLang="zh-CN" sz="1667" kern="100" dirty="0">
              <a:latin typeface="等线" panose="02010600030101010101" pitchFamily="2" charset="-122"/>
              <a:cs typeface="Times New Roman" panose="02020603050405020304" pitchFamily="18" charset="0"/>
            </a:endParaRPr>
          </a:p>
        </p:txBody>
      </p:sp>
      <p:pic>
        <p:nvPicPr>
          <p:cNvPr id="23" name="图片 22">
            <a:extLst>
              <a:ext uri="{FF2B5EF4-FFF2-40B4-BE49-F238E27FC236}">
                <a16:creationId xmlns:a16="http://schemas.microsoft.com/office/drawing/2014/main" id="{689AED70-3724-4192-B389-109BE4C29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5302" y="3121814"/>
            <a:ext cx="810292" cy="885667"/>
          </a:xfrm>
          <a:prstGeom prst="rect">
            <a:avLst/>
          </a:prstGeom>
        </p:spPr>
      </p:pic>
      <p:sp>
        <p:nvSpPr>
          <p:cNvPr id="24" name="矩形 23">
            <a:extLst>
              <a:ext uri="{FF2B5EF4-FFF2-40B4-BE49-F238E27FC236}">
                <a16:creationId xmlns:a16="http://schemas.microsoft.com/office/drawing/2014/main" id="{33BAC02D-C354-4B13-AA98-4E4D687EE583}"/>
              </a:ext>
            </a:extLst>
          </p:cNvPr>
          <p:cNvSpPr/>
          <p:nvPr/>
        </p:nvSpPr>
        <p:spPr>
          <a:xfrm>
            <a:off x="6258751" y="4091942"/>
            <a:ext cx="4047728" cy="1682448"/>
          </a:xfrm>
          <a:prstGeom prst="rect">
            <a:avLst/>
          </a:prstGeom>
        </p:spPr>
        <p:txBody>
          <a:bodyPr>
            <a:spAutoFit/>
          </a:bodyPr>
          <a:lstStyle/>
          <a:p>
            <a:pPr algn="ctr"/>
            <a:r>
              <a:rPr lang="en-US" altLang="zh-CN" sz="1667" b="1" kern="100" dirty="0">
                <a:latin typeface="Times New Roman" panose="02020603050405020304" pitchFamily="18" charset="0"/>
                <a:cs typeface="Times New Roman" panose="02020603050405020304" pitchFamily="18" charset="0"/>
              </a:rPr>
              <a:t>Sorcerer</a:t>
            </a:r>
            <a:endParaRPr lang="zh-CN" altLang="zh-CN" sz="1667" b="1" kern="100" dirty="0">
              <a:latin typeface="等线" panose="02010600030101010101" pitchFamily="2" charset="-122"/>
              <a:cs typeface="Times New Roman" panose="02020603050405020304" pitchFamily="18" charset="0"/>
            </a:endParaRPr>
          </a:p>
          <a:p>
            <a:pPr algn="ctr"/>
            <a:r>
              <a:rPr lang="en-US" altLang="zh-CN" sz="1667" kern="100" dirty="0">
                <a:latin typeface="Times New Roman" panose="02020603050405020304" pitchFamily="18" charset="0"/>
                <a:cs typeface="Times New Roman" panose="02020603050405020304" pitchFamily="18" charset="0"/>
              </a:rPr>
              <a:t> </a:t>
            </a:r>
          </a:p>
          <a:p>
            <a:pPr algn="ctr"/>
            <a:endParaRPr lang="zh-CN" altLang="zh-CN" sz="1667" kern="100" dirty="0">
              <a:latin typeface="等线" panose="02010600030101010101" pitchFamily="2" charset="-122"/>
              <a:cs typeface="Times New Roman" panose="02020603050405020304" pitchFamily="18" charset="0"/>
            </a:endParaRPr>
          </a:p>
          <a:p>
            <a:pPr algn="ctr"/>
            <a:r>
              <a:rPr lang="en-US" altLang="zh-CN" sz="1333" kern="100" dirty="0">
                <a:latin typeface="Times New Roman" panose="02020603050405020304" pitchFamily="18" charset="0"/>
                <a:cs typeface="Times New Roman" panose="02020603050405020304" pitchFamily="18" charset="0"/>
              </a:rPr>
              <a:t>Extremely low health</a:t>
            </a:r>
            <a:endParaRPr lang="zh-CN" altLang="zh-CN" sz="1333" kern="100" dirty="0">
              <a:latin typeface="等线" panose="02010600030101010101" pitchFamily="2" charset="-122"/>
              <a:cs typeface="Times New Roman" panose="02020603050405020304" pitchFamily="18" charset="0"/>
            </a:endParaRPr>
          </a:p>
          <a:p>
            <a:pPr algn="ctr"/>
            <a:r>
              <a:rPr lang="en-US" altLang="zh-CN" sz="1333" kern="100" dirty="0">
                <a:latin typeface="Times New Roman" panose="02020603050405020304" pitchFamily="18" charset="0"/>
                <a:cs typeface="Times New Roman" panose="02020603050405020304" pitchFamily="18" charset="0"/>
              </a:rPr>
              <a:t>Extremely low defense</a:t>
            </a:r>
            <a:endParaRPr lang="zh-CN" altLang="zh-CN" sz="1333" kern="100" dirty="0">
              <a:latin typeface="等线" panose="02010600030101010101" pitchFamily="2" charset="-122"/>
              <a:cs typeface="Times New Roman" panose="02020603050405020304" pitchFamily="18" charset="0"/>
            </a:endParaRPr>
          </a:p>
          <a:p>
            <a:pPr algn="ctr"/>
            <a:r>
              <a:rPr lang="en-US" altLang="zh-CN" sz="1333" kern="100" dirty="0">
                <a:latin typeface="Times New Roman" panose="02020603050405020304" pitchFamily="18" charset="0"/>
                <a:cs typeface="Times New Roman" panose="02020603050405020304" pitchFamily="18" charset="0"/>
              </a:rPr>
              <a:t>Magic attack</a:t>
            </a:r>
            <a:endParaRPr lang="zh-CN" altLang="zh-CN" sz="1333" kern="100" dirty="0">
              <a:latin typeface="等线" panose="02010600030101010101" pitchFamily="2" charset="-122"/>
              <a:cs typeface="Times New Roman" panose="02020603050405020304" pitchFamily="18" charset="0"/>
            </a:endParaRPr>
          </a:p>
          <a:p>
            <a:pPr algn="ctr"/>
            <a:r>
              <a:rPr lang="en-US" altLang="zh-CN" sz="1333" kern="100" dirty="0">
                <a:latin typeface="Times New Roman" panose="02020603050405020304" pitchFamily="18" charset="0"/>
                <a:cs typeface="Times New Roman" panose="02020603050405020304" pitchFamily="18" charset="0"/>
              </a:rPr>
              <a:t>Extremely long attack range</a:t>
            </a:r>
            <a:endParaRPr lang="zh-CN" altLang="zh-CN" sz="1333" kern="100" dirty="0">
              <a:latin typeface="等线"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5953929C-5848-4584-AB0E-49D2F114359F}"/>
              </a:ext>
            </a:extLst>
          </p:cNvPr>
          <p:cNvSpPr txBox="1"/>
          <p:nvPr/>
        </p:nvSpPr>
        <p:spPr>
          <a:xfrm>
            <a:off x="6900533" y="6015358"/>
            <a:ext cx="2695348" cy="1492716"/>
          </a:xfrm>
          <a:prstGeom prst="rect">
            <a:avLst/>
          </a:prstGeom>
          <a:noFill/>
        </p:spPr>
        <p:txBody>
          <a:bodyPr wrap="square" rtlCol="0">
            <a:spAutoFit/>
          </a:bodyPr>
          <a:lstStyle/>
          <a:p>
            <a:r>
              <a:rPr lang="en-US" altLang="zh-CN" sz="1300" dirty="0"/>
              <a:t>Sorcerer cannot physically attack;</a:t>
            </a:r>
          </a:p>
          <a:p>
            <a:r>
              <a:rPr lang="en-US" altLang="zh-CN" sz="1300" dirty="0"/>
              <a:t>Sorcerer can cast spell on enemies to attack or to allies to heal;</a:t>
            </a:r>
          </a:p>
          <a:p>
            <a:r>
              <a:rPr lang="en-US" altLang="zh-CN" sz="1300" dirty="0"/>
              <a:t>Sorcerer has a blue box which represents the magic level. Each spell costs a small</a:t>
            </a:r>
          </a:p>
          <a:p>
            <a:r>
              <a:rPr lang="en-US" altLang="zh-CN" sz="1300" dirty="0"/>
              <a:t>amount of magic. </a:t>
            </a:r>
            <a:endParaRPr lang="zh-CN" altLang="en-US" sz="1300" dirty="0"/>
          </a:p>
        </p:txBody>
      </p:sp>
    </p:spTree>
    <p:extLst>
      <p:ext uri="{BB962C8B-B14F-4D97-AF65-F5344CB8AC3E}">
        <p14:creationId xmlns:p14="http://schemas.microsoft.com/office/powerpoint/2010/main" val="246376987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53</Words>
  <Application>Microsoft Office PowerPoint</Application>
  <PresentationFormat>自定义</PresentationFormat>
  <Paragraphs>35</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Times New Roman</vt:lpstr>
      <vt:lpstr>Office 主题​​</vt:lpstr>
      <vt:lpstr> Hey! If this is your first time playing a strategic game, the game may seem a little bit too complicated. But that's okay! This help page will help you understand everything you need to know to play this game!  The goal of the game is to eliminate all of the enemy's characters. There are four types of characters - infantry, cavalry, archer and sorcerers. Each has different abilities.  All your troops start at the left side of the river, and the enemies are hiding inside the compound.  When you click on your characters, a series of blue boxes will appear and they represent the places that the character can go to.  When you move the character to a place, a series of red boxes will appear and they represent the character's attack range.  If you click on the character itself, it will not attack anyone. But you can potentially attack your allies if you click an ally who is in the red boxes.     Press ENTER to exit the help page and resume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Hey! If this is your first time playing a strategic game, the game may seem a little bit too complicated. But that's okay! This help page will help you understand everything you need to know to play this game!  The goal of the game is to eliminate all of the enemy's characters. There are four types of characters - infantry, cavalry, archer and sorcerers. Each has different abilities.  All your troops start at the left side of the river, and the enemies are hiding inside the compound.  When you click on your characters, a series of blue boxes will appear and they represent the places that the character can go to.  When you move the character to a place, a series of red boxes will appear and they represent the character's attack range.  If you click on the character itself, it will not attack anyone. But you can potentially attack your allies if you click an ally who is in the red boxes.    Press ENTER to exit the help page and resume game.</dc:title>
  <dc:creator>David Chen</dc:creator>
  <cp:lastModifiedBy>David Chen</cp:lastModifiedBy>
  <cp:revision>4</cp:revision>
  <dcterms:created xsi:type="dcterms:W3CDTF">2019-05-01T19:55:16Z</dcterms:created>
  <dcterms:modified xsi:type="dcterms:W3CDTF">2019-05-01T20:35:23Z</dcterms:modified>
</cp:coreProperties>
</file>