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9" r:id="rId5"/>
    <p:sldId id="257" r:id="rId6"/>
    <p:sldId id="261" r:id="rId7"/>
    <p:sldId id="270" r:id="rId8"/>
    <p:sldId id="271" r:id="rId9"/>
    <p:sldId id="273" r:id="rId10"/>
    <p:sldId id="272" r:id="rId11"/>
    <p:sldId id="262" r:id="rId12"/>
    <p:sldId id="274" r:id="rId13"/>
    <p:sldId id="264" r:id="rId14"/>
    <p:sldId id="275" r:id="rId15"/>
    <p:sldId id="292" r:id="rId16"/>
    <p:sldId id="276" r:id="rId17"/>
    <p:sldId id="277" r:id="rId18"/>
    <p:sldId id="278" r:id="rId19"/>
    <p:sldId id="293" r:id="rId20"/>
    <p:sldId id="263" r:id="rId21"/>
    <p:sldId id="279" r:id="rId22"/>
    <p:sldId id="280" r:id="rId23"/>
    <p:sldId id="281" r:id="rId24"/>
    <p:sldId id="282" r:id="rId25"/>
    <p:sldId id="295" r:id="rId26"/>
    <p:sldId id="286" r:id="rId27"/>
    <p:sldId id="287" r:id="rId28"/>
    <p:sldId id="296" r:id="rId29"/>
    <p:sldId id="297" r:id="rId30"/>
    <p:sldId id="288" r:id="rId31"/>
    <p:sldId id="265" r:id="rId32"/>
    <p:sldId id="289" r:id="rId33"/>
    <p:sldId id="294" r:id="rId34"/>
    <p:sldId id="266" r:id="rId35"/>
    <p:sldId id="284" r:id="rId36"/>
    <p:sldId id="285" r:id="rId37"/>
    <p:sldId id="290" r:id="rId38"/>
    <p:sldId id="267" r:id="rId39"/>
    <p:sldId id="291" r:id="rId40"/>
    <p:sldId id="260"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52" y="-3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594381-E1CC-4C60-9136-5E60914053C1}" type="datetimeFigureOut">
              <a:rPr lang="zh-CN" altLang="en-US" smtClean="0"/>
              <a:t>2022/1/9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276CA-3762-455C-BA32-3813EB750076}" type="slidenum">
              <a:rPr lang="zh-CN" altLang="en-US" smtClean="0"/>
              <a:t>‹#›</a:t>
            </a:fld>
            <a:endParaRPr lang="zh-CN" altLang="en-US"/>
          </a:p>
        </p:txBody>
      </p:sp>
    </p:spTree>
    <p:extLst>
      <p:ext uri="{BB962C8B-B14F-4D97-AF65-F5344CB8AC3E}">
        <p14:creationId xmlns:p14="http://schemas.microsoft.com/office/powerpoint/2010/main" val="3216374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594381-E1CC-4C60-9136-5E60914053C1}" type="datetimeFigureOut">
              <a:rPr lang="zh-CN" altLang="en-US" smtClean="0"/>
              <a:t>2022/1/9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276CA-3762-455C-BA32-3813EB750076}" type="slidenum">
              <a:rPr lang="zh-CN" altLang="en-US" smtClean="0"/>
              <a:t>‹#›</a:t>
            </a:fld>
            <a:endParaRPr lang="zh-CN" altLang="en-US"/>
          </a:p>
        </p:txBody>
      </p:sp>
    </p:spTree>
    <p:extLst>
      <p:ext uri="{BB962C8B-B14F-4D97-AF65-F5344CB8AC3E}">
        <p14:creationId xmlns:p14="http://schemas.microsoft.com/office/powerpoint/2010/main" val="362694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594381-E1CC-4C60-9136-5E60914053C1}" type="datetimeFigureOut">
              <a:rPr lang="zh-CN" altLang="en-US" smtClean="0"/>
              <a:t>2022/1/9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276CA-3762-455C-BA32-3813EB750076}" type="slidenum">
              <a:rPr lang="zh-CN" altLang="en-US" smtClean="0"/>
              <a:t>‹#›</a:t>
            </a:fld>
            <a:endParaRPr lang="zh-CN" altLang="en-US"/>
          </a:p>
        </p:txBody>
      </p:sp>
    </p:spTree>
    <p:extLst>
      <p:ext uri="{BB962C8B-B14F-4D97-AF65-F5344CB8AC3E}">
        <p14:creationId xmlns:p14="http://schemas.microsoft.com/office/powerpoint/2010/main" val="107870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594381-E1CC-4C60-9136-5E60914053C1}" type="datetimeFigureOut">
              <a:rPr lang="zh-CN" altLang="en-US" smtClean="0"/>
              <a:t>2022/1/9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276CA-3762-455C-BA32-3813EB750076}" type="slidenum">
              <a:rPr lang="zh-CN" altLang="en-US" smtClean="0"/>
              <a:t>‹#›</a:t>
            </a:fld>
            <a:endParaRPr lang="zh-CN" altLang="en-US"/>
          </a:p>
        </p:txBody>
      </p:sp>
    </p:spTree>
    <p:extLst>
      <p:ext uri="{BB962C8B-B14F-4D97-AF65-F5344CB8AC3E}">
        <p14:creationId xmlns:p14="http://schemas.microsoft.com/office/powerpoint/2010/main" val="133044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6594381-E1CC-4C60-9136-5E60914053C1}" type="datetimeFigureOut">
              <a:rPr lang="zh-CN" altLang="en-US" smtClean="0"/>
              <a:t>2022/1/9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3276CA-3762-455C-BA32-3813EB750076}" type="slidenum">
              <a:rPr lang="zh-CN" altLang="en-US" smtClean="0"/>
              <a:t>‹#›</a:t>
            </a:fld>
            <a:endParaRPr lang="zh-CN" altLang="en-US"/>
          </a:p>
        </p:txBody>
      </p:sp>
    </p:spTree>
    <p:extLst>
      <p:ext uri="{BB962C8B-B14F-4D97-AF65-F5344CB8AC3E}">
        <p14:creationId xmlns:p14="http://schemas.microsoft.com/office/powerpoint/2010/main" val="55692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594381-E1CC-4C60-9136-5E60914053C1}" type="datetimeFigureOut">
              <a:rPr lang="zh-CN" altLang="en-US" smtClean="0"/>
              <a:t>2022/1/9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276CA-3762-455C-BA32-3813EB750076}" type="slidenum">
              <a:rPr lang="zh-CN" altLang="en-US" smtClean="0"/>
              <a:t>‹#›</a:t>
            </a:fld>
            <a:endParaRPr lang="zh-CN" altLang="en-US"/>
          </a:p>
        </p:txBody>
      </p:sp>
    </p:spTree>
    <p:extLst>
      <p:ext uri="{BB962C8B-B14F-4D97-AF65-F5344CB8AC3E}">
        <p14:creationId xmlns:p14="http://schemas.microsoft.com/office/powerpoint/2010/main" val="354431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594381-E1CC-4C60-9136-5E60914053C1}" type="datetimeFigureOut">
              <a:rPr lang="zh-CN" altLang="en-US" smtClean="0"/>
              <a:t>2022/1/9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3276CA-3762-455C-BA32-3813EB750076}" type="slidenum">
              <a:rPr lang="zh-CN" altLang="en-US" smtClean="0"/>
              <a:t>‹#›</a:t>
            </a:fld>
            <a:endParaRPr lang="zh-CN" altLang="en-US"/>
          </a:p>
        </p:txBody>
      </p:sp>
    </p:spTree>
    <p:extLst>
      <p:ext uri="{BB962C8B-B14F-4D97-AF65-F5344CB8AC3E}">
        <p14:creationId xmlns:p14="http://schemas.microsoft.com/office/powerpoint/2010/main" val="170104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594381-E1CC-4C60-9136-5E60914053C1}" type="datetimeFigureOut">
              <a:rPr lang="zh-CN" altLang="en-US" smtClean="0"/>
              <a:t>2022/1/9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3276CA-3762-455C-BA32-3813EB750076}" type="slidenum">
              <a:rPr lang="zh-CN" altLang="en-US" smtClean="0"/>
              <a:t>‹#›</a:t>
            </a:fld>
            <a:endParaRPr lang="zh-CN" altLang="en-US"/>
          </a:p>
        </p:txBody>
      </p:sp>
    </p:spTree>
    <p:extLst>
      <p:ext uri="{BB962C8B-B14F-4D97-AF65-F5344CB8AC3E}">
        <p14:creationId xmlns:p14="http://schemas.microsoft.com/office/powerpoint/2010/main" val="299713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594381-E1CC-4C60-9136-5E60914053C1}" type="datetimeFigureOut">
              <a:rPr lang="zh-CN" altLang="en-US" smtClean="0"/>
              <a:t>2022/1/9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3276CA-3762-455C-BA32-3813EB750076}" type="slidenum">
              <a:rPr lang="zh-CN" altLang="en-US" smtClean="0"/>
              <a:t>‹#›</a:t>
            </a:fld>
            <a:endParaRPr lang="zh-CN" altLang="en-US"/>
          </a:p>
        </p:txBody>
      </p:sp>
    </p:spTree>
    <p:extLst>
      <p:ext uri="{BB962C8B-B14F-4D97-AF65-F5344CB8AC3E}">
        <p14:creationId xmlns:p14="http://schemas.microsoft.com/office/powerpoint/2010/main" val="181588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594381-E1CC-4C60-9136-5E60914053C1}" type="datetimeFigureOut">
              <a:rPr lang="zh-CN" altLang="en-US" smtClean="0"/>
              <a:t>2022/1/9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276CA-3762-455C-BA32-3813EB750076}" type="slidenum">
              <a:rPr lang="zh-CN" altLang="en-US" smtClean="0"/>
              <a:t>‹#›</a:t>
            </a:fld>
            <a:endParaRPr lang="zh-CN" altLang="en-US"/>
          </a:p>
        </p:txBody>
      </p:sp>
    </p:spTree>
    <p:extLst>
      <p:ext uri="{BB962C8B-B14F-4D97-AF65-F5344CB8AC3E}">
        <p14:creationId xmlns:p14="http://schemas.microsoft.com/office/powerpoint/2010/main" val="3352712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594381-E1CC-4C60-9136-5E60914053C1}" type="datetimeFigureOut">
              <a:rPr lang="zh-CN" altLang="en-US" smtClean="0"/>
              <a:t>2022/1/9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3276CA-3762-455C-BA32-3813EB750076}" type="slidenum">
              <a:rPr lang="zh-CN" altLang="en-US" smtClean="0"/>
              <a:t>‹#›</a:t>
            </a:fld>
            <a:endParaRPr lang="zh-CN" altLang="en-US"/>
          </a:p>
        </p:txBody>
      </p:sp>
    </p:spTree>
    <p:extLst>
      <p:ext uri="{BB962C8B-B14F-4D97-AF65-F5344CB8AC3E}">
        <p14:creationId xmlns:p14="http://schemas.microsoft.com/office/powerpoint/2010/main" val="155553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94381-E1CC-4C60-9136-5E60914053C1}" type="datetimeFigureOut">
              <a:rPr lang="zh-CN" altLang="en-US" smtClean="0"/>
              <a:t>2022/1/9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276CA-3762-455C-BA32-3813EB750076}" type="slidenum">
              <a:rPr lang="zh-CN" altLang="en-US" smtClean="0"/>
              <a:t>‹#›</a:t>
            </a:fld>
            <a:endParaRPr lang="zh-CN" altLang="en-US"/>
          </a:p>
        </p:txBody>
      </p:sp>
    </p:spTree>
    <p:extLst>
      <p:ext uri="{BB962C8B-B14F-4D97-AF65-F5344CB8AC3E}">
        <p14:creationId xmlns:p14="http://schemas.microsoft.com/office/powerpoint/2010/main" val="4285420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o.csdn.net/so/search?from=pc_blog_highlight&amp;q=%E5%A4%9A%E9%A1%B9%E5%BC%8F"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so.csdn.net/so/search?from=pc_blog_highlight&amp;q=python"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 y="0"/>
            <a:ext cx="9144000" cy="6858000"/>
          </a:xfrm>
          <a:prstGeom prst="rect">
            <a:avLst/>
          </a:prstGeom>
        </p:spPr>
      </p:pic>
      <p:sp>
        <p:nvSpPr>
          <p:cNvPr id="6" name="圆角矩形 5"/>
          <p:cNvSpPr/>
          <p:nvPr/>
        </p:nvSpPr>
        <p:spPr>
          <a:xfrm>
            <a:off x="2195736" y="1988840"/>
            <a:ext cx="4464496" cy="92333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tLang="zh-CN" dirty="0" smtClean="0"/>
          </a:p>
          <a:p>
            <a:pPr algn="ctr"/>
            <a:endParaRPr lang="en-US" altLang="zh-CN" dirty="0"/>
          </a:p>
          <a:p>
            <a:pPr algn="ctr"/>
            <a:r>
              <a:rPr lang="zh-CN" altLang="en-US" dirty="0" smtClean="0"/>
              <a:t>推特情感分析</a:t>
            </a:r>
            <a:endParaRPr lang="en-US" altLang="zh-CN" dirty="0" smtClean="0"/>
          </a:p>
          <a:p>
            <a:pPr algn="ctr"/>
            <a:r>
              <a:rPr lang="en-US" altLang="zh-CN" b="1" dirty="0" smtClean="0"/>
              <a:t>Emotion Detection from Text</a:t>
            </a:r>
          </a:p>
          <a:p>
            <a:endParaRPr lang="zh-CN" altLang="en-US" dirty="0" smtClean="0"/>
          </a:p>
          <a:p>
            <a:pPr algn="ctr"/>
            <a:endParaRPr lang="zh-CN" altLang="en-US" dirty="0"/>
          </a:p>
        </p:txBody>
      </p:sp>
    </p:spTree>
    <p:extLst>
      <p:ext uri="{BB962C8B-B14F-4D97-AF65-F5344CB8AC3E}">
        <p14:creationId xmlns:p14="http://schemas.microsoft.com/office/powerpoint/2010/main" val="1452676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0" y="-14402"/>
            <a:ext cx="9163269" cy="6872402"/>
          </a:xfrm>
        </p:spPr>
      </p:pic>
      <p:sp>
        <p:nvSpPr>
          <p:cNvPr id="5" name="圆角矩形 4"/>
          <p:cNvSpPr/>
          <p:nvPr/>
        </p:nvSpPr>
        <p:spPr>
          <a:xfrm>
            <a:off x="237084" y="5085184"/>
            <a:ext cx="8424936" cy="15121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t>可以看到句子的极性与对应的</a:t>
            </a:r>
            <a:r>
              <a:rPr lang="en-US" altLang="zh-CN" sz="2400" dirty="0" smtClean="0"/>
              <a:t>sentiment</a:t>
            </a:r>
            <a:r>
              <a:rPr lang="zh-CN" altLang="en-US" sz="2400" dirty="0" smtClean="0"/>
              <a:t>有一定的相关性但并不准确。</a:t>
            </a:r>
            <a:endParaRPr lang="zh-CN" altLang="en-US"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84" y="188640"/>
            <a:ext cx="823912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7804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style>
          <a:lnRef idx="1">
            <a:schemeClr val="accent2"/>
          </a:lnRef>
          <a:fillRef idx="2">
            <a:schemeClr val="accent2"/>
          </a:fillRef>
          <a:effectRef idx="1">
            <a:schemeClr val="accent2"/>
          </a:effectRef>
          <a:fontRef idx="minor">
            <a:schemeClr val="dk1"/>
          </a:fontRef>
        </p:style>
      </p:pic>
      <p:sp>
        <p:nvSpPr>
          <p:cNvPr id="2" name="圆角矩形 1"/>
          <p:cNvSpPr/>
          <p:nvPr/>
        </p:nvSpPr>
        <p:spPr>
          <a:xfrm>
            <a:off x="1187624" y="198884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查看原始数据集</a:t>
            </a:r>
            <a:endParaRPr lang="zh-CN" altLang="en-US" dirty="0"/>
          </a:p>
        </p:txBody>
      </p:sp>
      <p:sp>
        <p:nvSpPr>
          <p:cNvPr id="3" name="圆角矩形 2"/>
          <p:cNvSpPr/>
          <p:nvPr/>
        </p:nvSpPr>
        <p:spPr>
          <a:xfrm>
            <a:off x="2807804" y="1988840"/>
            <a:ext cx="1368152"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分析数据集</a:t>
            </a:r>
          </a:p>
        </p:txBody>
      </p:sp>
      <p:sp>
        <p:nvSpPr>
          <p:cNvPr id="5" name="圆角矩形 4"/>
          <p:cNvSpPr/>
          <p:nvPr/>
        </p:nvSpPr>
        <p:spPr>
          <a:xfrm>
            <a:off x="4499992" y="1988840"/>
            <a:ext cx="1296144"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数据清洗</a:t>
            </a:r>
          </a:p>
        </p:txBody>
      </p:sp>
      <p:sp>
        <p:nvSpPr>
          <p:cNvPr id="8" name="圆角矩形 7"/>
          <p:cNvSpPr/>
          <p:nvPr/>
        </p:nvSpPr>
        <p:spPr>
          <a:xfrm>
            <a:off x="6156176"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特征构造</a:t>
            </a:r>
          </a:p>
        </p:txBody>
      </p:sp>
      <p:sp>
        <p:nvSpPr>
          <p:cNvPr id="9" name="圆角矩形 8"/>
          <p:cNvSpPr/>
          <p:nvPr/>
        </p:nvSpPr>
        <p:spPr>
          <a:xfrm>
            <a:off x="6156176" y="3438939"/>
            <a:ext cx="1296144"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训练模型</a:t>
            </a:r>
            <a:endParaRPr lang="zh-CN" altLang="en-US" dirty="0"/>
          </a:p>
        </p:txBody>
      </p:sp>
      <p:sp>
        <p:nvSpPr>
          <p:cNvPr id="10" name="圆角矩形 9"/>
          <p:cNvSpPr/>
          <p:nvPr/>
        </p:nvSpPr>
        <p:spPr>
          <a:xfrm>
            <a:off x="4572000" y="342900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结果展示</a:t>
            </a:r>
            <a:endParaRPr lang="zh-CN" altLang="en-US" dirty="0"/>
          </a:p>
        </p:txBody>
      </p:sp>
      <p:sp>
        <p:nvSpPr>
          <p:cNvPr id="11" name="圆角矩形 10"/>
          <p:cNvSpPr/>
          <p:nvPr/>
        </p:nvSpPr>
        <p:spPr>
          <a:xfrm>
            <a:off x="2807804" y="3438939"/>
            <a:ext cx="1368152"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结果分析</a:t>
            </a:r>
            <a:endParaRPr lang="zh-CN" altLang="en-US" dirty="0"/>
          </a:p>
        </p:txBody>
      </p:sp>
      <p:sp>
        <p:nvSpPr>
          <p:cNvPr id="12" name="圆角矩形 11"/>
          <p:cNvSpPr/>
          <p:nvPr/>
        </p:nvSpPr>
        <p:spPr>
          <a:xfrm>
            <a:off x="2915816" y="4869160"/>
            <a:ext cx="1152128" cy="10081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不足与改进</a:t>
            </a:r>
            <a:endParaRPr lang="zh-CN" altLang="en-US" dirty="0"/>
          </a:p>
        </p:txBody>
      </p:sp>
      <p:cxnSp>
        <p:nvCxnSpPr>
          <p:cNvPr id="17" name="直接箭头连接符 16"/>
          <p:cNvCxnSpPr>
            <a:stCxn id="2" idx="3"/>
          </p:cNvCxnSpPr>
          <p:nvPr/>
        </p:nvCxnSpPr>
        <p:spPr>
          <a:xfrm>
            <a:off x="2411760" y="2420888"/>
            <a:ext cx="3960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3" idx="3"/>
            <a:endCxn id="5" idx="1"/>
          </p:cNvCxnSpPr>
          <p:nvPr/>
        </p:nvCxnSpPr>
        <p:spPr>
          <a:xfrm>
            <a:off x="4175956" y="2420888"/>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a:endCxn id="8" idx="1"/>
          </p:cNvCxnSpPr>
          <p:nvPr/>
        </p:nvCxnSpPr>
        <p:spPr>
          <a:xfrm>
            <a:off x="579613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2"/>
          </p:cNvCxnSpPr>
          <p:nvPr/>
        </p:nvCxnSpPr>
        <p:spPr>
          <a:xfrm>
            <a:off x="6804248" y="285293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1"/>
            <a:endCxn id="10" idx="3"/>
          </p:cNvCxnSpPr>
          <p:nvPr/>
        </p:nvCxnSpPr>
        <p:spPr>
          <a:xfrm flipH="1" flipV="1">
            <a:off x="5796136" y="3861048"/>
            <a:ext cx="360040"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1"/>
            <a:endCxn id="11" idx="3"/>
          </p:cNvCxnSpPr>
          <p:nvPr/>
        </p:nvCxnSpPr>
        <p:spPr>
          <a:xfrm flipH="1">
            <a:off x="4175956" y="3861048"/>
            <a:ext cx="396044"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2"/>
            <a:endCxn id="12" idx="0"/>
          </p:cNvCxnSpPr>
          <p:nvPr/>
        </p:nvCxnSpPr>
        <p:spPr>
          <a:xfrm>
            <a:off x="3491880" y="429309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480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0" y="-14402"/>
            <a:ext cx="9163269" cy="6872402"/>
          </a:xfrm>
        </p:spPr>
      </p:pic>
      <p:sp>
        <p:nvSpPr>
          <p:cNvPr id="5" name="圆角矩形 4"/>
          <p:cNvSpPr/>
          <p:nvPr/>
        </p:nvSpPr>
        <p:spPr>
          <a:xfrm>
            <a:off x="237084" y="5085184"/>
            <a:ext cx="8424936" cy="15121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t>清洗文本，用</a:t>
            </a:r>
            <a:r>
              <a:rPr lang="en-US" altLang="zh-CN" sz="2400" dirty="0" err="1" smtClean="0">
                <a:solidFill>
                  <a:srgbClr val="FF0000"/>
                </a:solidFill>
              </a:rPr>
              <a:t>nfx.remove_stopwords</a:t>
            </a:r>
            <a:r>
              <a:rPr lang="zh-CN" altLang="en-US" sz="2400" dirty="0" smtClean="0"/>
              <a:t>和</a:t>
            </a:r>
            <a:r>
              <a:rPr lang="en-US" altLang="zh-CN" sz="2400" dirty="0" err="1" smtClean="0">
                <a:solidFill>
                  <a:srgbClr val="FF0000"/>
                </a:solidFill>
              </a:rPr>
              <a:t>nfx.remove_punctuations</a:t>
            </a:r>
            <a:r>
              <a:rPr lang="zh-CN" altLang="en-US" sz="2400" dirty="0">
                <a:solidFill>
                  <a:srgbClr val="FF0000"/>
                </a:solidFill>
              </a:rPr>
              <a:t> </a:t>
            </a:r>
            <a:r>
              <a:rPr lang="zh-CN" altLang="en-US" sz="2400" dirty="0" smtClean="0">
                <a:solidFill>
                  <a:schemeClr val="tx1"/>
                </a:solidFill>
              </a:rPr>
              <a:t>将评论中的停用词和标点符号洗掉。</a:t>
            </a:r>
            <a:endParaRPr lang="en-US" altLang="zh-CN" sz="2400" dirty="0" smtClean="0">
              <a:solidFill>
                <a:schemeClr val="tx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72" y="-1"/>
            <a:ext cx="8229600"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3407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style>
          <a:lnRef idx="1">
            <a:schemeClr val="accent2"/>
          </a:lnRef>
          <a:fillRef idx="2">
            <a:schemeClr val="accent2"/>
          </a:fillRef>
          <a:effectRef idx="1">
            <a:schemeClr val="accent2"/>
          </a:effectRef>
          <a:fontRef idx="minor">
            <a:schemeClr val="dk1"/>
          </a:fontRef>
        </p:style>
      </p:pic>
      <p:sp>
        <p:nvSpPr>
          <p:cNvPr id="2" name="圆角矩形 1"/>
          <p:cNvSpPr/>
          <p:nvPr/>
        </p:nvSpPr>
        <p:spPr>
          <a:xfrm>
            <a:off x="1187624" y="198884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查看原始数据集</a:t>
            </a:r>
            <a:endParaRPr lang="zh-CN" altLang="en-US" dirty="0"/>
          </a:p>
        </p:txBody>
      </p:sp>
      <p:sp>
        <p:nvSpPr>
          <p:cNvPr id="3" name="圆角矩形 2"/>
          <p:cNvSpPr/>
          <p:nvPr/>
        </p:nvSpPr>
        <p:spPr>
          <a:xfrm>
            <a:off x="2807804" y="1988840"/>
            <a:ext cx="1368152"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分析数据集</a:t>
            </a:r>
          </a:p>
        </p:txBody>
      </p:sp>
      <p:sp>
        <p:nvSpPr>
          <p:cNvPr id="5" name="圆角矩形 4"/>
          <p:cNvSpPr/>
          <p:nvPr/>
        </p:nvSpPr>
        <p:spPr>
          <a:xfrm>
            <a:off x="4499992"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数据清洗</a:t>
            </a:r>
          </a:p>
        </p:txBody>
      </p:sp>
      <p:sp>
        <p:nvSpPr>
          <p:cNvPr id="8" name="圆角矩形 7"/>
          <p:cNvSpPr/>
          <p:nvPr/>
        </p:nvSpPr>
        <p:spPr>
          <a:xfrm>
            <a:off x="6156176" y="1988840"/>
            <a:ext cx="1296144"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特征构造</a:t>
            </a:r>
          </a:p>
        </p:txBody>
      </p:sp>
      <p:sp>
        <p:nvSpPr>
          <p:cNvPr id="9" name="圆角矩形 8"/>
          <p:cNvSpPr/>
          <p:nvPr/>
        </p:nvSpPr>
        <p:spPr>
          <a:xfrm>
            <a:off x="6156176" y="3438939"/>
            <a:ext cx="1296144"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训练模型</a:t>
            </a:r>
            <a:endParaRPr lang="zh-CN" altLang="en-US" dirty="0"/>
          </a:p>
        </p:txBody>
      </p:sp>
      <p:sp>
        <p:nvSpPr>
          <p:cNvPr id="10" name="圆角矩形 9"/>
          <p:cNvSpPr/>
          <p:nvPr/>
        </p:nvSpPr>
        <p:spPr>
          <a:xfrm>
            <a:off x="4572000" y="342900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结果展示</a:t>
            </a:r>
            <a:endParaRPr lang="zh-CN" altLang="en-US" dirty="0"/>
          </a:p>
        </p:txBody>
      </p:sp>
      <p:sp>
        <p:nvSpPr>
          <p:cNvPr id="11" name="圆角矩形 10"/>
          <p:cNvSpPr/>
          <p:nvPr/>
        </p:nvSpPr>
        <p:spPr>
          <a:xfrm>
            <a:off x="2807804" y="3438939"/>
            <a:ext cx="1368152"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结果分析</a:t>
            </a:r>
            <a:endParaRPr lang="zh-CN" altLang="en-US" dirty="0"/>
          </a:p>
        </p:txBody>
      </p:sp>
      <p:sp>
        <p:nvSpPr>
          <p:cNvPr id="12" name="圆角矩形 11"/>
          <p:cNvSpPr/>
          <p:nvPr/>
        </p:nvSpPr>
        <p:spPr>
          <a:xfrm>
            <a:off x="2915816" y="4869160"/>
            <a:ext cx="1152128" cy="10081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不足与改进</a:t>
            </a:r>
            <a:endParaRPr lang="zh-CN" altLang="en-US" dirty="0"/>
          </a:p>
        </p:txBody>
      </p:sp>
      <p:cxnSp>
        <p:nvCxnSpPr>
          <p:cNvPr id="17" name="直接箭头连接符 16"/>
          <p:cNvCxnSpPr>
            <a:stCxn id="2" idx="3"/>
          </p:cNvCxnSpPr>
          <p:nvPr/>
        </p:nvCxnSpPr>
        <p:spPr>
          <a:xfrm>
            <a:off x="2411760" y="2420888"/>
            <a:ext cx="3960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3" idx="3"/>
            <a:endCxn id="5" idx="1"/>
          </p:cNvCxnSpPr>
          <p:nvPr/>
        </p:nvCxnSpPr>
        <p:spPr>
          <a:xfrm>
            <a:off x="4175956" y="2420888"/>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a:endCxn id="8" idx="1"/>
          </p:cNvCxnSpPr>
          <p:nvPr/>
        </p:nvCxnSpPr>
        <p:spPr>
          <a:xfrm>
            <a:off x="579613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2"/>
          </p:cNvCxnSpPr>
          <p:nvPr/>
        </p:nvCxnSpPr>
        <p:spPr>
          <a:xfrm>
            <a:off x="6804248" y="285293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1"/>
            <a:endCxn id="10" idx="3"/>
          </p:cNvCxnSpPr>
          <p:nvPr/>
        </p:nvCxnSpPr>
        <p:spPr>
          <a:xfrm flipH="1" flipV="1">
            <a:off x="5796136" y="3861048"/>
            <a:ext cx="360040"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1"/>
            <a:endCxn id="11" idx="3"/>
          </p:cNvCxnSpPr>
          <p:nvPr/>
        </p:nvCxnSpPr>
        <p:spPr>
          <a:xfrm flipH="1">
            <a:off x="4175956" y="3861048"/>
            <a:ext cx="396044"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2"/>
            <a:endCxn id="12" idx="0"/>
          </p:cNvCxnSpPr>
          <p:nvPr/>
        </p:nvCxnSpPr>
        <p:spPr>
          <a:xfrm>
            <a:off x="3491880" y="429309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452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69" y="-14402"/>
            <a:ext cx="9163269" cy="6872402"/>
          </a:xfrm>
        </p:spPr>
      </p:pic>
      <p:sp>
        <p:nvSpPr>
          <p:cNvPr id="5" name="圆角矩形 4"/>
          <p:cNvSpPr/>
          <p:nvPr/>
        </p:nvSpPr>
        <p:spPr>
          <a:xfrm>
            <a:off x="237084" y="5116140"/>
            <a:ext cx="8424936" cy="15121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solidFill>
                  <a:schemeClr val="tx1"/>
                </a:solidFill>
              </a:rPr>
              <a:t>将所有表现为</a:t>
            </a:r>
            <a:r>
              <a:rPr lang="en-US" altLang="zh-CN" sz="2400" dirty="0" smtClean="0">
                <a:solidFill>
                  <a:schemeClr val="tx1"/>
                </a:solidFill>
              </a:rPr>
              <a:t>love</a:t>
            </a:r>
            <a:r>
              <a:rPr lang="zh-CN" altLang="en-US" sz="2400" dirty="0" smtClean="0">
                <a:solidFill>
                  <a:schemeClr val="tx1"/>
                </a:solidFill>
              </a:rPr>
              <a:t>的语句中的</a:t>
            </a:r>
            <a:r>
              <a:rPr lang="zh-CN" altLang="en-US" sz="2400" dirty="0">
                <a:solidFill>
                  <a:schemeClr val="tx1"/>
                </a:solidFill>
              </a:rPr>
              <a:t>所有</a:t>
            </a:r>
            <a:r>
              <a:rPr lang="zh-CN" altLang="en-US" sz="2400" dirty="0" smtClean="0">
                <a:solidFill>
                  <a:schemeClr val="tx1"/>
                </a:solidFill>
              </a:rPr>
              <a:t>单词的集合定义为</a:t>
            </a:r>
            <a:r>
              <a:rPr lang="en-US" altLang="zh-CN" sz="2400" dirty="0" err="1" smtClean="0">
                <a:solidFill>
                  <a:schemeClr val="tx1"/>
                </a:solidFill>
              </a:rPr>
              <a:t>love_docx</a:t>
            </a:r>
            <a:r>
              <a:rPr lang="zh-CN" altLang="en-US" sz="2400" dirty="0" smtClean="0">
                <a:solidFill>
                  <a:schemeClr val="tx1"/>
                </a:solidFill>
              </a:rPr>
              <a:t>，定义了一个函数输出频率最高的</a:t>
            </a:r>
            <a:r>
              <a:rPr lang="en-US" altLang="zh-CN" sz="2400" dirty="0" smtClean="0">
                <a:solidFill>
                  <a:schemeClr val="tx1"/>
                </a:solidFill>
              </a:rPr>
              <a:t>50</a:t>
            </a:r>
            <a:r>
              <a:rPr lang="zh-CN" altLang="en-US" sz="2400" dirty="0" smtClean="0">
                <a:solidFill>
                  <a:schemeClr val="tx1"/>
                </a:solidFill>
              </a:rPr>
              <a:t>个单词。</a:t>
            </a:r>
            <a:endParaRPr lang="en-US" altLang="zh-CN" sz="2400" dirty="0" smtClean="0">
              <a:solidFill>
                <a:schemeClr val="tx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2" y="3570166"/>
            <a:ext cx="8525746" cy="150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88" y="0"/>
            <a:ext cx="7590981" cy="3570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0476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72" y="24780"/>
            <a:ext cx="9163269" cy="6872402"/>
          </a:xfrm>
        </p:spPr>
      </p:pic>
      <p:sp>
        <p:nvSpPr>
          <p:cNvPr id="5" name="圆角矩形 4"/>
          <p:cNvSpPr/>
          <p:nvPr/>
        </p:nvSpPr>
        <p:spPr>
          <a:xfrm>
            <a:off x="237084" y="5116140"/>
            <a:ext cx="8424936" cy="15121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a:solidFill>
                  <a:schemeClr val="tx1"/>
                </a:solidFill>
              </a:rPr>
              <a:t>可以</a:t>
            </a:r>
            <a:r>
              <a:rPr lang="zh-CN" altLang="en-US" sz="2400" dirty="0" smtClean="0">
                <a:solidFill>
                  <a:schemeClr val="tx1"/>
                </a:solidFill>
              </a:rPr>
              <a:t>看到归属于</a:t>
            </a:r>
            <a:r>
              <a:rPr lang="en-US" altLang="zh-CN" sz="2400" dirty="0" smtClean="0">
                <a:solidFill>
                  <a:schemeClr val="tx1"/>
                </a:solidFill>
              </a:rPr>
              <a:t>LOVE</a:t>
            </a:r>
            <a:r>
              <a:rPr lang="zh-CN" altLang="en-US" sz="2400" dirty="0" smtClean="0">
                <a:solidFill>
                  <a:schemeClr val="tx1"/>
                </a:solidFill>
              </a:rPr>
              <a:t>的高频词汇有</a:t>
            </a:r>
            <a:r>
              <a:rPr lang="en-US" altLang="zh-CN" sz="2400" dirty="0" smtClean="0">
                <a:solidFill>
                  <a:schemeClr val="tx1"/>
                </a:solidFill>
              </a:rPr>
              <a:t>love/day/happy/mother/good/happy/like/u/you</a:t>
            </a:r>
            <a:r>
              <a:rPr lang="zh-CN" altLang="en-US" sz="2400" dirty="0" smtClean="0">
                <a:solidFill>
                  <a:schemeClr val="tx1"/>
                </a:solidFill>
              </a:rPr>
              <a:t>等</a:t>
            </a:r>
            <a:endParaRPr lang="en-US" altLang="zh-CN" sz="2400" dirty="0" smtClean="0">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484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442" y="836712"/>
            <a:ext cx="5202578"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114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72" y="24780"/>
            <a:ext cx="9163269" cy="6872402"/>
          </a:xfrm>
        </p:spPr>
      </p:pic>
      <p:sp>
        <p:nvSpPr>
          <p:cNvPr id="5" name="圆角矩形 4"/>
          <p:cNvSpPr/>
          <p:nvPr/>
        </p:nvSpPr>
        <p:spPr>
          <a:xfrm>
            <a:off x="237084" y="5116140"/>
            <a:ext cx="8424936" cy="15121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dirty="0">
                <a:solidFill>
                  <a:schemeClr val="tx1"/>
                </a:solidFill>
              </a:rPr>
              <a:t>love</a:t>
            </a:r>
            <a:r>
              <a:rPr lang="zh-CN" altLang="en-US" sz="2400" dirty="0" smtClean="0">
                <a:solidFill>
                  <a:schemeClr val="tx1"/>
                </a:solidFill>
              </a:rPr>
              <a:t>的词云。</a:t>
            </a:r>
            <a:endParaRPr lang="en-US" altLang="zh-CN" sz="2400" dirty="0" smtClean="0">
              <a:solidFill>
                <a:schemeClr val="tx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2" y="260648"/>
            <a:ext cx="9196536" cy="4598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446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72" y="24780"/>
            <a:ext cx="9163269" cy="6872402"/>
          </a:xfrm>
        </p:spPr>
      </p:pic>
      <p:sp>
        <p:nvSpPr>
          <p:cNvPr id="5" name="圆角矩形 4"/>
          <p:cNvSpPr/>
          <p:nvPr/>
        </p:nvSpPr>
        <p:spPr>
          <a:xfrm>
            <a:off x="237084" y="5116140"/>
            <a:ext cx="8424936" cy="15121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dirty="0" smtClean="0">
                <a:solidFill>
                  <a:schemeClr val="tx1"/>
                </a:solidFill>
              </a:rPr>
              <a:t>Sadness</a:t>
            </a:r>
            <a:r>
              <a:rPr lang="zh-CN" altLang="en-US" sz="2400" dirty="0" smtClean="0">
                <a:solidFill>
                  <a:schemeClr val="tx1"/>
                </a:solidFill>
              </a:rPr>
              <a:t>的词云</a:t>
            </a:r>
            <a:endParaRPr lang="en-US" altLang="zh-CN" sz="2400" dirty="0" smtClean="0">
              <a:solidFill>
                <a:schemeClr val="tx1"/>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648"/>
            <a:ext cx="9144000" cy="4543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8828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72" y="24780"/>
            <a:ext cx="9163269" cy="6872402"/>
          </a:xfrm>
        </p:spPr>
      </p:pic>
      <p:sp>
        <p:nvSpPr>
          <p:cNvPr id="5" name="圆角矩形 4"/>
          <p:cNvSpPr/>
          <p:nvPr/>
        </p:nvSpPr>
        <p:spPr>
          <a:xfrm>
            <a:off x="237084" y="5142904"/>
            <a:ext cx="8424936" cy="15121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dirty="0" smtClean="0">
                <a:solidFill>
                  <a:schemeClr val="tx1"/>
                </a:solidFill>
              </a:rPr>
              <a:t>fun</a:t>
            </a:r>
            <a:r>
              <a:rPr lang="zh-CN" altLang="en-US" sz="2400" dirty="0" smtClean="0">
                <a:solidFill>
                  <a:schemeClr val="tx1"/>
                </a:solidFill>
              </a:rPr>
              <a:t>的词云</a:t>
            </a:r>
            <a:endParaRPr lang="en-US" altLang="zh-CN" sz="2400" dirty="0" smtClean="0">
              <a:solidFill>
                <a:schemeClr val="tx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8640"/>
            <a:ext cx="9217024"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243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72" y="24780"/>
            <a:ext cx="9163269" cy="6872402"/>
          </a:xfrm>
        </p:spPr>
      </p:pic>
      <p:sp>
        <p:nvSpPr>
          <p:cNvPr id="5" name="圆角矩形 4"/>
          <p:cNvSpPr/>
          <p:nvPr/>
        </p:nvSpPr>
        <p:spPr>
          <a:xfrm>
            <a:off x="237084" y="5142904"/>
            <a:ext cx="8424936" cy="15121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solidFill>
                  <a:schemeClr val="tx1"/>
                </a:solidFill>
              </a:rPr>
              <a:t>可以看到，每个情感都有自己的高频词语，因此对句子进行情感判断时，当句子中出现了属于情感</a:t>
            </a:r>
            <a:r>
              <a:rPr lang="en-US" altLang="zh-CN" sz="2400" dirty="0" smtClean="0">
                <a:solidFill>
                  <a:schemeClr val="tx1"/>
                </a:solidFill>
              </a:rPr>
              <a:t>a</a:t>
            </a:r>
            <a:r>
              <a:rPr lang="zh-CN" altLang="en-US" sz="2400" dirty="0" smtClean="0">
                <a:solidFill>
                  <a:schemeClr val="tx1"/>
                </a:solidFill>
              </a:rPr>
              <a:t>的高频词语，我们更倾向于判断这个句子为情感</a:t>
            </a:r>
            <a:r>
              <a:rPr lang="en-US" altLang="zh-CN" sz="2400" dirty="0" smtClean="0">
                <a:solidFill>
                  <a:schemeClr val="tx1"/>
                </a:solidFill>
              </a:rPr>
              <a:t>a</a:t>
            </a:r>
            <a:r>
              <a:rPr lang="zh-CN" altLang="en-US" sz="2400" dirty="0" smtClean="0">
                <a:solidFill>
                  <a:schemeClr val="tx1"/>
                </a:solidFill>
              </a:rPr>
              <a:t>。</a:t>
            </a:r>
            <a:endParaRPr lang="en-US" altLang="zh-CN" sz="2400" dirty="0" smtClean="0">
              <a:solidFill>
                <a:schemeClr val="tx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8640"/>
            <a:ext cx="9217024"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890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6" y="0"/>
            <a:ext cx="9144000" cy="6858000"/>
          </a:xfrm>
          <a:prstGeom prst="rect">
            <a:avLst/>
          </a:prstGeom>
        </p:spPr>
      </p:pic>
      <p:sp>
        <p:nvSpPr>
          <p:cNvPr id="6" name="圆角矩形 5"/>
          <p:cNvSpPr/>
          <p:nvPr/>
        </p:nvSpPr>
        <p:spPr>
          <a:xfrm>
            <a:off x="2195736" y="1988840"/>
            <a:ext cx="4464496" cy="92333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tLang="zh-CN" dirty="0" smtClean="0"/>
          </a:p>
          <a:p>
            <a:pPr algn="ctr"/>
            <a:endParaRPr lang="en-US" altLang="zh-CN" dirty="0"/>
          </a:p>
          <a:p>
            <a:pPr algn="ctr"/>
            <a:r>
              <a:rPr lang="zh-CN" altLang="en-US" dirty="0" smtClean="0"/>
              <a:t>推特情感分析</a:t>
            </a:r>
            <a:endParaRPr lang="en-US" altLang="zh-CN" dirty="0" smtClean="0"/>
          </a:p>
          <a:p>
            <a:pPr algn="ctr"/>
            <a:r>
              <a:rPr lang="en-US" altLang="zh-CN" b="1" dirty="0" smtClean="0"/>
              <a:t>Emotion Detection from Text</a:t>
            </a:r>
          </a:p>
          <a:p>
            <a:endParaRPr lang="zh-CN" altLang="en-US" dirty="0" smtClean="0"/>
          </a:p>
          <a:p>
            <a:pPr algn="ctr"/>
            <a:endParaRPr lang="zh-CN" altLang="en-US" dirty="0"/>
          </a:p>
        </p:txBody>
      </p:sp>
      <p:sp>
        <p:nvSpPr>
          <p:cNvPr id="2" name="圆角矩形 1"/>
          <p:cNvSpPr/>
          <p:nvPr/>
        </p:nvSpPr>
        <p:spPr>
          <a:xfrm>
            <a:off x="2195736" y="3212976"/>
            <a:ext cx="4464496" cy="345638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b="1" dirty="0" smtClean="0"/>
              <a:t>根据原始数据集，训练出一个模型可以判断一个句子中蕴含的情感。</a:t>
            </a:r>
            <a:endParaRPr lang="en-US" altLang="zh-CN" b="1" dirty="0" smtClean="0"/>
          </a:p>
          <a:p>
            <a:r>
              <a:rPr lang="zh-CN" altLang="en-US" dirty="0"/>
              <a:t>文本中的情感检测是自然语言处理中具有挑战性的问题之一。原因是标记数据集不可用以及问题的多类性质。人类有各种各样的情绪，很难为每种情绪收集足够的记录，因此出现了阶级失衡的问题。在这里，我们有一个用于情绪检测的标记数据，目标是建立一个有效的模型来检测情绪。</a:t>
            </a:r>
          </a:p>
        </p:txBody>
      </p:sp>
    </p:spTree>
    <p:extLst>
      <p:ext uri="{BB962C8B-B14F-4D97-AF65-F5344CB8AC3E}">
        <p14:creationId xmlns:p14="http://schemas.microsoft.com/office/powerpoint/2010/main" val="2679065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style>
          <a:lnRef idx="1">
            <a:schemeClr val="accent2"/>
          </a:lnRef>
          <a:fillRef idx="2">
            <a:schemeClr val="accent2"/>
          </a:fillRef>
          <a:effectRef idx="1">
            <a:schemeClr val="accent2"/>
          </a:effectRef>
          <a:fontRef idx="minor">
            <a:schemeClr val="dk1"/>
          </a:fontRef>
        </p:style>
      </p:pic>
      <p:sp>
        <p:nvSpPr>
          <p:cNvPr id="2" name="圆角矩形 1"/>
          <p:cNvSpPr/>
          <p:nvPr/>
        </p:nvSpPr>
        <p:spPr>
          <a:xfrm>
            <a:off x="1187624" y="198884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查看原始数据集</a:t>
            </a:r>
            <a:endParaRPr lang="zh-CN" altLang="en-US" dirty="0"/>
          </a:p>
        </p:txBody>
      </p:sp>
      <p:sp>
        <p:nvSpPr>
          <p:cNvPr id="3" name="圆角矩形 2"/>
          <p:cNvSpPr/>
          <p:nvPr/>
        </p:nvSpPr>
        <p:spPr>
          <a:xfrm>
            <a:off x="2807804" y="1988840"/>
            <a:ext cx="1368152"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分析数据集</a:t>
            </a:r>
            <a:endParaRPr lang="zh-CN" altLang="en-US" dirty="0"/>
          </a:p>
        </p:txBody>
      </p:sp>
      <p:sp>
        <p:nvSpPr>
          <p:cNvPr id="5" name="圆角矩形 4"/>
          <p:cNvSpPr/>
          <p:nvPr/>
        </p:nvSpPr>
        <p:spPr>
          <a:xfrm>
            <a:off x="4499992"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数据清洗</a:t>
            </a:r>
          </a:p>
        </p:txBody>
      </p:sp>
      <p:sp>
        <p:nvSpPr>
          <p:cNvPr id="8" name="圆角矩形 7"/>
          <p:cNvSpPr/>
          <p:nvPr/>
        </p:nvSpPr>
        <p:spPr>
          <a:xfrm>
            <a:off x="6156176"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特征构造</a:t>
            </a:r>
          </a:p>
        </p:txBody>
      </p:sp>
      <p:sp>
        <p:nvSpPr>
          <p:cNvPr id="9" name="圆角矩形 8"/>
          <p:cNvSpPr/>
          <p:nvPr/>
        </p:nvSpPr>
        <p:spPr>
          <a:xfrm>
            <a:off x="6156176" y="3438939"/>
            <a:ext cx="1296144" cy="85415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训练模型</a:t>
            </a:r>
            <a:endParaRPr lang="zh-CN" altLang="en-US" dirty="0"/>
          </a:p>
        </p:txBody>
      </p:sp>
      <p:sp>
        <p:nvSpPr>
          <p:cNvPr id="10" name="圆角矩形 9"/>
          <p:cNvSpPr/>
          <p:nvPr/>
        </p:nvSpPr>
        <p:spPr>
          <a:xfrm>
            <a:off x="4572000" y="342900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结果展示</a:t>
            </a:r>
            <a:endParaRPr lang="zh-CN" altLang="en-US" dirty="0"/>
          </a:p>
        </p:txBody>
      </p:sp>
      <p:sp>
        <p:nvSpPr>
          <p:cNvPr id="11" name="圆角矩形 10"/>
          <p:cNvSpPr/>
          <p:nvPr/>
        </p:nvSpPr>
        <p:spPr>
          <a:xfrm>
            <a:off x="2807804" y="3438939"/>
            <a:ext cx="1368152"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结果分析</a:t>
            </a:r>
            <a:endParaRPr lang="zh-CN" altLang="en-US" dirty="0"/>
          </a:p>
        </p:txBody>
      </p:sp>
      <p:sp>
        <p:nvSpPr>
          <p:cNvPr id="12" name="圆角矩形 11"/>
          <p:cNvSpPr/>
          <p:nvPr/>
        </p:nvSpPr>
        <p:spPr>
          <a:xfrm>
            <a:off x="2915816" y="4869160"/>
            <a:ext cx="1152128" cy="10081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不足与改进</a:t>
            </a:r>
            <a:endParaRPr lang="zh-CN" altLang="en-US" dirty="0"/>
          </a:p>
        </p:txBody>
      </p:sp>
      <p:cxnSp>
        <p:nvCxnSpPr>
          <p:cNvPr id="17" name="直接箭头连接符 16"/>
          <p:cNvCxnSpPr>
            <a:stCxn id="2" idx="3"/>
          </p:cNvCxnSpPr>
          <p:nvPr/>
        </p:nvCxnSpPr>
        <p:spPr>
          <a:xfrm>
            <a:off x="2411760" y="2420888"/>
            <a:ext cx="3960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3" idx="3"/>
            <a:endCxn id="5" idx="1"/>
          </p:cNvCxnSpPr>
          <p:nvPr/>
        </p:nvCxnSpPr>
        <p:spPr>
          <a:xfrm>
            <a:off x="4175956" y="2420888"/>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a:endCxn id="8" idx="1"/>
          </p:cNvCxnSpPr>
          <p:nvPr/>
        </p:nvCxnSpPr>
        <p:spPr>
          <a:xfrm>
            <a:off x="579613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2"/>
          </p:cNvCxnSpPr>
          <p:nvPr/>
        </p:nvCxnSpPr>
        <p:spPr>
          <a:xfrm>
            <a:off x="6804248" y="285293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1"/>
            <a:endCxn id="10" idx="3"/>
          </p:cNvCxnSpPr>
          <p:nvPr/>
        </p:nvCxnSpPr>
        <p:spPr>
          <a:xfrm flipH="1" flipV="1">
            <a:off x="5796136" y="3861048"/>
            <a:ext cx="360040"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1"/>
            <a:endCxn id="11" idx="3"/>
          </p:cNvCxnSpPr>
          <p:nvPr/>
        </p:nvCxnSpPr>
        <p:spPr>
          <a:xfrm flipH="1">
            <a:off x="4175956" y="3861048"/>
            <a:ext cx="396044"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2"/>
            <a:endCxn id="12" idx="0"/>
          </p:cNvCxnSpPr>
          <p:nvPr/>
        </p:nvCxnSpPr>
        <p:spPr>
          <a:xfrm>
            <a:off x="3491880" y="429309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263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72" y="24780"/>
            <a:ext cx="9163269" cy="6872402"/>
          </a:xfrm>
        </p:spPr>
      </p:pic>
      <p:sp>
        <p:nvSpPr>
          <p:cNvPr id="5" name="圆角矩形 4"/>
          <p:cNvSpPr/>
          <p:nvPr/>
        </p:nvSpPr>
        <p:spPr>
          <a:xfrm>
            <a:off x="237084" y="4797152"/>
            <a:ext cx="8424936" cy="185792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dirty="0" err="1"/>
              <a:t>CountVectorizer</a:t>
            </a:r>
            <a:r>
              <a:rPr lang="zh-CN" altLang="en-US" sz="2400" dirty="0"/>
              <a:t>是属于常见的特征数值计算类，是一个文本特征提取方法。对于每一个训练文本，它只考虑每种词汇在该训练文本中出现的频率。</a:t>
            </a:r>
          </a:p>
          <a:p>
            <a:r>
              <a:rPr lang="en-US" altLang="zh-CN" sz="2400" dirty="0" err="1"/>
              <a:t>CountVectorizer</a:t>
            </a:r>
            <a:r>
              <a:rPr lang="zh-CN" altLang="en-US" sz="2400" dirty="0"/>
              <a:t>会将文本中的词语转换为</a:t>
            </a:r>
            <a:r>
              <a:rPr lang="zh-CN" altLang="en-US" sz="2400" dirty="0">
                <a:solidFill>
                  <a:srgbClr val="FF0000"/>
                </a:solidFill>
              </a:rPr>
              <a:t>词频矩阵</a:t>
            </a:r>
            <a:r>
              <a:rPr lang="zh-CN" altLang="en-US" sz="2400" dirty="0"/>
              <a:t>，它通过</a:t>
            </a:r>
            <a:r>
              <a:rPr lang="en-US" altLang="zh-CN" sz="2400" dirty="0" err="1"/>
              <a:t>fit_transform</a:t>
            </a:r>
            <a:r>
              <a:rPr lang="zh-CN" altLang="en-US" sz="2400" dirty="0"/>
              <a:t>函数计算各个词语出现的次数</a:t>
            </a:r>
            <a:r>
              <a:rPr lang="zh-CN" altLang="en-US" sz="2400" dirty="0" smtClean="0"/>
              <a:t>。</a:t>
            </a:r>
            <a:endParaRPr lang="zh-CN" altLang="en-US" sz="24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0"/>
            <a:ext cx="45815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308" y="3068960"/>
            <a:ext cx="59055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202308" y="1546436"/>
            <a:ext cx="8424936" cy="146876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t>模型的</a:t>
            </a:r>
            <a:r>
              <a:rPr lang="en-US" altLang="zh-CN" sz="2400" dirty="0" smtClean="0"/>
              <a:t>x</a:t>
            </a:r>
            <a:r>
              <a:rPr lang="zh-CN" altLang="en-US" sz="2400" dirty="0" smtClean="0"/>
              <a:t>特征是</a:t>
            </a:r>
            <a:r>
              <a:rPr lang="en-US" altLang="zh-CN" sz="2400" dirty="0" err="1" smtClean="0"/>
              <a:t>df</a:t>
            </a:r>
            <a:r>
              <a:rPr lang="en-US" altLang="zh-CN" sz="2400" dirty="0" smtClean="0"/>
              <a:t>['</a:t>
            </a:r>
            <a:r>
              <a:rPr lang="en-US" altLang="zh-CN" sz="2400" dirty="0" err="1" smtClean="0"/>
              <a:t>Clean_Text</a:t>
            </a:r>
            <a:r>
              <a:rPr lang="en-US" altLang="zh-CN" sz="2400" dirty="0" smtClean="0"/>
              <a:t>']</a:t>
            </a:r>
          </a:p>
          <a:p>
            <a:r>
              <a:rPr lang="zh-CN" altLang="en-US" sz="2400" dirty="0"/>
              <a:t>要得</a:t>
            </a:r>
            <a:r>
              <a:rPr lang="zh-CN" altLang="en-US" sz="2400" dirty="0" smtClean="0"/>
              <a:t>到的结果</a:t>
            </a:r>
            <a:r>
              <a:rPr lang="en-US" altLang="zh-CN" sz="2400" dirty="0" smtClean="0"/>
              <a:t>y</a:t>
            </a:r>
            <a:r>
              <a:rPr lang="zh-CN" altLang="en-US" sz="2400" dirty="0" smtClean="0"/>
              <a:t>是</a:t>
            </a:r>
            <a:r>
              <a:rPr lang="en-US" altLang="zh-CN" sz="2400" dirty="0" err="1" smtClean="0"/>
              <a:t>df</a:t>
            </a:r>
            <a:r>
              <a:rPr lang="en-US" altLang="zh-CN" sz="2400" dirty="0" smtClean="0"/>
              <a:t>['sentiment']</a:t>
            </a:r>
            <a:endParaRPr lang="zh-CN" altLang="en-US" sz="2400" dirty="0"/>
          </a:p>
        </p:txBody>
      </p:sp>
    </p:spTree>
    <p:extLst>
      <p:ext uri="{BB962C8B-B14F-4D97-AF65-F5344CB8AC3E}">
        <p14:creationId xmlns:p14="http://schemas.microsoft.com/office/powerpoint/2010/main" val="8794402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sp>
        <p:nvSpPr>
          <p:cNvPr id="2" name="圆角矩形 1"/>
          <p:cNvSpPr/>
          <p:nvPr/>
        </p:nvSpPr>
        <p:spPr>
          <a:xfrm>
            <a:off x="202308" y="1546436"/>
            <a:ext cx="8424936" cy="146876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dirty="0" err="1"/>
              <a:t>train_test_split</a:t>
            </a:r>
            <a:r>
              <a:rPr lang="en-US" altLang="zh-CN" sz="2400" dirty="0"/>
              <a:t>()</a:t>
            </a:r>
            <a:r>
              <a:rPr lang="zh-CN" altLang="en-US" sz="2400" dirty="0"/>
              <a:t>是</a:t>
            </a:r>
            <a:r>
              <a:rPr lang="en-US" altLang="zh-CN" sz="2400" dirty="0" err="1"/>
              <a:t>sklearn</a:t>
            </a:r>
            <a:r>
              <a:rPr lang="zh-CN" altLang="en-US" sz="2400" dirty="0"/>
              <a:t>包的</a:t>
            </a:r>
            <a:r>
              <a:rPr lang="en-US" altLang="zh-CN" sz="2400" dirty="0" err="1"/>
              <a:t>model_selection</a:t>
            </a:r>
            <a:r>
              <a:rPr lang="zh-CN" altLang="en-US" sz="2400" dirty="0"/>
              <a:t>模块中提供的随机划分训练集和测试集的函数；使用</a:t>
            </a:r>
            <a:r>
              <a:rPr lang="en-US" altLang="zh-CN" sz="2400" dirty="0" err="1"/>
              <a:t>train_test_split</a:t>
            </a:r>
            <a:r>
              <a:rPr lang="zh-CN" altLang="en-US" sz="2400" dirty="0"/>
              <a:t>函数可以将原始数据集按照一定比例划分训练集和测试集对模型进行训练</a:t>
            </a:r>
          </a:p>
        </p:txBody>
      </p:sp>
      <p:sp>
        <p:nvSpPr>
          <p:cNvPr id="3" name="矩形 2"/>
          <p:cNvSpPr/>
          <p:nvPr/>
        </p:nvSpPr>
        <p:spPr>
          <a:xfrm>
            <a:off x="237084" y="404664"/>
            <a:ext cx="8811616" cy="830997"/>
          </a:xfrm>
          <a:prstGeom prst="rect">
            <a:avLst/>
          </a:prstGeom>
        </p:spPr>
        <p:txBody>
          <a:bodyPr wrap="square">
            <a:spAutoFit/>
          </a:bodyPr>
          <a:lstStyle/>
          <a:p>
            <a:r>
              <a:rPr lang="en-US" altLang="zh-CN" sz="2400" b="1" dirty="0" err="1" smtClean="0"/>
              <a:t>X_train</a:t>
            </a:r>
            <a:r>
              <a:rPr lang="en-US" altLang="zh-CN" sz="2400" b="1" dirty="0" smtClean="0"/>
              <a:t>, </a:t>
            </a:r>
            <a:r>
              <a:rPr lang="en-US" altLang="zh-CN" sz="2400" b="1" dirty="0" err="1" smtClean="0"/>
              <a:t>X_test</a:t>
            </a:r>
            <a:r>
              <a:rPr lang="en-US" altLang="zh-CN" sz="2400" b="1" dirty="0" smtClean="0"/>
              <a:t>, </a:t>
            </a:r>
            <a:r>
              <a:rPr lang="en-US" altLang="zh-CN" sz="2400" b="1" dirty="0" err="1" smtClean="0"/>
              <a:t>y_train</a:t>
            </a:r>
            <a:r>
              <a:rPr lang="en-US" altLang="zh-CN" sz="2400" b="1" dirty="0" smtClean="0"/>
              <a:t>, </a:t>
            </a:r>
            <a:r>
              <a:rPr lang="en-US" altLang="zh-CN" sz="2400" b="1" dirty="0" err="1" smtClean="0"/>
              <a:t>y_test</a:t>
            </a:r>
            <a:r>
              <a:rPr lang="en-US" altLang="zh-CN" sz="2400" b="1" dirty="0" smtClean="0"/>
              <a:t> = </a:t>
            </a:r>
            <a:r>
              <a:rPr lang="en-US" altLang="zh-CN" sz="2400" b="1" dirty="0" err="1" smtClean="0"/>
              <a:t>train_test_split</a:t>
            </a:r>
            <a:r>
              <a:rPr lang="en-US" altLang="zh-CN" sz="2400" b="1" dirty="0" smtClean="0"/>
              <a:t>(X, </a:t>
            </a:r>
            <a:r>
              <a:rPr lang="en-US" altLang="zh-CN" sz="2400" b="1" dirty="0" err="1" smtClean="0"/>
              <a:t>ylabels</a:t>
            </a:r>
            <a:r>
              <a:rPr lang="en-US" altLang="zh-CN" sz="2400" b="1" dirty="0" smtClean="0"/>
              <a:t>, </a:t>
            </a:r>
            <a:r>
              <a:rPr lang="en-US" altLang="zh-CN" sz="2400" b="1" dirty="0" err="1" smtClean="0"/>
              <a:t>test_size</a:t>
            </a:r>
            <a:r>
              <a:rPr lang="en-US" altLang="zh-CN" sz="2400" b="1" dirty="0" smtClean="0"/>
              <a:t>=0.3, </a:t>
            </a:r>
            <a:r>
              <a:rPr lang="en-US" altLang="zh-CN" sz="2400" b="1" dirty="0" err="1" smtClean="0"/>
              <a:t>random_state</a:t>
            </a:r>
            <a:r>
              <a:rPr lang="en-US" altLang="zh-CN" sz="2400" b="1" dirty="0" smtClean="0"/>
              <a:t>=42)</a:t>
            </a:r>
            <a:endParaRPr lang="zh-CN" altLang="en-US" sz="2400" b="1" dirty="0"/>
          </a:p>
        </p:txBody>
      </p:sp>
    </p:spTree>
    <p:extLst>
      <p:ext uri="{BB962C8B-B14F-4D97-AF65-F5344CB8AC3E}">
        <p14:creationId xmlns:p14="http://schemas.microsoft.com/office/powerpoint/2010/main" val="3418930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sp>
        <p:nvSpPr>
          <p:cNvPr id="5" name="圆角矩形 4"/>
          <p:cNvSpPr/>
          <p:nvPr/>
        </p:nvSpPr>
        <p:spPr>
          <a:xfrm>
            <a:off x="291704" y="1441176"/>
            <a:ext cx="8424936" cy="515617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a:t>用贝叶斯决策作为分类的分类器称为贝叶斯分类器。</a:t>
            </a:r>
            <a:r>
              <a:rPr lang="zh-CN" altLang="en-US" sz="2400" dirty="0">
                <a:solidFill>
                  <a:srgbClr val="FF0000"/>
                </a:solidFill>
              </a:rPr>
              <a:t>通过某个对象的先验概率，利用贝叶斯公式计算出其后验概率，即该对象属于某一类别的概率，选择具有最大后验概率的类作为该对象所属的类。</a:t>
            </a:r>
            <a:endParaRPr lang="en-US" altLang="zh-CN" sz="2400" dirty="0" smtClean="0">
              <a:solidFill>
                <a:srgbClr val="FF0000"/>
              </a:solidFill>
            </a:endParaRPr>
          </a:p>
          <a:p>
            <a:r>
              <a:rPr lang="zh-CN" altLang="en-US" sz="2400" dirty="0" smtClean="0"/>
              <a:t>多项式朴素贝叶斯：是朴素贝叶斯算法的一种。</a:t>
            </a:r>
            <a:endParaRPr lang="en-US" altLang="zh-CN" sz="2400" dirty="0" smtClean="0"/>
          </a:p>
          <a:p>
            <a:r>
              <a:rPr lang="zh-CN" altLang="en-US" sz="2400" dirty="0"/>
              <a:t>它也是基于原始的贝叶斯理论，</a:t>
            </a:r>
            <a:r>
              <a:rPr lang="zh-CN" altLang="en-US" sz="2400" dirty="0">
                <a:solidFill>
                  <a:srgbClr val="FF0000"/>
                </a:solidFill>
              </a:rPr>
              <a:t>但假设概率分布是服从一个简单</a:t>
            </a:r>
            <a:r>
              <a:rPr lang="zh-CN" altLang="en-US" sz="2400" dirty="0">
                <a:solidFill>
                  <a:srgbClr val="FF0000"/>
                </a:solidFill>
                <a:hlinkClick r:id="rId3"/>
              </a:rPr>
              <a:t>多项式</a:t>
            </a:r>
            <a:r>
              <a:rPr lang="zh-CN" altLang="en-US" sz="2400" dirty="0">
                <a:solidFill>
                  <a:srgbClr val="FF0000"/>
                </a:solidFill>
              </a:rPr>
              <a:t>分布</a:t>
            </a:r>
            <a:r>
              <a:rPr lang="zh-CN" altLang="en-US" sz="2400" dirty="0" smtClean="0">
                <a:solidFill>
                  <a:srgbClr val="FF0000"/>
                </a:solidFill>
              </a:rPr>
              <a:t>。</a:t>
            </a:r>
            <a:endParaRPr lang="en-US" altLang="zh-CN" sz="2400" dirty="0" smtClean="0">
              <a:solidFill>
                <a:srgbClr val="FF0000"/>
              </a:solidFill>
            </a:endParaRPr>
          </a:p>
          <a:p>
            <a:r>
              <a:rPr lang="zh-CN" altLang="en-US" sz="2400" dirty="0"/>
              <a:t>多项式朴素贝叶斯的特征矩阵经常是稀疏矩阵（不一定总是稀疏矩阵），并且它经常被用于文本分类。</a:t>
            </a: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84" y="0"/>
            <a:ext cx="511492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5868144" y="476672"/>
            <a:ext cx="2232248" cy="79208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t>多项式朴素贝叶斯</a:t>
            </a:r>
            <a:endParaRPr lang="zh-CN" altLang="en-US" dirty="0"/>
          </a:p>
        </p:txBody>
      </p:sp>
    </p:spTree>
    <p:extLst>
      <p:ext uri="{BB962C8B-B14F-4D97-AF65-F5344CB8AC3E}">
        <p14:creationId xmlns:p14="http://schemas.microsoft.com/office/powerpoint/2010/main" val="3142605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sp>
        <p:nvSpPr>
          <p:cNvPr id="5" name="圆角矩形 4"/>
          <p:cNvSpPr/>
          <p:nvPr/>
        </p:nvSpPr>
        <p:spPr>
          <a:xfrm>
            <a:off x="297980" y="4869160"/>
            <a:ext cx="8240736" cy="17281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t>分析模型效果，生成混淆矩阵热图。可以看出这个模型的效果一般。</a:t>
            </a:r>
            <a:endParaRPr lang="zh-CN" altLang="en-US" sz="24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60" y="116632"/>
            <a:ext cx="6904371" cy="44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258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sp>
        <p:nvSpPr>
          <p:cNvPr id="5" name="圆角矩形 4"/>
          <p:cNvSpPr/>
          <p:nvPr/>
        </p:nvSpPr>
        <p:spPr>
          <a:xfrm>
            <a:off x="291704" y="1441177"/>
            <a:ext cx="8424936" cy="6916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t>用逻辑回归模型尝试一下，效果同样</a:t>
            </a:r>
            <a:r>
              <a:rPr lang="zh-CN" altLang="en-US" sz="2400" dirty="0"/>
              <a:t>一般</a:t>
            </a:r>
            <a:r>
              <a:rPr lang="zh-CN" altLang="en-US" sz="2400" dirty="0" smtClean="0"/>
              <a:t>。</a:t>
            </a:r>
            <a:endParaRPr lang="zh-CN" altLang="en-US" sz="24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04" y="0"/>
            <a:ext cx="58578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704" y="2200275"/>
            <a:ext cx="673417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 5"/>
          <p:cNvSpPr/>
          <p:nvPr/>
        </p:nvSpPr>
        <p:spPr>
          <a:xfrm>
            <a:off x="6300192" y="427112"/>
            <a:ext cx="2232248" cy="79208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t>逻辑回归</a:t>
            </a:r>
            <a:endParaRPr lang="zh-CN" altLang="en-US" dirty="0"/>
          </a:p>
        </p:txBody>
      </p:sp>
    </p:spTree>
    <p:extLst>
      <p:ext uri="{BB962C8B-B14F-4D97-AF65-F5344CB8AC3E}">
        <p14:creationId xmlns:p14="http://schemas.microsoft.com/office/powerpoint/2010/main" val="3002334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sp>
        <p:nvSpPr>
          <p:cNvPr id="5" name="圆角矩形 4"/>
          <p:cNvSpPr/>
          <p:nvPr/>
        </p:nvSpPr>
        <p:spPr>
          <a:xfrm>
            <a:off x="208460" y="5157192"/>
            <a:ext cx="8424936" cy="15841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dirty="0"/>
              <a:t>RNN-LSTM</a:t>
            </a:r>
            <a:r>
              <a:rPr lang="en-US" altLang="zh-CN" sz="2400" dirty="0" smtClean="0"/>
              <a:t>:</a:t>
            </a:r>
            <a:r>
              <a:rPr lang="zh-CN" altLang="en-US" sz="2400" dirty="0"/>
              <a:t>长短期记忆（</a:t>
            </a:r>
            <a:r>
              <a:rPr lang="en-US" altLang="zh-CN" sz="2400" dirty="0"/>
              <a:t>Long short-term memory, LSTM</a:t>
            </a:r>
            <a:r>
              <a:rPr lang="zh-CN" altLang="en-US" sz="2400" dirty="0"/>
              <a:t>）是一种特殊的</a:t>
            </a:r>
            <a:r>
              <a:rPr lang="en-US" altLang="zh-CN" sz="2400" dirty="0"/>
              <a:t>RNN</a:t>
            </a:r>
            <a:r>
              <a:rPr lang="zh-CN" altLang="en-US" sz="2400" dirty="0"/>
              <a:t>，主要是为了解决长序列训练过程中的梯度消失和梯度爆炸问题。简单来说，就是相比普通的</a:t>
            </a:r>
            <a:r>
              <a:rPr lang="en-US" altLang="zh-CN" sz="2400" dirty="0"/>
              <a:t>RNN</a:t>
            </a:r>
            <a:r>
              <a:rPr lang="zh-CN" altLang="en-US" sz="2400" dirty="0"/>
              <a:t>，</a:t>
            </a:r>
            <a:r>
              <a:rPr lang="en-US" altLang="zh-CN" sz="2400" dirty="0"/>
              <a:t>LSTM</a:t>
            </a:r>
            <a:r>
              <a:rPr lang="zh-CN" altLang="en-US" sz="2400" dirty="0"/>
              <a:t>能够在更长的序列中有更好的表现。</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10" y="116632"/>
            <a:ext cx="85629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 6"/>
          <p:cNvSpPr/>
          <p:nvPr/>
        </p:nvSpPr>
        <p:spPr>
          <a:xfrm>
            <a:off x="6732240" y="470744"/>
            <a:ext cx="2232248" cy="79208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t>RNN-LSTM</a:t>
            </a:r>
            <a:endParaRPr lang="zh-CN" altLang="en-US" dirty="0"/>
          </a:p>
        </p:txBody>
      </p:sp>
    </p:spTree>
    <p:extLst>
      <p:ext uri="{BB962C8B-B14F-4D97-AF65-F5344CB8AC3E}">
        <p14:creationId xmlns:p14="http://schemas.microsoft.com/office/powerpoint/2010/main" val="430526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sp>
        <p:nvSpPr>
          <p:cNvPr id="5" name="圆角矩形 4"/>
          <p:cNvSpPr/>
          <p:nvPr/>
        </p:nvSpPr>
        <p:spPr>
          <a:xfrm>
            <a:off x="227832" y="4581128"/>
            <a:ext cx="8424936" cy="19442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t>每次训练</a:t>
            </a:r>
            <a:r>
              <a:rPr lang="en-US" altLang="zh-CN" sz="2400" dirty="0" smtClean="0"/>
              <a:t>512</a:t>
            </a:r>
            <a:r>
              <a:rPr lang="zh-CN" altLang="en-US" sz="2400" dirty="0" smtClean="0"/>
              <a:t>个样本，一共训练</a:t>
            </a:r>
            <a:r>
              <a:rPr lang="en-US" altLang="zh-CN" sz="2400" dirty="0" smtClean="0"/>
              <a:t>15</a:t>
            </a:r>
            <a:r>
              <a:rPr lang="zh-CN" altLang="en-US" sz="2400" dirty="0" smtClean="0"/>
              <a:t>轮。</a:t>
            </a:r>
            <a:endParaRPr lang="zh-CN" altLang="en-US"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600" y="908720"/>
            <a:ext cx="7391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084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sp>
        <p:nvSpPr>
          <p:cNvPr id="5" name="圆角矩形 4"/>
          <p:cNvSpPr/>
          <p:nvPr/>
        </p:nvSpPr>
        <p:spPr>
          <a:xfrm>
            <a:off x="251520" y="5805264"/>
            <a:ext cx="8424936" cy="7200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dirty="0" smtClean="0"/>
              <a:t>LSTM</a:t>
            </a:r>
            <a:r>
              <a:rPr lang="zh-CN" altLang="en-US" sz="2400" dirty="0" smtClean="0"/>
              <a:t>模型具体的实现代码</a:t>
            </a:r>
            <a:endParaRPr lang="zh-CN" alt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75" y="0"/>
            <a:ext cx="817245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0307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sp>
        <p:nvSpPr>
          <p:cNvPr id="5" name="圆角矩形 4"/>
          <p:cNvSpPr/>
          <p:nvPr/>
        </p:nvSpPr>
        <p:spPr>
          <a:xfrm>
            <a:off x="251520" y="5286375"/>
            <a:ext cx="8424936" cy="123896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t>创建一个词嵌入层，实现数据的降维。</a:t>
            </a:r>
            <a:endParaRPr lang="en-US" altLang="zh-CN" sz="2400" dirty="0" smtClean="0"/>
          </a:p>
          <a:p>
            <a:r>
              <a:rPr lang="zh-CN" altLang="en-US" sz="2400" dirty="0" smtClean="0"/>
              <a:t>获取训练数据中每一个词的低维表示，传入</a:t>
            </a:r>
            <a:r>
              <a:rPr lang="en-US" altLang="zh-CN" sz="2400" dirty="0" smtClean="0"/>
              <a:t>LSTM</a:t>
            </a:r>
            <a:r>
              <a:rPr lang="zh-CN" altLang="en-US" sz="2400" dirty="0" smtClean="0"/>
              <a:t>元胞</a:t>
            </a:r>
            <a:endParaRPr lang="en-US" altLang="zh-CN" sz="2400" dirty="0" smtClean="0"/>
          </a:p>
          <a:p>
            <a:r>
              <a:rPr lang="zh-CN" altLang="en-US" sz="2400" dirty="0"/>
              <a:t>两</a:t>
            </a:r>
            <a:r>
              <a:rPr lang="zh-CN" altLang="en-US" sz="2400" dirty="0" smtClean="0"/>
              <a:t>个全连接层后输出。</a:t>
            </a:r>
            <a:endParaRPr lang="zh-CN" alt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76" y="0"/>
            <a:ext cx="621982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3918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style>
          <a:lnRef idx="1">
            <a:schemeClr val="accent2"/>
          </a:lnRef>
          <a:fillRef idx="2">
            <a:schemeClr val="accent2"/>
          </a:fillRef>
          <a:effectRef idx="1">
            <a:schemeClr val="accent2"/>
          </a:effectRef>
          <a:fontRef idx="minor">
            <a:schemeClr val="dk1"/>
          </a:fontRef>
        </p:style>
      </p:pic>
      <p:sp>
        <p:nvSpPr>
          <p:cNvPr id="2" name="圆角矩形 1"/>
          <p:cNvSpPr/>
          <p:nvPr/>
        </p:nvSpPr>
        <p:spPr>
          <a:xfrm>
            <a:off x="1187624" y="1988840"/>
            <a:ext cx="1224136"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查看原始数据集</a:t>
            </a:r>
            <a:endParaRPr lang="zh-CN" altLang="en-US" dirty="0"/>
          </a:p>
        </p:txBody>
      </p:sp>
      <p:sp>
        <p:nvSpPr>
          <p:cNvPr id="3" name="圆角矩形 2"/>
          <p:cNvSpPr/>
          <p:nvPr/>
        </p:nvSpPr>
        <p:spPr>
          <a:xfrm>
            <a:off x="2807804" y="1988840"/>
            <a:ext cx="1368152"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分析数据集</a:t>
            </a:r>
            <a:endParaRPr lang="zh-CN" altLang="en-US" dirty="0"/>
          </a:p>
        </p:txBody>
      </p:sp>
      <p:sp>
        <p:nvSpPr>
          <p:cNvPr id="5" name="圆角矩形 4"/>
          <p:cNvSpPr/>
          <p:nvPr/>
        </p:nvSpPr>
        <p:spPr>
          <a:xfrm>
            <a:off x="4499992"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数据清洗</a:t>
            </a:r>
            <a:endParaRPr lang="zh-CN" altLang="en-US" dirty="0"/>
          </a:p>
        </p:txBody>
      </p:sp>
      <p:sp>
        <p:nvSpPr>
          <p:cNvPr id="8" name="圆角矩形 7"/>
          <p:cNvSpPr/>
          <p:nvPr/>
        </p:nvSpPr>
        <p:spPr>
          <a:xfrm>
            <a:off x="6156176"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特征构造</a:t>
            </a:r>
          </a:p>
        </p:txBody>
      </p:sp>
      <p:sp>
        <p:nvSpPr>
          <p:cNvPr id="9" name="圆角矩形 8"/>
          <p:cNvSpPr/>
          <p:nvPr/>
        </p:nvSpPr>
        <p:spPr>
          <a:xfrm>
            <a:off x="6156176" y="3438939"/>
            <a:ext cx="1296144"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训练模型</a:t>
            </a:r>
            <a:endParaRPr lang="zh-CN" altLang="en-US" dirty="0"/>
          </a:p>
        </p:txBody>
      </p:sp>
      <p:sp>
        <p:nvSpPr>
          <p:cNvPr id="10" name="圆角矩形 9"/>
          <p:cNvSpPr/>
          <p:nvPr/>
        </p:nvSpPr>
        <p:spPr>
          <a:xfrm>
            <a:off x="4572000" y="342900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结果展示</a:t>
            </a:r>
            <a:endParaRPr lang="zh-CN" altLang="en-US" dirty="0"/>
          </a:p>
        </p:txBody>
      </p:sp>
      <p:sp>
        <p:nvSpPr>
          <p:cNvPr id="11" name="圆角矩形 10"/>
          <p:cNvSpPr/>
          <p:nvPr/>
        </p:nvSpPr>
        <p:spPr>
          <a:xfrm>
            <a:off x="2807804" y="3438939"/>
            <a:ext cx="1368152"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结果分析</a:t>
            </a:r>
            <a:endParaRPr lang="zh-CN" altLang="en-US" dirty="0"/>
          </a:p>
        </p:txBody>
      </p:sp>
      <p:sp>
        <p:nvSpPr>
          <p:cNvPr id="12" name="圆角矩形 11"/>
          <p:cNvSpPr/>
          <p:nvPr/>
        </p:nvSpPr>
        <p:spPr>
          <a:xfrm>
            <a:off x="2915816" y="4869160"/>
            <a:ext cx="1152128" cy="10081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不足与改进</a:t>
            </a:r>
            <a:endParaRPr lang="zh-CN" altLang="en-US" dirty="0"/>
          </a:p>
        </p:txBody>
      </p:sp>
      <p:cxnSp>
        <p:nvCxnSpPr>
          <p:cNvPr id="17" name="直接箭头连接符 16"/>
          <p:cNvCxnSpPr>
            <a:stCxn id="2" idx="3"/>
          </p:cNvCxnSpPr>
          <p:nvPr/>
        </p:nvCxnSpPr>
        <p:spPr>
          <a:xfrm>
            <a:off x="2411760" y="2420888"/>
            <a:ext cx="3960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3" idx="3"/>
            <a:endCxn id="5" idx="1"/>
          </p:cNvCxnSpPr>
          <p:nvPr/>
        </p:nvCxnSpPr>
        <p:spPr>
          <a:xfrm>
            <a:off x="4175956" y="2420888"/>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a:endCxn id="8" idx="1"/>
          </p:cNvCxnSpPr>
          <p:nvPr/>
        </p:nvCxnSpPr>
        <p:spPr>
          <a:xfrm>
            <a:off x="579613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2"/>
          </p:cNvCxnSpPr>
          <p:nvPr/>
        </p:nvCxnSpPr>
        <p:spPr>
          <a:xfrm>
            <a:off x="6804248" y="285293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1"/>
            <a:endCxn id="10" idx="3"/>
          </p:cNvCxnSpPr>
          <p:nvPr/>
        </p:nvCxnSpPr>
        <p:spPr>
          <a:xfrm flipH="1" flipV="1">
            <a:off x="5796136" y="3861048"/>
            <a:ext cx="360040"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1"/>
            <a:endCxn id="11" idx="3"/>
          </p:cNvCxnSpPr>
          <p:nvPr/>
        </p:nvCxnSpPr>
        <p:spPr>
          <a:xfrm flipH="1">
            <a:off x="4175956" y="3861048"/>
            <a:ext cx="396044"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2"/>
            <a:endCxn id="12" idx="0"/>
          </p:cNvCxnSpPr>
          <p:nvPr/>
        </p:nvCxnSpPr>
        <p:spPr>
          <a:xfrm>
            <a:off x="3491880" y="429309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4276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sp>
        <p:nvSpPr>
          <p:cNvPr id="5" name="圆角矩形 4"/>
          <p:cNvSpPr/>
          <p:nvPr/>
        </p:nvSpPr>
        <p:spPr>
          <a:xfrm>
            <a:off x="227832" y="4581128"/>
            <a:ext cx="8424936" cy="19442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t>多轮训练中准确率</a:t>
            </a:r>
            <a:r>
              <a:rPr lang="en-US" altLang="zh-CN" sz="2400" dirty="0" smtClean="0"/>
              <a:t>accuracy</a:t>
            </a:r>
            <a:r>
              <a:rPr lang="zh-CN" altLang="en-US" sz="2400" dirty="0" smtClean="0"/>
              <a:t>和</a:t>
            </a:r>
            <a:r>
              <a:rPr lang="en-US" altLang="zh-CN" sz="2400" dirty="0" smtClean="0"/>
              <a:t>loss</a:t>
            </a:r>
            <a:r>
              <a:rPr lang="zh-CN" altLang="en-US" sz="2400" dirty="0" smtClean="0"/>
              <a:t>的变化。</a:t>
            </a:r>
            <a:endParaRPr lang="zh-CN" altLang="en-US"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33" y="692696"/>
            <a:ext cx="3984128"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0301" y="692696"/>
            <a:ext cx="4212468"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0285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style>
          <a:lnRef idx="1">
            <a:schemeClr val="accent2"/>
          </a:lnRef>
          <a:fillRef idx="2">
            <a:schemeClr val="accent2"/>
          </a:fillRef>
          <a:effectRef idx="1">
            <a:schemeClr val="accent2"/>
          </a:effectRef>
          <a:fontRef idx="minor">
            <a:schemeClr val="dk1"/>
          </a:fontRef>
        </p:style>
      </p:pic>
      <p:sp>
        <p:nvSpPr>
          <p:cNvPr id="2" name="圆角矩形 1"/>
          <p:cNvSpPr/>
          <p:nvPr/>
        </p:nvSpPr>
        <p:spPr>
          <a:xfrm>
            <a:off x="1187624" y="198884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查看原始数据集</a:t>
            </a:r>
            <a:endParaRPr lang="zh-CN" altLang="en-US" dirty="0"/>
          </a:p>
        </p:txBody>
      </p:sp>
      <p:sp>
        <p:nvSpPr>
          <p:cNvPr id="3" name="圆角矩形 2"/>
          <p:cNvSpPr/>
          <p:nvPr/>
        </p:nvSpPr>
        <p:spPr>
          <a:xfrm>
            <a:off x="2807804" y="1988840"/>
            <a:ext cx="1368152"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分析数据集</a:t>
            </a:r>
          </a:p>
        </p:txBody>
      </p:sp>
      <p:sp>
        <p:nvSpPr>
          <p:cNvPr id="5" name="圆角矩形 4"/>
          <p:cNvSpPr/>
          <p:nvPr/>
        </p:nvSpPr>
        <p:spPr>
          <a:xfrm>
            <a:off x="4499992"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数据清洗</a:t>
            </a:r>
          </a:p>
        </p:txBody>
      </p:sp>
      <p:sp>
        <p:nvSpPr>
          <p:cNvPr id="8" name="圆角矩形 7"/>
          <p:cNvSpPr/>
          <p:nvPr/>
        </p:nvSpPr>
        <p:spPr>
          <a:xfrm>
            <a:off x="6156176"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特征构造</a:t>
            </a:r>
          </a:p>
        </p:txBody>
      </p:sp>
      <p:sp>
        <p:nvSpPr>
          <p:cNvPr id="9" name="圆角矩形 8"/>
          <p:cNvSpPr/>
          <p:nvPr/>
        </p:nvSpPr>
        <p:spPr>
          <a:xfrm>
            <a:off x="6156176" y="3438939"/>
            <a:ext cx="1296144"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训练模型</a:t>
            </a:r>
            <a:endParaRPr lang="zh-CN" altLang="en-US" dirty="0"/>
          </a:p>
        </p:txBody>
      </p:sp>
      <p:sp>
        <p:nvSpPr>
          <p:cNvPr id="10" name="圆角矩形 9"/>
          <p:cNvSpPr/>
          <p:nvPr/>
        </p:nvSpPr>
        <p:spPr>
          <a:xfrm>
            <a:off x="4572000" y="3429000"/>
            <a:ext cx="1224136"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结果展示</a:t>
            </a:r>
            <a:endParaRPr lang="zh-CN" altLang="en-US" dirty="0"/>
          </a:p>
        </p:txBody>
      </p:sp>
      <p:sp>
        <p:nvSpPr>
          <p:cNvPr id="11" name="圆角矩形 10"/>
          <p:cNvSpPr/>
          <p:nvPr/>
        </p:nvSpPr>
        <p:spPr>
          <a:xfrm>
            <a:off x="2807804" y="3438939"/>
            <a:ext cx="1368152"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结果分析</a:t>
            </a:r>
            <a:endParaRPr lang="zh-CN" altLang="en-US" dirty="0"/>
          </a:p>
        </p:txBody>
      </p:sp>
      <p:sp>
        <p:nvSpPr>
          <p:cNvPr id="12" name="圆角矩形 11"/>
          <p:cNvSpPr/>
          <p:nvPr/>
        </p:nvSpPr>
        <p:spPr>
          <a:xfrm>
            <a:off x="2915816" y="4869160"/>
            <a:ext cx="1152128" cy="10081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不足与改进</a:t>
            </a:r>
            <a:endParaRPr lang="zh-CN" altLang="en-US" dirty="0"/>
          </a:p>
        </p:txBody>
      </p:sp>
      <p:cxnSp>
        <p:nvCxnSpPr>
          <p:cNvPr id="17" name="直接箭头连接符 16"/>
          <p:cNvCxnSpPr>
            <a:stCxn id="2" idx="3"/>
          </p:cNvCxnSpPr>
          <p:nvPr/>
        </p:nvCxnSpPr>
        <p:spPr>
          <a:xfrm>
            <a:off x="2411760" y="2420888"/>
            <a:ext cx="3960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3" idx="3"/>
            <a:endCxn id="5" idx="1"/>
          </p:cNvCxnSpPr>
          <p:nvPr/>
        </p:nvCxnSpPr>
        <p:spPr>
          <a:xfrm>
            <a:off x="4175956" y="2420888"/>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a:endCxn id="8" idx="1"/>
          </p:cNvCxnSpPr>
          <p:nvPr/>
        </p:nvCxnSpPr>
        <p:spPr>
          <a:xfrm>
            <a:off x="579613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2"/>
          </p:cNvCxnSpPr>
          <p:nvPr/>
        </p:nvCxnSpPr>
        <p:spPr>
          <a:xfrm>
            <a:off x="6804248" y="285293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1"/>
            <a:endCxn id="10" idx="3"/>
          </p:cNvCxnSpPr>
          <p:nvPr/>
        </p:nvCxnSpPr>
        <p:spPr>
          <a:xfrm flipH="1" flipV="1">
            <a:off x="5796136" y="3861048"/>
            <a:ext cx="360040"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1"/>
            <a:endCxn id="11" idx="3"/>
          </p:cNvCxnSpPr>
          <p:nvPr/>
        </p:nvCxnSpPr>
        <p:spPr>
          <a:xfrm flipH="1">
            <a:off x="4175956" y="3861048"/>
            <a:ext cx="396044"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2"/>
            <a:endCxn id="12" idx="0"/>
          </p:cNvCxnSpPr>
          <p:nvPr/>
        </p:nvCxnSpPr>
        <p:spPr>
          <a:xfrm>
            <a:off x="3491880" y="429309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280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88640"/>
            <a:ext cx="4057650" cy="614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4530" y="1228179"/>
            <a:ext cx="496947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713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graphicFrame>
        <p:nvGraphicFramePr>
          <p:cNvPr id="2" name="表格 1"/>
          <p:cNvGraphicFramePr>
            <a:graphicFrameLocks noGrp="1"/>
          </p:cNvGraphicFramePr>
          <p:nvPr>
            <p:extLst>
              <p:ext uri="{D42A27DB-BD31-4B8C-83A1-F6EECF244321}">
                <p14:modId xmlns:p14="http://schemas.microsoft.com/office/powerpoint/2010/main" val="2812638991"/>
              </p:ext>
            </p:extLst>
          </p:nvPr>
        </p:nvGraphicFramePr>
        <p:xfrm>
          <a:off x="0" y="0"/>
          <a:ext cx="9144000" cy="2591475"/>
        </p:xfrm>
        <a:graphic>
          <a:graphicData uri="http://schemas.openxmlformats.org/drawingml/2006/table">
            <a:tbl>
              <a:tblPr firstRow="1" bandRow="1">
                <a:tableStyleId>{5C22544A-7EE6-4342-B048-85BDC9FD1C3A}</a:tableStyleId>
              </a:tblPr>
              <a:tblGrid>
                <a:gridCol w="2286000"/>
                <a:gridCol w="2221297"/>
                <a:gridCol w="2350703"/>
                <a:gridCol w="2286000"/>
              </a:tblGrid>
              <a:tr h="792087">
                <a:tc>
                  <a:txBody>
                    <a:bodyPr/>
                    <a:lstStyle/>
                    <a:p>
                      <a:r>
                        <a:rPr lang="zh-CN" altLang="en-US" dirty="0" smtClean="0"/>
                        <a:t>句子</a:t>
                      </a:r>
                      <a:endParaRPr lang="zh-CN" altLang="en-US" dirty="0"/>
                    </a:p>
                  </a:txBody>
                  <a:tcPr/>
                </a:tc>
                <a:tc>
                  <a:txBody>
                    <a:bodyPr/>
                    <a:lstStyle/>
                    <a:p>
                      <a:r>
                        <a:rPr lang="zh-CN" altLang="en-US" dirty="0" smtClean="0"/>
                        <a:t>多项式朴素贝叶斯模型</a:t>
                      </a:r>
                      <a:endParaRPr lang="zh-CN" altLang="en-US" dirty="0"/>
                    </a:p>
                  </a:txBody>
                  <a:tcPr/>
                </a:tc>
                <a:tc>
                  <a:txBody>
                    <a:bodyPr/>
                    <a:lstStyle/>
                    <a:p>
                      <a:r>
                        <a:rPr lang="zh-CN" altLang="en-US" dirty="0" smtClean="0"/>
                        <a:t>逻辑回归模型</a:t>
                      </a:r>
                      <a:endParaRPr lang="zh-CN" altLang="en-US" dirty="0"/>
                    </a:p>
                  </a:txBody>
                  <a:tcPr/>
                </a:tc>
                <a:tc>
                  <a:txBody>
                    <a:bodyPr/>
                    <a:lstStyle/>
                    <a:p>
                      <a:r>
                        <a:rPr lang="en-US" altLang="zh-CN" sz="1800" dirty="0" smtClean="0"/>
                        <a:t>RNN-LSTM</a:t>
                      </a:r>
                      <a:endParaRPr lang="zh-CN" altLang="en-US" dirty="0"/>
                    </a:p>
                  </a:txBody>
                  <a:tcPr/>
                </a:tc>
              </a:tr>
              <a:tr h="620689">
                <a:tc>
                  <a:txBody>
                    <a:bodyPr/>
                    <a:lstStyle/>
                    <a:p>
                      <a:r>
                        <a:rPr lang="en-US" altLang="zh-CN" dirty="0" smtClean="0"/>
                        <a:t>i am happy today</a:t>
                      </a:r>
                      <a:endParaRPr lang="zh-CN" altLang="en-US" dirty="0"/>
                    </a:p>
                  </a:txBody>
                  <a:tcPr/>
                </a:tc>
                <a:tc>
                  <a:txBody>
                    <a:bodyPr/>
                    <a:lstStyle/>
                    <a:p>
                      <a:r>
                        <a:rPr lang="en-US" altLang="zh-CN" dirty="0" smtClean="0"/>
                        <a:t>happiness</a:t>
                      </a:r>
                      <a:endParaRPr lang="zh-CN" altLang="en-US" dirty="0"/>
                    </a:p>
                  </a:txBody>
                  <a:tcPr/>
                </a:tc>
                <a:tc>
                  <a:txBody>
                    <a:bodyPr/>
                    <a:lstStyle/>
                    <a:p>
                      <a:r>
                        <a:rPr lang="en-US" altLang="zh-CN" dirty="0" smtClean="0"/>
                        <a:t>happiness</a:t>
                      </a:r>
                      <a:endParaRPr lang="zh-CN" altLang="en-US" dirty="0"/>
                    </a:p>
                  </a:txBody>
                  <a:tcPr/>
                </a:tc>
                <a:tc>
                  <a:txBody>
                    <a:bodyPr/>
                    <a:lstStyle/>
                    <a:p>
                      <a:r>
                        <a:rPr lang="en-US" altLang="zh-CN" dirty="0" smtClean="0"/>
                        <a:t>surprise</a:t>
                      </a:r>
                      <a:endParaRPr lang="zh-CN" altLang="en-US" dirty="0"/>
                    </a:p>
                  </a:txBody>
                  <a:tcPr/>
                </a:tc>
              </a:tr>
              <a:tr h="538619">
                <a:tc>
                  <a:txBody>
                    <a:bodyPr/>
                    <a:lstStyle/>
                    <a:p>
                      <a:r>
                        <a:rPr lang="en-US" altLang="zh-CN" dirty="0" smtClean="0"/>
                        <a:t>i have to work every day</a:t>
                      </a:r>
                      <a:endParaRPr lang="zh-CN" altLang="en-US" dirty="0"/>
                    </a:p>
                  </a:txBody>
                  <a:tcPr/>
                </a:tc>
                <a:tc>
                  <a:txBody>
                    <a:bodyPr/>
                    <a:lstStyle/>
                    <a:p>
                      <a:r>
                        <a:rPr lang="en-US" altLang="zh-CN" dirty="0" smtClean="0"/>
                        <a:t>sadness</a:t>
                      </a:r>
                      <a:endParaRPr lang="zh-CN" altLang="en-US" dirty="0"/>
                    </a:p>
                  </a:txBody>
                  <a:tcPr/>
                </a:tc>
                <a:tc>
                  <a:txBody>
                    <a:bodyPr/>
                    <a:lstStyle/>
                    <a:p>
                      <a:r>
                        <a:rPr lang="en-US" altLang="zh-CN" dirty="0" smtClean="0"/>
                        <a:t>neutral</a:t>
                      </a:r>
                      <a:endParaRPr lang="zh-CN" altLang="en-US" dirty="0"/>
                    </a:p>
                  </a:txBody>
                  <a:tcPr/>
                </a:tc>
                <a:tc>
                  <a:txBody>
                    <a:bodyPr/>
                    <a:lstStyle/>
                    <a:p>
                      <a:r>
                        <a:rPr lang="en-US" altLang="zh-CN" dirty="0" smtClean="0"/>
                        <a:t>hate</a:t>
                      </a:r>
                      <a:endParaRPr lang="zh-CN" altLang="en-US" dirty="0"/>
                    </a:p>
                  </a:txBody>
                  <a:tcPr/>
                </a:tc>
              </a:tr>
              <a:tr h="538619">
                <a:tc>
                  <a:txBody>
                    <a:bodyPr/>
                    <a:lstStyle/>
                    <a:p>
                      <a:r>
                        <a:rPr lang="en-US" altLang="zh-CN" dirty="0" smtClean="0"/>
                        <a:t>Do not talk to me! </a:t>
                      </a:r>
                      <a:endParaRPr lang="zh-CN" altLang="en-US" dirty="0"/>
                    </a:p>
                  </a:txBody>
                  <a:tcPr/>
                </a:tc>
                <a:tc>
                  <a:txBody>
                    <a:bodyPr/>
                    <a:lstStyle/>
                    <a:p>
                      <a:r>
                        <a:rPr lang="en-US" altLang="zh-CN" dirty="0" smtClean="0"/>
                        <a:t>worry</a:t>
                      </a:r>
                      <a:endParaRPr lang="zh-CN" altLang="en-US" dirty="0"/>
                    </a:p>
                  </a:txBody>
                  <a:tcPr/>
                </a:tc>
                <a:tc>
                  <a:txBody>
                    <a:bodyPr/>
                    <a:lstStyle/>
                    <a:p>
                      <a:r>
                        <a:rPr lang="en-US" altLang="zh-CN" dirty="0" smtClean="0"/>
                        <a:t>worry</a:t>
                      </a:r>
                      <a:endParaRPr lang="zh-CN" altLang="en-US" dirty="0"/>
                    </a:p>
                  </a:txBody>
                  <a:tcPr/>
                </a:tc>
                <a:tc>
                  <a:txBody>
                    <a:bodyPr/>
                    <a:lstStyle/>
                    <a:p>
                      <a:r>
                        <a:rPr lang="en-US" altLang="zh-CN" dirty="0" smtClean="0"/>
                        <a:t>hate</a:t>
                      </a:r>
                      <a:endParaRPr lang="zh-CN" altLang="en-US" dirty="0"/>
                    </a:p>
                  </a:txBody>
                  <a:tcPr/>
                </a:tc>
              </a:tr>
            </a:tbl>
          </a:graphicData>
        </a:graphic>
      </p:graphicFrame>
      <p:sp>
        <p:nvSpPr>
          <p:cNvPr id="5" name="圆角矩形 4"/>
          <p:cNvSpPr/>
          <p:nvPr/>
        </p:nvSpPr>
        <p:spPr>
          <a:xfrm>
            <a:off x="306140" y="2780928"/>
            <a:ext cx="8424936" cy="29523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dirty="0" smtClean="0"/>
              <a:t>1.</a:t>
            </a:r>
            <a:r>
              <a:rPr lang="zh-CN" altLang="en-US" sz="2400" dirty="0" smtClean="0"/>
              <a:t>第一个句子是情感表达较直白的一类。</a:t>
            </a:r>
            <a:endParaRPr lang="en-US" altLang="zh-CN" sz="2400" dirty="0" smtClean="0"/>
          </a:p>
          <a:p>
            <a:r>
              <a:rPr lang="en-US" altLang="zh-CN" sz="2400" dirty="0" smtClean="0"/>
              <a:t>2.</a:t>
            </a:r>
            <a:r>
              <a:rPr lang="zh-CN" altLang="en-US" sz="2400" dirty="0" smtClean="0"/>
              <a:t>第二个句子是稍有迂回的一类。</a:t>
            </a:r>
            <a:endParaRPr lang="en-US" altLang="zh-CN" sz="2400" dirty="0" smtClean="0"/>
          </a:p>
          <a:p>
            <a:r>
              <a:rPr lang="en-US" altLang="zh-CN" sz="2400" dirty="0" smtClean="0"/>
              <a:t>3.</a:t>
            </a:r>
            <a:r>
              <a:rPr lang="zh-CN" altLang="en-US" sz="2400" dirty="0" smtClean="0"/>
              <a:t>第三个句子是有否定的一类。</a:t>
            </a:r>
            <a:endParaRPr lang="en-US" altLang="zh-CN" sz="2400" dirty="0" smtClean="0"/>
          </a:p>
          <a:p>
            <a:r>
              <a:rPr lang="zh-CN" altLang="en-US" sz="2400" dirty="0"/>
              <a:t>可以</a:t>
            </a:r>
            <a:r>
              <a:rPr lang="zh-CN" altLang="en-US" sz="2400" dirty="0" smtClean="0"/>
              <a:t>看到在处理稍直白的句子时，多项式朴素贝叶斯更有优势，在</a:t>
            </a:r>
            <a:r>
              <a:rPr lang="zh-CN" altLang="en-US" sz="2400" dirty="0"/>
              <a:t>某个单词的意思会因为上文提到的内容不同而有不同的</a:t>
            </a:r>
            <a:r>
              <a:rPr lang="zh-CN" altLang="en-US" sz="2400" dirty="0" smtClean="0"/>
              <a:t>含义时，</a:t>
            </a:r>
            <a:r>
              <a:rPr lang="en-US" altLang="zh-CN" sz="2400" dirty="0" smtClean="0"/>
              <a:t>RNN</a:t>
            </a:r>
            <a:r>
              <a:rPr lang="zh-CN" altLang="en-US" sz="2400" dirty="0" smtClean="0"/>
              <a:t>能很好</a:t>
            </a:r>
            <a:r>
              <a:rPr lang="zh-CN" altLang="en-US" sz="2400" dirty="0"/>
              <a:t>地解决这类问题。</a:t>
            </a:r>
          </a:p>
        </p:txBody>
      </p:sp>
    </p:spTree>
    <p:extLst>
      <p:ext uri="{BB962C8B-B14F-4D97-AF65-F5344CB8AC3E}">
        <p14:creationId xmlns:p14="http://schemas.microsoft.com/office/powerpoint/2010/main" val="18681805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style>
          <a:lnRef idx="1">
            <a:schemeClr val="accent2"/>
          </a:lnRef>
          <a:fillRef idx="2">
            <a:schemeClr val="accent2"/>
          </a:fillRef>
          <a:effectRef idx="1">
            <a:schemeClr val="accent2"/>
          </a:effectRef>
          <a:fontRef idx="minor">
            <a:schemeClr val="dk1"/>
          </a:fontRef>
        </p:style>
      </p:pic>
      <p:sp>
        <p:nvSpPr>
          <p:cNvPr id="2" name="圆角矩形 1"/>
          <p:cNvSpPr/>
          <p:nvPr/>
        </p:nvSpPr>
        <p:spPr>
          <a:xfrm>
            <a:off x="1187624" y="198884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查看原始数据集</a:t>
            </a:r>
            <a:endParaRPr lang="zh-CN" altLang="en-US" dirty="0"/>
          </a:p>
        </p:txBody>
      </p:sp>
      <p:sp>
        <p:nvSpPr>
          <p:cNvPr id="3" name="圆角矩形 2"/>
          <p:cNvSpPr/>
          <p:nvPr/>
        </p:nvSpPr>
        <p:spPr>
          <a:xfrm>
            <a:off x="2807804" y="1988840"/>
            <a:ext cx="1368152"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分析数据集</a:t>
            </a:r>
          </a:p>
        </p:txBody>
      </p:sp>
      <p:sp>
        <p:nvSpPr>
          <p:cNvPr id="5" name="圆角矩形 4"/>
          <p:cNvSpPr/>
          <p:nvPr/>
        </p:nvSpPr>
        <p:spPr>
          <a:xfrm>
            <a:off x="4499992"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数据清洗</a:t>
            </a:r>
          </a:p>
        </p:txBody>
      </p:sp>
      <p:sp>
        <p:nvSpPr>
          <p:cNvPr id="8" name="圆角矩形 7"/>
          <p:cNvSpPr/>
          <p:nvPr/>
        </p:nvSpPr>
        <p:spPr>
          <a:xfrm>
            <a:off x="6156176"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特征构造</a:t>
            </a:r>
          </a:p>
        </p:txBody>
      </p:sp>
      <p:sp>
        <p:nvSpPr>
          <p:cNvPr id="9" name="圆角矩形 8"/>
          <p:cNvSpPr/>
          <p:nvPr/>
        </p:nvSpPr>
        <p:spPr>
          <a:xfrm>
            <a:off x="6156176" y="3438939"/>
            <a:ext cx="1296144"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训练模型</a:t>
            </a:r>
            <a:endParaRPr lang="zh-CN" altLang="en-US" dirty="0"/>
          </a:p>
        </p:txBody>
      </p:sp>
      <p:sp>
        <p:nvSpPr>
          <p:cNvPr id="10" name="圆角矩形 9"/>
          <p:cNvSpPr/>
          <p:nvPr/>
        </p:nvSpPr>
        <p:spPr>
          <a:xfrm>
            <a:off x="4572000" y="342900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结果展示</a:t>
            </a:r>
            <a:endParaRPr lang="zh-CN" altLang="en-US" dirty="0"/>
          </a:p>
        </p:txBody>
      </p:sp>
      <p:sp>
        <p:nvSpPr>
          <p:cNvPr id="11" name="圆角矩形 10"/>
          <p:cNvSpPr/>
          <p:nvPr/>
        </p:nvSpPr>
        <p:spPr>
          <a:xfrm>
            <a:off x="2807804" y="3438939"/>
            <a:ext cx="1368152" cy="85415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结果分析</a:t>
            </a:r>
            <a:endParaRPr lang="zh-CN" altLang="en-US" dirty="0"/>
          </a:p>
        </p:txBody>
      </p:sp>
      <p:sp>
        <p:nvSpPr>
          <p:cNvPr id="12" name="圆角矩形 11"/>
          <p:cNvSpPr/>
          <p:nvPr/>
        </p:nvSpPr>
        <p:spPr>
          <a:xfrm>
            <a:off x="2915816" y="4869160"/>
            <a:ext cx="1152128" cy="10081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不足与改进</a:t>
            </a:r>
            <a:endParaRPr lang="zh-CN" altLang="en-US" dirty="0"/>
          </a:p>
        </p:txBody>
      </p:sp>
      <p:cxnSp>
        <p:nvCxnSpPr>
          <p:cNvPr id="17" name="直接箭头连接符 16"/>
          <p:cNvCxnSpPr>
            <a:stCxn id="2" idx="3"/>
          </p:cNvCxnSpPr>
          <p:nvPr/>
        </p:nvCxnSpPr>
        <p:spPr>
          <a:xfrm>
            <a:off x="2411760" y="2420888"/>
            <a:ext cx="3960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3" idx="3"/>
            <a:endCxn id="5" idx="1"/>
          </p:cNvCxnSpPr>
          <p:nvPr/>
        </p:nvCxnSpPr>
        <p:spPr>
          <a:xfrm>
            <a:off x="4175956" y="2420888"/>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a:endCxn id="8" idx="1"/>
          </p:cNvCxnSpPr>
          <p:nvPr/>
        </p:nvCxnSpPr>
        <p:spPr>
          <a:xfrm>
            <a:off x="579613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2"/>
          </p:cNvCxnSpPr>
          <p:nvPr/>
        </p:nvCxnSpPr>
        <p:spPr>
          <a:xfrm>
            <a:off x="6804248" y="285293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1"/>
            <a:endCxn id="10" idx="3"/>
          </p:cNvCxnSpPr>
          <p:nvPr/>
        </p:nvCxnSpPr>
        <p:spPr>
          <a:xfrm flipH="1" flipV="1">
            <a:off x="5796136" y="3861048"/>
            <a:ext cx="360040"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1"/>
            <a:endCxn id="11" idx="3"/>
          </p:cNvCxnSpPr>
          <p:nvPr/>
        </p:nvCxnSpPr>
        <p:spPr>
          <a:xfrm flipH="1">
            <a:off x="4175956" y="3861048"/>
            <a:ext cx="396044"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2"/>
            <a:endCxn id="12" idx="0"/>
          </p:cNvCxnSpPr>
          <p:nvPr/>
        </p:nvCxnSpPr>
        <p:spPr>
          <a:xfrm>
            <a:off x="3491880" y="429309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1700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sp>
        <p:nvSpPr>
          <p:cNvPr id="5" name="圆角矩形 4"/>
          <p:cNvSpPr/>
          <p:nvPr/>
        </p:nvSpPr>
        <p:spPr>
          <a:xfrm>
            <a:off x="288256" y="3717032"/>
            <a:ext cx="8424936" cy="6916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a:t>逻辑回归</a:t>
            </a:r>
            <a:r>
              <a:rPr lang="en-US" altLang="zh-CN" sz="2400" dirty="0" smtClean="0"/>
              <a:t>score</a:t>
            </a:r>
            <a:r>
              <a:rPr lang="zh-CN" altLang="en-US" sz="2400" dirty="0" smtClean="0"/>
              <a:t>得分</a:t>
            </a:r>
            <a:r>
              <a:rPr lang="en-US" altLang="zh-CN" sz="2400" dirty="0" smtClean="0"/>
              <a:t>0.3328</a:t>
            </a:r>
            <a:endParaRPr lang="zh-CN" alt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04" y="115020"/>
            <a:ext cx="55721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704" y="2420888"/>
            <a:ext cx="56578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225" y="1484784"/>
            <a:ext cx="8497887"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8265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sp>
        <p:nvSpPr>
          <p:cNvPr id="5" name="圆角矩形 4"/>
          <p:cNvSpPr/>
          <p:nvPr/>
        </p:nvSpPr>
        <p:spPr>
          <a:xfrm>
            <a:off x="227832" y="5373216"/>
            <a:ext cx="8424936" cy="115212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dirty="0" err="1"/>
              <a:t>sklearn</a:t>
            </a:r>
            <a:r>
              <a:rPr lang="zh-CN" altLang="en-US" sz="2400" dirty="0"/>
              <a:t>中的</a:t>
            </a:r>
            <a:r>
              <a:rPr lang="en-US" altLang="zh-CN" sz="2400" dirty="0" err="1"/>
              <a:t>classification_report</a:t>
            </a:r>
            <a:r>
              <a:rPr lang="zh-CN" altLang="en-US" sz="2400" dirty="0"/>
              <a:t>函数用于显示主要分类指标的文本报告．在报告中显示每个类的精确度，召回率，</a:t>
            </a:r>
            <a:r>
              <a:rPr lang="en-US" altLang="zh-CN" sz="2400" dirty="0"/>
              <a:t>F1</a:t>
            </a:r>
            <a:r>
              <a:rPr lang="zh-CN" altLang="en-US" sz="2400" dirty="0"/>
              <a:t>值等信息</a:t>
            </a:r>
            <a:r>
              <a:rPr lang="zh-CN" altLang="en-US" sz="2400" dirty="0" smtClean="0"/>
              <a:t>。左侧为多项式朴素贝叶斯，右侧为逻辑回归。</a:t>
            </a:r>
            <a:endParaRPr lang="zh-CN" alt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76672"/>
            <a:ext cx="4284712"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8572"/>
            <a:ext cx="4445236"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9479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sp>
        <p:nvSpPr>
          <p:cNvPr id="5" name="圆角矩形 4"/>
          <p:cNvSpPr/>
          <p:nvPr/>
        </p:nvSpPr>
        <p:spPr>
          <a:xfrm>
            <a:off x="227832" y="4581128"/>
            <a:ext cx="8424936" cy="19442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t>可以看到</a:t>
            </a:r>
            <a:r>
              <a:rPr lang="en-US" altLang="zh-CN" sz="2400" dirty="0" smtClean="0"/>
              <a:t>RNN</a:t>
            </a:r>
            <a:r>
              <a:rPr lang="zh-CN" altLang="en-US" sz="2400" dirty="0" smtClean="0"/>
              <a:t>的训练准确率为</a:t>
            </a:r>
            <a:r>
              <a:rPr lang="en-US" altLang="zh-CN" sz="2400" dirty="0" smtClean="0"/>
              <a:t>0.3557</a:t>
            </a:r>
            <a:r>
              <a:rPr lang="zh-CN" altLang="en-US" sz="2400" dirty="0" smtClean="0"/>
              <a:t>，测试准确率为</a:t>
            </a:r>
            <a:r>
              <a:rPr lang="en-US" altLang="zh-CN" sz="2400" dirty="0" smtClean="0"/>
              <a:t>0.3429</a:t>
            </a:r>
            <a:r>
              <a:rPr lang="zh-CN" altLang="en-US" sz="2400" dirty="0" smtClean="0"/>
              <a:t>，稍高于另外两种。</a:t>
            </a:r>
            <a:endParaRPr lang="zh-CN" altLang="en-US"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32" y="1619300"/>
            <a:ext cx="842962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1419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style>
          <a:lnRef idx="1">
            <a:schemeClr val="accent2"/>
          </a:lnRef>
          <a:fillRef idx="2">
            <a:schemeClr val="accent2"/>
          </a:fillRef>
          <a:effectRef idx="1">
            <a:schemeClr val="accent2"/>
          </a:effectRef>
          <a:fontRef idx="minor">
            <a:schemeClr val="dk1"/>
          </a:fontRef>
        </p:style>
      </p:pic>
      <p:sp>
        <p:nvSpPr>
          <p:cNvPr id="2" name="圆角矩形 1"/>
          <p:cNvSpPr/>
          <p:nvPr/>
        </p:nvSpPr>
        <p:spPr>
          <a:xfrm>
            <a:off x="1187624" y="198884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查看原始数据集</a:t>
            </a:r>
            <a:endParaRPr lang="zh-CN" altLang="en-US" dirty="0"/>
          </a:p>
        </p:txBody>
      </p:sp>
      <p:sp>
        <p:nvSpPr>
          <p:cNvPr id="3" name="圆角矩形 2"/>
          <p:cNvSpPr/>
          <p:nvPr/>
        </p:nvSpPr>
        <p:spPr>
          <a:xfrm>
            <a:off x="2807804" y="1988840"/>
            <a:ext cx="1368152"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分析数据集</a:t>
            </a:r>
          </a:p>
        </p:txBody>
      </p:sp>
      <p:sp>
        <p:nvSpPr>
          <p:cNvPr id="5" name="圆角矩形 4"/>
          <p:cNvSpPr/>
          <p:nvPr/>
        </p:nvSpPr>
        <p:spPr>
          <a:xfrm>
            <a:off x="4499992"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数据清洗</a:t>
            </a:r>
          </a:p>
        </p:txBody>
      </p:sp>
      <p:sp>
        <p:nvSpPr>
          <p:cNvPr id="8" name="圆角矩形 7"/>
          <p:cNvSpPr/>
          <p:nvPr/>
        </p:nvSpPr>
        <p:spPr>
          <a:xfrm>
            <a:off x="6156176"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特征构造</a:t>
            </a:r>
          </a:p>
        </p:txBody>
      </p:sp>
      <p:sp>
        <p:nvSpPr>
          <p:cNvPr id="9" name="圆角矩形 8"/>
          <p:cNvSpPr/>
          <p:nvPr/>
        </p:nvSpPr>
        <p:spPr>
          <a:xfrm>
            <a:off x="6156176" y="3438939"/>
            <a:ext cx="1296144"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训练模型</a:t>
            </a:r>
            <a:endParaRPr lang="zh-CN" altLang="en-US" dirty="0"/>
          </a:p>
        </p:txBody>
      </p:sp>
      <p:sp>
        <p:nvSpPr>
          <p:cNvPr id="10" name="圆角矩形 9"/>
          <p:cNvSpPr/>
          <p:nvPr/>
        </p:nvSpPr>
        <p:spPr>
          <a:xfrm>
            <a:off x="4572000" y="342900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结果展示</a:t>
            </a:r>
            <a:endParaRPr lang="zh-CN" altLang="en-US" dirty="0"/>
          </a:p>
        </p:txBody>
      </p:sp>
      <p:sp>
        <p:nvSpPr>
          <p:cNvPr id="11" name="圆角矩形 10"/>
          <p:cNvSpPr/>
          <p:nvPr/>
        </p:nvSpPr>
        <p:spPr>
          <a:xfrm>
            <a:off x="2807804" y="3438939"/>
            <a:ext cx="1368152"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结果分析</a:t>
            </a:r>
            <a:endParaRPr lang="zh-CN" altLang="en-US" dirty="0"/>
          </a:p>
        </p:txBody>
      </p:sp>
      <p:sp>
        <p:nvSpPr>
          <p:cNvPr id="12" name="圆角矩形 11"/>
          <p:cNvSpPr/>
          <p:nvPr/>
        </p:nvSpPr>
        <p:spPr>
          <a:xfrm>
            <a:off x="2915816" y="4869160"/>
            <a:ext cx="1152128" cy="10081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不足与改进</a:t>
            </a:r>
            <a:endParaRPr lang="zh-CN" altLang="en-US" dirty="0"/>
          </a:p>
        </p:txBody>
      </p:sp>
      <p:cxnSp>
        <p:nvCxnSpPr>
          <p:cNvPr id="17" name="直接箭头连接符 16"/>
          <p:cNvCxnSpPr>
            <a:stCxn id="2" idx="3"/>
          </p:cNvCxnSpPr>
          <p:nvPr/>
        </p:nvCxnSpPr>
        <p:spPr>
          <a:xfrm>
            <a:off x="2411760" y="2420888"/>
            <a:ext cx="3960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3" idx="3"/>
            <a:endCxn id="5" idx="1"/>
          </p:cNvCxnSpPr>
          <p:nvPr/>
        </p:nvCxnSpPr>
        <p:spPr>
          <a:xfrm>
            <a:off x="4175956" y="2420888"/>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a:endCxn id="8" idx="1"/>
          </p:cNvCxnSpPr>
          <p:nvPr/>
        </p:nvCxnSpPr>
        <p:spPr>
          <a:xfrm>
            <a:off x="579613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2"/>
          </p:cNvCxnSpPr>
          <p:nvPr/>
        </p:nvCxnSpPr>
        <p:spPr>
          <a:xfrm>
            <a:off x="6804248" y="285293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1"/>
            <a:endCxn id="10" idx="3"/>
          </p:cNvCxnSpPr>
          <p:nvPr/>
        </p:nvCxnSpPr>
        <p:spPr>
          <a:xfrm flipH="1" flipV="1">
            <a:off x="5796136" y="3861048"/>
            <a:ext cx="360040"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1"/>
            <a:endCxn id="11" idx="3"/>
          </p:cNvCxnSpPr>
          <p:nvPr/>
        </p:nvCxnSpPr>
        <p:spPr>
          <a:xfrm flipH="1">
            <a:off x="4175956" y="3861048"/>
            <a:ext cx="396044"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2"/>
            <a:endCxn id="12" idx="0"/>
          </p:cNvCxnSpPr>
          <p:nvPr/>
        </p:nvCxnSpPr>
        <p:spPr>
          <a:xfrm>
            <a:off x="3491880" y="429309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4012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3269" cy="6872402"/>
          </a:xfrm>
        </p:spPr>
      </p:pic>
      <p:sp>
        <p:nvSpPr>
          <p:cNvPr id="5" name="圆角矩形 4"/>
          <p:cNvSpPr/>
          <p:nvPr/>
        </p:nvSpPr>
        <p:spPr>
          <a:xfrm>
            <a:off x="227832" y="404664"/>
            <a:ext cx="8424936" cy="108012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dirty="0" smtClean="0"/>
              <a:t>1.</a:t>
            </a:r>
            <a:r>
              <a:rPr lang="zh-CN" altLang="en-US" sz="2400" dirty="0" smtClean="0"/>
              <a:t>准确率较低，还有待找到性能更优秀的模型进行改进</a:t>
            </a:r>
            <a:endParaRPr lang="en-US" altLang="zh-CN" sz="2400" dirty="0" smtClean="0"/>
          </a:p>
          <a:p>
            <a:r>
              <a:rPr lang="en-US" altLang="zh-CN" sz="2400" dirty="0" smtClean="0"/>
              <a:t>RNN</a:t>
            </a:r>
            <a:r>
              <a:rPr lang="zh-CN" altLang="en-US" sz="2400" dirty="0" smtClean="0"/>
              <a:t>的模型参数还待调整。</a:t>
            </a:r>
            <a:endParaRPr lang="zh-CN" altLang="en-US" sz="2400" dirty="0"/>
          </a:p>
        </p:txBody>
      </p:sp>
      <p:sp>
        <p:nvSpPr>
          <p:cNvPr id="6" name="圆角矩形 5"/>
          <p:cNvSpPr/>
          <p:nvPr/>
        </p:nvSpPr>
        <p:spPr>
          <a:xfrm>
            <a:off x="222896" y="2013496"/>
            <a:ext cx="8424936" cy="108012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dirty="0" smtClean="0"/>
              <a:t>2.</a:t>
            </a:r>
            <a:r>
              <a:rPr lang="zh-CN" altLang="en-US" sz="2400" dirty="0" smtClean="0"/>
              <a:t>在判断中，相似的情感词语很容易搞混。</a:t>
            </a:r>
            <a:endParaRPr lang="zh-CN" altLang="en-US" sz="2400" dirty="0"/>
          </a:p>
        </p:txBody>
      </p:sp>
    </p:spTree>
    <p:extLst>
      <p:ext uri="{BB962C8B-B14F-4D97-AF65-F5344CB8AC3E}">
        <p14:creationId xmlns:p14="http://schemas.microsoft.com/office/powerpoint/2010/main" val="894673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0" y="-14402"/>
            <a:ext cx="9163269" cy="6872402"/>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6" y="15280"/>
            <a:ext cx="9130804" cy="358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251520" y="3717032"/>
            <a:ext cx="8424936" cy="288032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3200" dirty="0"/>
              <a:t>源</a:t>
            </a:r>
            <a:r>
              <a:rPr lang="zh-CN" altLang="en-US" sz="3200" dirty="0" smtClean="0"/>
              <a:t>数据有</a:t>
            </a:r>
            <a:r>
              <a:rPr lang="en-US" altLang="zh-CN" sz="3200" dirty="0" smtClean="0"/>
              <a:t>40000</a:t>
            </a:r>
            <a:r>
              <a:rPr lang="zh-CN" altLang="en-US" sz="3200" dirty="0" smtClean="0"/>
              <a:t>行，</a:t>
            </a:r>
            <a:r>
              <a:rPr lang="en-US" altLang="zh-CN" sz="3200" dirty="0" smtClean="0"/>
              <a:t>3</a:t>
            </a:r>
            <a:r>
              <a:rPr lang="zh-CN" altLang="en-US" sz="3200" dirty="0" smtClean="0"/>
              <a:t>列，分别为</a:t>
            </a:r>
            <a:r>
              <a:rPr lang="en-US" altLang="zh-CN" sz="3200" dirty="0" smtClean="0"/>
              <a:t>id/sentiment/content</a:t>
            </a:r>
            <a:r>
              <a:rPr lang="zh-CN" altLang="en-US" sz="3200" dirty="0" smtClean="0"/>
              <a:t>。</a:t>
            </a:r>
            <a:endParaRPr lang="en-US" altLang="zh-CN" sz="3200" dirty="0" smtClean="0"/>
          </a:p>
          <a:p>
            <a:pPr algn="ctr"/>
            <a:r>
              <a:rPr lang="zh-CN" altLang="en-US" sz="3200" dirty="0" smtClean="0"/>
              <a:t>具体的情感有</a:t>
            </a:r>
            <a:r>
              <a:rPr lang="en-US" altLang="zh-CN" sz="3200" dirty="0" smtClean="0"/>
              <a:t>13</a:t>
            </a:r>
            <a:r>
              <a:rPr lang="zh-CN" altLang="en-US" sz="3200" dirty="0" smtClean="0"/>
              <a:t>种：</a:t>
            </a:r>
            <a:r>
              <a:rPr lang="en-US" altLang="zh-CN" sz="3200" dirty="0" smtClean="0"/>
              <a:t>neutral/worry/happiness /sadness/love/surprise/fun/relief/hate/empty enthusiasm/boredom/anger</a:t>
            </a:r>
          </a:p>
          <a:p>
            <a:pPr algn="ctr"/>
            <a:endParaRPr lang="zh-CN" altLang="en-US" dirty="0"/>
          </a:p>
        </p:txBody>
      </p:sp>
    </p:spTree>
    <p:extLst>
      <p:ext uri="{BB962C8B-B14F-4D97-AF65-F5344CB8AC3E}">
        <p14:creationId xmlns:p14="http://schemas.microsoft.com/office/powerpoint/2010/main" val="1675194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 y="0"/>
            <a:ext cx="9144000" cy="6858000"/>
          </a:xfrm>
          <a:prstGeom prst="rect">
            <a:avLst/>
          </a:prstGeom>
        </p:spPr>
      </p:pic>
      <p:sp>
        <p:nvSpPr>
          <p:cNvPr id="6" name="圆角矩形 5"/>
          <p:cNvSpPr/>
          <p:nvPr/>
        </p:nvSpPr>
        <p:spPr>
          <a:xfrm>
            <a:off x="2195736" y="1988840"/>
            <a:ext cx="4464496" cy="92333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tLang="zh-CN" dirty="0" smtClean="0"/>
          </a:p>
          <a:p>
            <a:pPr algn="ctr"/>
            <a:r>
              <a:rPr lang="zh-CN" altLang="en-US" b="1" dirty="0" smtClean="0"/>
              <a:t>感谢观看！</a:t>
            </a:r>
          </a:p>
          <a:p>
            <a:pPr algn="ctr"/>
            <a:endParaRPr lang="zh-CN" altLang="en-US" dirty="0"/>
          </a:p>
        </p:txBody>
      </p:sp>
    </p:spTree>
    <p:extLst>
      <p:ext uri="{BB962C8B-B14F-4D97-AF65-F5344CB8AC3E}">
        <p14:creationId xmlns:p14="http://schemas.microsoft.com/office/powerpoint/2010/main" val="225055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0" y="-14402"/>
            <a:ext cx="9163269" cy="6872402"/>
          </a:xfrm>
        </p:spPr>
      </p:pic>
      <p:sp>
        <p:nvSpPr>
          <p:cNvPr id="5" name="圆角矩形 4"/>
          <p:cNvSpPr/>
          <p:nvPr/>
        </p:nvSpPr>
        <p:spPr>
          <a:xfrm>
            <a:off x="237084" y="5085184"/>
            <a:ext cx="8424936" cy="15121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t>源数据集具体的情感分布，可以看到</a:t>
            </a:r>
            <a:r>
              <a:rPr lang="en-US" altLang="zh-CN" sz="2400" dirty="0" smtClean="0"/>
              <a:t>worry/neutral/</a:t>
            </a:r>
            <a:r>
              <a:rPr lang="en-US" altLang="zh-CN" sz="2400" dirty="0" err="1" smtClean="0"/>
              <a:t>happines</a:t>
            </a:r>
            <a:r>
              <a:rPr lang="en-US" altLang="zh-CN" sz="2400" dirty="0" smtClean="0"/>
              <a:t>/sadness</a:t>
            </a:r>
            <a:r>
              <a:rPr lang="zh-CN" altLang="en-US" sz="2400" dirty="0" smtClean="0"/>
              <a:t>数量较多，</a:t>
            </a:r>
            <a:r>
              <a:rPr lang="en-US" altLang="zh-CN" sz="2400" dirty="0" smtClean="0"/>
              <a:t>empty</a:t>
            </a:r>
          </a:p>
          <a:p>
            <a:r>
              <a:rPr lang="en-US" altLang="zh-CN" sz="2400" dirty="0" smtClean="0"/>
              <a:t>/enthusiasm/boredom/anger</a:t>
            </a:r>
            <a:r>
              <a:rPr lang="zh-CN" altLang="en-US" sz="2400" dirty="0" smtClean="0"/>
              <a:t>其他数量较少。</a:t>
            </a:r>
            <a:endParaRPr lang="zh-CN" altLang="en-US"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8" y="3572"/>
            <a:ext cx="9032428" cy="493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609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style>
          <a:lnRef idx="1">
            <a:schemeClr val="accent2"/>
          </a:lnRef>
          <a:fillRef idx="2">
            <a:schemeClr val="accent2"/>
          </a:fillRef>
          <a:effectRef idx="1">
            <a:schemeClr val="accent2"/>
          </a:effectRef>
          <a:fontRef idx="minor">
            <a:schemeClr val="dk1"/>
          </a:fontRef>
        </p:style>
      </p:pic>
      <p:sp>
        <p:nvSpPr>
          <p:cNvPr id="2" name="圆角矩形 1"/>
          <p:cNvSpPr/>
          <p:nvPr/>
        </p:nvSpPr>
        <p:spPr>
          <a:xfrm>
            <a:off x="1187624" y="198884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查看原始数据集</a:t>
            </a:r>
            <a:endParaRPr lang="zh-CN" altLang="en-US" dirty="0"/>
          </a:p>
        </p:txBody>
      </p:sp>
      <p:sp>
        <p:nvSpPr>
          <p:cNvPr id="3" name="圆角矩形 2"/>
          <p:cNvSpPr/>
          <p:nvPr/>
        </p:nvSpPr>
        <p:spPr>
          <a:xfrm>
            <a:off x="2807804" y="1988840"/>
            <a:ext cx="1368152" cy="86409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分析数据集</a:t>
            </a:r>
          </a:p>
        </p:txBody>
      </p:sp>
      <p:sp>
        <p:nvSpPr>
          <p:cNvPr id="5" name="圆角矩形 4"/>
          <p:cNvSpPr/>
          <p:nvPr/>
        </p:nvSpPr>
        <p:spPr>
          <a:xfrm>
            <a:off x="4499992"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数据清洗</a:t>
            </a:r>
          </a:p>
        </p:txBody>
      </p:sp>
      <p:sp>
        <p:nvSpPr>
          <p:cNvPr id="8" name="圆角矩形 7"/>
          <p:cNvSpPr/>
          <p:nvPr/>
        </p:nvSpPr>
        <p:spPr>
          <a:xfrm>
            <a:off x="6156176" y="1988840"/>
            <a:ext cx="12961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特征构造</a:t>
            </a:r>
            <a:endParaRPr lang="zh-CN" altLang="en-US" dirty="0"/>
          </a:p>
        </p:txBody>
      </p:sp>
      <p:sp>
        <p:nvSpPr>
          <p:cNvPr id="9" name="圆角矩形 8"/>
          <p:cNvSpPr/>
          <p:nvPr/>
        </p:nvSpPr>
        <p:spPr>
          <a:xfrm>
            <a:off x="6156176" y="3438939"/>
            <a:ext cx="1296144"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训练模型</a:t>
            </a:r>
            <a:endParaRPr lang="zh-CN" altLang="en-US" dirty="0"/>
          </a:p>
        </p:txBody>
      </p:sp>
      <p:sp>
        <p:nvSpPr>
          <p:cNvPr id="10" name="圆角矩形 9"/>
          <p:cNvSpPr/>
          <p:nvPr/>
        </p:nvSpPr>
        <p:spPr>
          <a:xfrm>
            <a:off x="4572000" y="3429000"/>
            <a:ext cx="1224136"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结果展示</a:t>
            </a:r>
            <a:endParaRPr lang="zh-CN" altLang="en-US" dirty="0"/>
          </a:p>
        </p:txBody>
      </p:sp>
      <p:sp>
        <p:nvSpPr>
          <p:cNvPr id="11" name="圆角矩形 10"/>
          <p:cNvSpPr/>
          <p:nvPr/>
        </p:nvSpPr>
        <p:spPr>
          <a:xfrm>
            <a:off x="2807804" y="3438939"/>
            <a:ext cx="1368152" cy="8541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结果分析</a:t>
            </a:r>
            <a:endParaRPr lang="zh-CN" altLang="en-US" dirty="0"/>
          </a:p>
        </p:txBody>
      </p:sp>
      <p:sp>
        <p:nvSpPr>
          <p:cNvPr id="12" name="圆角矩形 11"/>
          <p:cNvSpPr/>
          <p:nvPr/>
        </p:nvSpPr>
        <p:spPr>
          <a:xfrm>
            <a:off x="2915816" y="4869160"/>
            <a:ext cx="1152128" cy="100811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t>不足与改进</a:t>
            </a:r>
            <a:endParaRPr lang="zh-CN" altLang="en-US" dirty="0"/>
          </a:p>
        </p:txBody>
      </p:sp>
      <p:cxnSp>
        <p:nvCxnSpPr>
          <p:cNvPr id="17" name="直接箭头连接符 16"/>
          <p:cNvCxnSpPr>
            <a:stCxn id="2" idx="3"/>
          </p:cNvCxnSpPr>
          <p:nvPr/>
        </p:nvCxnSpPr>
        <p:spPr>
          <a:xfrm>
            <a:off x="2411760" y="2420888"/>
            <a:ext cx="3960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3" idx="3"/>
            <a:endCxn id="5" idx="1"/>
          </p:cNvCxnSpPr>
          <p:nvPr/>
        </p:nvCxnSpPr>
        <p:spPr>
          <a:xfrm>
            <a:off x="4175956" y="2420888"/>
            <a:ext cx="324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a:endCxn id="8" idx="1"/>
          </p:cNvCxnSpPr>
          <p:nvPr/>
        </p:nvCxnSpPr>
        <p:spPr>
          <a:xfrm>
            <a:off x="5796136"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2"/>
          </p:cNvCxnSpPr>
          <p:nvPr/>
        </p:nvCxnSpPr>
        <p:spPr>
          <a:xfrm>
            <a:off x="6804248" y="285293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1"/>
            <a:endCxn id="10" idx="3"/>
          </p:cNvCxnSpPr>
          <p:nvPr/>
        </p:nvCxnSpPr>
        <p:spPr>
          <a:xfrm flipH="1" flipV="1">
            <a:off x="5796136" y="3861048"/>
            <a:ext cx="360040"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1"/>
            <a:endCxn id="11" idx="3"/>
          </p:cNvCxnSpPr>
          <p:nvPr/>
        </p:nvCxnSpPr>
        <p:spPr>
          <a:xfrm flipH="1">
            <a:off x="4175956" y="3861048"/>
            <a:ext cx="396044" cy="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2"/>
            <a:endCxn id="12" idx="0"/>
          </p:cNvCxnSpPr>
          <p:nvPr/>
        </p:nvCxnSpPr>
        <p:spPr>
          <a:xfrm>
            <a:off x="3491880" y="4293096"/>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344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0" y="-14402"/>
            <a:ext cx="9163269" cy="6872402"/>
          </a:xfrm>
        </p:spPr>
      </p:pic>
      <p:sp>
        <p:nvSpPr>
          <p:cNvPr id="5" name="圆角矩形 4"/>
          <p:cNvSpPr/>
          <p:nvPr/>
        </p:nvSpPr>
        <p:spPr>
          <a:xfrm>
            <a:off x="237084" y="5085184"/>
            <a:ext cx="8424936" cy="15121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dirty="0" err="1"/>
              <a:t>TextBlob</a:t>
            </a:r>
            <a:r>
              <a:rPr lang="zh-CN" altLang="en-US" sz="2400" dirty="0"/>
              <a:t>是一个用</a:t>
            </a:r>
            <a:r>
              <a:rPr lang="en-US" altLang="zh-CN" sz="2400" dirty="0">
                <a:hlinkClick r:id="rId3"/>
              </a:rPr>
              <a:t>python</a:t>
            </a:r>
            <a:r>
              <a:rPr lang="zh-CN" altLang="en-US" sz="2400" dirty="0"/>
              <a:t>编写的开源的文本处理库，它可以用来执行很多自然语言处理的任务，比如，</a:t>
            </a:r>
            <a:r>
              <a:rPr lang="zh-CN" altLang="en-US" sz="2400" dirty="0">
                <a:solidFill>
                  <a:srgbClr val="FF0000"/>
                </a:solidFill>
              </a:rPr>
              <a:t>词性标注、名词性成分提取、情感分析、文本翻译</a:t>
            </a:r>
            <a:r>
              <a:rPr lang="zh-CN" altLang="en-US" sz="2400" dirty="0"/>
              <a:t>等等</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0"/>
            <a:ext cx="6516216" cy="5026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6431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0" y="-14402"/>
            <a:ext cx="9163269" cy="6872402"/>
          </a:xfrm>
        </p:spPr>
      </p:pic>
      <p:sp>
        <p:nvSpPr>
          <p:cNvPr id="5" name="圆角矩形 4"/>
          <p:cNvSpPr/>
          <p:nvPr/>
        </p:nvSpPr>
        <p:spPr>
          <a:xfrm>
            <a:off x="237084" y="5085184"/>
            <a:ext cx="8424936" cy="15121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altLang="zh-CN" sz="2400" b="1" dirty="0" err="1" smtClean="0"/>
              <a:t>blob.sentiment.polarity</a:t>
            </a:r>
            <a:endParaRPr lang="en-US" altLang="zh-CN" sz="2400" b="1" dirty="0" smtClean="0"/>
          </a:p>
          <a:p>
            <a:r>
              <a:rPr lang="zh-CN" altLang="en-US" sz="2400" b="1" dirty="0" smtClean="0"/>
              <a:t>极性</a:t>
            </a:r>
            <a:r>
              <a:rPr lang="zh-CN" altLang="en-US" sz="2400" dirty="0"/>
              <a:t>是在</a:t>
            </a:r>
            <a:r>
              <a:rPr lang="en-US" altLang="zh-CN" sz="2400" b="1" dirty="0"/>
              <a:t>-1</a:t>
            </a:r>
            <a:r>
              <a:rPr lang="zh-CN" altLang="en-US" sz="2400" dirty="0"/>
              <a:t> </a:t>
            </a:r>
            <a:r>
              <a:rPr lang="zh-CN" altLang="en-US" sz="2400" b="1" dirty="0"/>
              <a:t>到</a:t>
            </a:r>
            <a:r>
              <a:rPr lang="zh-CN" altLang="en-US" sz="2400" dirty="0"/>
              <a:t> </a:t>
            </a:r>
            <a:r>
              <a:rPr lang="en-US" altLang="zh-CN" sz="2400" b="1" dirty="0"/>
              <a:t>1</a:t>
            </a:r>
            <a:r>
              <a:rPr lang="zh-CN" altLang="en-US" sz="2400" dirty="0"/>
              <a:t>之间变化的值。 它向我们展示了给出的句子是</a:t>
            </a:r>
            <a:r>
              <a:rPr lang="zh-CN" altLang="en-US" sz="2400" i="1" dirty="0"/>
              <a:t>正面</a:t>
            </a:r>
            <a:r>
              <a:rPr lang="zh-CN" altLang="en-US" sz="2400" dirty="0"/>
              <a:t>还是</a:t>
            </a:r>
            <a:r>
              <a:rPr lang="zh-CN" altLang="en-US" sz="2400" i="1" dirty="0"/>
              <a:t>负面</a:t>
            </a:r>
            <a:r>
              <a:rPr lang="zh-CN" altLang="en-US" sz="2400" dirty="0"/>
              <a:t>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0"/>
            <a:ext cx="6516216" cy="5026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688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0" y="-14402"/>
            <a:ext cx="9163269" cy="6872402"/>
          </a:xfrm>
        </p:spPr>
      </p:pic>
      <p:sp>
        <p:nvSpPr>
          <p:cNvPr id="5" name="圆角矩形 4"/>
          <p:cNvSpPr/>
          <p:nvPr/>
        </p:nvSpPr>
        <p:spPr>
          <a:xfrm>
            <a:off x="237084" y="5085184"/>
            <a:ext cx="8424936" cy="15121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sz="2400" dirty="0" smtClean="0"/>
              <a:t>在</a:t>
            </a:r>
            <a:r>
              <a:rPr lang="en-US" altLang="zh-CN" sz="2400" dirty="0" smtClean="0"/>
              <a:t>empty/neutral</a:t>
            </a:r>
            <a:r>
              <a:rPr lang="zh-CN" altLang="en-US" sz="2400" dirty="0" smtClean="0"/>
              <a:t>中，句子的极性大多表现为</a:t>
            </a:r>
            <a:r>
              <a:rPr lang="en-US" altLang="zh-CN" sz="2400" dirty="0" smtClean="0"/>
              <a:t>Neutral</a:t>
            </a:r>
          </a:p>
          <a:p>
            <a:r>
              <a:rPr lang="zh-CN" altLang="en-US" sz="2400" dirty="0" smtClean="0"/>
              <a:t>在</a:t>
            </a:r>
            <a:r>
              <a:rPr lang="en-US" altLang="zh-CN" sz="2400" dirty="0" smtClean="0"/>
              <a:t>sadness/hate</a:t>
            </a:r>
            <a:r>
              <a:rPr lang="zh-CN" altLang="en-US" sz="2400" dirty="0" smtClean="0"/>
              <a:t>中，句子的极性大多表现为</a:t>
            </a:r>
            <a:r>
              <a:rPr lang="en-US" altLang="zh-CN" sz="2400" dirty="0" smtClean="0"/>
              <a:t>Negative</a:t>
            </a:r>
          </a:p>
          <a:p>
            <a:r>
              <a:rPr lang="zh-CN" altLang="en-US" sz="2400" dirty="0" smtClean="0"/>
              <a:t>在</a:t>
            </a:r>
            <a:r>
              <a:rPr lang="en-US" altLang="zh-CN" sz="2400" dirty="0" smtClean="0"/>
              <a:t>fun/</a:t>
            </a:r>
            <a:r>
              <a:rPr lang="en-US" altLang="zh-CN" sz="2400" dirty="0" err="1" smtClean="0"/>
              <a:t>reliref</a:t>
            </a:r>
            <a:r>
              <a:rPr lang="en-US" altLang="zh-CN" sz="2400" dirty="0" smtClean="0"/>
              <a:t>/love/happiness</a:t>
            </a:r>
            <a:r>
              <a:rPr lang="zh-CN" altLang="en-US" sz="2400" dirty="0" smtClean="0"/>
              <a:t>中，句子的极性大多表现为</a:t>
            </a:r>
            <a:r>
              <a:rPr lang="en-US" altLang="zh-CN" sz="2400" dirty="0" smtClean="0"/>
              <a:t>Positive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232" y="244004"/>
            <a:ext cx="8100664" cy="4716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987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1134</Words>
  <Application>Microsoft Office PowerPoint</Application>
  <PresentationFormat>全屏显示(4:3)</PresentationFormat>
  <Paragraphs>142</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16367</dc:creator>
  <cp:lastModifiedBy>16367</cp:lastModifiedBy>
  <cp:revision>31</cp:revision>
  <dcterms:created xsi:type="dcterms:W3CDTF">2021-12-21T01:02:56Z</dcterms:created>
  <dcterms:modified xsi:type="dcterms:W3CDTF">2022-01-09T08:25:19Z</dcterms:modified>
</cp:coreProperties>
</file>