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Quicksand 1" charset="1" panose="00000000000000000000"/>
      <p:regular r:id="rId11"/>
    </p:embeddedFont>
    <p:embeddedFont>
      <p:font typeface="Cooper BT Bold" charset="1" panose="0208080404030B020404"/>
      <p:regular r:id="rId12"/>
    </p:embeddedFont>
    <p:embeddedFont>
      <p:font typeface="Agrandir" charset="1" panose="00000500000000000000"/>
      <p:regular r:id="rId13"/>
    </p:embeddedFont>
    <p:embeddedFont>
      <p:font typeface="Bogart Bold" charset="1" panose="00000800000000000000"/>
      <p:regular r:id="rId14"/>
    </p:embeddedFont>
    <p:embeddedFont>
      <p:font typeface="Funtastic" charset="1" panose="00000000000000000000"/>
      <p:regular r:id="rId15"/>
    </p:embeddedFont>
    <p:embeddedFont>
      <p:font typeface="Quicksand 2" charset="1" panose="00000500000000000000"/>
      <p:regular r:id="rId16"/>
    </p:embeddedFont>
    <p:embeddedFont>
      <p:font typeface="Quicksand 1 Bold" charset="1" panose="00000000000000000000"/>
      <p:regular r:id="rId17"/>
    </p:embeddedFont>
    <p:embeddedFont>
      <p:font typeface="Canva Sans Italics" charset="1" panose="020B05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jpeg" Type="http://schemas.openxmlformats.org/officeDocument/2006/relationships/image"/><Relationship Id="rId11" Target="../media/image14.jpeg" Type="http://schemas.openxmlformats.org/officeDocument/2006/relationships/image"/><Relationship Id="rId12" Target="https://drive.google.com/file/d/1YyqWpt8TlqhRyZkM0TytmCCYGePJDqZ9/view?usp=sharing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jpeg" Type="http://schemas.openxmlformats.org/officeDocument/2006/relationships/image"/><Relationship Id="rId7" Target="../media/image10.jpeg" Type="http://schemas.openxmlformats.org/officeDocument/2006/relationships/image"/><Relationship Id="rId8" Target="../media/image11.jpeg" Type="http://schemas.openxmlformats.org/officeDocument/2006/relationships/image"/><Relationship Id="rId9" Target="../media/image1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079074" y="-464465"/>
            <a:ext cx="11215931" cy="11215931"/>
          </a:xfrm>
          <a:custGeom>
            <a:avLst/>
            <a:gdLst/>
            <a:ahLst/>
            <a:cxnLst/>
            <a:rect r="r" b="b" t="t" l="l"/>
            <a:pathLst>
              <a:path h="11215931" w="11215931">
                <a:moveTo>
                  <a:pt x="0" y="0"/>
                </a:moveTo>
                <a:lnTo>
                  <a:pt x="11215930" y="0"/>
                </a:lnTo>
                <a:lnTo>
                  <a:pt x="11215930" y="11215930"/>
                </a:lnTo>
                <a:lnTo>
                  <a:pt x="0" y="11215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36856" y="-464465"/>
            <a:ext cx="11215931" cy="11215931"/>
          </a:xfrm>
          <a:custGeom>
            <a:avLst/>
            <a:gdLst/>
            <a:ahLst/>
            <a:cxnLst/>
            <a:rect r="r" b="b" t="t" l="l"/>
            <a:pathLst>
              <a:path h="11215931" w="11215931">
                <a:moveTo>
                  <a:pt x="0" y="0"/>
                </a:moveTo>
                <a:lnTo>
                  <a:pt x="11215931" y="0"/>
                </a:lnTo>
                <a:lnTo>
                  <a:pt x="11215931" y="11215930"/>
                </a:lnTo>
                <a:lnTo>
                  <a:pt x="0" y="11215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277788" y="767346"/>
            <a:ext cx="18843577" cy="4468926"/>
            <a:chOff x="0" y="0"/>
            <a:chExt cx="4962917" cy="117700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962917" cy="1177001"/>
            </a:xfrm>
            <a:custGeom>
              <a:avLst/>
              <a:gdLst/>
              <a:ahLst/>
              <a:cxnLst/>
              <a:rect r="r" b="b" t="t" l="l"/>
              <a:pathLst>
                <a:path h="1177001" w="4962917">
                  <a:moveTo>
                    <a:pt x="0" y="0"/>
                  </a:moveTo>
                  <a:lnTo>
                    <a:pt x="4962917" y="0"/>
                  </a:lnTo>
                  <a:lnTo>
                    <a:pt x="4962917" y="1177001"/>
                  </a:lnTo>
                  <a:lnTo>
                    <a:pt x="0" y="1177001"/>
                  </a:lnTo>
                  <a:close/>
                </a:path>
              </a:pathLst>
            </a:custGeom>
            <a:solidFill>
              <a:srgbClr val="9D6C5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962917" cy="1215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270645" y="1028700"/>
            <a:ext cx="18843577" cy="3946218"/>
            <a:chOff x="0" y="0"/>
            <a:chExt cx="4962917" cy="10393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962917" cy="1039333"/>
            </a:xfrm>
            <a:custGeom>
              <a:avLst/>
              <a:gdLst/>
              <a:ahLst/>
              <a:cxnLst/>
              <a:rect r="r" b="b" t="t" l="l"/>
              <a:pathLst>
                <a:path h="1039333" w="4962917">
                  <a:moveTo>
                    <a:pt x="0" y="0"/>
                  </a:moveTo>
                  <a:lnTo>
                    <a:pt x="4962917" y="0"/>
                  </a:lnTo>
                  <a:lnTo>
                    <a:pt x="4962917" y="1039333"/>
                  </a:lnTo>
                  <a:lnTo>
                    <a:pt x="0" y="103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962917" cy="107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028700" y="4809172"/>
            <a:ext cx="16230600" cy="10955655"/>
          </a:xfrm>
          <a:custGeom>
            <a:avLst/>
            <a:gdLst/>
            <a:ahLst/>
            <a:cxnLst/>
            <a:rect r="r" b="b" t="t" l="l"/>
            <a:pathLst>
              <a:path h="10955655" w="16230600">
                <a:moveTo>
                  <a:pt x="0" y="0"/>
                </a:moveTo>
                <a:lnTo>
                  <a:pt x="16230600" y="0"/>
                </a:lnTo>
                <a:lnTo>
                  <a:pt x="16230600" y="10955656"/>
                </a:lnTo>
                <a:lnTo>
                  <a:pt x="0" y="109556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42988" y="-45454"/>
            <a:ext cx="16216312" cy="768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0"/>
              </a:lnSpc>
            </a:pPr>
            <a:r>
              <a:rPr lang="en-US" sz="4700">
                <a:solidFill>
                  <a:srgbClr val="000000"/>
                </a:solidFill>
                <a:latin typeface="Quicksand 1"/>
                <a:ea typeface="Quicksand 1"/>
                <a:cs typeface="Quicksand 1"/>
                <a:sym typeface="Quicksand 1"/>
              </a:rPr>
              <a:t>An alumni connect platform for colleges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2713526"/>
            <a:ext cx="16216312" cy="820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b="true" sz="5000">
                <a:solidFill>
                  <a:srgbClr val="000000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Team - SpiritX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8411" y="3621576"/>
            <a:ext cx="17945466" cy="1425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</a:pPr>
            <a:r>
              <a:rPr lang="en-US" sz="40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Sanskar Koserwal, Jaideep Jaiswal, Kushagra Taneja ,</a:t>
            </a:r>
          </a:p>
          <a:p>
            <a:pPr algn="ctr">
              <a:lnSpc>
                <a:spcPts val="5200"/>
              </a:lnSpc>
            </a:pPr>
            <a:r>
              <a:rPr lang="en-US" sz="40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Sneha Chinchkar, Trijay Patel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71782" y="800100"/>
            <a:ext cx="14558724" cy="2113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358"/>
              </a:lnSpc>
              <a:spcBef>
                <a:spcPct val="0"/>
              </a:spcBef>
            </a:pPr>
            <a:r>
              <a:rPr lang="en-US" b="true" sz="12398">
                <a:solidFill>
                  <a:srgbClr val="9D6C53"/>
                </a:solidFill>
                <a:latin typeface="Bogart Bold"/>
                <a:ea typeface="Bogart Bold"/>
                <a:cs typeface="Bogart Bold"/>
                <a:sym typeface="Bogart Bold"/>
              </a:rPr>
              <a:t>Campus - Connect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079074" y="-464465"/>
            <a:ext cx="11215931" cy="11215931"/>
          </a:xfrm>
          <a:custGeom>
            <a:avLst/>
            <a:gdLst/>
            <a:ahLst/>
            <a:cxnLst/>
            <a:rect r="r" b="b" t="t" l="l"/>
            <a:pathLst>
              <a:path h="11215931" w="11215931">
                <a:moveTo>
                  <a:pt x="0" y="0"/>
                </a:moveTo>
                <a:lnTo>
                  <a:pt x="11215930" y="0"/>
                </a:lnTo>
                <a:lnTo>
                  <a:pt x="11215930" y="11215930"/>
                </a:lnTo>
                <a:lnTo>
                  <a:pt x="0" y="11215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36856" y="-464465"/>
            <a:ext cx="11215931" cy="11215931"/>
          </a:xfrm>
          <a:custGeom>
            <a:avLst/>
            <a:gdLst/>
            <a:ahLst/>
            <a:cxnLst/>
            <a:rect r="r" b="b" t="t" l="l"/>
            <a:pathLst>
              <a:path h="11215931" w="11215931">
                <a:moveTo>
                  <a:pt x="0" y="0"/>
                </a:moveTo>
                <a:lnTo>
                  <a:pt x="11215931" y="0"/>
                </a:lnTo>
                <a:lnTo>
                  <a:pt x="11215931" y="11215930"/>
                </a:lnTo>
                <a:lnTo>
                  <a:pt x="0" y="11215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52208" y="771957"/>
            <a:ext cx="16783585" cy="8743086"/>
            <a:chOff x="0" y="0"/>
            <a:chExt cx="4420368" cy="230270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20368" cy="2302706"/>
            </a:xfrm>
            <a:custGeom>
              <a:avLst/>
              <a:gdLst/>
              <a:ahLst/>
              <a:cxnLst/>
              <a:rect r="r" b="b" t="t" l="l"/>
              <a:pathLst>
                <a:path h="2302706" w="4420368">
                  <a:moveTo>
                    <a:pt x="0" y="0"/>
                  </a:moveTo>
                  <a:lnTo>
                    <a:pt x="4420368" y="0"/>
                  </a:lnTo>
                  <a:lnTo>
                    <a:pt x="4420368" y="2302706"/>
                  </a:lnTo>
                  <a:lnTo>
                    <a:pt x="0" y="2302706"/>
                  </a:lnTo>
                  <a:close/>
                </a:path>
              </a:pathLst>
            </a:custGeom>
            <a:solidFill>
              <a:srgbClr val="9D6C5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420368" cy="23408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755742" y="4663561"/>
            <a:ext cx="1662645" cy="1041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85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Funtastic"/>
                <a:ea typeface="Funtastic"/>
                <a:cs typeface="Funtastic"/>
                <a:sym typeface="Funtastic"/>
              </a:rPr>
              <a:t>40%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312678" y="4663561"/>
            <a:ext cx="1662645" cy="1041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85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Funtastic"/>
                <a:ea typeface="Funtastic"/>
                <a:cs typeface="Funtastic"/>
                <a:sym typeface="Funtastic"/>
              </a:rPr>
              <a:t>40%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750007" y="4663561"/>
            <a:ext cx="1662645" cy="1041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85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Funtastic"/>
                <a:ea typeface="Funtastic"/>
                <a:cs typeface="Funtastic"/>
                <a:sym typeface="Funtastic"/>
              </a:rPr>
              <a:t>20%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65316" y="2853176"/>
            <a:ext cx="15357367" cy="1572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80"/>
              </a:lnSpc>
            </a:pPr>
            <a:r>
              <a:rPr lang="en-US" sz="3800">
                <a:solidFill>
                  <a:srgbClr val="000000"/>
                </a:solidFill>
                <a:latin typeface="Quicksand 2"/>
                <a:ea typeface="Quicksand 2"/>
                <a:cs typeface="Quicksand 2"/>
                <a:sym typeface="Quicksand 2"/>
              </a:rPr>
              <a:t>W</a:t>
            </a:r>
            <a:r>
              <a:rPr lang="en-US" sz="3800">
                <a:solidFill>
                  <a:srgbClr val="000000"/>
                </a:solidFill>
                <a:latin typeface="Quicksand 2"/>
                <a:ea typeface="Quicksand 2"/>
                <a:cs typeface="Quicksand 2"/>
                <a:sym typeface="Quicksand 2"/>
              </a:rPr>
              <a:t>hat features should a digital alumni engagement platform include to strengthen connections between alumni and students, facilitating mentorship, career guidance, and professional networking?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65316" y="6234806"/>
            <a:ext cx="15357367" cy="2620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80"/>
              </a:lnSpc>
            </a:pPr>
            <a:r>
              <a:rPr lang="en-US" sz="3800">
                <a:solidFill>
                  <a:srgbClr val="000000"/>
                </a:solidFill>
                <a:latin typeface="Quicksand 2"/>
                <a:ea typeface="Quicksand 2"/>
                <a:cs typeface="Quicksand 2"/>
                <a:sym typeface="Quicksand 2"/>
              </a:rPr>
              <a:t>A</a:t>
            </a:r>
            <a:r>
              <a:rPr lang="en-US" sz="3800">
                <a:solidFill>
                  <a:srgbClr val="000000"/>
                </a:solidFill>
                <a:latin typeface="Quicksand 2"/>
                <a:ea typeface="Quicksand 2"/>
                <a:cs typeface="Quicksand 2"/>
                <a:sym typeface="Quicksand 2"/>
              </a:rPr>
              <a:t> digital alumni engagement platform should leverage AI-driven matchmaking for mentorship, career guidance, and networking. It should facilitate seamless communication, event management, and content sharing to strengthen alumni-student connections and institutional ties.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65415" y="1130769"/>
            <a:ext cx="10672287" cy="1450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11"/>
              </a:lnSpc>
              <a:spcBef>
                <a:spcPct val="0"/>
              </a:spcBef>
            </a:pPr>
            <a:r>
              <a:rPr lang="en-US" b="true" sz="8508">
                <a:solidFill>
                  <a:srgbClr val="9D6C53"/>
                </a:solidFill>
                <a:latin typeface="Bogart Bold"/>
                <a:ea typeface="Bogart Bold"/>
                <a:cs typeface="Bogart Bold"/>
                <a:sym typeface="Bogart Bold"/>
              </a:rPr>
              <a:t>Problem Statement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65415" y="4518320"/>
            <a:ext cx="4692779" cy="1455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11"/>
              </a:lnSpc>
              <a:spcBef>
                <a:spcPct val="0"/>
              </a:spcBef>
            </a:pPr>
            <a:r>
              <a:rPr lang="en-US" b="true" sz="8508">
                <a:solidFill>
                  <a:srgbClr val="9D6C53"/>
                </a:solidFill>
                <a:latin typeface="Bogart Bold"/>
                <a:ea typeface="Bogart Bold"/>
                <a:cs typeface="Bogart Bold"/>
                <a:sym typeface="Bogart Bold"/>
              </a:rPr>
              <a:t>Solution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079074" y="-464465"/>
            <a:ext cx="11215931" cy="11215931"/>
          </a:xfrm>
          <a:custGeom>
            <a:avLst/>
            <a:gdLst/>
            <a:ahLst/>
            <a:cxnLst/>
            <a:rect r="r" b="b" t="t" l="l"/>
            <a:pathLst>
              <a:path h="11215931" w="11215931">
                <a:moveTo>
                  <a:pt x="0" y="0"/>
                </a:moveTo>
                <a:lnTo>
                  <a:pt x="11215930" y="0"/>
                </a:lnTo>
                <a:lnTo>
                  <a:pt x="11215930" y="11215930"/>
                </a:lnTo>
                <a:lnTo>
                  <a:pt x="0" y="11215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36856" y="-464465"/>
            <a:ext cx="11215931" cy="11215931"/>
          </a:xfrm>
          <a:custGeom>
            <a:avLst/>
            <a:gdLst/>
            <a:ahLst/>
            <a:cxnLst/>
            <a:rect r="r" b="b" t="t" l="l"/>
            <a:pathLst>
              <a:path h="11215931" w="11215931">
                <a:moveTo>
                  <a:pt x="0" y="0"/>
                </a:moveTo>
                <a:lnTo>
                  <a:pt x="11215931" y="0"/>
                </a:lnTo>
                <a:lnTo>
                  <a:pt x="11215931" y="11215930"/>
                </a:lnTo>
                <a:lnTo>
                  <a:pt x="0" y="11215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798125" y="771957"/>
            <a:ext cx="19884250" cy="8743086"/>
            <a:chOff x="0" y="0"/>
            <a:chExt cx="5237004" cy="230270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237004" cy="2302706"/>
            </a:xfrm>
            <a:custGeom>
              <a:avLst/>
              <a:gdLst/>
              <a:ahLst/>
              <a:cxnLst/>
              <a:rect r="r" b="b" t="t" l="l"/>
              <a:pathLst>
                <a:path h="2302706" w="5237004">
                  <a:moveTo>
                    <a:pt x="0" y="0"/>
                  </a:moveTo>
                  <a:lnTo>
                    <a:pt x="5237004" y="0"/>
                  </a:lnTo>
                  <a:lnTo>
                    <a:pt x="5237004" y="2302706"/>
                  </a:lnTo>
                  <a:lnTo>
                    <a:pt x="0" y="2302706"/>
                  </a:lnTo>
                  <a:close/>
                </a:path>
              </a:pathLst>
            </a:custGeom>
            <a:solidFill>
              <a:srgbClr val="9D6C5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5237004" cy="23408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487071" y="1028700"/>
            <a:ext cx="19262142" cy="8229600"/>
            <a:chOff x="0" y="0"/>
            <a:chExt cx="5073157" cy="216746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73157" cy="2167467"/>
            </a:xfrm>
            <a:custGeom>
              <a:avLst/>
              <a:gdLst/>
              <a:ahLst/>
              <a:cxnLst/>
              <a:rect r="r" b="b" t="t" l="l"/>
              <a:pathLst>
                <a:path h="2167467" w="5073157">
                  <a:moveTo>
                    <a:pt x="0" y="0"/>
                  </a:moveTo>
                  <a:lnTo>
                    <a:pt x="5073157" y="0"/>
                  </a:lnTo>
                  <a:lnTo>
                    <a:pt x="5073157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73157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893326" y="1028700"/>
            <a:ext cx="9086900" cy="8229600"/>
          </a:xfrm>
          <a:custGeom>
            <a:avLst/>
            <a:gdLst/>
            <a:ahLst/>
            <a:cxnLst/>
            <a:rect r="r" b="b" t="t" l="l"/>
            <a:pathLst>
              <a:path h="8229600" w="9086900">
                <a:moveTo>
                  <a:pt x="0" y="0"/>
                </a:moveTo>
                <a:lnTo>
                  <a:pt x="9086901" y="0"/>
                </a:lnTo>
                <a:lnTo>
                  <a:pt x="908690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38797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144000" y="4273973"/>
            <a:ext cx="4079454" cy="434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5661" indent="-307831" lvl="1">
              <a:lnSpc>
                <a:spcPts val="3421"/>
              </a:lnSpc>
              <a:buFont typeface="Arial"/>
              <a:buChar char="•"/>
            </a:pPr>
            <a:r>
              <a:rPr lang="en-US" b="true" sz="2851">
                <a:solidFill>
                  <a:srgbClr val="000000"/>
                </a:solidFill>
                <a:latin typeface="Quicksand 1 Bold"/>
                <a:ea typeface="Quicksand 1 Bold"/>
                <a:cs typeface="Quicksand 1 Bold"/>
                <a:sym typeface="Quicksand 1 Bold"/>
              </a:rPr>
              <a:t>Express.js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3736767"/>
            <a:ext cx="4079454" cy="434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5661" indent="-307831" lvl="1">
              <a:lnSpc>
                <a:spcPts val="3421"/>
              </a:lnSpc>
              <a:buFont typeface="Arial"/>
              <a:buChar char="•"/>
            </a:pPr>
            <a:r>
              <a:rPr lang="en-US" b="true" sz="2851">
                <a:solidFill>
                  <a:srgbClr val="000000"/>
                </a:solidFill>
                <a:latin typeface="Quicksand 1 Bold"/>
                <a:ea typeface="Quicksand 1 Bold"/>
                <a:cs typeface="Quicksand 1 Bold"/>
                <a:sym typeface="Quicksand 1 Bold"/>
              </a:rPr>
              <a:t>React.js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44000" y="2662353"/>
            <a:ext cx="4079454" cy="434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5661" indent="-307831" lvl="1">
              <a:lnSpc>
                <a:spcPts val="3421"/>
              </a:lnSpc>
              <a:buFont typeface="Arial"/>
              <a:buChar char="•"/>
            </a:pPr>
            <a:r>
              <a:rPr lang="en-US" b="true" sz="2851">
                <a:solidFill>
                  <a:srgbClr val="000000"/>
                </a:solidFill>
                <a:latin typeface="Quicksand 1 Bold"/>
                <a:ea typeface="Quicksand 1 Bold"/>
                <a:cs typeface="Quicksand 1 Bold"/>
                <a:sym typeface="Quicksand 1 Bold"/>
              </a:rPr>
              <a:t>Node.js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44000" y="3199560"/>
            <a:ext cx="4079454" cy="434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5661" indent="-307831" lvl="1">
              <a:lnSpc>
                <a:spcPts val="3421"/>
              </a:lnSpc>
              <a:buFont typeface="Arial"/>
              <a:buChar char="•"/>
            </a:pPr>
            <a:r>
              <a:rPr lang="en-US" b="true" sz="2851">
                <a:solidFill>
                  <a:srgbClr val="000000"/>
                </a:solidFill>
                <a:latin typeface="Quicksand 1 Bold"/>
                <a:ea typeface="Quicksand 1 Bold"/>
                <a:cs typeface="Quicksand 1 Bold"/>
                <a:sym typeface="Quicksand 1 Bold"/>
              </a:rPr>
              <a:t>MongoDB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144000" y="7718735"/>
            <a:ext cx="4079454" cy="434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5661" indent="-307831" lvl="1">
              <a:lnSpc>
                <a:spcPts val="3421"/>
              </a:lnSpc>
              <a:buFont typeface="Arial"/>
              <a:buChar char="•"/>
            </a:pPr>
            <a:r>
              <a:rPr lang="en-US" b="true" sz="2851">
                <a:solidFill>
                  <a:srgbClr val="000000"/>
                </a:solidFill>
                <a:latin typeface="Quicksand 1 Bold"/>
                <a:ea typeface="Quicksand 1 Bold"/>
                <a:cs typeface="Quicksand 1 Bold"/>
                <a:sym typeface="Quicksand 1 Bold"/>
              </a:rPr>
              <a:t>Alumni Directory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144000" y="7181528"/>
            <a:ext cx="6578069" cy="434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5661" indent="-307831" lvl="1">
              <a:lnSpc>
                <a:spcPts val="3421"/>
              </a:lnSpc>
              <a:buFont typeface="Arial"/>
              <a:buChar char="•"/>
            </a:pPr>
            <a:r>
              <a:rPr lang="en-US" b="true" sz="2851">
                <a:solidFill>
                  <a:srgbClr val="000000"/>
                </a:solidFill>
                <a:latin typeface="Quicksand 1 Bold"/>
                <a:ea typeface="Quicksand 1 Bold"/>
                <a:cs typeface="Quicksand 1 Bold"/>
                <a:sym typeface="Quicksand 1 Bold"/>
              </a:rPr>
              <a:t>Job offering/referral available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144000" y="6107115"/>
            <a:ext cx="6082848" cy="434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5661" indent="-307831" lvl="1">
              <a:lnSpc>
                <a:spcPts val="3421"/>
              </a:lnSpc>
              <a:buFont typeface="Arial"/>
              <a:buChar char="•"/>
            </a:pPr>
            <a:r>
              <a:rPr lang="en-US" b="true" sz="2851">
                <a:solidFill>
                  <a:srgbClr val="000000"/>
                </a:solidFill>
                <a:latin typeface="Quicksand 1 Bold"/>
                <a:ea typeface="Quicksand 1 Bold"/>
                <a:cs typeface="Quicksand 1 Bold"/>
                <a:sym typeface="Quicksand 1 Bold"/>
              </a:rPr>
              <a:t>Mentorship by alumni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144000" y="6644322"/>
            <a:ext cx="6082848" cy="434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5661" indent="-307831" lvl="1">
              <a:lnSpc>
                <a:spcPts val="3421"/>
              </a:lnSpc>
              <a:buFont typeface="Arial"/>
              <a:buChar char="•"/>
            </a:pPr>
            <a:r>
              <a:rPr lang="en-US" b="true" sz="2851">
                <a:solidFill>
                  <a:srgbClr val="000000"/>
                </a:solidFill>
                <a:latin typeface="Quicksand 1 Bold"/>
                <a:ea typeface="Quicksand 1 Bold"/>
                <a:cs typeface="Quicksand 1 Bold"/>
                <a:sym typeface="Quicksand 1 Bold"/>
              </a:rPr>
              <a:t>Event organisation by alumni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423695" y="1206646"/>
            <a:ext cx="6018679" cy="1455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11"/>
              </a:lnSpc>
              <a:spcBef>
                <a:spcPct val="0"/>
              </a:spcBef>
            </a:pPr>
            <a:r>
              <a:rPr lang="en-US" b="true" sz="8508">
                <a:solidFill>
                  <a:srgbClr val="9D6C53"/>
                </a:solidFill>
                <a:latin typeface="Bogart Bold"/>
                <a:ea typeface="Bogart Bold"/>
                <a:cs typeface="Bogart Bold"/>
                <a:sym typeface="Bogart Bold"/>
              </a:rPr>
              <a:t>Tech Stack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144000" y="8258095"/>
            <a:ext cx="6082848" cy="434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5661" indent="-307831" lvl="1">
              <a:lnSpc>
                <a:spcPts val="3421"/>
              </a:lnSpc>
              <a:buFont typeface="Arial"/>
              <a:buChar char="•"/>
            </a:pPr>
            <a:r>
              <a:rPr lang="en-US" b="true" sz="2851">
                <a:solidFill>
                  <a:srgbClr val="000000"/>
                </a:solidFill>
                <a:latin typeface="Quicksand 1 Bold"/>
                <a:ea typeface="Quicksand 1 Bold"/>
                <a:cs typeface="Quicksand 1 Bold"/>
                <a:sym typeface="Quicksand 1 Bold"/>
              </a:rPr>
              <a:t>Open-Source Project Sharing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423695" y="4651408"/>
            <a:ext cx="6999786" cy="1455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11"/>
              </a:lnSpc>
              <a:spcBef>
                <a:spcPct val="0"/>
              </a:spcBef>
            </a:pPr>
            <a:r>
              <a:rPr lang="en-US" b="true" sz="8508">
                <a:solidFill>
                  <a:srgbClr val="9D6C53"/>
                </a:solidFill>
                <a:latin typeface="Bogart Bold"/>
                <a:ea typeface="Bogart Bold"/>
                <a:cs typeface="Bogart Bold"/>
                <a:sym typeface="Bogart Bold"/>
              </a:rPr>
              <a:t>Key Features</a:t>
            </a:r>
          </a:p>
        </p:txBody>
      </p:sp>
    </p:spTree>
  </p:cSld>
  <p:clrMapOvr>
    <a:masterClrMapping/>
  </p:clrMapOvr>
  <p:transition spd="fast">
    <p:circl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079074" y="-464465"/>
            <a:ext cx="11215931" cy="11215931"/>
          </a:xfrm>
          <a:custGeom>
            <a:avLst/>
            <a:gdLst/>
            <a:ahLst/>
            <a:cxnLst/>
            <a:rect r="r" b="b" t="t" l="l"/>
            <a:pathLst>
              <a:path h="11215931" w="11215931">
                <a:moveTo>
                  <a:pt x="0" y="0"/>
                </a:moveTo>
                <a:lnTo>
                  <a:pt x="11215930" y="0"/>
                </a:lnTo>
                <a:lnTo>
                  <a:pt x="11215930" y="11215930"/>
                </a:lnTo>
                <a:lnTo>
                  <a:pt x="0" y="11215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36856" y="-464465"/>
            <a:ext cx="11215931" cy="11215931"/>
          </a:xfrm>
          <a:custGeom>
            <a:avLst/>
            <a:gdLst/>
            <a:ahLst/>
            <a:cxnLst/>
            <a:rect r="r" b="b" t="t" l="l"/>
            <a:pathLst>
              <a:path h="11215931" w="11215931">
                <a:moveTo>
                  <a:pt x="0" y="0"/>
                </a:moveTo>
                <a:lnTo>
                  <a:pt x="11215931" y="0"/>
                </a:lnTo>
                <a:lnTo>
                  <a:pt x="11215931" y="11215930"/>
                </a:lnTo>
                <a:lnTo>
                  <a:pt x="0" y="11215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52208" y="771957"/>
            <a:ext cx="16783585" cy="8743086"/>
            <a:chOff x="0" y="0"/>
            <a:chExt cx="4420368" cy="230270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20368" cy="2302706"/>
            </a:xfrm>
            <a:custGeom>
              <a:avLst/>
              <a:gdLst/>
              <a:ahLst/>
              <a:cxnLst/>
              <a:rect r="r" b="b" t="t" l="l"/>
              <a:pathLst>
                <a:path h="2302706" w="4420368">
                  <a:moveTo>
                    <a:pt x="0" y="0"/>
                  </a:moveTo>
                  <a:lnTo>
                    <a:pt x="4420368" y="0"/>
                  </a:lnTo>
                  <a:lnTo>
                    <a:pt x="4420368" y="2302706"/>
                  </a:lnTo>
                  <a:lnTo>
                    <a:pt x="0" y="2302706"/>
                  </a:lnTo>
                  <a:close/>
                </a:path>
              </a:pathLst>
            </a:custGeom>
            <a:solidFill>
              <a:srgbClr val="9D6C5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420368" cy="23408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490735" y="7628879"/>
            <a:ext cx="3038869" cy="3258841"/>
          </a:xfrm>
          <a:custGeom>
            <a:avLst/>
            <a:gdLst/>
            <a:ahLst/>
            <a:cxnLst/>
            <a:rect r="r" b="b" t="t" l="l"/>
            <a:pathLst>
              <a:path h="3258841" w="3038869">
                <a:moveTo>
                  <a:pt x="0" y="0"/>
                </a:moveTo>
                <a:lnTo>
                  <a:pt x="3038870" y="0"/>
                </a:lnTo>
                <a:lnTo>
                  <a:pt x="3038870" y="3258842"/>
                </a:lnTo>
                <a:lnTo>
                  <a:pt x="0" y="32588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37648" y="1280630"/>
            <a:ext cx="5576250" cy="2996365"/>
          </a:xfrm>
          <a:custGeom>
            <a:avLst/>
            <a:gdLst/>
            <a:ahLst/>
            <a:cxnLst/>
            <a:rect r="r" b="b" t="t" l="l"/>
            <a:pathLst>
              <a:path h="2996365" w="5576250">
                <a:moveTo>
                  <a:pt x="0" y="0"/>
                </a:moveTo>
                <a:lnTo>
                  <a:pt x="5576250" y="0"/>
                </a:lnTo>
                <a:lnTo>
                  <a:pt x="5576250" y="2996366"/>
                </a:lnTo>
                <a:lnTo>
                  <a:pt x="0" y="29963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991" r="0" b="-1991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035700" y="2001071"/>
            <a:ext cx="5451175" cy="2746030"/>
          </a:xfrm>
          <a:custGeom>
            <a:avLst/>
            <a:gdLst/>
            <a:ahLst/>
            <a:cxnLst/>
            <a:rect r="r" b="b" t="t" l="l"/>
            <a:pathLst>
              <a:path h="2746030" w="5451175">
                <a:moveTo>
                  <a:pt x="0" y="0"/>
                </a:moveTo>
                <a:lnTo>
                  <a:pt x="5451175" y="0"/>
                </a:lnTo>
                <a:lnTo>
                  <a:pt x="5451175" y="2746030"/>
                </a:lnTo>
                <a:lnTo>
                  <a:pt x="0" y="274603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37648" y="4423242"/>
            <a:ext cx="5858950" cy="2878209"/>
          </a:xfrm>
          <a:custGeom>
            <a:avLst/>
            <a:gdLst/>
            <a:ahLst/>
            <a:cxnLst/>
            <a:rect r="r" b="b" t="t" l="l"/>
            <a:pathLst>
              <a:path h="2878209" w="5858950">
                <a:moveTo>
                  <a:pt x="0" y="0"/>
                </a:moveTo>
                <a:lnTo>
                  <a:pt x="5858950" y="0"/>
                </a:lnTo>
                <a:lnTo>
                  <a:pt x="5858950" y="2878209"/>
                </a:lnTo>
                <a:lnTo>
                  <a:pt x="0" y="287820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810344" y="4423242"/>
            <a:ext cx="6448956" cy="3377641"/>
          </a:xfrm>
          <a:custGeom>
            <a:avLst/>
            <a:gdLst/>
            <a:ahLst/>
            <a:cxnLst/>
            <a:rect r="r" b="b" t="t" l="l"/>
            <a:pathLst>
              <a:path h="3377641" w="6448956">
                <a:moveTo>
                  <a:pt x="0" y="0"/>
                </a:moveTo>
                <a:lnTo>
                  <a:pt x="6448956" y="0"/>
                </a:lnTo>
                <a:lnTo>
                  <a:pt x="6448956" y="3377641"/>
                </a:lnTo>
                <a:lnTo>
                  <a:pt x="0" y="337764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305820" y="5862347"/>
            <a:ext cx="5525459" cy="2804170"/>
          </a:xfrm>
          <a:custGeom>
            <a:avLst/>
            <a:gdLst/>
            <a:ahLst/>
            <a:cxnLst/>
            <a:rect r="r" b="b" t="t" l="l"/>
            <a:pathLst>
              <a:path h="2804170" w="5525459">
                <a:moveTo>
                  <a:pt x="0" y="0"/>
                </a:moveTo>
                <a:lnTo>
                  <a:pt x="5525459" y="0"/>
                </a:lnTo>
                <a:lnTo>
                  <a:pt x="5525459" y="2804170"/>
                </a:lnTo>
                <a:lnTo>
                  <a:pt x="0" y="280417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150281" y="1219382"/>
            <a:ext cx="5769082" cy="3057613"/>
          </a:xfrm>
          <a:custGeom>
            <a:avLst/>
            <a:gdLst/>
            <a:ahLst/>
            <a:cxnLst/>
            <a:rect r="r" b="b" t="t" l="l"/>
            <a:pathLst>
              <a:path h="3057613" w="5769082">
                <a:moveTo>
                  <a:pt x="0" y="0"/>
                </a:moveTo>
                <a:lnTo>
                  <a:pt x="5769082" y="0"/>
                </a:lnTo>
                <a:lnTo>
                  <a:pt x="5769082" y="3057614"/>
                </a:lnTo>
                <a:lnTo>
                  <a:pt x="0" y="305761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5835372" y="-281717"/>
            <a:ext cx="6602968" cy="1144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92"/>
              </a:lnSpc>
              <a:spcBef>
                <a:spcPct val="0"/>
              </a:spcBef>
            </a:pPr>
            <a:r>
              <a:rPr lang="en-US" b="true" sz="6708">
                <a:solidFill>
                  <a:srgbClr val="9D6C53"/>
                </a:solidFill>
                <a:latin typeface="Bogart Bold"/>
                <a:ea typeface="Bogart Bold"/>
                <a:cs typeface="Bogart Bold"/>
                <a:sym typeface="Bogart Bold"/>
              </a:rPr>
              <a:t>Demonstration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831279" y="8635439"/>
            <a:ext cx="5250180" cy="46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699" i="true" u="sng">
                <a:solidFill>
                  <a:srgbClr val="9D6C53"/>
                </a:solidFill>
                <a:latin typeface="Canva Sans Italics"/>
                <a:ea typeface="Canva Sans Italics"/>
                <a:cs typeface="Canva Sans Italics"/>
                <a:sym typeface="Canva Sans Italics"/>
                <a:hlinkClick r:id="rId12" tooltip="https://drive.google.com/file/d/1YyqWpt8TlqhRyZkM0TytmCCYGePJDqZ9/view?usp=sharing"/>
              </a:rPr>
              <a:t>Video Demonstration of Project</a:t>
            </a:r>
          </a:p>
        </p:txBody>
      </p:sp>
    </p:spTree>
  </p:cSld>
  <p:clrMapOvr>
    <a:masterClrMapping/>
  </p:clrMapOvr>
  <p:transition spd="fast">
    <p:circl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079074" y="-464465"/>
            <a:ext cx="11215931" cy="11215931"/>
          </a:xfrm>
          <a:custGeom>
            <a:avLst/>
            <a:gdLst/>
            <a:ahLst/>
            <a:cxnLst/>
            <a:rect r="r" b="b" t="t" l="l"/>
            <a:pathLst>
              <a:path h="11215931" w="11215931">
                <a:moveTo>
                  <a:pt x="0" y="0"/>
                </a:moveTo>
                <a:lnTo>
                  <a:pt x="11215930" y="0"/>
                </a:lnTo>
                <a:lnTo>
                  <a:pt x="11215930" y="11215930"/>
                </a:lnTo>
                <a:lnTo>
                  <a:pt x="0" y="11215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36856" y="-464465"/>
            <a:ext cx="11215931" cy="11215931"/>
          </a:xfrm>
          <a:custGeom>
            <a:avLst/>
            <a:gdLst/>
            <a:ahLst/>
            <a:cxnLst/>
            <a:rect r="r" b="b" t="t" l="l"/>
            <a:pathLst>
              <a:path h="11215931" w="11215931">
                <a:moveTo>
                  <a:pt x="0" y="0"/>
                </a:moveTo>
                <a:lnTo>
                  <a:pt x="11215931" y="0"/>
                </a:lnTo>
                <a:lnTo>
                  <a:pt x="11215931" y="11215930"/>
                </a:lnTo>
                <a:lnTo>
                  <a:pt x="0" y="11215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277788" y="767346"/>
            <a:ext cx="18843577" cy="3884271"/>
            <a:chOff x="0" y="0"/>
            <a:chExt cx="4962917" cy="102301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962917" cy="1023018"/>
            </a:xfrm>
            <a:custGeom>
              <a:avLst/>
              <a:gdLst/>
              <a:ahLst/>
              <a:cxnLst/>
              <a:rect r="r" b="b" t="t" l="l"/>
              <a:pathLst>
                <a:path h="1023018" w="4962917">
                  <a:moveTo>
                    <a:pt x="0" y="0"/>
                  </a:moveTo>
                  <a:lnTo>
                    <a:pt x="4962917" y="0"/>
                  </a:lnTo>
                  <a:lnTo>
                    <a:pt x="4962917" y="1023018"/>
                  </a:lnTo>
                  <a:lnTo>
                    <a:pt x="0" y="1023018"/>
                  </a:lnTo>
                  <a:close/>
                </a:path>
              </a:pathLst>
            </a:custGeom>
            <a:solidFill>
              <a:srgbClr val="9D6C5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962917" cy="10611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270645" y="1028700"/>
            <a:ext cx="18843577" cy="3410284"/>
            <a:chOff x="0" y="0"/>
            <a:chExt cx="4962917" cy="89818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962917" cy="898182"/>
            </a:xfrm>
            <a:custGeom>
              <a:avLst/>
              <a:gdLst/>
              <a:ahLst/>
              <a:cxnLst/>
              <a:rect r="r" b="b" t="t" l="l"/>
              <a:pathLst>
                <a:path h="898182" w="4962917">
                  <a:moveTo>
                    <a:pt x="0" y="0"/>
                  </a:moveTo>
                  <a:lnTo>
                    <a:pt x="4962917" y="0"/>
                  </a:lnTo>
                  <a:lnTo>
                    <a:pt x="4962917" y="898182"/>
                  </a:lnTo>
                  <a:lnTo>
                    <a:pt x="0" y="8981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962917" cy="9362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371884" y="3922471"/>
            <a:ext cx="17544232" cy="11842357"/>
          </a:xfrm>
          <a:custGeom>
            <a:avLst/>
            <a:gdLst/>
            <a:ahLst/>
            <a:cxnLst/>
            <a:rect r="r" b="b" t="t" l="l"/>
            <a:pathLst>
              <a:path h="11842357" w="17544232">
                <a:moveTo>
                  <a:pt x="0" y="0"/>
                </a:moveTo>
                <a:lnTo>
                  <a:pt x="17544232" y="0"/>
                </a:lnTo>
                <a:lnTo>
                  <a:pt x="17544232" y="11842357"/>
                </a:lnTo>
                <a:lnTo>
                  <a:pt x="0" y="118423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2998954"/>
            <a:ext cx="1621631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0"/>
              </a:lnSpc>
            </a:pPr>
            <a:r>
              <a:rPr lang="en-US" b="true" sz="4500">
                <a:solidFill>
                  <a:srgbClr val="000000"/>
                </a:solidFill>
                <a:latin typeface="Quicksand 1 Bold"/>
                <a:ea typeface="Quicksand 1 Bold"/>
                <a:cs typeface="Quicksand 1 Bold"/>
                <a:sym typeface="Quicksand 1 Bold"/>
              </a:rPr>
              <a:t>Let us have a great community ahead!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161291" y="1381322"/>
            <a:ext cx="5979706" cy="1455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11"/>
              </a:lnSpc>
              <a:spcBef>
                <a:spcPct val="0"/>
              </a:spcBef>
            </a:pPr>
            <a:r>
              <a:rPr lang="en-US" b="true" sz="8508">
                <a:solidFill>
                  <a:srgbClr val="9D6C53"/>
                </a:solidFill>
                <a:latin typeface="Bogart Bold"/>
                <a:ea typeface="Bogart Bold"/>
                <a:cs typeface="Bogart Bold"/>
                <a:sym typeface="Bogart Bold"/>
              </a:rPr>
              <a:t>Thank You</a:t>
            </a:r>
          </a:p>
        </p:txBody>
      </p:sp>
    </p:spTree>
  </p:cSld>
  <p:clrMapOvr>
    <a:masterClrMapping/>
  </p:clrMapOvr>
  <p:transition spd="fast">
    <p:circl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DAGjOBsBnNw</dc:identifier>
  <dcterms:modified xsi:type="dcterms:W3CDTF">2011-08-01T06:04:30Z</dcterms:modified>
  <cp:revision>1</cp:revision>
  <dc:title>Alumni - connect</dc:title>
</cp:coreProperties>
</file>