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301" r:id="rId5"/>
    <p:sldId id="317" r:id="rId6"/>
    <p:sldId id="305" r:id="rId7"/>
    <p:sldId id="318" r:id="rId8"/>
    <p:sldId id="319" r:id="rId9"/>
    <p:sldId id="316" r:id="rId10"/>
    <p:sldId id="320" r:id="rId11"/>
    <p:sldId id="307" r:id="rId12"/>
    <p:sldId id="308" r:id="rId13"/>
    <p:sldId id="321" r:id="rId14"/>
    <p:sldId id="309" r:id="rId15"/>
    <p:sldId id="310" r:id="rId16"/>
    <p:sldId id="304" r:id="rId17"/>
    <p:sldId id="312" r:id="rId18"/>
    <p:sldId id="311" r:id="rId19"/>
    <p:sldId id="314" r:id="rId20"/>
    <p:sldId id="315" r:id="rId21"/>
    <p:sldId id="323" r:id="rId22"/>
    <p:sldId id="322" r:id="rId23"/>
    <p:sldId id="324" r:id="rId24"/>
    <p:sldId id="313" r:id="rId25"/>
    <p:sldId id="282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8AE"/>
    <a:srgbClr val="D9C0B9"/>
    <a:srgbClr val="423C4A"/>
    <a:srgbClr val="947366"/>
    <a:srgbClr val="664F46"/>
    <a:srgbClr val="7C4030"/>
    <a:srgbClr val="431144"/>
    <a:srgbClr val="CDB8AF"/>
    <a:srgbClr val="C7BBB5"/>
    <a:srgbClr val="3A3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3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650" y="108"/>
      </p:cViewPr>
      <p:guideLst>
        <p:guide orient="horz" pos="2160"/>
        <p:guide pos="3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7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9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6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3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6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389B-8854-4700-BBE5-6387FA9103DD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0916-C234-4B5D-B404-3E882BC21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ko.wikipedia.org/wiki/%EB%8D%B0%EC%9D%B4%ED%84%B0%EB%B2%A0%EC%9D%B4%EC%8A%A4" TargetMode="External"/><Relationship Id="rId4" Type="http://schemas.openxmlformats.org/officeDocument/2006/relationships/hyperlink" Target="https://ko.wikipedia.org/wiki/%EB%AF%B8%EA%B5%AD_%EA%B5%AD%EB%A6%BD%ED%91%9C%EC%A4%80%EA%B8%B0%EC%88%A0%EC%97%B0%EA%B5%AC%EC%86%8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/>
          <p:cNvSpPr/>
          <p:nvPr/>
        </p:nvSpPr>
        <p:spPr>
          <a:xfrm rot="5400000">
            <a:off x="-1672580" y="1672580"/>
            <a:ext cx="6858000" cy="3512840"/>
          </a:xfrm>
          <a:prstGeom prst="flowChartManualInpu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입력 4"/>
          <p:cNvSpPr/>
          <p:nvPr/>
        </p:nvSpPr>
        <p:spPr>
          <a:xfrm rot="16200000">
            <a:off x="2938343" y="-109653"/>
            <a:ext cx="6858003" cy="7077310"/>
          </a:xfrm>
          <a:prstGeom prst="flowChartManualInpu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692659" y="2436735"/>
            <a:ext cx="6141608" cy="1221108"/>
            <a:chOff x="704528" y="947478"/>
            <a:chExt cx="3833969" cy="1033806"/>
          </a:xfrm>
        </p:grpSpPr>
        <p:sp>
          <p:nvSpPr>
            <p:cNvPr id="7" name="직사각형 6"/>
            <p:cNvSpPr/>
            <p:nvPr/>
          </p:nvSpPr>
          <p:spPr>
            <a:xfrm>
              <a:off x="704528" y="947478"/>
              <a:ext cx="3833969" cy="2345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2B8A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Golbin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2B8A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2B8A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Tensorflow</a:t>
              </a:r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2B8A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: chapter 04 ~ 06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4528" y="1173524"/>
              <a:ext cx="3833969" cy="807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Week3. Deep Neural Network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(with </a:t>
              </a:r>
              <a:r>
                <a:rPr lang="en-US" altLang="ko-KR" sz="2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mnist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dataset)</a:t>
              </a:r>
              <a:endPara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0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84579"/>
            <a:ext cx="1289502" cy="47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8285420" y="4924192"/>
            <a:ext cx="1319080" cy="598477"/>
            <a:chOff x="7781364" y="5885637"/>
            <a:chExt cx="1319080" cy="598477"/>
          </a:xfrm>
        </p:grpSpPr>
        <p:sp>
          <p:nvSpPr>
            <p:cNvPr id="13" name="직사각형 12"/>
            <p:cNvSpPr/>
            <p:nvPr/>
          </p:nvSpPr>
          <p:spPr>
            <a:xfrm>
              <a:off x="8915714" y="6268670"/>
              <a:ext cx="18473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endPara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DB8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59254" y="5885637"/>
              <a:ext cx="931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DB8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2018.03.30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DB8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81364" y="6058777"/>
              <a:ext cx="13190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DB8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Made by </a:t>
              </a:r>
              <a:r>
                <a:rPr lang="en-US" altLang="ko-KR" sz="12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CDB8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jb.Park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DB8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71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Dropout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방지하기 위한 기법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학습할 때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일부의 노드만 사용한다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4270E-C19F-430F-B94A-89C123112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23" y="3166963"/>
            <a:ext cx="7304953" cy="3118388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EA4628-8B61-4EB6-8C4E-8BE939E40791}"/>
              </a:ext>
            </a:extLst>
          </p:cNvPr>
          <p:cNvCxnSpPr>
            <a:cxnSpLocks/>
          </p:cNvCxnSpPr>
          <p:nvPr/>
        </p:nvCxnSpPr>
        <p:spPr>
          <a:xfrm>
            <a:off x="1424608" y="3861048"/>
            <a:ext cx="4536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97C705-E1C1-4A16-BA18-E89AB21FC11E}"/>
              </a:ext>
            </a:extLst>
          </p:cNvPr>
          <p:cNvCxnSpPr>
            <a:cxnSpLocks/>
          </p:cNvCxnSpPr>
          <p:nvPr/>
        </p:nvCxnSpPr>
        <p:spPr>
          <a:xfrm>
            <a:off x="1424608" y="6165304"/>
            <a:ext cx="3960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2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Output Layer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 레이어의 노드 수는 데이터셋의 레이블 수와 같아야 한다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 활성함수의 형태가 다름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C577A5-712F-41E5-849D-F2192180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45" y="3573016"/>
            <a:ext cx="8681309" cy="224372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092524-06BD-4375-8ADE-831C4AAD2FB0}"/>
              </a:ext>
            </a:extLst>
          </p:cNvPr>
          <p:cNvCxnSpPr>
            <a:cxnSpLocks/>
          </p:cNvCxnSpPr>
          <p:nvPr/>
        </p:nvCxnSpPr>
        <p:spPr>
          <a:xfrm>
            <a:off x="704528" y="5733256"/>
            <a:ext cx="36724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5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8" y="883819"/>
            <a:ext cx="2544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Cost function &amp;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Optimzer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데이터가 모델을 거쳐 나온 결과를 참고해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모델을 개선하기 위한 함수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Cross entropy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B34B8D-C06A-4330-B0B2-80F1166F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53" y="3334344"/>
            <a:ext cx="7082694" cy="3174586"/>
          </a:xfrm>
          <a:prstGeom prst="rect">
            <a:avLst/>
          </a:prstGeom>
        </p:spPr>
      </p:pic>
      <p:pic>
        <p:nvPicPr>
          <p:cNvPr id="7170" name="Picture 2" descr="cross entropyì ëí ì´ë¯¸ì§ ê²ìê²°ê³¼">
            <a:extLst>
              <a:ext uri="{FF2B5EF4-FFF2-40B4-BE49-F238E27FC236}">
                <a16:creationId xmlns:a16="http://schemas.microsoft.com/office/drawing/2014/main" id="{7E9F89B4-E99F-4E36-954A-BE1AC541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39" y="2493295"/>
            <a:ext cx="3637235" cy="67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AD17B6-EA8F-40E7-8003-AFC0E1D7D3DD}"/>
              </a:ext>
            </a:extLst>
          </p:cNvPr>
          <p:cNvCxnSpPr>
            <a:cxnSpLocks/>
          </p:cNvCxnSpPr>
          <p:nvPr/>
        </p:nvCxnSpPr>
        <p:spPr>
          <a:xfrm>
            <a:off x="1411653" y="5733256"/>
            <a:ext cx="51255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C86FBE-47B3-4F54-9ED9-234373755357}"/>
              </a:ext>
            </a:extLst>
          </p:cNvPr>
          <p:cNvSpPr/>
          <p:nvPr/>
        </p:nvSpPr>
        <p:spPr>
          <a:xfrm>
            <a:off x="5306695" y="2476949"/>
            <a:ext cx="3637234" cy="678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7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8" y="883819"/>
            <a:ext cx="2688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Cost function &amp;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Optimzer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844824"/>
            <a:ext cx="75517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굳이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softmax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써서 결과를 보지 않아도 됨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어차피 제일 큰 값을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볼꺼니까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 코드 축약 가능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C78C1-1350-47B5-8002-D48094DD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6" y="3789040"/>
            <a:ext cx="9286007" cy="7229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FC1A19-EE7E-4839-BB82-EC8527A4B3CC}"/>
              </a:ext>
            </a:extLst>
          </p:cNvPr>
          <p:cNvSpPr/>
          <p:nvPr/>
        </p:nvSpPr>
        <p:spPr>
          <a:xfrm>
            <a:off x="1352600" y="4802376"/>
            <a:ext cx="7551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데이터와 모델을 거쳐서 나온 결과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코스트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가지고 코스트가 줄어드는 방향으로 학습이 필요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계산 하기 위해서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optimizer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14D1C48-B3E1-4F91-AD96-801854A793B3}"/>
              </a:ext>
            </a:extLst>
          </p:cNvPr>
          <p:cNvCxnSpPr>
            <a:cxnSpLocks/>
          </p:cNvCxnSpPr>
          <p:nvPr/>
        </p:nvCxnSpPr>
        <p:spPr>
          <a:xfrm>
            <a:off x="344488" y="4077072"/>
            <a:ext cx="9145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9DBF88-3F5B-494E-9603-8C25BEBC9225}"/>
              </a:ext>
            </a:extLst>
          </p:cNvPr>
          <p:cNvCxnSpPr>
            <a:cxnSpLocks/>
          </p:cNvCxnSpPr>
          <p:nvPr/>
        </p:nvCxnSpPr>
        <p:spPr>
          <a:xfrm>
            <a:off x="344488" y="4365104"/>
            <a:ext cx="59766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8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Learning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여러 번 학습시키는 과정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Epoch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전체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training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학습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 Batch size : training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개씩 쪼개서 학습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EE41C-30D1-44F0-A050-ECCF38716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1" y="3317202"/>
            <a:ext cx="4200051" cy="2050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398D8F-2911-4DA5-937C-A901C2878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676" y="3299144"/>
            <a:ext cx="5012398" cy="32262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E854EB-C567-41F2-8172-0DA3C73B9E48}"/>
              </a:ext>
            </a:extLst>
          </p:cNvPr>
          <p:cNvSpPr/>
          <p:nvPr/>
        </p:nvSpPr>
        <p:spPr>
          <a:xfrm>
            <a:off x="4396296" y="3308657"/>
            <a:ext cx="1780840" cy="227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1DF70E-299C-4639-BF57-3DF7DD5DBD67}"/>
              </a:ext>
            </a:extLst>
          </p:cNvPr>
          <p:cNvSpPr/>
          <p:nvPr/>
        </p:nvSpPr>
        <p:spPr>
          <a:xfrm>
            <a:off x="106901" y="4858775"/>
            <a:ext cx="1255941" cy="227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8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Evaluate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학습이 완료된 모델을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사용해서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정확도 확인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680014-1DE3-45C9-8174-DD9FF3A4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0" y="3424751"/>
            <a:ext cx="4812651" cy="22017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10BFA4-6C6A-4223-BAFC-0BA2AC7BE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777" y="2332395"/>
            <a:ext cx="4570986" cy="41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6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Save &amp; Load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Save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Saver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만들고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후에 저장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2C743F-2025-4456-9FCA-FD242E0C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33" y="2968664"/>
            <a:ext cx="8437933" cy="7656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A02461-DB23-43A0-B8A7-AC9678CD1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77" y="5403506"/>
            <a:ext cx="8224046" cy="869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D0392-EA5E-4077-B034-D23FB057C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53" y="4054056"/>
            <a:ext cx="9249475" cy="10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2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Save &amp; Load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Load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2156663"/>
            <a:ext cx="7551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진행 전에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저장된 웨이트 값을 불러올 수 있다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D71972-11D1-4702-96D5-1885989EE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4005612"/>
            <a:ext cx="8452491" cy="19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TensorBoard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Scalar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코스트 값을 꺾은선 그래프로 표현 가능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096B19-059D-4EAF-8F4B-2B92381A8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353" y="2299003"/>
            <a:ext cx="4561293" cy="6163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FCDD9A-FBA3-4E74-81BD-BD36E8162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614" y="2981095"/>
            <a:ext cx="5686203" cy="3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1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TensorBoard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Histogram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웨이트 값을 히스토그램으로 표현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9BD85-B9E0-4A8F-B082-0D9A3FD7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14" y="2434539"/>
            <a:ext cx="4651772" cy="815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9007EA-38D6-4ECA-9484-5E67430AB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103" y="3295404"/>
            <a:ext cx="4851226" cy="33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5400000">
            <a:off x="1524000" y="-1524000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/>
          <p:cNvSpPr/>
          <p:nvPr/>
        </p:nvSpPr>
        <p:spPr>
          <a:xfrm>
            <a:off x="122375" y="2080629"/>
            <a:ext cx="9661249" cy="460318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189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47"/>
              <a:gd name="connsiteX1" fmla="*/ 10000 w 10000"/>
              <a:gd name="connsiteY1" fmla="*/ 336 h 10147"/>
              <a:gd name="connsiteX2" fmla="*/ 10000 w 10000"/>
              <a:gd name="connsiteY2" fmla="*/ 10147 h 10147"/>
              <a:gd name="connsiteX3" fmla="*/ 0 w 10000"/>
              <a:gd name="connsiteY3" fmla="*/ 10147 h 10147"/>
              <a:gd name="connsiteX4" fmla="*/ 0 w 10000"/>
              <a:gd name="connsiteY4" fmla="*/ 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47">
                <a:moveTo>
                  <a:pt x="0" y="0"/>
                </a:moveTo>
                <a:lnTo>
                  <a:pt x="10000" y="336"/>
                </a:lnTo>
                <a:lnTo>
                  <a:pt x="10000" y="10147"/>
                </a:lnTo>
                <a:lnTo>
                  <a:pt x="0" y="10147"/>
                </a:lnTo>
                <a:lnTo>
                  <a:pt x="0" y="0"/>
                </a:lnTo>
                <a:close/>
              </a:path>
            </a:pathLst>
          </a:cu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22375" y="178245"/>
            <a:ext cx="9661249" cy="188260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929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9292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88504" y="834131"/>
            <a:ext cx="2736304" cy="578187"/>
            <a:chOff x="3260812" y="476672"/>
            <a:chExt cx="3384375" cy="578187"/>
          </a:xfrm>
        </p:grpSpPr>
        <p:sp>
          <p:nvSpPr>
            <p:cNvPr id="5" name="직사각형 4"/>
            <p:cNvSpPr/>
            <p:nvPr/>
          </p:nvSpPr>
          <p:spPr>
            <a:xfrm>
              <a:off x="3260812" y="839415"/>
              <a:ext cx="33843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8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SHINPRO PPT TEMPLATE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60812" y="476672"/>
              <a:ext cx="33843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8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PAPATA FACTORY DESIGN</a:t>
              </a:r>
              <a:endParaRPr lang="ko-KR" altLang="en-US" sz="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60812" y="649813"/>
              <a:ext cx="338437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8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www.papatafactory.com</a:t>
              </a:r>
              <a:endParaRPr lang="ko-KR" altLang="en-US" sz="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4" y="548680"/>
            <a:ext cx="720080" cy="26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92696" y="143070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00022" y="2496107"/>
            <a:ext cx="21059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3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B8A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B8A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97172" y="3418451"/>
            <a:ext cx="1378904" cy="717336"/>
            <a:chOff x="7761312" y="3064930"/>
            <a:chExt cx="1378904" cy="717336"/>
          </a:xfrm>
        </p:grpSpPr>
        <p:sp>
          <p:nvSpPr>
            <p:cNvPr id="13" name="직사각형 12"/>
            <p:cNvSpPr/>
            <p:nvPr/>
          </p:nvSpPr>
          <p:spPr>
            <a:xfrm>
              <a:off x="7761312" y="3064930"/>
              <a:ext cx="13789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01. </a:t>
              </a:r>
              <a:r>
                <a:rPr lang="en-US" altLang="ko-KR" sz="1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Mnist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dataset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23473" y="3382156"/>
              <a:ext cx="9060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Data structure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Load data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3F59A4-FC45-4E04-B8C9-CA49B36780BA}"/>
              </a:ext>
            </a:extLst>
          </p:cNvPr>
          <p:cNvGrpSpPr/>
          <p:nvPr/>
        </p:nvGrpSpPr>
        <p:grpSpPr>
          <a:xfrm>
            <a:off x="2997172" y="4381023"/>
            <a:ext cx="1724421" cy="1486777"/>
            <a:chOff x="7761312" y="3064930"/>
            <a:chExt cx="1724421" cy="14867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C9B37EE-FF6D-4686-9078-0D09C9331A7F}"/>
                </a:ext>
              </a:extLst>
            </p:cNvPr>
            <p:cNvSpPr/>
            <p:nvPr/>
          </p:nvSpPr>
          <p:spPr>
            <a:xfrm>
              <a:off x="7761312" y="3064930"/>
              <a:ext cx="8002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02. DNN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1DC254-1037-480F-ADB9-CEC8E6CE96DD}"/>
                </a:ext>
              </a:extLst>
            </p:cNvPr>
            <p:cNvSpPr/>
            <p:nvPr/>
          </p:nvSpPr>
          <p:spPr>
            <a:xfrm>
              <a:off x="8023473" y="3382156"/>
              <a:ext cx="1462260" cy="1169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Input layer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Hidden layer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Dropout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Output layer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Cost function &amp; </a:t>
              </a:r>
              <a:r>
                <a:rPr lang="en-US" altLang="ko-KR" sz="10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Optimzer</a:t>
              </a:r>
              <a:endParaRPr lang="en-US" altLang="ko-KR" sz="1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Learning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Evaluate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9698A7-3F39-4C3D-8A84-A992315558AE}"/>
              </a:ext>
            </a:extLst>
          </p:cNvPr>
          <p:cNvGrpSpPr/>
          <p:nvPr/>
        </p:nvGrpSpPr>
        <p:grpSpPr>
          <a:xfrm>
            <a:off x="5663735" y="3429000"/>
            <a:ext cx="1331903" cy="717336"/>
            <a:chOff x="7761312" y="3064930"/>
            <a:chExt cx="1331903" cy="71733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475005-1F69-4460-BA49-C80F67835950}"/>
                </a:ext>
              </a:extLst>
            </p:cNvPr>
            <p:cNvSpPr/>
            <p:nvPr/>
          </p:nvSpPr>
          <p:spPr>
            <a:xfrm>
              <a:off x="7761312" y="3064930"/>
              <a:ext cx="13319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03. Save &amp; Load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A037A5B-D76F-4BEB-9A10-BA8E3B5C9185}"/>
                </a:ext>
              </a:extLst>
            </p:cNvPr>
            <p:cNvSpPr/>
            <p:nvPr/>
          </p:nvSpPr>
          <p:spPr>
            <a:xfrm>
              <a:off x="8023473" y="3382156"/>
              <a:ext cx="4876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Save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Load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42FFF9-42D8-4249-9988-262A706EC91C}"/>
              </a:ext>
            </a:extLst>
          </p:cNvPr>
          <p:cNvGrpSpPr/>
          <p:nvPr/>
        </p:nvGrpSpPr>
        <p:grpSpPr>
          <a:xfrm>
            <a:off x="5665624" y="4381023"/>
            <a:ext cx="1291251" cy="1179000"/>
            <a:chOff x="7761312" y="3064930"/>
            <a:chExt cx="1291251" cy="1179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EBDD47-FF6F-4EF9-9FBF-25D236E2C41F}"/>
                </a:ext>
              </a:extLst>
            </p:cNvPr>
            <p:cNvSpPr/>
            <p:nvPr/>
          </p:nvSpPr>
          <p:spPr>
            <a:xfrm>
              <a:off x="7761312" y="3064930"/>
              <a:ext cx="12912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04. </a:t>
              </a:r>
              <a:r>
                <a:rPr lang="en-US" altLang="ko-KR" sz="1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TensorBoard</a:t>
              </a:r>
              <a:endPara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A265F3-D57B-4546-A0D0-3DCD94E6BF42}"/>
                </a:ext>
              </a:extLst>
            </p:cNvPr>
            <p:cNvSpPr/>
            <p:nvPr/>
          </p:nvSpPr>
          <p:spPr>
            <a:xfrm>
              <a:off x="8023473" y="3382156"/>
              <a:ext cx="859531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Scalar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Histogram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Name scope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Write file</a:t>
              </a:r>
            </a:p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Web server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71D7F3-1976-4F08-9B32-130CE6B6CCAD}"/>
              </a:ext>
            </a:extLst>
          </p:cNvPr>
          <p:cNvGrpSpPr/>
          <p:nvPr/>
        </p:nvGrpSpPr>
        <p:grpSpPr>
          <a:xfrm>
            <a:off x="5663735" y="5745873"/>
            <a:ext cx="1290006" cy="563447"/>
            <a:chOff x="7761312" y="3064930"/>
            <a:chExt cx="1290006" cy="56344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FCD4C8-9549-499C-9D0D-CE9892AE93CE}"/>
                </a:ext>
              </a:extLst>
            </p:cNvPr>
            <p:cNvSpPr/>
            <p:nvPr/>
          </p:nvSpPr>
          <p:spPr>
            <a:xfrm>
              <a:off x="7761312" y="3064930"/>
              <a:ext cx="11575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05. Word2Vec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143B45-EC8E-445C-9E04-8677D238860A}"/>
                </a:ext>
              </a:extLst>
            </p:cNvPr>
            <p:cNvSpPr/>
            <p:nvPr/>
          </p:nvSpPr>
          <p:spPr>
            <a:xfrm>
              <a:off x="8023473" y="3382156"/>
              <a:ext cx="10278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Text embedding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38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TensorBoard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Name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scope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묶어서 그래프로 표현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C944CB-17E0-493F-90AC-A3A6A481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08" y="2344788"/>
            <a:ext cx="6957566" cy="9767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882010-A35E-4F50-AB83-CCB86A0CB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730" y="3392464"/>
            <a:ext cx="4078139" cy="32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TensorBoard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Write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Summary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것들을 합치고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(merge)</a:t>
            </a: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File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write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과정이 필요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3AD0A6-C8AA-4039-A7E7-D0F89926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629" y="2797631"/>
            <a:ext cx="7525590" cy="336153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B4BF9-B0F7-4A13-8FC6-E4CF2B28F53B}"/>
              </a:ext>
            </a:extLst>
          </p:cNvPr>
          <p:cNvSpPr/>
          <p:nvPr/>
        </p:nvSpPr>
        <p:spPr>
          <a:xfrm>
            <a:off x="1444022" y="2839267"/>
            <a:ext cx="5309178" cy="589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CE1681-89A7-4894-875C-6D95EEB39FC6}"/>
              </a:ext>
            </a:extLst>
          </p:cNvPr>
          <p:cNvSpPr/>
          <p:nvPr/>
        </p:nvSpPr>
        <p:spPr>
          <a:xfrm>
            <a:off x="1784648" y="5517232"/>
            <a:ext cx="6336704" cy="589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8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TensorBoard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Web server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웹페이지를 통해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history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확인 가능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2CC497-F55C-4586-8D8E-517DF23B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34" y="2607199"/>
            <a:ext cx="7953332" cy="279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44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TensorBoard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Web server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http://local:6006/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92DAD-9132-44E4-A34F-5AE6D1904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372" y="2415904"/>
            <a:ext cx="7257256" cy="39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24000" y="-1524000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Word2Vec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Text embedding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단어를 벡터로 표현하는 것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Ex)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Apple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[0, 0.3, 0.1, 1.2, 0, 3]</a:t>
            </a:r>
          </a:p>
        </p:txBody>
      </p:sp>
      <p:pic>
        <p:nvPicPr>
          <p:cNvPr id="9218" name="Picture 2" descr="tsne">
            <a:extLst>
              <a:ext uri="{FF2B5EF4-FFF2-40B4-BE49-F238E27FC236}">
                <a16:creationId xmlns:a16="http://schemas.microsoft.com/office/drawing/2014/main" id="{793A22EB-394B-43CF-8D33-F1809BBE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24" y="2609528"/>
            <a:ext cx="4044751" cy="39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8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19775" cy="6858000"/>
          </a:xfrm>
          <a:custGeom>
            <a:avLst/>
            <a:gdLst>
              <a:gd name="connsiteX0" fmla="*/ 0 w 4953000"/>
              <a:gd name="connsiteY0" fmla="*/ 0 h 6858000"/>
              <a:gd name="connsiteX1" fmla="*/ 4953000 w 4953000"/>
              <a:gd name="connsiteY1" fmla="*/ 0 h 6858000"/>
              <a:gd name="connsiteX2" fmla="*/ 4953000 w 4953000"/>
              <a:gd name="connsiteY2" fmla="*/ 6858000 h 6858000"/>
              <a:gd name="connsiteX3" fmla="*/ 0 w 4953000"/>
              <a:gd name="connsiteY3" fmla="*/ 6858000 h 6858000"/>
              <a:gd name="connsiteX4" fmla="*/ 0 w 4953000"/>
              <a:gd name="connsiteY4" fmla="*/ 0 h 6858000"/>
              <a:gd name="connsiteX0" fmla="*/ 0 w 5819775"/>
              <a:gd name="connsiteY0" fmla="*/ 0 h 6858000"/>
              <a:gd name="connsiteX1" fmla="*/ 5819775 w 5819775"/>
              <a:gd name="connsiteY1" fmla="*/ 0 h 6858000"/>
              <a:gd name="connsiteX2" fmla="*/ 4953000 w 5819775"/>
              <a:gd name="connsiteY2" fmla="*/ 6858000 h 6858000"/>
              <a:gd name="connsiteX3" fmla="*/ 0 w 5819775"/>
              <a:gd name="connsiteY3" fmla="*/ 6858000 h 6858000"/>
              <a:gd name="connsiteX4" fmla="*/ 0 w 5819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775" h="6858000">
                <a:moveTo>
                  <a:pt x="0" y="0"/>
                </a:moveTo>
                <a:lnTo>
                  <a:pt x="5819775" y="0"/>
                </a:lnTo>
                <a:lnTo>
                  <a:pt x="4953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 flipH="1" flipV="1">
            <a:off x="5516116" y="0"/>
            <a:ext cx="4389883" cy="6858000"/>
          </a:xfrm>
          <a:custGeom>
            <a:avLst/>
            <a:gdLst>
              <a:gd name="connsiteX0" fmla="*/ 0 w 4953000"/>
              <a:gd name="connsiteY0" fmla="*/ 0 h 6858000"/>
              <a:gd name="connsiteX1" fmla="*/ 4953000 w 4953000"/>
              <a:gd name="connsiteY1" fmla="*/ 0 h 6858000"/>
              <a:gd name="connsiteX2" fmla="*/ 4953000 w 4953000"/>
              <a:gd name="connsiteY2" fmla="*/ 6858000 h 6858000"/>
              <a:gd name="connsiteX3" fmla="*/ 0 w 4953000"/>
              <a:gd name="connsiteY3" fmla="*/ 6858000 h 6858000"/>
              <a:gd name="connsiteX4" fmla="*/ 0 w 4953000"/>
              <a:gd name="connsiteY4" fmla="*/ 0 h 6858000"/>
              <a:gd name="connsiteX0" fmla="*/ 0 w 5819775"/>
              <a:gd name="connsiteY0" fmla="*/ 0 h 6858000"/>
              <a:gd name="connsiteX1" fmla="*/ 5819775 w 5819775"/>
              <a:gd name="connsiteY1" fmla="*/ 0 h 6858000"/>
              <a:gd name="connsiteX2" fmla="*/ 4953000 w 5819775"/>
              <a:gd name="connsiteY2" fmla="*/ 6858000 h 6858000"/>
              <a:gd name="connsiteX3" fmla="*/ 0 w 5819775"/>
              <a:gd name="connsiteY3" fmla="*/ 6858000 h 6858000"/>
              <a:gd name="connsiteX4" fmla="*/ 0 w 5819775"/>
              <a:gd name="connsiteY4" fmla="*/ 0 h 6858000"/>
              <a:gd name="connsiteX0" fmla="*/ 0 w 5312585"/>
              <a:gd name="connsiteY0" fmla="*/ 0 h 6858000"/>
              <a:gd name="connsiteX1" fmla="*/ 5312585 w 5312585"/>
              <a:gd name="connsiteY1" fmla="*/ 0 h 6858000"/>
              <a:gd name="connsiteX2" fmla="*/ 4953000 w 5312585"/>
              <a:gd name="connsiteY2" fmla="*/ 6858000 h 6858000"/>
              <a:gd name="connsiteX3" fmla="*/ 0 w 5312585"/>
              <a:gd name="connsiteY3" fmla="*/ 6858000 h 6858000"/>
              <a:gd name="connsiteX4" fmla="*/ 0 w 53125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2585" h="6858000">
                <a:moveTo>
                  <a:pt x="0" y="0"/>
                </a:moveTo>
                <a:lnTo>
                  <a:pt x="5312585" y="0"/>
                </a:lnTo>
                <a:lnTo>
                  <a:pt x="4953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4488" y="4869160"/>
            <a:ext cx="3828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620" y="6093296"/>
            <a:ext cx="10326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2B8A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SHINPRO DESIGN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2B8A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240" y="6268670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0" y="4653136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dataset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Data structure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</a:rPr>
              <a:t>MNIST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</a:rPr>
              <a:t>데이터베이스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</a:rPr>
              <a:t>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</a:rPr>
              <a:t>(Modified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  <a:hlinkClick r:id="rId4" tooltip="미국 국립표준기술연구소"/>
              </a:rPr>
              <a:t>National Institute of Standards and Technology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</a:rPr>
              <a:t> database)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</a:rPr>
              <a:t>는 손으로 쓴 숫자들로 이루어진 대형 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ExtraBold" panose="020B0600000101010101"/>
                <a:hlinkClick r:id="rId5"/>
              </a:rPr>
              <a:t>데이터베이스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BF037-68CE-4BAD-9CDD-50F449F0C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20" y="3050311"/>
            <a:ext cx="5391150" cy="3209925"/>
          </a:xfrm>
          <a:prstGeom prst="rect">
            <a:avLst/>
          </a:prstGeom>
        </p:spPr>
      </p:pic>
      <p:pic>
        <p:nvPicPr>
          <p:cNvPr id="2050" name="Picture 2" descr="mnistì ëí ì´ë¯¸ì§ ê²ìê²°ê³¼">
            <a:extLst>
              <a:ext uri="{FF2B5EF4-FFF2-40B4-BE49-F238E27FC236}">
                <a16:creationId xmlns:a16="http://schemas.microsoft.com/office/drawing/2014/main" id="{EA20A313-811A-457C-8D32-6A823809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7" y="3174623"/>
            <a:ext cx="3011779" cy="29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0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en-US" altLang="ko-KR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dataset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Load data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Tensorflow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기본적으로 내장되어 있는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실습을 위한 모듈을 사용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E9729-ABD8-48F8-8CD5-228A93BB5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20" y="3009608"/>
            <a:ext cx="9098760" cy="1787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4EFF24-0800-4588-A177-A1EE3B2D6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099" y="5373216"/>
            <a:ext cx="5809802" cy="97849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44BD87-F9A9-4018-88A9-A121E0897E4E}"/>
              </a:ext>
            </a:extLst>
          </p:cNvPr>
          <p:cNvSpPr/>
          <p:nvPr/>
        </p:nvSpPr>
        <p:spPr>
          <a:xfrm>
            <a:off x="1352600" y="2708920"/>
            <a:ext cx="7551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&lt;Load data&gt;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22419-F2B6-4747-87FB-D32008421D54}"/>
              </a:ext>
            </a:extLst>
          </p:cNvPr>
          <p:cNvSpPr/>
          <p:nvPr/>
        </p:nvSpPr>
        <p:spPr>
          <a:xfrm>
            <a:off x="1352600" y="5085184"/>
            <a:ext cx="7551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&lt;split data for batch&gt;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8BF6DA-57D4-4CE1-B777-4EE0ADED7D7C}"/>
              </a:ext>
            </a:extLst>
          </p:cNvPr>
          <p:cNvCxnSpPr>
            <a:cxnSpLocks/>
          </p:cNvCxnSpPr>
          <p:nvPr/>
        </p:nvCxnSpPr>
        <p:spPr>
          <a:xfrm>
            <a:off x="490514" y="3356992"/>
            <a:ext cx="61906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C7C096-A7E9-480A-AE76-443F7CEA63C2}"/>
              </a:ext>
            </a:extLst>
          </p:cNvPr>
          <p:cNvCxnSpPr>
            <a:cxnSpLocks/>
          </p:cNvCxnSpPr>
          <p:nvPr/>
        </p:nvCxnSpPr>
        <p:spPr>
          <a:xfrm>
            <a:off x="490514" y="4653136"/>
            <a:ext cx="67667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7B6CF91-C24D-4374-B1A8-7305BA907384}"/>
              </a:ext>
            </a:extLst>
          </p:cNvPr>
          <p:cNvCxnSpPr>
            <a:cxnSpLocks/>
          </p:cNvCxnSpPr>
          <p:nvPr/>
        </p:nvCxnSpPr>
        <p:spPr>
          <a:xfrm>
            <a:off x="2147848" y="6237312"/>
            <a:ext cx="5613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8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Input Layer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image pixels = 28 * 28 * 1 = 784</a:t>
            </a: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784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픽셀 값이 입력 레이어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8" name="Picture 2" descr="mnistì ëí ì´ë¯¸ì§ ê²ìê²°ê³¼">
            <a:extLst>
              <a:ext uri="{FF2B5EF4-FFF2-40B4-BE49-F238E27FC236}">
                <a16:creationId xmlns:a16="http://schemas.microsoft.com/office/drawing/2014/main" id="{4A9118AF-3403-4BC7-80C9-84BE0F86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41" y="3063577"/>
            <a:ext cx="65913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0A001E-7156-449E-A996-A9BAF896A2BD}"/>
              </a:ext>
            </a:extLst>
          </p:cNvPr>
          <p:cNvSpPr/>
          <p:nvPr/>
        </p:nvSpPr>
        <p:spPr>
          <a:xfrm>
            <a:off x="3792266" y="6269313"/>
            <a:ext cx="728686" cy="239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6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Input Layer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Placeholder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통해 입력 데이터의 크기를 지정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None: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개수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784 :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 개수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 -&gt; None :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개수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10  :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레이블 개수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(0~9)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90DE3D-0F21-48C2-BB17-2E23553C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11" y="4454580"/>
            <a:ext cx="8967577" cy="18547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EF424-A110-4641-93DC-F929369E12BD}"/>
              </a:ext>
            </a:extLst>
          </p:cNvPr>
          <p:cNvSpPr/>
          <p:nvPr/>
        </p:nvSpPr>
        <p:spPr>
          <a:xfrm>
            <a:off x="4304928" y="5256733"/>
            <a:ext cx="1296144" cy="26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4B7721-C6E3-45D6-8179-7257307DF52E}"/>
              </a:ext>
            </a:extLst>
          </p:cNvPr>
          <p:cNvSpPr/>
          <p:nvPr/>
        </p:nvSpPr>
        <p:spPr>
          <a:xfrm>
            <a:off x="4304928" y="5976813"/>
            <a:ext cx="1224136" cy="26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4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24000" y="-1524000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Hidden Layer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556792"/>
            <a:ext cx="75517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Hidden Layer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1. Weight</a:t>
            </a: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2. Bias</a:t>
            </a: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3.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Avtivation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function</a:t>
            </a:r>
          </a:p>
          <a:p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hidden layerì ëí ì´ë¯¸ì§ ê²ìê²°ê³¼">
            <a:extLst>
              <a:ext uri="{FF2B5EF4-FFF2-40B4-BE49-F238E27FC236}">
                <a16:creationId xmlns:a16="http://schemas.microsoft.com/office/drawing/2014/main" id="{885D3868-B106-4B0B-842C-180E3A73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2" y="3451652"/>
            <a:ext cx="5472608" cy="31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ED869-D6CE-4B31-9CCF-B25644125CF1}"/>
              </a:ext>
            </a:extLst>
          </p:cNvPr>
          <p:cNvSpPr/>
          <p:nvPr/>
        </p:nvSpPr>
        <p:spPr>
          <a:xfrm>
            <a:off x="3008785" y="3647196"/>
            <a:ext cx="28803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97607D-CE15-43C4-97F1-EF751DA6B4A6}"/>
              </a:ext>
            </a:extLst>
          </p:cNvPr>
          <p:cNvSpPr/>
          <p:nvPr/>
        </p:nvSpPr>
        <p:spPr>
          <a:xfrm>
            <a:off x="3008785" y="4463393"/>
            <a:ext cx="28803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B67380-7E36-46E7-84F1-1F9E366DA702}"/>
              </a:ext>
            </a:extLst>
          </p:cNvPr>
          <p:cNvSpPr/>
          <p:nvPr/>
        </p:nvSpPr>
        <p:spPr>
          <a:xfrm>
            <a:off x="3022013" y="5204871"/>
            <a:ext cx="28803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2480A0-8078-4E01-8537-BEA0B5AFCCF8}"/>
              </a:ext>
            </a:extLst>
          </p:cNvPr>
          <p:cNvSpPr/>
          <p:nvPr/>
        </p:nvSpPr>
        <p:spPr>
          <a:xfrm>
            <a:off x="3010074" y="6086884"/>
            <a:ext cx="28803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898FA5-DDFA-44F1-85F8-6FE364E7EED6}"/>
              </a:ext>
            </a:extLst>
          </p:cNvPr>
          <p:cNvSpPr/>
          <p:nvPr/>
        </p:nvSpPr>
        <p:spPr>
          <a:xfrm>
            <a:off x="4232920" y="4699000"/>
            <a:ext cx="288031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36E7FA-042E-4935-BE6B-5FED7457D25F}"/>
              </a:ext>
            </a:extLst>
          </p:cNvPr>
          <p:cNvSpPr/>
          <p:nvPr/>
        </p:nvSpPr>
        <p:spPr>
          <a:xfrm>
            <a:off x="4919639" y="4222476"/>
            <a:ext cx="465409" cy="47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Hidden Layer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815207"/>
            <a:ext cx="755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&amp; Bias &amp; Activation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7F5E1B-2B37-497D-9080-D42C3826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11" y="2874776"/>
            <a:ext cx="7589778" cy="25955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2946A-28CA-402F-93F4-0015059008FA}"/>
              </a:ext>
            </a:extLst>
          </p:cNvPr>
          <p:cNvSpPr/>
          <p:nvPr/>
        </p:nvSpPr>
        <p:spPr>
          <a:xfrm>
            <a:off x="5529064" y="3550778"/>
            <a:ext cx="1224136" cy="26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C1613D-DE03-43BE-AFAA-719553834371}"/>
              </a:ext>
            </a:extLst>
          </p:cNvPr>
          <p:cNvSpPr/>
          <p:nvPr/>
        </p:nvSpPr>
        <p:spPr>
          <a:xfrm>
            <a:off x="5546561" y="4175292"/>
            <a:ext cx="567174" cy="260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7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5400000">
            <a:off x="1541557" y="-1521671"/>
            <a:ext cx="6858000" cy="9906000"/>
          </a:xfrm>
          <a:prstGeom prst="rect">
            <a:avLst/>
          </a:prstGeom>
          <a:gradFill>
            <a:gsLst>
              <a:gs pos="53364">
                <a:srgbClr val="A2B8AE">
                  <a:alpha val="15000"/>
                </a:srgbClr>
              </a:gs>
              <a:gs pos="28800">
                <a:srgbClr val="D9C0B9">
                  <a:alpha val="38000"/>
                </a:srgbClr>
              </a:gs>
              <a:gs pos="0">
                <a:schemeClr val="accent6">
                  <a:lumMod val="20000"/>
                  <a:lumOff val="80000"/>
                  <a:alpha val="49000"/>
                </a:schemeClr>
              </a:gs>
              <a:gs pos="86000">
                <a:schemeClr val="bg1">
                  <a:alpha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64" y="6669360"/>
            <a:ext cx="9480673" cy="30539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2266" y="6691193"/>
            <a:ext cx="232146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COPYRIGHT </a:t>
            </a:r>
            <a:r>
              <a:rPr lang="ko-KR" altLang="en-US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Ⓒ </a:t>
            </a:r>
            <a:r>
              <a:rPr lang="en-US" altLang="ko-KR" sz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RIGHT RESERVED BY PAPATAFACTORY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855" y="1124744"/>
            <a:ext cx="9480673" cy="360040"/>
          </a:xfrm>
          <a:prstGeom prst="rect">
            <a:avLst/>
          </a:prstGeom>
          <a:solidFill>
            <a:srgbClr val="D9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456" y="11068"/>
            <a:ext cx="4176464" cy="1296144"/>
          </a:xfrm>
          <a:prstGeom prst="rect">
            <a:avLst/>
          </a:prstGeom>
          <a:solidFill>
            <a:srgbClr val="423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514" y="156811"/>
            <a:ext cx="37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9C0B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DNN classifier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9C0B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29" y="883819"/>
            <a:ext cx="2036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Dropout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24855" y="836712"/>
            <a:ext cx="2269007" cy="0"/>
          </a:xfrm>
          <a:prstGeom prst="line">
            <a:avLst/>
          </a:prstGeom>
          <a:ln w="3175">
            <a:solidFill>
              <a:schemeClr val="bg1">
                <a:alpha val="1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신프로프로젝트\2017_shinpro_project\05_2017_파파타팩토리 사업관련자료\파파타팩토리로고\파파타팩토리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179143"/>
            <a:ext cx="780875" cy="28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362842" y="1725709"/>
            <a:ext cx="7551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방지하기 위한 기법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학습할 때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일부의 노드만 사용한다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 descr="dropoutì ëí ì´ë¯¸ì§ ê²ìê²°ê³¼">
            <a:extLst>
              <a:ext uri="{FF2B5EF4-FFF2-40B4-BE49-F238E27FC236}">
                <a16:creationId xmlns:a16="http://schemas.microsoft.com/office/drawing/2014/main" id="{D9FC32EC-D801-4F60-A046-356A9A88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17" y="3029042"/>
            <a:ext cx="6568765" cy="32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4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680</Words>
  <Application>Microsoft Office PowerPoint</Application>
  <PresentationFormat>A4 용지(210x297mm)</PresentationFormat>
  <Paragraphs>160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신강식</dc:creator>
  <cp:lastModifiedBy>박진배</cp:lastModifiedBy>
  <cp:revision>105</cp:revision>
  <dcterms:created xsi:type="dcterms:W3CDTF">2017-12-10T07:04:36Z</dcterms:created>
  <dcterms:modified xsi:type="dcterms:W3CDTF">2018-03-30T08:11:55Z</dcterms:modified>
</cp:coreProperties>
</file>