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51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 txBox="1"/>
          <p:nvPr/>
        </p:nvSpPr>
        <p:spPr>
          <a:xfrm>
            <a:off x="4452873" y="861821"/>
            <a:ext cx="4290697" cy="3886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914525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CSE437: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New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Technology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Project 2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Spec Outline</a:t>
            </a:r>
          </a:p>
        </p:txBody>
      </p:sp>
      <p:pic>
        <p:nvPicPr>
          <p:cNvPr id="13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4" y="924240"/>
            <a:ext cx="3652904" cy="49554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본문 첫 번째 줄…"/>
          <p:cNvSpPr txBox="1"/>
          <p:nvPr>
            <p:ph type="body" sz="quarter" idx="1" hasCustomPrompt="1"/>
          </p:nvPr>
        </p:nvSpPr>
        <p:spPr>
          <a:xfrm>
            <a:off x="5067300" y="4633143"/>
            <a:ext cx="3448050" cy="12465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1pPr>
            <a:lvl2pPr marL="571500" indent="-1143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2pPr>
            <a:lvl3pPr marL="1051560" indent="-13716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3pPr>
            <a:lvl4pPr marL="15240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4pPr>
            <a:lvl5pPr marL="19812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6329794" y="6247131"/>
            <a:ext cx="223406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 txBox="1"/>
          <p:nvPr/>
        </p:nvSpPr>
        <p:spPr>
          <a:xfrm>
            <a:off x="4452873" y="861821"/>
            <a:ext cx="4290697" cy="3886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914525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1800"/>
              <a:t>CSE437:</a:t>
            </a:r>
            <a:endParaRPr sz="180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1800"/>
              <a:t>New</a:t>
            </a:r>
            <a:endParaRPr sz="180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1800"/>
              <a:t>Technology</a:t>
            </a:r>
            <a:endParaRPr sz="180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1800"/>
              <a:t>Project 2</a:t>
            </a:r>
            <a:endParaRPr sz="180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endParaRPr sz="180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1800"/>
              <a:t>Spec Outline</a:t>
            </a:r>
            <a:endParaRPr sz="1800"/>
          </a:p>
        </p:txBody>
      </p:sp>
      <p:pic>
        <p:nvPicPr>
          <p:cNvPr id="13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4" y="924240"/>
            <a:ext cx="3652904" cy="49554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본문 첫 번째 줄…"/>
          <p:cNvSpPr txBox="1"/>
          <p:nvPr>
            <p:ph type="body" sz="quarter" idx="1" hasCustomPrompt="1"/>
          </p:nvPr>
        </p:nvSpPr>
        <p:spPr>
          <a:xfrm>
            <a:off x="5067300" y="4633143"/>
            <a:ext cx="3448050" cy="12465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1pPr>
            <a:lvl2pPr marL="571500" indent="-1143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2pPr>
            <a:lvl3pPr marL="1051560" indent="-13716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3pPr>
            <a:lvl4pPr marL="15240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4pPr>
            <a:lvl5pPr marL="19812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xfrm>
            <a:off x="6329794" y="6247131"/>
            <a:ext cx="223406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02437" y="6530626"/>
            <a:ext cx="4221480" cy="254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900" i="1" spc="-5">
                <a:solidFill>
                  <a:srgbClr val="7E7E7E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t>CSE437 New Technology Project 2 </a:t>
            </a:r>
            <a:r>
              <a:rPr spc="0"/>
              <a:t>|</a:t>
            </a:r>
            <a:r>
              <a:t> </a:t>
            </a:r>
            <a:r>
              <a:rPr spc="0"/>
              <a:t>Fall</a:t>
            </a:r>
            <a:r>
              <a:rPr spc="-25"/>
              <a:t> </a:t>
            </a:r>
            <a:r>
              <a:rPr spc="-10"/>
              <a:t>201</a:t>
            </a:r>
            <a:r>
              <a:t>8 </a:t>
            </a:r>
            <a:r>
              <a:rPr spc="0"/>
              <a:t>| </a:t>
            </a:r>
            <a:r>
              <a:t> Jaehong Kim</a:t>
            </a:r>
            <a:r>
              <a:rPr spc="-15"/>
              <a:t> </a:t>
            </a:r>
            <a:r>
              <a:rPr spc="0"/>
              <a:t>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jaehong.kim@khu.ac.kr</a:t>
            </a:r>
            <a:r>
              <a:rPr spc="0"/>
              <a:t>)</a:t>
            </a:r>
            <a:endParaRPr spc="0"/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8291945" y="6496020"/>
            <a:ext cx="223406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02437" y="6530626"/>
            <a:ext cx="4221480" cy="254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900" i="1" spc="-5">
                <a:solidFill>
                  <a:srgbClr val="7E7E7E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rPr sz="1800"/>
              <a:t>CSE437 New Technology Project 2 </a:t>
            </a:r>
            <a:r>
              <a:rPr sz="1800" spc="0"/>
              <a:t>|</a:t>
            </a:r>
            <a:r>
              <a:rPr sz="1800"/>
              <a:t> </a:t>
            </a:r>
            <a:r>
              <a:rPr sz="1800" spc="0"/>
              <a:t>Fall</a:t>
            </a:r>
            <a:r>
              <a:rPr sz="1800" spc="-25"/>
              <a:t> </a:t>
            </a:r>
            <a:r>
              <a:rPr sz="1800" spc="-10"/>
              <a:t>201</a:t>
            </a:r>
            <a:r>
              <a:rPr sz="1800"/>
              <a:t>8 </a:t>
            </a:r>
            <a:r>
              <a:rPr sz="1800" spc="0"/>
              <a:t>| </a:t>
            </a:r>
            <a:r>
              <a:rPr sz="1800"/>
              <a:t> Jaehong Kim</a:t>
            </a:r>
            <a:r>
              <a:rPr sz="1800" spc="-15"/>
              <a:t> </a:t>
            </a:r>
            <a:r>
              <a:rPr sz="1800" spc="0"/>
              <a:t>(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jaehong.kim@khu.ac.kr</a:t>
            </a:r>
            <a:r>
              <a:rPr sz="1800" spc="0"/>
              <a:t>)</a:t>
            </a:r>
            <a:endParaRPr sz="1800" spc="0"/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8291945" y="6496020"/>
            <a:ext cx="223406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 panose="020405020504050203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1"/>
          <p:cNvSpPr txBox="1"/>
          <p:nvPr>
            <p:ph type="sldNum" sz="quarter" idx="4294967295"/>
          </p:nvPr>
        </p:nvSpPr>
        <p:spPr>
          <a:xfrm>
            <a:off x="8362095" y="6496018"/>
            <a:ext cx="153253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4" name="제목 1"/>
          <p:cNvSpPr txBox="1"/>
          <p:nvPr/>
        </p:nvSpPr>
        <p:spPr>
          <a:xfrm>
            <a:off x="4362450" y="4756151"/>
            <a:ext cx="3524250" cy="131825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571500" indent="-571500">
              <a:lnSpc>
                <a:spcPct val="90000"/>
              </a:lnSpc>
              <a:buSzPct val="100000"/>
              <a:buFont typeface="Arial" panose="020B0604020202020204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Presentation Date :</a:t>
            </a: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 panose="020B0604020202020204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571500" indent="-571500">
              <a:lnSpc>
                <a:spcPct val="90000"/>
              </a:lnSpc>
              <a:buSzPct val="100000"/>
              <a:buFont typeface="Arial" panose="020B0604020202020204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Team Name : </a:t>
            </a: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 panose="020B0604020202020204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571500" indent="-571500">
              <a:lnSpc>
                <a:spcPct val="90000"/>
              </a:lnSpc>
              <a:buSzPct val="100000"/>
              <a:buFont typeface="Arial" panose="020B0604020202020204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Team Member Name :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Current Status</a:t>
            </a:r>
          </a:p>
        </p:txBody>
      </p:sp>
      <p:sp>
        <p:nvSpPr>
          <p:cNvPr id="65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6" name="슬라이드 번호 개체 틀 3"/>
          <p:cNvSpPr txBox="1"/>
          <p:nvPr>
            <p:ph type="sldNum" sz="quarter" idx="4294967295"/>
          </p:nvPr>
        </p:nvSpPr>
        <p:spPr>
          <a:xfrm>
            <a:off x="8346524" y="6496018"/>
            <a:ext cx="168824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Further Plan</a:t>
            </a:r>
          </a:p>
        </p:txBody>
      </p:sp>
      <p:sp>
        <p:nvSpPr>
          <p:cNvPr id="69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슬라이드 번호 개체 틀 3"/>
          <p:cNvSpPr txBox="1"/>
          <p:nvPr>
            <p:ph type="sldNum" sz="quarter" idx="4294967295"/>
          </p:nvPr>
        </p:nvSpPr>
        <p:spPr>
          <a:xfrm>
            <a:off x="8291941" y="6496018"/>
            <a:ext cx="223407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Division and Assignment of Work</a:t>
            </a:r>
          </a:p>
        </p:txBody>
      </p:sp>
      <p:sp>
        <p:nvSpPr>
          <p:cNvPr id="73" name="슬라이드 번호 개체 틀 3"/>
          <p:cNvSpPr txBox="1"/>
          <p:nvPr>
            <p:ph type="sldNum" sz="quarter" idx="4294967295"/>
          </p:nvPr>
        </p:nvSpPr>
        <p:spPr>
          <a:xfrm>
            <a:off x="8312985" y="6496020"/>
            <a:ext cx="202366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aphicFrame>
        <p:nvGraphicFramePr>
          <p:cNvPr id="74" name="내용 개체 틀 8"/>
          <p:cNvGraphicFramePr/>
          <p:nvPr/>
        </p:nvGraphicFramePr>
        <p:xfrm>
          <a:off x="457200" y="1581362"/>
          <a:ext cx="8229600" cy="4450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  <a:sym typeface="맑은 고딕"/>
                      </a:endParaR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Assignee</a:t>
                      </a:r>
                      <a:endParaRPr b="1">
                        <a:solidFill>
                          <a:srgbClr val="FFFFFF"/>
                        </a:solidFill>
                        <a:sym typeface="맑은 고딕"/>
                      </a:endParaR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ctr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sp>
        <p:nvSpPr>
          <p:cNvPr id="77" name="슬라이드 번호 개체 틀 3"/>
          <p:cNvSpPr txBox="1"/>
          <p:nvPr>
            <p:ph type="sldNum" sz="quarter" idx="4294967295"/>
          </p:nvPr>
        </p:nvSpPr>
        <p:spPr>
          <a:xfrm>
            <a:off x="8298252" y="6496020"/>
            <a:ext cx="217099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aphicFrame>
        <p:nvGraphicFramePr>
          <p:cNvPr id="78" name="내용 개체 틀 6"/>
          <p:cNvGraphicFramePr/>
          <p:nvPr/>
        </p:nvGraphicFramePr>
        <p:xfrm>
          <a:off x="501957" y="1325534"/>
          <a:ext cx="8159156" cy="42664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69443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  <a:gridCol w="506901"/>
              </a:tblGrid>
              <a:tr h="303454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Contents</a:t>
                      </a:r>
                      <a:endParaRPr>
                        <a:sym typeface="맑은 고딕"/>
                      </a:endParaRPr>
                    </a:p>
                  </a:txBody>
                  <a:tcPr marL="45720" marR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9월</a:t>
                      </a:r>
                      <a:endParaRPr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10월</a:t>
                      </a:r>
                      <a:endParaRPr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11월</a:t>
                      </a:r>
                      <a:endParaRPr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12월</a:t>
                      </a:r>
                      <a:endParaRPr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cPr/>
                </a:tc>
              </a:tr>
              <a:tr h="252878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  <a:endParaRPr sz="1400">
                        <a:sym typeface="맑은 고딕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2163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81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  <a:p/>
          <a:p/>
          <a:p/>
          <a:p>
            <a:r>
              <a:t>Presenter Name (email address)</a:t>
            </a:r>
          </a:p>
        </p:txBody>
      </p:sp>
      <p:sp>
        <p:nvSpPr>
          <p:cNvPr id="82" name="슬라이드 번호 개체 틀 3"/>
          <p:cNvSpPr txBox="1"/>
          <p:nvPr>
            <p:ph type="sldNum" sz="quarter" idx="4294967295"/>
          </p:nvPr>
        </p:nvSpPr>
        <p:spPr>
          <a:xfrm>
            <a:off x="8299033" y="6496020"/>
            <a:ext cx="216318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37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t>Overview</a:t>
            </a:r>
          </a:p>
          <a:p>
            <a:pPr>
              <a:lnSpc>
                <a:spcPct val="72000"/>
              </a:lnSpc>
              <a:defRPr sz="2300"/>
            </a:pPr>
            <a:r>
              <a:t>Goal/Problem &amp; Requirement</a:t>
            </a:r>
          </a:p>
          <a:p>
            <a:pPr>
              <a:lnSpc>
                <a:spcPct val="72000"/>
              </a:lnSpc>
              <a:defRPr sz="2300"/>
            </a:pPr>
            <a:r>
              <a:t>Approach</a:t>
            </a:r>
          </a:p>
          <a:p>
            <a:pPr>
              <a:lnSpc>
                <a:spcPct val="72000"/>
              </a:lnSpc>
              <a:defRPr sz="2300"/>
            </a:pPr>
            <a:r>
              <a:t>Development Environment</a:t>
            </a:r>
          </a:p>
          <a:p>
            <a:pPr>
              <a:lnSpc>
                <a:spcPct val="72000"/>
              </a:lnSpc>
              <a:defRPr sz="2300"/>
            </a:pPr>
            <a:r>
              <a:t>Architecture</a:t>
            </a:r>
          </a:p>
          <a:p>
            <a:pPr>
              <a:lnSpc>
                <a:spcPct val="72000"/>
              </a:lnSpc>
              <a:defRPr sz="2300"/>
            </a:pPr>
            <a:r>
              <a:t>Basic Spec</a:t>
            </a:r>
          </a:p>
          <a:p>
            <a:pPr>
              <a:lnSpc>
                <a:spcPct val="72000"/>
              </a:lnSpc>
              <a:defRPr sz="2300"/>
            </a:pPr>
            <a:r>
              <a:t>Current Status</a:t>
            </a:r>
          </a:p>
          <a:p>
            <a:pPr>
              <a:lnSpc>
                <a:spcPct val="72000"/>
              </a:lnSpc>
              <a:defRPr sz="2300"/>
            </a:pPr>
            <a:r>
              <a:t>Further Plan</a:t>
            </a:r>
          </a:p>
          <a:p>
            <a:pPr>
              <a:lnSpc>
                <a:spcPct val="72000"/>
              </a:lnSpc>
              <a:defRPr sz="2300"/>
            </a:pPr>
            <a:r>
              <a:t>Division and Assignment of work</a:t>
            </a:r>
          </a:p>
          <a:p>
            <a:pPr>
              <a:lnSpc>
                <a:spcPct val="72000"/>
              </a:lnSpc>
              <a:defRPr sz="2300"/>
            </a:pPr>
            <a:r>
              <a:t>Schedule</a:t>
            </a:r>
          </a:p>
        </p:txBody>
      </p:sp>
      <p:sp>
        <p:nvSpPr>
          <p:cNvPr id="38" name="슬라이드 번호 개체 틀 3"/>
          <p:cNvSpPr txBox="1"/>
          <p:nvPr>
            <p:ph type="sldNum" sz="quarter" idx="4294967295"/>
          </p:nvPr>
        </p:nvSpPr>
        <p:spPr>
          <a:xfrm>
            <a:off x="8347361" y="6496018"/>
            <a:ext cx="167987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41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슬라이드 번호 개체 틀 3"/>
          <p:cNvSpPr txBox="1"/>
          <p:nvPr>
            <p:ph type="sldNum" sz="quarter" idx="4294967295"/>
          </p:nvPr>
        </p:nvSpPr>
        <p:spPr>
          <a:xfrm>
            <a:off x="8348143" y="6496018"/>
            <a:ext cx="167205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Goal/Problem &amp; Requirement</a:t>
            </a:r>
          </a:p>
        </p:txBody>
      </p:sp>
      <p:sp>
        <p:nvSpPr>
          <p:cNvPr id="45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본 프로젝트의 목표 및 요구사항</a:t>
            </a:r>
          </a:p>
        </p:txBody>
      </p:sp>
      <p:sp>
        <p:nvSpPr>
          <p:cNvPr id="46" name="슬라이드 번호 개체 틀 3"/>
          <p:cNvSpPr txBox="1"/>
          <p:nvPr>
            <p:ph type="sldNum" sz="quarter" idx="4294967295"/>
          </p:nvPr>
        </p:nvSpPr>
        <p:spPr>
          <a:xfrm>
            <a:off x="8346637" y="6496018"/>
            <a:ext cx="168711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Approach</a:t>
            </a:r>
          </a:p>
        </p:txBody>
      </p:sp>
      <p:sp>
        <p:nvSpPr>
          <p:cNvPr id="49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프로젝트 수행 목표 또는 문제 정의 및 접근 방법</a:t>
            </a:r>
          </a:p>
        </p:txBody>
      </p:sp>
      <p:sp>
        <p:nvSpPr>
          <p:cNvPr id="50" name="슬라이드 번호 개체 틀 3"/>
          <p:cNvSpPr txBox="1"/>
          <p:nvPr>
            <p:ph type="sldNum" sz="quarter" idx="4294967295"/>
          </p:nvPr>
        </p:nvSpPr>
        <p:spPr>
          <a:xfrm>
            <a:off x="8350822" y="6496018"/>
            <a:ext cx="164526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Development Environment</a:t>
            </a:r>
          </a:p>
        </p:txBody>
      </p:sp>
      <p:sp>
        <p:nvSpPr>
          <p:cNvPr id="53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개발 환경 정리</a:t>
            </a:r>
          </a:p>
          <a:p>
            <a:pPr marL="685800" lvl="1" indent="-228600"/>
            <a:r>
              <a:t>사용 언어</a:t>
            </a:r>
          </a:p>
          <a:p>
            <a:pPr marL="685800" lvl="1" indent="-228600"/>
            <a:r>
              <a:t>사용 플랫폼</a:t>
            </a:r>
          </a:p>
          <a:p>
            <a:pPr marL="685800" lvl="1" indent="-228600"/>
            <a:r>
              <a:t>사용 IDE 등</a:t>
            </a:r>
          </a:p>
        </p:txBody>
      </p:sp>
      <p:sp>
        <p:nvSpPr>
          <p:cNvPr id="54" name="슬라이드 번호 개체 틀 3"/>
          <p:cNvSpPr txBox="1"/>
          <p:nvPr>
            <p:ph type="sldNum" sz="quarter" idx="4294967295"/>
          </p:nvPr>
        </p:nvSpPr>
        <p:spPr>
          <a:xfrm>
            <a:off x="8346524" y="6496018"/>
            <a:ext cx="168824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58" name="슬라이드 번호 개체 틀 3"/>
          <p:cNvSpPr txBox="1"/>
          <p:nvPr>
            <p:ph type="sldNum" sz="quarter" idx="4294967295"/>
          </p:nvPr>
        </p:nvSpPr>
        <p:spPr>
          <a:xfrm>
            <a:off x="8353780" y="6496018"/>
            <a:ext cx="161568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5" name="Group 34"/>
          <p:cNvGrpSpPr/>
          <p:nvPr/>
        </p:nvGrpSpPr>
        <p:grpSpPr>
          <a:xfrm>
            <a:off x="1060450" y="1691005"/>
            <a:ext cx="5670550" cy="4560570"/>
            <a:chOff x="1670" y="2663"/>
            <a:chExt cx="8930" cy="7182"/>
          </a:xfrm>
        </p:grpSpPr>
        <p:grpSp>
          <p:nvGrpSpPr>
            <p:cNvPr id="5" name="Group 4"/>
            <p:cNvGrpSpPr/>
            <p:nvPr/>
          </p:nvGrpSpPr>
          <p:grpSpPr>
            <a:xfrm>
              <a:off x="1670" y="3010"/>
              <a:ext cx="4082" cy="2608"/>
              <a:chOff x="1670" y="3010"/>
              <a:chExt cx="4082" cy="2608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670" y="3010"/>
                <a:ext cx="4082" cy="2608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435" y="3038"/>
                <a:ext cx="2552" cy="2552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483" y="2663"/>
              <a:ext cx="2940" cy="1608"/>
              <a:chOff x="6483" y="2663"/>
              <a:chExt cx="2940" cy="1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483" y="2663"/>
                <a:ext cx="2940" cy="1609"/>
                <a:chOff x="6863" y="3403"/>
                <a:chExt cx="2940" cy="160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7467" y="3532"/>
                  <a:ext cx="453" cy="34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353" y="4004"/>
                  <a:ext cx="2082" cy="10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067" y="4004"/>
                  <a:ext cx="2736" cy="14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353" y="3697"/>
                  <a:ext cx="720" cy="7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863" y="3403"/>
                  <a:ext cx="1728" cy="144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087" y="3410"/>
                <a:ext cx="1360" cy="5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noFill/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servo</a:t>
                </a:r>
                <a:endPara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flipV="1">
              <a:off x="5752" y="3726"/>
              <a:ext cx="1221" cy="54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9" name="Group 18"/>
            <p:cNvGrpSpPr/>
            <p:nvPr/>
          </p:nvGrpSpPr>
          <p:grpSpPr>
            <a:xfrm rot="1260000">
              <a:off x="8560" y="6677"/>
              <a:ext cx="2040" cy="3168"/>
              <a:chOff x="8007" y="6657"/>
              <a:chExt cx="2040" cy="316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8007" y="6657"/>
                <a:ext cx="2041" cy="3168"/>
              </a:xfrm>
              <a:prstGeom prst="roundRect">
                <a:avLst>
                  <a:gd name="adj" fmla="val 4899"/>
                </a:avLst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120" y="6799"/>
                <a:ext cx="1815" cy="2448"/>
              </a:xfrm>
              <a:prstGeom prst="round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687" y="9360"/>
                <a:ext cx="681" cy="340"/>
              </a:xfrm>
              <a:prstGeom prst="round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700000">
              <a:off x="4239" y="4108"/>
              <a:ext cx="2880" cy="2880"/>
              <a:chOff x="3339" y="6554"/>
              <a:chExt cx="2880" cy="2880"/>
            </a:xfrm>
          </p:grpSpPr>
          <p:sp>
            <p:nvSpPr>
              <p:cNvPr id="23" name="Arc 22"/>
              <p:cNvSpPr/>
              <p:nvPr/>
            </p:nvSpPr>
            <p:spPr>
              <a:xfrm>
                <a:off x="3339" y="6554"/>
                <a:ext cx="2880" cy="2880"/>
              </a:xfrm>
              <a:prstGeom prst="arc">
                <a:avLst/>
              </a:prstGeom>
              <a:noFill/>
              <a:ln w="19685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3819" y="7034"/>
                <a:ext cx="1920" cy="1920"/>
              </a:xfrm>
              <a:prstGeom prst="arc">
                <a:avLst/>
              </a:prstGeom>
              <a:noFill/>
              <a:ln w="19685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4299" y="7564"/>
                <a:ext cx="960" cy="960"/>
              </a:xfrm>
              <a:prstGeom prst="arc">
                <a:avLst/>
              </a:prstGeom>
              <a:noFill/>
              <a:ln w="19685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5600000">
              <a:off x="6999" y="6464"/>
              <a:ext cx="2880" cy="2880"/>
              <a:chOff x="3339" y="6554"/>
              <a:chExt cx="2880" cy="2880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3339" y="6554"/>
                <a:ext cx="2880" cy="2880"/>
              </a:xfrm>
              <a:prstGeom prst="arc">
                <a:avLst/>
              </a:prstGeom>
              <a:noFill/>
              <a:ln w="19685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3819" y="7034"/>
                <a:ext cx="1920" cy="1920"/>
              </a:xfrm>
              <a:prstGeom prst="arc">
                <a:avLst/>
              </a:prstGeom>
              <a:noFill/>
              <a:ln w="19685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4299" y="7564"/>
                <a:ext cx="960" cy="960"/>
              </a:xfrm>
              <a:prstGeom prst="arc">
                <a:avLst/>
              </a:prstGeom>
              <a:noFill/>
              <a:ln w="19685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sp>
          <p:nvSpPr>
            <p:cNvPr id="34" name="Text Box 33"/>
            <p:cNvSpPr txBox="1"/>
            <p:nvPr/>
          </p:nvSpPr>
          <p:spPr>
            <a:xfrm>
              <a:off x="3841" y="7437"/>
              <a:ext cx="2642" cy="10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 upright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Bluetooth</a:t>
              </a:r>
              <a:endPara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Communication</a:t>
              </a:r>
              <a:endPara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58" name="슬라이드 번호 개체 틀 3"/>
          <p:cNvSpPr txBox="1"/>
          <p:nvPr>
            <p:ph type="sldNum" sz="quarter" idx="4294967295"/>
          </p:nvPr>
        </p:nvSpPr>
        <p:spPr>
          <a:xfrm>
            <a:off x="8353780" y="6496018"/>
            <a:ext cx="161568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03" name="Group 102"/>
          <p:cNvGrpSpPr/>
          <p:nvPr/>
        </p:nvGrpSpPr>
        <p:grpSpPr>
          <a:xfrm>
            <a:off x="1902460" y="1323340"/>
            <a:ext cx="5763260" cy="4601845"/>
            <a:chOff x="2996" y="2084"/>
            <a:chExt cx="9076" cy="7247"/>
          </a:xfrm>
        </p:grpSpPr>
        <p:sp>
          <p:nvSpPr>
            <p:cNvPr id="2" name="Rectangle 1"/>
            <p:cNvSpPr/>
            <p:nvPr/>
          </p:nvSpPr>
          <p:spPr>
            <a:xfrm>
              <a:off x="2996" y="2683"/>
              <a:ext cx="4309" cy="46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C51949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 forceAA="0" upright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69" y="2084"/>
              <a:ext cx="894" cy="8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337" y="3543"/>
              <a:ext cx="3628" cy="129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 forceAA="0" upright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Bluetooth</a:t>
              </a:r>
              <a:endPara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Beacon</a:t>
              </a:r>
              <a:endPara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7" y="5291"/>
              <a:ext cx="3628" cy="1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 forceAA="0" upright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Bluetooth </a:t>
              </a:r>
              <a:r>
                <a: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Door Control</a:t>
              </a:r>
              <a:endPara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 rot="2760000">
              <a:off x="5634" y="3658"/>
              <a:ext cx="1045" cy="1057"/>
              <a:chOff x="3339" y="6554"/>
              <a:chExt cx="2880" cy="2880"/>
            </a:xfrm>
          </p:grpSpPr>
          <p:sp>
            <p:nvSpPr>
              <p:cNvPr id="24" name="Arc 23"/>
              <p:cNvSpPr/>
              <p:nvPr/>
            </p:nvSpPr>
            <p:spPr>
              <a:xfrm>
                <a:off x="3339" y="6554"/>
                <a:ext cx="2880" cy="288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819" y="7034"/>
                <a:ext cx="1920" cy="192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4299" y="7564"/>
                <a:ext cx="960" cy="96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343" y="7723"/>
              <a:ext cx="2940" cy="1608"/>
              <a:chOff x="6483" y="2663"/>
              <a:chExt cx="2940" cy="160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483" y="2663"/>
                <a:ext cx="2940" cy="1609"/>
                <a:chOff x="6863" y="3403"/>
                <a:chExt cx="2940" cy="1609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467" y="3532"/>
                  <a:ext cx="453" cy="34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353" y="4004"/>
                  <a:ext cx="2082" cy="10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067" y="4004"/>
                  <a:ext cx="2736" cy="14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7353" y="3697"/>
                  <a:ext cx="720" cy="7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>
                  <a:noFill/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863" y="3403"/>
                  <a:ext cx="1728" cy="144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vertOverflow="overflow" horzOverflow="overflow" vert="horz" wrap="square" lIns="45718" tIns="45718" rIns="45718" bIns="45718" numCol="1" spcCol="38100" rtlCol="0" anchor="ctr" forceAA="0" upright="0">
                  <a:spAutoFit/>
                </a:bodyPr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7087" y="3410"/>
                <a:ext cx="1360" cy="5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noFill/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servo</a:t>
                </a:r>
                <a:endParaRPr kumimoji="0" lang="en-US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p:grpSp>
        <p:cxnSp>
          <p:nvCxnSpPr>
            <p:cNvPr id="44" name="Elbow Connector 43"/>
            <p:cNvCxnSpPr>
              <a:stCxn id="21" idx="2"/>
              <a:endCxn id="39" idx="3"/>
            </p:cNvCxnSpPr>
            <p:nvPr/>
          </p:nvCxnSpPr>
          <p:spPr>
            <a:xfrm rot="5400000" flipV="1">
              <a:off x="4742" y="7542"/>
              <a:ext cx="1809" cy="764"/>
            </a:xfrm>
            <a:prstGeom prst="bentConnector4">
              <a:avLst>
                <a:gd name="adj1" fmla="val 36070"/>
                <a:gd name="adj2" fmla="val 286453"/>
              </a:avLst>
            </a:prstGeom>
            <a:noFill/>
            <a:ln w="25400" cap="flat">
              <a:solidFill>
                <a:schemeClr val="accent4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63" name="Group 62"/>
            <p:cNvGrpSpPr/>
            <p:nvPr/>
          </p:nvGrpSpPr>
          <p:grpSpPr>
            <a:xfrm rot="13560000">
              <a:off x="6329" y="5626"/>
              <a:ext cx="1045" cy="1057"/>
              <a:chOff x="3339" y="6554"/>
              <a:chExt cx="2880" cy="2880"/>
            </a:xfrm>
          </p:grpSpPr>
          <p:sp>
            <p:nvSpPr>
              <p:cNvPr id="64" name="Arc 63"/>
              <p:cNvSpPr/>
              <p:nvPr/>
            </p:nvSpPr>
            <p:spPr>
              <a:xfrm>
                <a:off x="3339" y="6554"/>
                <a:ext cx="2880" cy="288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3819" y="7034"/>
                <a:ext cx="1920" cy="192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>
                <a:off x="4299" y="7564"/>
                <a:ext cx="960" cy="96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8104" y="2678"/>
              <a:ext cx="3969" cy="53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 forceAA="0" upright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 rot="0">
              <a:off x="8544" y="2109"/>
              <a:ext cx="590" cy="918"/>
              <a:chOff x="8007" y="6657"/>
              <a:chExt cx="2040" cy="3168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8007" y="6657"/>
                <a:ext cx="2041" cy="3168"/>
              </a:xfrm>
              <a:prstGeom prst="roundRect">
                <a:avLst>
                  <a:gd name="adj" fmla="val 4899"/>
                </a:avLst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8120" y="6799"/>
                <a:ext cx="1815" cy="2448"/>
              </a:xfrm>
              <a:prstGeom prst="round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687" y="9360"/>
                <a:ext cx="681" cy="340"/>
              </a:xfrm>
              <a:prstGeom prst="roundRect">
                <a:avLst/>
              </a:prstGeom>
              <a:solidFill>
                <a:srgbClr val="FFFFFF"/>
              </a:solidFill>
              <a:ln w="28575" cap="flat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ctr" forceAA="0" upright="0">
                <a:spAutoFit/>
              </a:bodyPr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8444" y="3473"/>
              <a:ext cx="3312" cy="38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anchorCtr="0" forceAA="0" upright="0">
              <a:spAutoFit/>
            </a:bodyPr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Application</a:t>
              </a:r>
              <a:endPara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rot="2760000">
              <a:off x="8034" y="3712"/>
              <a:ext cx="1045" cy="1057"/>
              <a:chOff x="3339" y="6554"/>
              <a:chExt cx="2880" cy="2880"/>
            </a:xfrm>
          </p:grpSpPr>
          <p:sp>
            <p:nvSpPr>
              <p:cNvPr id="87" name="Arc 86"/>
              <p:cNvSpPr/>
              <p:nvPr/>
            </p:nvSpPr>
            <p:spPr>
              <a:xfrm>
                <a:off x="3339" y="6554"/>
                <a:ext cx="2880" cy="288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3819" y="7034"/>
                <a:ext cx="1920" cy="192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9" name="Arc 88"/>
              <p:cNvSpPr/>
              <p:nvPr/>
            </p:nvSpPr>
            <p:spPr>
              <a:xfrm>
                <a:off x="4299" y="7564"/>
                <a:ext cx="960" cy="96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3560000">
              <a:off x="8729" y="5680"/>
              <a:ext cx="1045" cy="1057"/>
              <a:chOff x="3339" y="6554"/>
              <a:chExt cx="2880" cy="2880"/>
            </a:xfrm>
          </p:grpSpPr>
          <p:sp>
            <p:nvSpPr>
              <p:cNvPr id="91" name="Arc 90"/>
              <p:cNvSpPr/>
              <p:nvPr/>
            </p:nvSpPr>
            <p:spPr>
              <a:xfrm>
                <a:off x="3339" y="6554"/>
                <a:ext cx="2880" cy="288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92" name="Arc 91"/>
              <p:cNvSpPr/>
              <p:nvPr/>
            </p:nvSpPr>
            <p:spPr>
              <a:xfrm>
                <a:off x="3819" y="7034"/>
                <a:ext cx="1920" cy="192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93" name="Arc 92"/>
              <p:cNvSpPr/>
              <p:nvPr/>
            </p:nvSpPr>
            <p:spPr>
              <a:xfrm>
                <a:off x="4299" y="7564"/>
                <a:ext cx="960" cy="960"/>
              </a:xfrm>
              <a:prstGeom prst="arc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square" lIns="91439" tIns="45719" rIns="91439" bIns="45719" numCol="1" spcCol="38100" rtlCol="0" anchor="t" forceAA="0" upright="0">
                <a:no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Basic Spec</a:t>
            </a:r>
          </a:p>
        </p:txBody>
      </p:sp>
      <p:sp>
        <p:nvSpPr>
          <p:cNvPr id="61" name="내용 개체 틀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2" name="슬라이드 번호 개체 틀 3"/>
          <p:cNvSpPr txBox="1"/>
          <p:nvPr>
            <p:ph type="sldNum" sz="quarter" idx="4294967295"/>
          </p:nvPr>
        </p:nvSpPr>
        <p:spPr>
          <a:xfrm>
            <a:off x="8343065" y="6496018"/>
            <a:ext cx="172283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Presentation</Application>
  <PresentationFormat/>
  <Paragraphs>160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SimSun</vt:lpstr>
      <vt:lpstr>Wingdings</vt:lpstr>
      <vt:lpstr>Helvetica</vt:lpstr>
      <vt:lpstr>Georgia</vt:lpstr>
      <vt:lpstr>Gill Sans MT</vt:lpstr>
      <vt:lpstr>Arial</vt:lpstr>
      <vt:lpstr>맑은 고딕</vt:lpstr>
      <vt:lpstr>Gubbi</vt:lpstr>
      <vt:lpstr>微软雅黑</vt:lpstr>
      <vt:lpstr>Droid Sans Fallback</vt:lpstr>
      <vt:lpstr/>
      <vt:lpstr>Arial Unicode MS</vt:lpstr>
      <vt:lpstr>BatangChe</vt:lpstr>
      <vt:lpstr>D2Coding</vt:lpstr>
      <vt:lpstr>Helvetica</vt:lpstr>
      <vt:lpstr>Webdings</vt:lpstr>
      <vt:lpstr>Times New Roman</vt:lpstr>
      <vt:lpstr>1_디자인 사용자 지정</vt:lpstr>
      <vt:lpstr>2_디자인 사용자 지정</vt:lpstr>
      <vt:lpstr>PowerPoint 演示文稿</vt:lpstr>
      <vt:lpstr>Contents</vt:lpstr>
      <vt:lpstr>Overview</vt:lpstr>
      <vt:lpstr>Goal/Problem &amp; Requirement</vt:lpstr>
      <vt:lpstr>Approach</vt:lpstr>
      <vt:lpstr>Development Environment</vt:lpstr>
      <vt:lpstr>Architecture</vt:lpstr>
      <vt:lpstr>Architecture</vt:lpstr>
      <vt:lpstr>Basic Spec</vt:lpstr>
      <vt:lpstr>Current Status</vt:lpstr>
      <vt:lpstr>Further Plan</vt:lpstr>
      <vt:lpstr>Division and Assignment of Work</vt:lpstr>
      <vt:lpstr>Schedule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kairos</cp:lastModifiedBy>
  <cp:revision>2</cp:revision>
  <dcterms:created xsi:type="dcterms:W3CDTF">2018-10-02T12:52:11Z</dcterms:created>
  <dcterms:modified xsi:type="dcterms:W3CDTF">2018-10-02T12:52:11Z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