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347" r:id="rId2"/>
    <p:sldId id="348" r:id="rId3"/>
    <p:sldId id="349" r:id="rId4"/>
    <p:sldId id="372" r:id="rId5"/>
    <p:sldId id="373" r:id="rId6"/>
    <p:sldId id="374" r:id="rId7"/>
    <p:sldId id="559" r:id="rId8"/>
    <p:sldId id="547" r:id="rId9"/>
    <p:sldId id="549" r:id="rId10"/>
    <p:sldId id="548" r:id="rId11"/>
    <p:sldId id="551" r:id="rId12"/>
    <p:sldId id="555" r:id="rId13"/>
    <p:sldId id="553" r:id="rId14"/>
    <p:sldId id="554" r:id="rId15"/>
    <p:sldId id="556" r:id="rId16"/>
    <p:sldId id="557" r:id="rId17"/>
    <p:sldId id="558" r:id="rId18"/>
    <p:sldId id="560" r:id="rId19"/>
    <p:sldId id="561" r:id="rId20"/>
    <p:sldId id="563" r:id="rId21"/>
    <p:sldId id="562" r:id="rId22"/>
    <p:sldId id="565" r:id="rId23"/>
    <p:sldId id="566" r:id="rId24"/>
    <p:sldId id="567" r:id="rId25"/>
    <p:sldId id="568" r:id="rId26"/>
    <p:sldId id="569" r:id="rId27"/>
    <p:sldId id="570" r:id="rId28"/>
    <p:sldId id="446" r:id="rId29"/>
    <p:sldId id="367" r:id="rId30"/>
  </p:sldIdLst>
  <p:sldSz cx="12192000" cy="6858000"/>
  <p:notesSz cx="6858000" cy="9144000"/>
  <p:embeddedFontLst>
    <p:embeddedFont>
      <p:font typeface="a옛날사진관5" panose="02020600000000000000" pitchFamily="18" charset="-127"/>
      <p:regular r:id="rId31"/>
    </p:embeddedFont>
    <p:embeddedFont>
      <p:font typeface="KoPubWorld돋움체 Bold" panose="00000800000000000000" pitchFamily="2" charset="-127"/>
      <p:bold r:id="rId32"/>
    </p:embeddedFont>
    <p:embeddedFont>
      <p:font typeface="KoPubWorld돋움체_Pro Bold" panose="00000800000000000000" pitchFamily="50" charset="-127"/>
      <p:bold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에스코어 드림 1 Thin" panose="020B0403030302020204" pitchFamily="34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78CFFF"/>
    <a:srgbClr val="FFE3E2"/>
    <a:srgbClr val="E1F8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CB609-D922-4322-AC4D-B410EC1896AC}" v="1041" dt="2019-06-27T10:34:57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101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5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1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2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9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5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7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5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9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7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FB65-1ABC-4601-A567-223D74EE9DF8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5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80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65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57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dmask.tistory.com/33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dmask.tistory.com/33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82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antpark197cm.tistory.com/142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65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dmask.tistory.com/338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obour.com/%EA%B0%9C%EB%B0%9C%EC%9E%90%EC%B2%98%EB%9F%BC-%EC%83%9D%EA%B0%81%ED%95%98%EB%8A%94-%EB%B0%A9%EB%B2%95-%EB%AC%B8%EC%A0%9C-%ED%95%B4%EA%B2%B0%EC%9D%98-%EA%B5%90%ED%9B%88-how-to-think-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65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건물, 공장, 실외, 도시이(가) 표시된 사진&#10;&#10;자동 생성된 설명">
            <a:extLst>
              <a:ext uri="{FF2B5EF4-FFF2-40B4-BE49-F238E27FC236}">
                <a16:creationId xmlns:a16="http://schemas.microsoft.com/office/drawing/2014/main" id="{6C395FE1-1A17-44B3-895A-16562540A3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1A8156D1-BAD0-4B34-B657-EF8AB3F01322}"/>
              </a:ext>
            </a:extLst>
          </p:cNvPr>
          <p:cNvSpPr/>
          <p:nvPr/>
        </p:nvSpPr>
        <p:spPr>
          <a:xfrm rot="10800000">
            <a:off x="4222641" y="1889128"/>
            <a:ext cx="3746717" cy="3079743"/>
          </a:xfrm>
          <a:prstGeom prst="triangle">
            <a:avLst/>
          </a:prstGeom>
          <a:noFill/>
          <a:ln w="190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EBBD25-41FA-4315-8F5F-E7D6183A27F6}"/>
              </a:ext>
            </a:extLst>
          </p:cNvPr>
          <p:cNvSpPr/>
          <p:nvPr/>
        </p:nvSpPr>
        <p:spPr>
          <a:xfrm>
            <a:off x="4398177" y="1889128"/>
            <a:ext cx="3430747" cy="2212225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46545-E746-4F6F-9D9C-AEA3E0D6FD1D}"/>
              </a:ext>
            </a:extLst>
          </p:cNvPr>
          <p:cNvSpPr txBox="1"/>
          <p:nvPr/>
        </p:nvSpPr>
        <p:spPr>
          <a:xfrm>
            <a:off x="4517810" y="1949824"/>
            <a:ext cx="315637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D.COM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ALGORITHM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STUDY</a:t>
            </a:r>
          </a:p>
          <a:p>
            <a:pPr algn="ctr"/>
            <a:endParaRPr lang="ko-KR" altLang="en-US" sz="4000" dirty="0">
              <a:solidFill>
                <a:schemeClr val="bg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7BC786-8789-47E4-A454-78897CADB8F8}"/>
              </a:ext>
            </a:extLst>
          </p:cNvPr>
          <p:cNvSpPr/>
          <p:nvPr/>
        </p:nvSpPr>
        <p:spPr>
          <a:xfrm>
            <a:off x="127913" y="6424563"/>
            <a:ext cx="1848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2020 – 02 VER. 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02A9F-18A7-4FEC-A74E-56CDC5AE2982}"/>
              </a:ext>
            </a:extLst>
          </p:cNvPr>
          <p:cNvSpPr/>
          <p:nvPr/>
        </p:nvSpPr>
        <p:spPr>
          <a:xfrm>
            <a:off x="9523007" y="6239897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114313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BDBE815-6F98-4360-AF2E-E4ED9547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33" y="583915"/>
            <a:ext cx="4440177" cy="569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4B544D9-474D-4BD9-888E-526E9AE375B0}"/>
              </a:ext>
            </a:extLst>
          </p:cNvPr>
          <p:cNvSpPr/>
          <p:nvPr/>
        </p:nvSpPr>
        <p:spPr>
          <a:xfrm>
            <a:off x="800390" y="2967335"/>
            <a:ext cx="52148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그래서</a:t>
            </a:r>
            <a:r>
              <a: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ASCII</a:t>
            </a:r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코드를 </a:t>
            </a:r>
            <a:r>
              <a:rPr lang="ko-KR" altLang="en-US" sz="36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어떻게</a:t>
            </a:r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활용할 수 있을까요</a:t>
            </a:r>
            <a:r>
              <a: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1649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4B544D9-474D-4BD9-888E-526E9AE375B0}"/>
              </a:ext>
            </a:extLst>
          </p:cNvPr>
          <p:cNvSpPr/>
          <p:nvPr/>
        </p:nvSpPr>
        <p:spPr>
          <a:xfrm>
            <a:off x="618906" y="1082694"/>
            <a:ext cx="5707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알파벳을 배열의 </a:t>
            </a:r>
            <a:r>
              <a:rPr lang="en-US" altLang="ko-KR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INDEX</a:t>
            </a:r>
            <a:r>
              <a:rPr lang="ko-KR" altLang="en-US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로 사용하기</a:t>
            </a:r>
            <a:endParaRPr lang="en-US" altLang="ko-KR" sz="28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3C0B8-2419-4C76-9EFD-C95673DF487B}"/>
              </a:ext>
            </a:extLst>
          </p:cNvPr>
          <p:cNvSpPr/>
          <p:nvPr/>
        </p:nvSpPr>
        <p:spPr>
          <a:xfrm>
            <a:off x="1341138" y="3416601"/>
            <a:ext cx="34852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해당 알파벳을 사용했는지</a:t>
            </a:r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검사해야 할 때 유용합니다</a:t>
            </a:r>
            <a:r>
              <a:rPr lang="en-US" altLang="ko-KR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2C7484B-4169-4C21-87A3-1BA11302B3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2" t="20339" r="16395" b="20064"/>
          <a:stretch/>
        </p:blipFill>
        <p:spPr>
          <a:xfrm>
            <a:off x="6435701" y="2331367"/>
            <a:ext cx="4354453" cy="30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8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E0FF47-2CA7-4259-A033-5A26F908DFF7}"/>
              </a:ext>
            </a:extLst>
          </p:cNvPr>
          <p:cNvSpPr/>
          <p:nvPr/>
        </p:nvSpPr>
        <p:spPr>
          <a:xfrm>
            <a:off x="5505935" y="17337"/>
            <a:ext cx="9989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  <a:cs typeface="KoPubWorld돋움체_Pro Bold" panose="00000800000000000000" pitchFamily="50" charset="-127"/>
              </a:rPr>
              <a:t>?</a:t>
            </a:r>
            <a:endParaRPr lang="ko-KR" altLang="en-US" sz="96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E241DB-A495-4A8F-AE37-EB1B1FED3E34}"/>
              </a:ext>
            </a:extLst>
          </p:cNvPr>
          <p:cNvSpPr/>
          <p:nvPr/>
        </p:nvSpPr>
        <p:spPr>
          <a:xfrm>
            <a:off x="5505935" y="1586997"/>
            <a:ext cx="8178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Why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384E11-AA1F-4369-AD8E-B70AC69DE716}"/>
              </a:ext>
            </a:extLst>
          </p:cNvPr>
          <p:cNvSpPr/>
          <p:nvPr/>
        </p:nvSpPr>
        <p:spPr>
          <a:xfrm>
            <a:off x="5685221" y="2782772"/>
            <a:ext cx="620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VS</a:t>
            </a:r>
            <a:endParaRPr lang="ko-KR" altLang="en-US" sz="2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E2B417-6B26-4CD1-B0CA-EFF420BD8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19" t="19495" r="16290" b="21335"/>
          <a:stretch/>
        </p:blipFill>
        <p:spPr>
          <a:xfrm>
            <a:off x="2622827" y="2149272"/>
            <a:ext cx="2528385" cy="16822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BD9EE4-AE7C-43F0-B0DD-F1455C23E7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53" t="21547" r="13274" b="21442"/>
          <a:stretch/>
        </p:blipFill>
        <p:spPr>
          <a:xfrm>
            <a:off x="6801338" y="2143659"/>
            <a:ext cx="3729602" cy="180144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7C98A-C16F-4A9C-8F14-CA542C91C0D7}"/>
              </a:ext>
            </a:extLst>
          </p:cNvPr>
          <p:cNvSpPr/>
          <p:nvPr/>
        </p:nvSpPr>
        <p:spPr>
          <a:xfrm>
            <a:off x="3858209" y="4356986"/>
            <a:ext cx="5032147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되도록이면 </a:t>
            </a:r>
            <a:r>
              <a:rPr lang="ko-KR" altLang="en-US" sz="2400" u="sng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전자의 방법을 사용</a:t>
            </a:r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하도록 합시다</a:t>
            </a:r>
            <a:r>
              <a: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!</a:t>
            </a:r>
          </a:p>
          <a:p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전자는 시간 복잡도가 </a:t>
            </a:r>
            <a:r>
              <a: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O(N)</a:t>
            </a:r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인 반면</a:t>
            </a:r>
            <a:r>
              <a: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후자는 루프마다 문자열 길이를 다시 계산하기 때문에</a:t>
            </a:r>
            <a:endParaRPr lang="en-US" altLang="ko-KR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시간 복잡도가 </a:t>
            </a:r>
            <a:r>
              <a: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O(N^2)</a:t>
            </a:r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입니다</a:t>
            </a:r>
            <a:r>
              <a: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54AAAB-D0F3-4012-A34C-1C5AF0FBEA4C}"/>
              </a:ext>
            </a:extLst>
          </p:cNvPr>
          <p:cNvSpPr/>
          <p:nvPr/>
        </p:nvSpPr>
        <p:spPr>
          <a:xfrm>
            <a:off x="3390132" y="6016703"/>
            <a:ext cx="5867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#</a:t>
            </a:r>
            <a:r>
              <a:rPr lang="ko-KR" altLang="en-US" sz="16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최신 컴파일러에서는 이런 것을 자동으로 최적화 해주기도 합니다</a:t>
            </a:r>
            <a:r>
              <a:rPr lang="en-US" altLang="ko-KR" sz="16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하지만 대회 환경에서 그러리라는 보장은 없으므로 알고있도록 합시다</a:t>
            </a:r>
            <a:r>
              <a:rPr lang="en-US" altLang="ko-KR" sz="16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928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E0FF47-2CA7-4259-A033-5A26F908DFF7}"/>
              </a:ext>
            </a:extLst>
          </p:cNvPr>
          <p:cNvSpPr/>
          <p:nvPr/>
        </p:nvSpPr>
        <p:spPr>
          <a:xfrm>
            <a:off x="5634171" y="834075"/>
            <a:ext cx="9236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  <a:cs typeface="KoPubWorld돋움체_Pro Bold" panose="00000800000000000000" pitchFamily="50" charset="-127"/>
              </a:rPr>
              <a:t>*</a:t>
            </a:r>
            <a:endParaRPr lang="ko-KR" altLang="en-US" sz="96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E241DB-A495-4A8F-AE37-EB1B1FED3E34}"/>
              </a:ext>
            </a:extLst>
          </p:cNvPr>
          <p:cNvSpPr/>
          <p:nvPr/>
        </p:nvSpPr>
        <p:spPr>
          <a:xfrm>
            <a:off x="4569777" y="2160709"/>
            <a:ext cx="305243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연습 문제</a:t>
            </a:r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10808</a:t>
            </a:r>
            <a:r>
              <a:rPr lang="ko-KR" altLang="en-US" sz="24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번 알파벳 개수</a:t>
            </a:r>
            <a:endParaRPr lang="en-US" altLang="ko-KR" sz="24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  <a:cs typeface="KoPubWorld돋움체_Pro Bold" panose="00000800000000000000" pitchFamily="50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B413A6-B89C-47B0-BC46-3E0BD8EE6D68}"/>
              </a:ext>
            </a:extLst>
          </p:cNvPr>
          <p:cNvSpPr/>
          <p:nvPr/>
        </p:nvSpPr>
        <p:spPr>
          <a:xfrm>
            <a:off x="2346728" y="3224136"/>
            <a:ext cx="8124853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https://www.acmicpc.net/problem/10808</a:t>
            </a:r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ko-KR" altLang="en-US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6CC03B-0A52-4166-ADDC-173D16F9028A}"/>
              </a:ext>
            </a:extLst>
          </p:cNvPr>
          <p:cNvSpPr/>
          <p:nvPr/>
        </p:nvSpPr>
        <p:spPr>
          <a:xfrm>
            <a:off x="4655541" y="4859334"/>
            <a:ext cx="2880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앞서 배운 기법을 이용하는 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간단한 문제입니다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891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4B544D9-474D-4BD9-888E-526E9AE375B0}"/>
              </a:ext>
            </a:extLst>
          </p:cNvPr>
          <p:cNvSpPr/>
          <p:nvPr/>
        </p:nvSpPr>
        <p:spPr>
          <a:xfrm>
            <a:off x="618906" y="1082694"/>
            <a:ext cx="5793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알파벳 변환 </a:t>
            </a:r>
            <a:r>
              <a:rPr lang="en-US" altLang="ko-KR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(Ex.</a:t>
            </a:r>
            <a:r>
              <a:rPr lang="ko-KR" altLang="en-US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대문자를 소문자로</a:t>
            </a:r>
            <a:r>
              <a:rPr lang="en-US" altLang="ko-KR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3C0B8-2419-4C76-9EFD-C95673DF487B}"/>
              </a:ext>
            </a:extLst>
          </p:cNvPr>
          <p:cNvSpPr/>
          <p:nvPr/>
        </p:nvSpPr>
        <p:spPr>
          <a:xfrm>
            <a:off x="1192781" y="3429000"/>
            <a:ext cx="46458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일정한 규칙에 따라</a:t>
            </a:r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알파벳을 변환해야 할 때 유용합니다</a:t>
            </a:r>
            <a:r>
              <a:rPr lang="en-US" altLang="ko-KR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45733A-5D78-45EB-B8A1-068868EA1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43" t="20007" r="13730" b="21864"/>
          <a:stretch/>
        </p:blipFill>
        <p:spPr>
          <a:xfrm>
            <a:off x="6325918" y="2195149"/>
            <a:ext cx="5032690" cy="283088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4D4D0E1-527F-4797-87C4-401F1D453A76}"/>
              </a:ext>
            </a:extLst>
          </p:cNvPr>
          <p:cNvSpPr/>
          <p:nvPr/>
        </p:nvSpPr>
        <p:spPr>
          <a:xfrm>
            <a:off x="6210839" y="5430605"/>
            <a:ext cx="5761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꿀팁</a:t>
            </a:r>
            <a:r>
              <a:rPr lang="en-US" altLang="ko-KR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!</a:t>
            </a:r>
            <a:r>
              <a: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위와 같이 문자와 부등호를 같이 사용할 수 있습니다</a:t>
            </a:r>
            <a:r>
              <a: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145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E0FF47-2CA7-4259-A033-5A26F908DFF7}"/>
              </a:ext>
            </a:extLst>
          </p:cNvPr>
          <p:cNvSpPr/>
          <p:nvPr/>
        </p:nvSpPr>
        <p:spPr>
          <a:xfrm>
            <a:off x="5634171" y="834075"/>
            <a:ext cx="9236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  <a:cs typeface="KoPubWorld돋움체_Pro Bold" panose="00000800000000000000" pitchFamily="50" charset="-127"/>
              </a:rPr>
              <a:t>*</a:t>
            </a:r>
            <a:endParaRPr lang="ko-KR" altLang="en-US" sz="96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E241DB-A495-4A8F-AE37-EB1B1FED3E34}"/>
              </a:ext>
            </a:extLst>
          </p:cNvPr>
          <p:cNvSpPr/>
          <p:nvPr/>
        </p:nvSpPr>
        <p:spPr>
          <a:xfrm>
            <a:off x="4880470" y="2160709"/>
            <a:ext cx="24310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연습 문제</a:t>
            </a:r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11655</a:t>
            </a:r>
            <a:r>
              <a:rPr lang="ko-KR" altLang="en-US" sz="24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번 </a:t>
            </a:r>
            <a:r>
              <a:rPr lang="en-US" altLang="ko-KR" sz="24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ROT13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B413A6-B89C-47B0-BC46-3E0BD8EE6D68}"/>
              </a:ext>
            </a:extLst>
          </p:cNvPr>
          <p:cNvSpPr/>
          <p:nvPr/>
        </p:nvSpPr>
        <p:spPr>
          <a:xfrm>
            <a:off x="2346728" y="3224136"/>
            <a:ext cx="8124853" cy="5509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https://www.acmicpc.net/problem/11655</a:t>
            </a:r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ko-KR" altLang="en-US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6CC03B-0A52-4166-ADDC-173D16F9028A}"/>
              </a:ext>
            </a:extLst>
          </p:cNvPr>
          <p:cNvSpPr/>
          <p:nvPr/>
        </p:nvSpPr>
        <p:spPr>
          <a:xfrm>
            <a:off x="4655541" y="4859334"/>
            <a:ext cx="2880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앞서 배운 기법을 이용하는 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간단한 문제입니다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47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4B544D9-474D-4BD9-888E-526E9AE375B0}"/>
              </a:ext>
            </a:extLst>
          </p:cNvPr>
          <p:cNvSpPr/>
          <p:nvPr/>
        </p:nvSpPr>
        <p:spPr>
          <a:xfrm>
            <a:off x="618906" y="1082694"/>
            <a:ext cx="4759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문자 숫자를 정수 숫자로 변환</a:t>
            </a:r>
            <a:endParaRPr lang="en-US" altLang="ko-KR" sz="28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3C0B8-2419-4C76-9EFD-C95673DF487B}"/>
              </a:ext>
            </a:extLst>
          </p:cNvPr>
          <p:cNvSpPr/>
          <p:nvPr/>
        </p:nvSpPr>
        <p:spPr>
          <a:xfrm>
            <a:off x="618906" y="3496377"/>
            <a:ext cx="49712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예를 들어 </a:t>
            </a:r>
            <a:r>
              <a:rPr lang="en-US" altLang="ko-KR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‘5’</a:t>
            </a:r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라는 문자를</a:t>
            </a:r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정수 </a:t>
            </a:r>
            <a:r>
              <a:rPr lang="en-US" altLang="ko-KR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</a:t>
            </a:r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로 바꾸려면 어떻게 해야 할까요</a:t>
            </a:r>
            <a:r>
              <a:rPr lang="en-US" altLang="ko-KR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9486D7-23E9-46E9-9AA0-8B3691BD4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5" t="28192" r="19186" b="28853"/>
          <a:stretch/>
        </p:blipFill>
        <p:spPr>
          <a:xfrm>
            <a:off x="6601863" y="2319687"/>
            <a:ext cx="5153982" cy="260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68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E0FF47-2CA7-4259-A033-5A26F908DFF7}"/>
              </a:ext>
            </a:extLst>
          </p:cNvPr>
          <p:cNvSpPr/>
          <p:nvPr/>
        </p:nvSpPr>
        <p:spPr>
          <a:xfrm>
            <a:off x="5634171" y="834075"/>
            <a:ext cx="9236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  <a:cs typeface="KoPubWorld돋움체_Pro Bold" panose="00000800000000000000" pitchFamily="50" charset="-127"/>
              </a:rPr>
              <a:t>*</a:t>
            </a:r>
            <a:endParaRPr lang="ko-KR" altLang="en-US" sz="96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E241DB-A495-4A8F-AE37-EB1B1FED3E34}"/>
              </a:ext>
            </a:extLst>
          </p:cNvPr>
          <p:cNvSpPr/>
          <p:nvPr/>
        </p:nvSpPr>
        <p:spPr>
          <a:xfrm>
            <a:off x="4661948" y="2160709"/>
            <a:ext cx="286809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연습 문제</a:t>
            </a:r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2577</a:t>
            </a:r>
            <a:r>
              <a:rPr lang="ko-KR" altLang="en-US" sz="24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번 숫자의 개수</a:t>
            </a:r>
            <a:endParaRPr lang="en-US" altLang="ko-KR" sz="24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  <a:cs typeface="KoPubWorld돋움체_Pro Bold" panose="00000800000000000000" pitchFamily="50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B413A6-B89C-47B0-BC46-3E0BD8EE6D68}"/>
              </a:ext>
            </a:extLst>
          </p:cNvPr>
          <p:cNvSpPr/>
          <p:nvPr/>
        </p:nvSpPr>
        <p:spPr>
          <a:xfrm>
            <a:off x="2346728" y="3224136"/>
            <a:ext cx="7879593" cy="6001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https://www.acmicpc.net/problem/2577</a:t>
            </a:r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ko-KR" altLang="en-US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6CC03B-0A52-4166-ADDC-173D16F9028A}"/>
              </a:ext>
            </a:extLst>
          </p:cNvPr>
          <p:cNvSpPr/>
          <p:nvPr/>
        </p:nvSpPr>
        <p:spPr>
          <a:xfrm>
            <a:off x="4798216" y="4859334"/>
            <a:ext cx="2595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반드시 앞의 방법을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이용하지 않아도 됩니다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889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57A4E0-6BA3-4978-8AD9-C43C3DACA5D1}"/>
              </a:ext>
            </a:extLst>
          </p:cNvPr>
          <p:cNvSpPr/>
          <p:nvPr/>
        </p:nvSpPr>
        <p:spPr>
          <a:xfrm>
            <a:off x="1837356" y="2281981"/>
            <a:ext cx="868699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String</a:t>
            </a:r>
            <a:r>
              <a:rPr lang="ko-KR" altLang="en-US" sz="6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클래스</a:t>
            </a:r>
            <a:endParaRPr lang="en-US" altLang="ko-KR" sz="60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en-US" altLang="ko-KR" sz="36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C++</a:t>
            </a:r>
            <a:r>
              <a:rPr lang="ko-KR" altLang="en-US" sz="36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은 매우 강력한 문자열 기능을 제공합니다</a:t>
            </a:r>
            <a:r>
              <a:rPr lang="en-US" altLang="ko-KR" sz="36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!</a:t>
            </a:r>
          </a:p>
          <a:p>
            <a:r>
              <a:rPr lang="ko-KR" altLang="en-US" sz="36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한번 알아봅시다</a:t>
            </a:r>
            <a:r>
              <a:rPr lang="en-US" altLang="ko-KR" sz="36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!</a:t>
            </a:r>
            <a:endParaRPr lang="en-US" altLang="ko-KR" sz="239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DF588F-8D57-44CC-9952-8FAFD1EEA08E}"/>
              </a:ext>
            </a:extLst>
          </p:cNvPr>
          <p:cNvSpPr/>
          <p:nvPr/>
        </p:nvSpPr>
        <p:spPr>
          <a:xfrm>
            <a:off x="1371816" y="2520177"/>
            <a:ext cx="295835" cy="1647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060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57A4E0-6BA3-4978-8AD9-C43C3DACA5D1}"/>
              </a:ext>
            </a:extLst>
          </p:cNvPr>
          <p:cNvSpPr/>
          <p:nvPr/>
        </p:nvSpPr>
        <p:spPr>
          <a:xfrm>
            <a:off x="1856606" y="2921168"/>
            <a:ext cx="47548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문자열 </a:t>
            </a:r>
            <a:r>
              <a:rPr lang="en-US" altLang="ko-KR" sz="6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-&gt; </a:t>
            </a:r>
            <a:r>
              <a:rPr lang="ko-KR" altLang="en-US" sz="6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정수</a:t>
            </a:r>
            <a:endParaRPr lang="en-US" altLang="ko-KR" sz="239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DF588F-8D57-44CC-9952-8FAFD1EEA08E}"/>
              </a:ext>
            </a:extLst>
          </p:cNvPr>
          <p:cNvSpPr/>
          <p:nvPr/>
        </p:nvSpPr>
        <p:spPr>
          <a:xfrm>
            <a:off x="1371816" y="2520177"/>
            <a:ext cx="295835" cy="1647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9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699093-812D-465A-B5D8-1F142C894BAE}"/>
              </a:ext>
            </a:extLst>
          </p:cNvPr>
          <p:cNvSpPr/>
          <p:nvPr/>
        </p:nvSpPr>
        <p:spPr>
          <a:xfrm>
            <a:off x="5255865" y="1886985"/>
            <a:ext cx="1680268" cy="1723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  <a:cs typeface="KoPubWorld돋움체_Pro Bold" panose="00000800000000000000" pitchFamily="50" charset="-127"/>
              </a:rPr>
              <a:t>4</a:t>
            </a:r>
            <a:r>
              <a:rPr lang="ko-KR" altLang="en-US" sz="2800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  <a:cs typeface="KoPubWorld돋움체_Pro Bold" panose="00000800000000000000" pitchFamily="50" charset="-127"/>
              </a:rPr>
              <a:t>강</a:t>
            </a:r>
            <a:r>
              <a:rPr lang="en-US" altLang="ko-KR" sz="6600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  <a:cs typeface="KoPubWorld돋움체_Pro Bold" panose="00000800000000000000" pitchFamily="50" charset="-127"/>
              </a:rPr>
              <a:t>.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문자열</a:t>
            </a:r>
            <a:r>
              <a:rPr lang="en-US" altLang="ko-KR" sz="4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!</a:t>
            </a:r>
            <a:endParaRPr lang="ko-KR" altLang="en-US" sz="40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87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390C86-13F6-414B-9A1D-E9C30601ED7D}"/>
              </a:ext>
            </a:extLst>
          </p:cNvPr>
          <p:cNvSpPr/>
          <p:nvPr/>
        </p:nvSpPr>
        <p:spPr>
          <a:xfrm>
            <a:off x="3145961" y="4428242"/>
            <a:ext cx="5900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https://blockdmask.tistory.com/333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C58838-6E3B-46C0-9BA3-A9A869BFE81C}"/>
              </a:ext>
            </a:extLst>
          </p:cNvPr>
          <p:cNvSpPr/>
          <p:nvPr/>
        </p:nvSpPr>
        <p:spPr>
          <a:xfrm>
            <a:off x="865204" y="697732"/>
            <a:ext cx="47548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문자열 </a:t>
            </a:r>
            <a:r>
              <a:rPr lang="en-US" altLang="ko-KR" sz="6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-&gt; </a:t>
            </a:r>
            <a:r>
              <a:rPr lang="ko-KR" altLang="en-US" sz="6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정수</a:t>
            </a:r>
            <a:endParaRPr lang="en-US" altLang="ko-KR" sz="239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5C2C2D-1B0B-4085-ADC1-B1977B57BDA9}"/>
              </a:ext>
            </a:extLst>
          </p:cNvPr>
          <p:cNvSpPr/>
          <p:nvPr/>
        </p:nvSpPr>
        <p:spPr>
          <a:xfrm>
            <a:off x="380414" y="296741"/>
            <a:ext cx="295835" cy="1647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20442B-258E-4136-B4E0-55416A076B59}"/>
              </a:ext>
            </a:extLst>
          </p:cNvPr>
          <p:cNvSpPr/>
          <p:nvPr/>
        </p:nvSpPr>
        <p:spPr>
          <a:xfrm>
            <a:off x="3214793" y="2618778"/>
            <a:ext cx="57624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stoi</a:t>
            </a:r>
            <a:r>
              <a:rPr lang="en-US" altLang="ko-KR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stol</a:t>
            </a:r>
            <a:r>
              <a:rPr lang="en-US" altLang="ko-KR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stoll</a:t>
            </a:r>
            <a:r>
              <a:rPr lang="en-US" altLang="ko-KR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등의 함수를 사용하면 됩니다</a:t>
            </a:r>
            <a:r>
              <a:rPr lang="en-US" altLang="ko-KR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!</a:t>
            </a: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stoi</a:t>
            </a:r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String To Int</a:t>
            </a: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stoll</a:t>
            </a:r>
            <a:r>
              <a:rPr lang="en-US" altLang="ko-KR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: String To Long </a:t>
            </a:r>
            <a:r>
              <a:rPr lang="en-US" altLang="ko-KR" sz="2400" dirty="0" err="1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Long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539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57A4E0-6BA3-4978-8AD9-C43C3DACA5D1}"/>
              </a:ext>
            </a:extLst>
          </p:cNvPr>
          <p:cNvSpPr/>
          <p:nvPr/>
        </p:nvSpPr>
        <p:spPr>
          <a:xfrm>
            <a:off x="1856606" y="2921168"/>
            <a:ext cx="47548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정수 </a:t>
            </a:r>
            <a:r>
              <a:rPr lang="en-US" altLang="ko-KR" sz="6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-&gt; </a:t>
            </a:r>
            <a:r>
              <a:rPr lang="ko-KR" altLang="en-US" sz="6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문자열</a:t>
            </a:r>
            <a:endParaRPr lang="en-US" altLang="ko-KR" sz="239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DF588F-8D57-44CC-9952-8FAFD1EEA08E}"/>
              </a:ext>
            </a:extLst>
          </p:cNvPr>
          <p:cNvSpPr/>
          <p:nvPr/>
        </p:nvSpPr>
        <p:spPr>
          <a:xfrm>
            <a:off x="1371816" y="2520177"/>
            <a:ext cx="295835" cy="1647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989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390C86-13F6-414B-9A1D-E9C30601ED7D}"/>
              </a:ext>
            </a:extLst>
          </p:cNvPr>
          <p:cNvSpPr/>
          <p:nvPr/>
        </p:nvSpPr>
        <p:spPr>
          <a:xfrm>
            <a:off x="3145961" y="4428242"/>
            <a:ext cx="5900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https://blockdmask.tistory.com/334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C58838-6E3B-46C0-9BA3-A9A869BFE81C}"/>
              </a:ext>
            </a:extLst>
          </p:cNvPr>
          <p:cNvSpPr/>
          <p:nvPr/>
        </p:nvSpPr>
        <p:spPr>
          <a:xfrm>
            <a:off x="865204" y="697732"/>
            <a:ext cx="47548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정수 </a:t>
            </a:r>
            <a:r>
              <a:rPr lang="en-US" altLang="ko-KR" sz="6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-&gt; </a:t>
            </a:r>
            <a:r>
              <a:rPr lang="ko-KR" altLang="en-US" sz="6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문자열</a:t>
            </a:r>
            <a:endParaRPr lang="en-US" altLang="ko-KR" sz="239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5C2C2D-1B0B-4085-ADC1-B1977B57BDA9}"/>
              </a:ext>
            </a:extLst>
          </p:cNvPr>
          <p:cNvSpPr/>
          <p:nvPr/>
        </p:nvSpPr>
        <p:spPr>
          <a:xfrm>
            <a:off x="380414" y="296741"/>
            <a:ext cx="295835" cy="1647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20442B-258E-4136-B4E0-55416A076B59}"/>
              </a:ext>
            </a:extLst>
          </p:cNvPr>
          <p:cNvSpPr/>
          <p:nvPr/>
        </p:nvSpPr>
        <p:spPr>
          <a:xfrm>
            <a:off x="3883278" y="2967335"/>
            <a:ext cx="442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to_string</a:t>
            </a:r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함수를 사용하면 됩니다</a:t>
            </a:r>
            <a:r>
              <a:rPr lang="en-US" altLang="ko-KR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5486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E0FF47-2CA7-4259-A033-5A26F908DFF7}"/>
              </a:ext>
            </a:extLst>
          </p:cNvPr>
          <p:cNvSpPr/>
          <p:nvPr/>
        </p:nvSpPr>
        <p:spPr>
          <a:xfrm>
            <a:off x="5634171" y="834075"/>
            <a:ext cx="9236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  <a:cs typeface="KoPubWorld돋움체_Pro Bold" panose="00000800000000000000" pitchFamily="50" charset="-127"/>
              </a:rPr>
              <a:t>*</a:t>
            </a:r>
            <a:endParaRPr lang="ko-KR" altLang="en-US" sz="96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E241DB-A495-4A8F-AE37-EB1B1FED3E34}"/>
              </a:ext>
            </a:extLst>
          </p:cNvPr>
          <p:cNvSpPr/>
          <p:nvPr/>
        </p:nvSpPr>
        <p:spPr>
          <a:xfrm>
            <a:off x="5012202" y="2160709"/>
            <a:ext cx="216758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연습 문제</a:t>
            </a:r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10824</a:t>
            </a:r>
            <a:r>
              <a:rPr lang="ko-KR" altLang="en-US" sz="24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번 네 수</a:t>
            </a:r>
            <a:endParaRPr lang="en-US" altLang="ko-KR" sz="24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  <a:cs typeface="KoPubWorld돋움체_Pro Bold" panose="00000800000000000000" pitchFamily="50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B413A6-B89C-47B0-BC46-3E0BD8EE6D68}"/>
              </a:ext>
            </a:extLst>
          </p:cNvPr>
          <p:cNvSpPr/>
          <p:nvPr/>
        </p:nvSpPr>
        <p:spPr>
          <a:xfrm>
            <a:off x="2346728" y="3224136"/>
            <a:ext cx="8124853" cy="6494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https://www.acmicpc.net/problem/10824</a:t>
            </a:r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ko-KR" altLang="en-US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6CC03B-0A52-4166-ADDC-173D16F9028A}"/>
              </a:ext>
            </a:extLst>
          </p:cNvPr>
          <p:cNvSpPr/>
          <p:nvPr/>
        </p:nvSpPr>
        <p:spPr>
          <a:xfrm>
            <a:off x="4766158" y="4859334"/>
            <a:ext cx="26597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늘 입력 데이터에 적절한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자료형을 사용하세요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3262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57A4E0-6BA3-4978-8AD9-C43C3DACA5D1}"/>
              </a:ext>
            </a:extLst>
          </p:cNvPr>
          <p:cNvSpPr/>
          <p:nvPr/>
        </p:nvSpPr>
        <p:spPr>
          <a:xfrm>
            <a:off x="1856606" y="2921168"/>
            <a:ext cx="37657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문자열 추출</a:t>
            </a:r>
            <a:endParaRPr lang="en-US" altLang="ko-KR" sz="239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DF588F-8D57-44CC-9952-8FAFD1EEA08E}"/>
              </a:ext>
            </a:extLst>
          </p:cNvPr>
          <p:cNvSpPr/>
          <p:nvPr/>
        </p:nvSpPr>
        <p:spPr>
          <a:xfrm>
            <a:off x="1371816" y="2520177"/>
            <a:ext cx="295835" cy="1647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26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390C86-13F6-414B-9A1D-E9C30601ED7D}"/>
              </a:ext>
            </a:extLst>
          </p:cNvPr>
          <p:cNvSpPr/>
          <p:nvPr/>
        </p:nvSpPr>
        <p:spPr>
          <a:xfrm>
            <a:off x="3145961" y="4428242"/>
            <a:ext cx="65689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https://giantpark197cm.tistory.com/142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C58838-6E3B-46C0-9BA3-A9A869BFE81C}"/>
              </a:ext>
            </a:extLst>
          </p:cNvPr>
          <p:cNvSpPr/>
          <p:nvPr/>
        </p:nvSpPr>
        <p:spPr>
          <a:xfrm>
            <a:off x="865204" y="697732"/>
            <a:ext cx="37657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문자열 추출</a:t>
            </a:r>
            <a:endParaRPr lang="en-US" altLang="ko-KR" sz="239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5C2C2D-1B0B-4085-ADC1-B1977B57BDA9}"/>
              </a:ext>
            </a:extLst>
          </p:cNvPr>
          <p:cNvSpPr/>
          <p:nvPr/>
        </p:nvSpPr>
        <p:spPr>
          <a:xfrm>
            <a:off x="380414" y="296741"/>
            <a:ext cx="295835" cy="1647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20442B-258E-4136-B4E0-55416A076B59}"/>
              </a:ext>
            </a:extLst>
          </p:cNvPr>
          <p:cNvSpPr/>
          <p:nvPr/>
        </p:nvSpPr>
        <p:spPr>
          <a:xfrm>
            <a:off x="4365330" y="2967335"/>
            <a:ext cx="3461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substr</a:t>
            </a:r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함수를 사용하세요</a:t>
            </a:r>
            <a:r>
              <a:rPr lang="en-US" altLang="ko-KR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5633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E0FF47-2CA7-4259-A033-5A26F908DFF7}"/>
              </a:ext>
            </a:extLst>
          </p:cNvPr>
          <p:cNvSpPr/>
          <p:nvPr/>
        </p:nvSpPr>
        <p:spPr>
          <a:xfrm>
            <a:off x="5634171" y="834075"/>
            <a:ext cx="9236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  <a:cs typeface="KoPubWorld돋움체_Pro Bold" panose="00000800000000000000" pitchFamily="50" charset="-127"/>
              </a:rPr>
              <a:t>*</a:t>
            </a:r>
            <a:endParaRPr lang="ko-KR" altLang="en-US" sz="96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E241DB-A495-4A8F-AE37-EB1B1FED3E34}"/>
              </a:ext>
            </a:extLst>
          </p:cNvPr>
          <p:cNvSpPr/>
          <p:nvPr/>
        </p:nvSpPr>
        <p:spPr>
          <a:xfrm>
            <a:off x="4569773" y="2160709"/>
            <a:ext cx="305243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연습 문제</a:t>
            </a:r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11656</a:t>
            </a:r>
            <a:r>
              <a:rPr lang="ko-KR" altLang="en-US" sz="24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번 접미사 배열</a:t>
            </a:r>
            <a:endParaRPr lang="en-US" altLang="ko-KR" sz="24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  <a:cs typeface="KoPubWorld돋움체_Pro Bold" panose="00000800000000000000" pitchFamily="50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B413A6-B89C-47B0-BC46-3E0BD8EE6D68}"/>
              </a:ext>
            </a:extLst>
          </p:cNvPr>
          <p:cNvSpPr/>
          <p:nvPr/>
        </p:nvSpPr>
        <p:spPr>
          <a:xfrm>
            <a:off x="2346728" y="3224136"/>
            <a:ext cx="8124853" cy="6986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https://www.acmicpc.net/problem/11656</a:t>
            </a:r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ko-KR" altLang="en-US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6CC03B-0A52-4166-ADDC-173D16F9028A}"/>
              </a:ext>
            </a:extLst>
          </p:cNvPr>
          <p:cNvSpPr/>
          <p:nvPr/>
        </p:nvSpPr>
        <p:spPr>
          <a:xfrm>
            <a:off x="4211527" y="4859334"/>
            <a:ext cx="37689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정렬은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STL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을 사용해도 됩니다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!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자세한 내용은 </a:t>
            </a:r>
            <a:r>
              <a:rPr lang="ko-KR" altLang="en-US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구글링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 해보세요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!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추후 강의자료에서 정렬을 다룹니다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2886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E0FF47-2CA7-4259-A033-5A26F908DFF7}"/>
              </a:ext>
            </a:extLst>
          </p:cNvPr>
          <p:cNvSpPr/>
          <p:nvPr/>
        </p:nvSpPr>
        <p:spPr>
          <a:xfrm>
            <a:off x="5800885" y="962976"/>
            <a:ext cx="59022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  <a:cs typeface="KoPubWorld돋움체_Pro Bold" panose="00000800000000000000" pitchFamily="50" charset="-127"/>
              </a:rPr>
              <a:t>;</a:t>
            </a:r>
            <a:endParaRPr lang="ko-KR" altLang="en-US" sz="96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E241DB-A495-4A8F-AE37-EB1B1FED3E34}"/>
              </a:ext>
            </a:extLst>
          </p:cNvPr>
          <p:cNvSpPr/>
          <p:nvPr/>
        </p:nvSpPr>
        <p:spPr>
          <a:xfrm>
            <a:off x="3553024" y="2532636"/>
            <a:ext cx="5085944" cy="2893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https://blockdmask.tistory.com/338</a:t>
            </a:r>
            <a:endParaRPr lang="en-US" altLang="ko-KR" sz="24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  <a:cs typeface="KoPubWorld돋움체_Pro Bold" panose="00000800000000000000" pitchFamily="50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이외에도 </a:t>
            </a:r>
            <a:r>
              <a:rPr lang="en-US" altLang="ko-KR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C++</a:t>
            </a:r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에서는</a:t>
            </a:r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다양한 </a:t>
            </a:r>
            <a:r>
              <a:rPr lang="en-US" altLang="ko-KR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String </a:t>
            </a:r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메서드를 제공합니다</a:t>
            </a:r>
            <a:r>
              <a:rPr lang="en-US" altLang="ko-KR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 “필요한 메서드가 있는지 찾아보세요</a:t>
            </a:r>
            <a:r>
              <a:rPr lang="en-US" altLang="ko-KR" sz="14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!”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  <a:cs typeface="KoPubWorld돋움체_Pro Bold" panose="00000800000000000000" pitchFamily="50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E474C7-D6B6-4DC0-AC65-5F6027239E74}"/>
              </a:ext>
            </a:extLst>
          </p:cNvPr>
          <p:cNvSpPr/>
          <p:nvPr/>
        </p:nvSpPr>
        <p:spPr>
          <a:xfrm>
            <a:off x="5599706" y="592745"/>
            <a:ext cx="992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ko-KR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읽을거리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048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157FC7A-FA3D-4129-9E8F-415C1241492D}"/>
              </a:ext>
            </a:extLst>
          </p:cNvPr>
          <p:cNvSpPr/>
          <p:nvPr/>
        </p:nvSpPr>
        <p:spPr>
          <a:xfrm>
            <a:off x="5198958" y="501134"/>
            <a:ext cx="17940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정리</a:t>
            </a:r>
            <a:endParaRPr lang="en-US" altLang="ko-KR" sz="72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F1BA33-8B1E-44DB-B2C1-A21727C6588E}"/>
              </a:ext>
            </a:extLst>
          </p:cNvPr>
          <p:cNvSpPr/>
          <p:nvPr/>
        </p:nvSpPr>
        <p:spPr>
          <a:xfrm>
            <a:off x="4221126" y="2339927"/>
            <a:ext cx="3749744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이번 시간에는</a:t>
            </a:r>
            <a:endParaRPr lang="en-US" altLang="ko-KR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문자열</a:t>
            </a:r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에 대해 알아보았습니다</a:t>
            </a:r>
            <a:r>
              <a: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!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크게 어려운 내용은 없으나</a:t>
            </a:r>
            <a:endParaRPr lang="en-US" altLang="ko-KR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Python</a:t>
            </a:r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만큼 </a:t>
            </a:r>
            <a:r>
              <a: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C++</a:t>
            </a:r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에서도 </a:t>
            </a:r>
            <a:r>
              <a:rPr lang="ko-KR" altLang="en-US" sz="36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강력한</a:t>
            </a:r>
            <a:endParaRPr lang="en-US" altLang="ko-KR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문자열 메서드를 제공합니다</a:t>
            </a:r>
            <a:r>
              <a: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이를 잘 이용한다면</a:t>
            </a:r>
            <a:endParaRPr lang="en-US" altLang="ko-KR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u="sng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큰 도움이 됩니다</a:t>
            </a:r>
            <a:r>
              <a:rPr lang="en-US" altLang="ko-KR" u="sng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81517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94D7B0-4538-4310-BB2F-4A6FB2060021}"/>
              </a:ext>
            </a:extLst>
          </p:cNvPr>
          <p:cNvSpPr/>
          <p:nvPr/>
        </p:nvSpPr>
        <p:spPr>
          <a:xfrm>
            <a:off x="4579398" y="742790"/>
            <a:ext cx="303320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ko-KR" sz="60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en-US" altLang="ko-KR" sz="6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The End</a:t>
            </a:r>
            <a:endParaRPr lang="ko-KR" altLang="en-US" sz="60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748770-AF08-4BA0-B414-0FB968B21A7D}"/>
              </a:ext>
            </a:extLst>
          </p:cNvPr>
          <p:cNvSpPr/>
          <p:nvPr/>
        </p:nvSpPr>
        <p:spPr>
          <a:xfrm>
            <a:off x="4125759" y="2468059"/>
            <a:ext cx="3940502" cy="2923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수고하셨습니다</a:t>
            </a:r>
            <a:r>
              <a:rPr lang="en-US" altLang="ko-KR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!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다음 시간에는</a:t>
            </a:r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그래프</a:t>
            </a:r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에 대해 알아봅시다</a:t>
            </a:r>
            <a:r>
              <a:rPr lang="en-US" altLang="ko-KR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!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586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F59D1C-B3C9-4491-A74F-6D6817A86276}"/>
              </a:ext>
            </a:extLst>
          </p:cNvPr>
          <p:cNvSpPr/>
          <p:nvPr/>
        </p:nvSpPr>
        <p:spPr>
          <a:xfrm>
            <a:off x="4253988" y="832788"/>
            <a:ext cx="36840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오늘의 목표</a:t>
            </a:r>
            <a:endParaRPr lang="en-US" altLang="ko-KR" sz="5400" dirty="0">
              <a:solidFill>
                <a:schemeClr val="bg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5FF10C-08D4-4F5E-981F-EBB2F4036577}"/>
              </a:ext>
            </a:extLst>
          </p:cNvPr>
          <p:cNvSpPr/>
          <p:nvPr/>
        </p:nvSpPr>
        <p:spPr>
          <a:xfrm>
            <a:off x="3321040" y="3478639"/>
            <a:ext cx="55499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문자열을 주물럭주물럭 해봅시다</a:t>
            </a:r>
            <a:r>
              <a:rPr lang="en-US" altLang="ko-KR" sz="32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E9BF45-D4A6-4C52-AD30-2BEF047B912E}"/>
              </a:ext>
            </a:extLst>
          </p:cNvPr>
          <p:cNvSpPr/>
          <p:nvPr/>
        </p:nvSpPr>
        <p:spPr>
          <a:xfrm>
            <a:off x="5413761" y="5292810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쉬움 주의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27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E0FF47-2CA7-4259-A033-5A26F908DFF7}"/>
              </a:ext>
            </a:extLst>
          </p:cNvPr>
          <p:cNvSpPr/>
          <p:nvPr/>
        </p:nvSpPr>
        <p:spPr>
          <a:xfrm>
            <a:off x="5800885" y="962976"/>
            <a:ext cx="59022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  <a:cs typeface="KoPubWorld돋움체_Pro Bold" panose="00000800000000000000" pitchFamily="50" charset="-127"/>
              </a:rPr>
              <a:t>;</a:t>
            </a:r>
            <a:endParaRPr lang="ko-KR" altLang="en-US" sz="96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E241DB-A495-4A8F-AE37-EB1B1FED3E34}"/>
              </a:ext>
            </a:extLst>
          </p:cNvPr>
          <p:cNvSpPr/>
          <p:nvPr/>
        </p:nvSpPr>
        <p:spPr>
          <a:xfrm>
            <a:off x="4346959" y="2532636"/>
            <a:ext cx="3498073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링크</a:t>
            </a:r>
            <a:endParaRPr lang="en-US" altLang="ko-KR" sz="24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  <a:cs typeface="KoPubWorld돋움체_Pro Bold" panose="00000800000000000000" pitchFamily="50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개발자처럼 생각하는</a:t>
            </a:r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방법 </a:t>
            </a:r>
            <a:r>
              <a:rPr lang="en-US" altLang="ko-KR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번역</a:t>
            </a:r>
            <a:r>
              <a:rPr lang="en-US" altLang="ko-KR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]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 “어떻게 하면 문제를 더 효과적인 방법으로</a:t>
            </a:r>
            <a:endParaRPr lang="en-US" altLang="ko-KR" sz="14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해결할 수 있을까</a:t>
            </a:r>
            <a:r>
              <a:rPr lang="en-US" altLang="ko-KR" sz="14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?</a:t>
            </a:r>
            <a:r>
              <a:rPr lang="ko-KR" altLang="en-US" sz="14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”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  <a:cs typeface="KoPubWorld돋움체_Pro Bold" panose="00000800000000000000" pitchFamily="50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E474C7-D6B6-4DC0-AC65-5F6027239E74}"/>
              </a:ext>
            </a:extLst>
          </p:cNvPr>
          <p:cNvSpPr/>
          <p:nvPr/>
        </p:nvSpPr>
        <p:spPr>
          <a:xfrm>
            <a:off x="5599706" y="592745"/>
            <a:ext cx="992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가볍게</a:t>
            </a:r>
            <a:r>
              <a: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읽을거리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29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8814F4-0F9E-454D-8770-9CBDE823470D}"/>
              </a:ext>
            </a:extLst>
          </p:cNvPr>
          <p:cNvSpPr/>
          <p:nvPr/>
        </p:nvSpPr>
        <p:spPr>
          <a:xfrm>
            <a:off x="2679809" y="2228063"/>
            <a:ext cx="7532831" cy="2185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Why,</a:t>
            </a:r>
          </a:p>
          <a:p>
            <a:r>
              <a:rPr lang="ko-KR" altLang="en-US" sz="96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문자열</a:t>
            </a:r>
            <a:r>
              <a:rPr lang="ko-KR" altLang="en-US" sz="4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에 대해 알아볼까요</a:t>
            </a:r>
            <a:r>
              <a:rPr lang="en-US" altLang="ko-KR" sz="4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?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8C4BDF-7920-4F6F-94A8-6945F534FFD1}"/>
              </a:ext>
            </a:extLst>
          </p:cNvPr>
          <p:cNvSpPr/>
          <p:nvPr/>
        </p:nvSpPr>
        <p:spPr>
          <a:xfrm>
            <a:off x="2081415" y="2605367"/>
            <a:ext cx="295835" cy="1647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66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57A4E0-6BA3-4978-8AD9-C43C3DACA5D1}"/>
              </a:ext>
            </a:extLst>
          </p:cNvPr>
          <p:cNvSpPr/>
          <p:nvPr/>
        </p:nvSpPr>
        <p:spPr>
          <a:xfrm>
            <a:off x="1105694" y="2008618"/>
            <a:ext cx="998061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PS</a:t>
            </a:r>
            <a:r>
              <a:rPr lang="ko-KR" altLang="en-US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에서 문자열의 개념 자체를 물어보는 문제는 출제되지 않습니다</a:t>
            </a:r>
            <a:r>
              <a:rPr lang="en-US" altLang="ko-KR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</a:p>
          <a:p>
            <a:pPr algn="ctr"/>
            <a:endParaRPr lang="en-US" altLang="ko-KR" sz="28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하지만 문제에서 문자열을 </a:t>
            </a:r>
            <a:r>
              <a:rPr lang="ko-KR" altLang="en-US" sz="4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활용</a:t>
            </a:r>
            <a:r>
              <a:rPr lang="ko-KR" altLang="en-US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해야 하는 경우는 부지기수입니다</a:t>
            </a:r>
            <a:r>
              <a:rPr lang="en-US" altLang="ko-KR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!</a:t>
            </a:r>
          </a:p>
          <a:p>
            <a:pPr algn="ctr"/>
            <a:endParaRPr lang="en-US" altLang="ko-KR" sz="28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따라서 문자열을 자유롭게 다룰 수 있다면 </a:t>
            </a:r>
            <a:r>
              <a:rPr lang="ko-KR" altLang="en-US" sz="2800" u="sng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매우 큰 도움이 됩니다</a:t>
            </a:r>
            <a:r>
              <a:rPr lang="en-US" altLang="ko-KR" sz="2800" u="sng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!</a:t>
            </a:r>
          </a:p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512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57A4E0-6BA3-4978-8AD9-C43C3DACA5D1}"/>
              </a:ext>
            </a:extLst>
          </p:cNvPr>
          <p:cNvSpPr/>
          <p:nvPr/>
        </p:nvSpPr>
        <p:spPr>
          <a:xfrm>
            <a:off x="2369498" y="2451380"/>
            <a:ext cx="7453002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ASCII</a:t>
            </a:r>
            <a:endParaRPr lang="en-US" altLang="ko-KR" sz="16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American Standard Code for Information Interchange</a:t>
            </a:r>
          </a:p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미국정보교환표준부호</a:t>
            </a:r>
            <a:endParaRPr lang="en-US" altLang="ko-KR" sz="88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30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BDBE815-6F98-4360-AF2E-E4ED9547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33" y="583915"/>
            <a:ext cx="4440177" cy="569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4B544D9-474D-4BD9-888E-526E9AE375B0}"/>
              </a:ext>
            </a:extLst>
          </p:cNvPr>
          <p:cNvSpPr/>
          <p:nvPr/>
        </p:nvSpPr>
        <p:spPr>
          <a:xfrm>
            <a:off x="1097512" y="2305615"/>
            <a:ext cx="3892412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다음 그림은 </a:t>
            </a:r>
            <a:r>
              <a:rPr lang="en-US" altLang="ko-KR" sz="36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ASCII</a:t>
            </a:r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코드 표입니다</a:t>
            </a:r>
            <a:r>
              <a: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‘A’ 65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‘a’ 97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‘0’ 48</a:t>
            </a:r>
          </a:p>
          <a:p>
            <a:r>
              <a:rPr lang="ko-KR" altLang="en-US" u="sng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정도만 상식으로 알아 두면 됩니다</a:t>
            </a:r>
            <a:r>
              <a:rPr lang="en-US" altLang="ko-KR" u="sng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!</a:t>
            </a:r>
          </a:p>
          <a:p>
            <a:endParaRPr lang="en-US" altLang="ko-KR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코드 표를 굳이 외울 필요는 없습니다</a:t>
            </a:r>
            <a:r>
              <a: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</a:p>
          <a:p>
            <a:r>
              <a:rPr lang="en-US" altLang="ko-KR" sz="1400" strike="sngStrike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1400" strike="sngStrike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외우면 훈련소 편지 읽을 때 도움 될 수도</a:t>
            </a:r>
            <a:r>
              <a:rPr lang="en-US" altLang="ko-KR" sz="1400" strike="sngStrike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?)</a:t>
            </a:r>
            <a:endParaRPr lang="ko-KR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12440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E0FF47-2CA7-4259-A033-5A26F908DFF7}"/>
              </a:ext>
            </a:extLst>
          </p:cNvPr>
          <p:cNvSpPr/>
          <p:nvPr/>
        </p:nvSpPr>
        <p:spPr>
          <a:xfrm>
            <a:off x="5634171" y="834075"/>
            <a:ext cx="9236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  <a:cs typeface="KoPubWorld돋움체_Pro Bold" panose="00000800000000000000" pitchFamily="50" charset="-127"/>
              </a:rPr>
              <a:t>*</a:t>
            </a:r>
            <a:endParaRPr lang="ko-KR" altLang="en-US" sz="96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E241DB-A495-4A8F-AE37-EB1B1FED3E34}"/>
              </a:ext>
            </a:extLst>
          </p:cNvPr>
          <p:cNvSpPr/>
          <p:nvPr/>
        </p:nvSpPr>
        <p:spPr>
          <a:xfrm>
            <a:off x="4569778" y="2160709"/>
            <a:ext cx="305243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연습 문제</a:t>
            </a:r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11654</a:t>
            </a:r>
            <a:r>
              <a:rPr lang="ko-KR" altLang="en-US" sz="24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번 아스키 코드</a:t>
            </a:r>
            <a:endParaRPr lang="en-US" altLang="ko-KR" sz="24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  <a:cs typeface="KoPubWorld돋움체_Pro Bold" panose="00000800000000000000" pitchFamily="50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B413A6-B89C-47B0-BC46-3E0BD8EE6D68}"/>
              </a:ext>
            </a:extLst>
          </p:cNvPr>
          <p:cNvSpPr/>
          <p:nvPr/>
        </p:nvSpPr>
        <p:spPr>
          <a:xfrm>
            <a:off x="2346728" y="3224136"/>
            <a:ext cx="8124853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https://www.acmicpc.net/problem/11654</a:t>
            </a:r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endParaRPr lang="ko-KR" altLang="en-US" sz="32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6CC03B-0A52-4166-ADDC-173D16F9028A}"/>
              </a:ext>
            </a:extLst>
          </p:cNvPr>
          <p:cNvSpPr/>
          <p:nvPr/>
        </p:nvSpPr>
        <p:spPr>
          <a:xfrm>
            <a:off x="3626409" y="4859334"/>
            <a:ext cx="49391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간단한 자료형 변환 문제입니다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자료형 변환은 언어별 레퍼런스를 참고해주세요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  <a:cs typeface="KoPubWorld돋움체_Pro Bold" panose="00000800000000000000" pitchFamily="50" charset="-127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55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594</Words>
  <Application>Microsoft Office PowerPoint</Application>
  <PresentationFormat>와이드스크린</PresentationFormat>
  <Paragraphs>210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KoPubWorld돋움체_Pro Bold</vt:lpstr>
      <vt:lpstr>맑은 고딕</vt:lpstr>
      <vt:lpstr>Arial</vt:lpstr>
      <vt:lpstr>KoPubWorld돋움체 Bold</vt:lpstr>
      <vt:lpstr>에스코어 드림 1 Thin</vt:lpstr>
      <vt:lpstr>a옛날사진관5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송용우</dc:creator>
  <cp:lastModifiedBy>송용우</cp:lastModifiedBy>
  <cp:revision>105</cp:revision>
  <dcterms:created xsi:type="dcterms:W3CDTF">2020-01-23T12:07:26Z</dcterms:created>
  <dcterms:modified xsi:type="dcterms:W3CDTF">2020-02-03T18:42:00Z</dcterms:modified>
</cp:coreProperties>
</file>