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322" r:id="rId5"/>
    <p:sldId id="350" r:id="rId6"/>
    <p:sldId id="318" r:id="rId7"/>
    <p:sldId id="271" r:id="rId8"/>
    <p:sldId id="347" r:id="rId9"/>
    <p:sldId id="348" r:id="rId10"/>
    <p:sldId id="349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61" r:id="rId19"/>
    <p:sldId id="362" r:id="rId20"/>
    <p:sldId id="363" r:id="rId21"/>
    <p:sldId id="359" r:id="rId22"/>
    <p:sldId id="364" r:id="rId23"/>
    <p:sldId id="366" r:id="rId24"/>
    <p:sldId id="365" r:id="rId25"/>
    <p:sldId id="367" r:id="rId26"/>
    <p:sldId id="369" r:id="rId27"/>
    <p:sldId id="372" r:id="rId28"/>
    <p:sldId id="374" r:id="rId29"/>
    <p:sldId id="375" r:id="rId30"/>
    <p:sldId id="376" r:id="rId31"/>
    <p:sldId id="373" r:id="rId32"/>
    <p:sldId id="377" r:id="rId33"/>
    <p:sldId id="378" r:id="rId34"/>
    <p:sldId id="380" r:id="rId35"/>
    <p:sldId id="379" r:id="rId36"/>
    <p:sldId id="381" r:id="rId37"/>
    <p:sldId id="382" r:id="rId38"/>
    <p:sldId id="383" r:id="rId39"/>
    <p:sldId id="337" r:id="rId40"/>
    <p:sldId id="305" r:id="rId41"/>
    <p:sldId id="309" r:id="rId42"/>
  </p:sldIdLst>
  <p:sldSz cx="12192000" cy="6858000"/>
  <p:notesSz cx="6858000" cy="9144000"/>
  <p:embeddedFontLst>
    <p:embeddedFont>
      <p:font typeface="a옛날목욕탕B" panose="02020600000000000000" pitchFamily="18" charset="-127"/>
      <p:regular r:id="rId43"/>
    </p:embeddedFont>
    <p:embeddedFont>
      <p:font typeface="나눔스퀘어라운드 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메이플스토리" panose="02000300000000000000" pitchFamily="2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wpower.github.io/75-how-to-use-stack-in-c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2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09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09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87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0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wpower.github.io/76-how-to-use-queue-in-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4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5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66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01820" y="486171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짜료꾸쪼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2019-10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6632648" y="3126491"/>
            <a:ext cx="5033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우리는 지하철 노선을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같이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추상화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단순화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 사용합니다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0" name="Picture 2" descr="지하철 노선도 자료구조에 대한 이미지 검색결과">
            <a:extLst>
              <a:ext uri="{FF2B5EF4-FFF2-40B4-BE49-F238E27FC236}">
                <a16:creationId xmlns:a16="http://schemas.microsoft.com/office/drawing/2014/main" id="{6F105363-E98E-4E33-A2F7-A8B0B5C1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2" y="1466712"/>
            <a:ext cx="5841336" cy="47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AE8F8C-C63C-4500-8677-178029FC8AB5}"/>
              </a:ext>
            </a:extLst>
          </p:cNvPr>
          <p:cNvSpPr/>
          <p:nvPr/>
        </p:nvSpPr>
        <p:spPr>
          <a:xfrm>
            <a:off x="9149523" y="6363407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서울 지하철 노선도가 간단한가요</a:t>
            </a:r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0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7152601" y="3075057"/>
            <a:ext cx="4863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실제로 우리는 </a:t>
            </a:r>
            <a:r>
              <a:rPr lang="en-US" altLang="ko-KR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</a:t>
            </a:r>
            <a:r>
              <a:rPr lang="en-US" altLang="ko-KR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자료구조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지하철 역간 최적의 경로를 구할 수 있습니다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7FBADE-FCEC-4713-916C-4BB2FD875618}"/>
              </a:ext>
            </a:extLst>
          </p:cNvPr>
          <p:cNvSpPr/>
          <p:nvPr/>
        </p:nvSpPr>
        <p:spPr>
          <a:xfrm>
            <a:off x="7788192" y="2573328"/>
            <a:ext cx="3592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그래프는 추후 강의자료에서 지겹도록 다룹니다</a:t>
            </a:r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1400" dirty="0"/>
          </a:p>
        </p:txBody>
      </p:sp>
      <p:pic>
        <p:nvPicPr>
          <p:cNvPr id="4098" name="Picture 2" descr="그래프 자료구조에 대한 이미지 검색결과">
            <a:extLst>
              <a:ext uri="{FF2B5EF4-FFF2-40B4-BE49-F238E27FC236}">
                <a16:creationId xmlns:a16="http://schemas.microsoft.com/office/drawing/2014/main" id="{41DA8950-6227-4A09-A7CB-51B2717C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29704"/>
            <a:ext cx="4367888" cy="31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7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2525952" y="3098682"/>
            <a:ext cx="71400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자료구조를 통해서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문제를 </a:t>
            </a:r>
            <a:r>
              <a:rPr lang="ko-KR" altLang="en-US" sz="36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단순화 및 추상화 </a:t>
            </a:r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시켜</a:t>
            </a:r>
            <a:r>
              <a:rPr lang="en-US" altLang="ko-KR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문제해결의 실마리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찾을 수 있습니다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BF6CA-98C4-48AA-AE73-3B80F3E50CF8}"/>
              </a:ext>
            </a:extLst>
          </p:cNvPr>
          <p:cNvSpPr/>
          <p:nvPr/>
        </p:nvSpPr>
        <p:spPr>
          <a:xfrm>
            <a:off x="6880789" y="6333859"/>
            <a:ext cx="5004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고등학교 때 수학 공부에서 유형 숙달을 강조하는 이유와 비슷합니다</a:t>
            </a:r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40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자료구조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Structure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표현하고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135926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자료구조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37899" y="717989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대표적인 자료구조는 다음과 같습니다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5122" name="Picture 2" descr="스택 자료구조에 대한 이미지 검색결과">
            <a:extLst>
              <a:ext uri="{FF2B5EF4-FFF2-40B4-BE49-F238E27FC236}">
                <a16:creationId xmlns:a16="http://schemas.microsoft.com/office/drawing/2014/main" id="{8ABE3C68-BCB0-4782-9737-2A082CA6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" y="2457364"/>
            <a:ext cx="326197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큐 자료구조에 대한 이미지 검색결과">
            <a:extLst>
              <a:ext uri="{FF2B5EF4-FFF2-40B4-BE49-F238E27FC236}">
                <a16:creationId xmlns:a16="http://schemas.microsoft.com/office/drawing/2014/main" id="{1D681AAD-701E-4019-89F1-A6209B7C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34" y="4004407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그래프 자료구조에 대한 이미지 검색결과">
            <a:extLst>
              <a:ext uri="{FF2B5EF4-FFF2-40B4-BE49-F238E27FC236}">
                <a16:creationId xmlns:a16="http://schemas.microsoft.com/office/drawing/2014/main" id="{C6B9FDA3-0B16-46D6-A147-B158D2C0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21" y="2565314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27F134-6FB2-44C8-9C3F-ACDEE0F77EA2}"/>
              </a:ext>
            </a:extLst>
          </p:cNvPr>
          <p:cNvSpPr/>
          <p:nvPr/>
        </p:nvSpPr>
        <p:spPr>
          <a:xfrm>
            <a:off x="1431098" y="511511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6CB308-74A4-4A6C-8B95-04F4894D8A5D}"/>
              </a:ext>
            </a:extLst>
          </p:cNvPr>
          <p:cNvSpPr/>
          <p:nvPr/>
        </p:nvSpPr>
        <p:spPr>
          <a:xfrm>
            <a:off x="3815413" y="5928761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423C0-9185-4760-BE9E-8A3F9F2B61F5}"/>
              </a:ext>
            </a:extLst>
          </p:cNvPr>
          <p:cNvSpPr/>
          <p:nvPr/>
        </p:nvSpPr>
        <p:spPr>
          <a:xfrm>
            <a:off x="6096000" y="439165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</a:t>
            </a:r>
            <a:endParaRPr lang="ko-KR" altLang="en-US" dirty="0"/>
          </a:p>
        </p:txBody>
      </p:sp>
      <p:pic>
        <p:nvPicPr>
          <p:cNvPr id="5128" name="Picture 8" descr="트리 자료구조에 대한 이미지 검색결과">
            <a:extLst>
              <a:ext uri="{FF2B5EF4-FFF2-40B4-BE49-F238E27FC236}">
                <a16:creationId xmlns:a16="http://schemas.microsoft.com/office/drawing/2014/main" id="{97369AEF-B45A-4B46-A6D7-154CA87D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93" y="3365253"/>
            <a:ext cx="2575209" cy="20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E2C8D5-6E02-4E98-BE37-AEFC346935E1}"/>
              </a:ext>
            </a:extLst>
          </p:cNvPr>
          <p:cNvSpPr/>
          <p:nvPr/>
        </p:nvSpPr>
        <p:spPr>
          <a:xfrm>
            <a:off x="9378271" y="555942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20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자료구조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37899" y="717989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강좌에서는 스택과 큐에 대해 알아봅시다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5122" name="Picture 2" descr="스택 자료구조에 대한 이미지 검색결과">
            <a:extLst>
              <a:ext uri="{FF2B5EF4-FFF2-40B4-BE49-F238E27FC236}">
                <a16:creationId xmlns:a16="http://schemas.microsoft.com/office/drawing/2014/main" id="{8ABE3C68-BCB0-4782-9737-2A082CA6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30" y="2882155"/>
            <a:ext cx="326197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큐 자료구조에 대한 이미지 검색결과">
            <a:extLst>
              <a:ext uri="{FF2B5EF4-FFF2-40B4-BE49-F238E27FC236}">
                <a16:creationId xmlns:a16="http://schemas.microsoft.com/office/drawing/2014/main" id="{1D681AAD-701E-4019-89F1-A6209B7C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08" y="3429000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27F134-6FB2-44C8-9C3F-ACDEE0F77EA2}"/>
              </a:ext>
            </a:extLst>
          </p:cNvPr>
          <p:cNvSpPr/>
          <p:nvPr/>
        </p:nvSpPr>
        <p:spPr>
          <a:xfrm>
            <a:off x="3655320" y="5539910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6CB308-74A4-4A6C-8B95-04F4894D8A5D}"/>
              </a:ext>
            </a:extLst>
          </p:cNvPr>
          <p:cNvSpPr/>
          <p:nvPr/>
        </p:nvSpPr>
        <p:spPr>
          <a:xfrm>
            <a:off x="7781987" y="53533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23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Stack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쪽 끝에서만 자료를 넣거나 뺄 수 있는 선형 자료구조</a:t>
            </a:r>
          </a:p>
        </p:txBody>
      </p:sp>
      <p:pic>
        <p:nvPicPr>
          <p:cNvPr id="8194" name="Picture 2" descr="프링글스에 대한 이미지 검색결과">
            <a:extLst>
              <a:ext uri="{FF2B5EF4-FFF2-40B4-BE49-F238E27FC236}">
                <a16:creationId xmlns:a16="http://schemas.microsoft.com/office/drawing/2014/main" id="{2FD6E6ED-BB35-4DD9-9B5E-780AE5B2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32" y="533180"/>
            <a:ext cx="3442665" cy="34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DAC24A-2B92-4C35-907A-4DFCC7DAF2E7}"/>
              </a:ext>
            </a:extLst>
          </p:cNvPr>
          <p:cNvSpPr/>
          <p:nvPr/>
        </p:nvSpPr>
        <p:spPr>
          <a:xfrm>
            <a:off x="1766618" y="5549151"/>
            <a:ext cx="3960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LIFO(Last In First Out)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1AB6E-9F7D-4435-8048-93F0D94D8534}"/>
              </a:ext>
            </a:extLst>
          </p:cNvPr>
          <p:cNvSpPr/>
          <p:nvPr/>
        </p:nvSpPr>
        <p:spPr>
          <a:xfrm>
            <a:off x="8883746" y="4095737"/>
            <a:ext cx="173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#Like </a:t>
            </a:r>
            <a:r>
              <a:rPr lang="ko-KR" altLang="en-US" dirty="0" err="1"/>
              <a:t>프링글스</a:t>
            </a:r>
            <a:endParaRPr lang="ko-KR" altLang="en-US" dirty="0"/>
          </a:p>
        </p:txBody>
      </p:sp>
      <p:pic>
        <p:nvPicPr>
          <p:cNvPr id="10" name="Picture 2" descr="스택 자료구조에 대한 이미지 검색결과">
            <a:extLst>
              <a:ext uri="{FF2B5EF4-FFF2-40B4-BE49-F238E27FC236}">
                <a16:creationId xmlns:a16="http://schemas.microsoft.com/office/drawing/2014/main" id="{337D7298-D52C-4688-A785-D2833B9B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70" y="1922367"/>
            <a:ext cx="326197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5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5B6499-C96E-46D9-A413-8DA56620C82F}"/>
              </a:ext>
            </a:extLst>
          </p:cNvPr>
          <p:cNvSpPr/>
          <p:nvPr/>
        </p:nvSpPr>
        <p:spPr>
          <a:xfrm>
            <a:off x="2819302" y="1408305"/>
            <a:ext cx="6553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어디에 활용할 수 있을까요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714832" y="2805069"/>
            <a:ext cx="9092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대표적인 예시로는 이전 작업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작업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기능이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B7BEBA-58FE-461C-9619-405AEFA4D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71" b="52050"/>
          <a:stretch/>
        </p:blipFill>
        <p:spPr>
          <a:xfrm>
            <a:off x="3295332" y="3610923"/>
            <a:ext cx="5601335" cy="29157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970C4-D40E-4722-B359-93BADD3C1D11}"/>
              </a:ext>
            </a:extLst>
          </p:cNvPr>
          <p:cNvSpPr/>
          <p:nvPr/>
        </p:nvSpPr>
        <p:spPr>
          <a:xfrm>
            <a:off x="3295332" y="3856708"/>
            <a:ext cx="657832" cy="355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A7241B-1F61-4BBD-B753-8297C61DB914}"/>
              </a:ext>
            </a:extLst>
          </p:cNvPr>
          <p:cNvSpPr/>
          <p:nvPr/>
        </p:nvSpPr>
        <p:spPr>
          <a:xfrm>
            <a:off x="758513" y="3868265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사용해봅시다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33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545442" y="3136612"/>
            <a:ext cx="11101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2770909" y="4910020"/>
            <a:ext cx="6571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한번 더 뒤로 가기를 하면 어느 페이지로 갈까요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15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226718" y="2336264"/>
            <a:ext cx="9738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2386489" y="3998517"/>
            <a:ext cx="7419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한번 스택을 이용해서 생각해봅시다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963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5170" y="2040428"/>
            <a:ext cx="109389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자료구조를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배워야 하는 이유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알기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37152" y="4284114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기초적인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자료구조의 종류와 개념을 알아봅시다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401582" y="1613862"/>
            <a:ext cx="9738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7EB96B-7B17-468D-908F-EAAD201BE514}"/>
              </a:ext>
            </a:extLst>
          </p:cNvPr>
          <p:cNvCxnSpPr/>
          <p:nvPr/>
        </p:nvCxnSpPr>
        <p:spPr>
          <a:xfrm>
            <a:off x="60313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FF5CA7-B604-403A-B647-E4B5E708413C}"/>
              </a:ext>
            </a:extLst>
          </p:cNvPr>
          <p:cNvCxnSpPr>
            <a:cxnSpLocks/>
          </p:cNvCxnSpPr>
          <p:nvPr/>
        </p:nvCxnSpPr>
        <p:spPr>
          <a:xfrm flipH="1">
            <a:off x="562836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1D2EAE-B4B3-4009-938B-706647F0225E}"/>
              </a:ext>
            </a:extLst>
          </p:cNvPr>
          <p:cNvCxnSpPr/>
          <p:nvPr/>
        </p:nvCxnSpPr>
        <p:spPr>
          <a:xfrm>
            <a:off x="190361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DBB0-0838-46BD-9FAE-B3976C7043A6}"/>
              </a:ext>
            </a:extLst>
          </p:cNvPr>
          <p:cNvSpPr/>
          <p:nvPr/>
        </p:nvSpPr>
        <p:spPr>
          <a:xfrm>
            <a:off x="696298" y="5723306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A52AC8-88DD-489F-96EF-77511899710D}"/>
              </a:ext>
            </a:extLst>
          </p:cNvPr>
          <p:cNvSpPr/>
          <p:nvPr/>
        </p:nvSpPr>
        <p:spPr>
          <a:xfrm>
            <a:off x="610360" y="523408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95A5D4-3BF6-42F3-BD38-CA19B970AF9C}"/>
              </a:ext>
            </a:extLst>
          </p:cNvPr>
          <p:cNvCxnSpPr/>
          <p:nvPr/>
        </p:nvCxnSpPr>
        <p:spPr>
          <a:xfrm>
            <a:off x="363959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3E78FE-B1A6-43FC-871A-73B48F8B2A0F}"/>
              </a:ext>
            </a:extLst>
          </p:cNvPr>
          <p:cNvCxnSpPr>
            <a:cxnSpLocks/>
          </p:cNvCxnSpPr>
          <p:nvPr/>
        </p:nvCxnSpPr>
        <p:spPr>
          <a:xfrm flipH="1">
            <a:off x="3599299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758E2D-4F00-4EA2-B843-F3E7C8BBC423}"/>
              </a:ext>
            </a:extLst>
          </p:cNvPr>
          <p:cNvCxnSpPr/>
          <p:nvPr/>
        </p:nvCxnSpPr>
        <p:spPr>
          <a:xfrm>
            <a:off x="494007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7B5DC-A306-46BB-94AE-BF070DA7F73F}"/>
              </a:ext>
            </a:extLst>
          </p:cNvPr>
          <p:cNvSpPr/>
          <p:nvPr/>
        </p:nvSpPr>
        <p:spPr>
          <a:xfrm>
            <a:off x="3747142" y="5780490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EE899E-B591-4C10-BD0D-C1ECEF21F30C}"/>
              </a:ext>
            </a:extLst>
          </p:cNvPr>
          <p:cNvSpPr/>
          <p:nvPr/>
        </p:nvSpPr>
        <p:spPr>
          <a:xfrm>
            <a:off x="3639498" y="4749704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9E7B33-1C07-46E0-908E-4D1354420177}"/>
              </a:ext>
            </a:extLst>
          </p:cNvPr>
          <p:cNvCxnSpPr/>
          <p:nvPr/>
        </p:nvCxnSpPr>
        <p:spPr>
          <a:xfrm>
            <a:off x="661810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3656E5A-7544-4928-B48A-99CAB95902A2}"/>
              </a:ext>
            </a:extLst>
          </p:cNvPr>
          <p:cNvCxnSpPr>
            <a:cxnSpLocks/>
          </p:cNvCxnSpPr>
          <p:nvPr/>
        </p:nvCxnSpPr>
        <p:spPr>
          <a:xfrm flipH="1">
            <a:off x="6577808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E1CA8BA-CA29-4782-B799-0BD8C353F288}"/>
              </a:ext>
            </a:extLst>
          </p:cNvPr>
          <p:cNvCxnSpPr/>
          <p:nvPr/>
        </p:nvCxnSpPr>
        <p:spPr>
          <a:xfrm>
            <a:off x="791858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4EAE7C-F880-4CCB-8856-CB5E0F5E136A}"/>
              </a:ext>
            </a:extLst>
          </p:cNvPr>
          <p:cNvSpPr/>
          <p:nvPr/>
        </p:nvSpPr>
        <p:spPr>
          <a:xfrm>
            <a:off x="6711269" y="5661423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910E05-93D4-432F-B2C6-B0B27745F8C8}"/>
              </a:ext>
            </a:extLst>
          </p:cNvPr>
          <p:cNvSpPr/>
          <p:nvPr/>
        </p:nvSpPr>
        <p:spPr>
          <a:xfrm>
            <a:off x="6616720" y="511150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EF52C2-BB00-4B8B-928F-206CD56ADDB2}"/>
              </a:ext>
            </a:extLst>
          </p:cNvPr>
          <p:cNvCxnSpPr/>
          <p:nvPr/>
        </p:nvCxnSpPr>
        <p:spPr>
          <a:xfrm>
            <a:off x="949205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83CF19-A093-4794-B73F-3E98EC368574}"/>
              </a:ext>
            </a:extLst>
          </p:cNvPr>
          <p:cNvCxnSpPr>
            <a:cxnSpLocks/>
          </p:cNvCxnSpPr>
          <p:nvPr/>
        </p:nvCxnSpPr>
        <p:spPr>
          <a:xfrm flipH="1">
            <a:off x="9451756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FF6746-10E3-43D5-8D77-6E1C6D1AD027}"/>
              </a:ext>
            </a:extLst>
          </p:cNvPr>
          <p:cNvCxnSpPr/>
          <p:nvPr/>
        </p:nvCxnSpPr>
        <p:spPr>
          <a:xfrm>
            <a:off x="1079253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9F8BC5-2B1C-407D-A0A7-56D30C2DD067}"/>
              </a:ext>
            </a:extLst>
          </p:cNvPr>
          <p:cNvSpPr/>
          <p:nvPr/>
        </p:nvSpPr>
        <p:spPr>
          <a:xfrm>
            <a:off x="9596615" y="513494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블로그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78C63F-FE7E-4E25-B50B-3FF55D3E4B7A}"/>
              </a:ext>
            </a:extLst>
          </p:cNvPr>
          <p:cNvSpPr/>
          <p:nvPr/>
        </p:nvSpPr>
        <p:spPr>
          <a:xfrm>
            <a:off x="9519429" y="465314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B41A54-32C2-4B58-9F0B-B2FF737E6359}"/>
              </a:ext>
            </a:extLst>
          </p:cNvPr>
          <p:cNvSpPr/>
          <p:nvPr/>
        </p:nvSpPr>
        <p:spPr>
          <a:xfrm>
            <a:off x="3754359" y="523495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F3FFE81-C0D6-47C1-A4A9-991C187E845A}"/>
              </a:ext>
            </a:extLst>
          </p:cNvPr>
          <p:cNvSpPr/>
          <p:nvPr/>
        </p:nvSpPr>
        <p:spPr>
          <a:xfrm>
            <a:off x="2471852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57E225C-BBF4-4B16-8B53-C515C3009053}"/>
              </a:ext>
            </a:extLst>
          </p:cNvPr>
          <p:cNvSpPr/>
          <p:nvPr/>
        </p:nvSpPr>
        <p:spPr>
          <a:xfrm>
            <a:off x="5516123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A9513EC-1D3F-402C-89BC-3214562051E4}"/>
              </a:ext>
            </a:extLst>
          </p:cNvPr>
          <p:cNvSpPr/>
          <p:nvPr/>
        </p:nvSpPr>
        <p:spPr>
          <a:xfrm>
            <a:off x="8385819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1944B-E246-4811-B64A-BE3CD5F347F5}"/>
              </a:ext>
            </a:extLst>
          </p:cNvPr>
          <p:cNvSpPr/>
          <p:nvPr/>
        </p:nvSpPr>
        <p:spPr>
          <a:xfrm>
            <a:off x="9596342" y="566349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3274324" y="2539825"/>
            <a:ext cx="5816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상단의 데이터가 현재 페이지입니다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접속하는 페이지를 스택에 넣고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가기를 하면 스택 상단의 페이지를 뺍니다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A1F06287-7263-4DF4-9210-7CD928E1DAFA}"/>
              </a:ext>
            </a:extLst>
          </p:cNvPr>
          <p:cNvSpPr/>
          <p:nvPr/>
        </p:nvSpPr>
        <p:spPr>
          <a:xfrm>
            <a:off x="3215258" y="4110903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U자형 40">
            <a:extLst>
              <a:ext uri="{FF2B5EF4-FFF2-40B4-BE49-F238E27FC236}">
                <a16:creationId xmlns:a16="http://schemas.microsoft.com/office/drawing/2014/main" id="{79B93690-85C8-47F0-A217-E3DC895B644F}"/>
              </a:ext>
            </a:extLst>
          </p:cNvPr>
          <p:cNvSpPr/>
          <p:nvPr/>
        </p:nvSpPr>
        <p:spPr>
          <a:xfrm>
            <a:off x="7531113" y="4098816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U자형 45">
            <a:extLst>
              <a:ext uri="{FF2B5EF4-FFF2-40B4-BE49-F238E27FC236}">
                <a16:creationId xmlns:a16="http://schemas.microsoft.com/office/drawing/2014/main" id="{0039CD8A-78C8-4413-AA3D-D2A03AE43714}"/>
              </a:ext>
            </a:extLst>
          </p:cNvPr>
          <p:cNvSpPr/>
          <p:nvPr/>
        </p:nvSpPr>
        <p:spPr>
          <a:xfrm>
            <a:off x="9027517" y="4051120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U자형 46">
            <a:extLst>
              <a:ext uri="{FF2B5EF4-FFF2-40B4-BE49-F238E27FC236}">
                <a16:creationId xmlns:a16="http://schemas.microsoft.com/office/drawing/2014/main" id="{CB76FF8A-D442-42C4-A964-A1A5064DDFBC}"/>
              </a:ext>
            </a:extLst>
          </p:cNvPr>
          <p:cNvSpPr/>
          <p:nvPr/>
        </p:nvSpPr>
        <p:spPr>
          <a:xfrm>
            <a:off x="186121" y="4263909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0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401582" y="1613862"/>
            <a:ext cx="9738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7EB96B-7B17-468D-908F-EAAD201BE514}"/>
              </a:ext>
            </a:extLst>
          </p:cNvPr>
          <p:cNvCxnSpPr/>
          <p:nvPr/>
        </p:nvCxnSpPr>
        <p:spPr>
          <a:xfrm>
            <a:off x="60313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FF5CA7-B604-403A-B647-E4B5E708413C}"/>
              </a:ext>
            </a:extLst>
          </p:cNvPr>
          <p:cNvCxnSpPr>
            <a:cxnSpLocks/>
          </p:cNvCxnSpPr>
          <p:nvPr/>
        </p:nvCxnSpPr>
        <p:spPr>
          <a:xfrm flipH="1">
            <a:off x="562836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1D2EAE-B4B3-4009-938B-706647F0225E}"/>
              </a:ext>
            </a:extLst>
          </p:cNvPr>
          <p:cNvCxnSpPr/>
          <p:nvPr/>
        </p:nvCxnSpPr>
        <p:spPr>
          <a:xfrm>
            <a:off x="190361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DBB0-0838-46BD-9FAE-B3976C7043A6}"/>
              </a:ext>
            </a:extLst>
          </p:cNvPr>
          <p:cNvSpPr/>
          <p:nvPr/>
        </p:nvSpPr>
        <p:spPr>
          <a:xfrm>
            <a:off x="696298" y="5723306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A52AC8-88DD-489F-96EF-77511899710D}"/>
              </a:ext>
            </a:extLst>
          </p:cNvPr>
          <p:cNvSpPr/>
          <p:nvPr/>
        </p:nvSpPr>
        <p:spPr>
          <a:xfrm>
            <a:off x="610360" y="523408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95A5D4-3BF6-42F3-BD38-CA19B970AF9C}"/>
              </a:ext>
            </a:extLst>
          </p:cNvPr>
          <p:cNvCxnSpPr/>
          <p:nvPr/>
        </p:nvCxnSpPr>
        <p:spPr>
          <a:xfrm>
            <a:off x="363959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3E78FE-B1A6-43FC-871A-73B48F8B2A0F}"/>
              </a:ext>
            </a:extLst>
          </p:cNvPr>
          <p:cNvCxnSpPr>
            <a:cxnSpLocks/>
          </p:cNvCxnSpPr>
          <p:nvPr/>
        </p:nvCxnSpPr>
        <p:spPr>
          <a:xfrm flipH="1">
            <a:off x="3599299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758E2D-4F00-4EA2-B843-F3E7C8BBC423}"/>
              </a:ext>
            </a:extLst>
          </p:cNvPr>
          <p:cNvCxnSpPr/>
          <p:nvPr/>
        </p:nvCxnSpPr>
        <p:spPr>
          <a:xfrm>
            <a:off x="494007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7B5DC-A306-46BB-94AE-BF070DA7F73F}"/>
              </a:ext>
            </a:extLst>
          </p:cNvPr>
          <p:cNvSpPr/>
          <p:nvPr/>
        </p:nvSpPr>
        <p:spPr>
          <a:xfrm>
            <a:off x="3747142" y="5780490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EE899E-B591-4C10-BD0D-C1ECEF21F30C}"/>
              </a:ext>
            </a:extLst>
          </p:cNvPr>
          <p:cNvSpPr/>
          <p:nvPr/>
        </p:nvSpPr>
        <p:spPr>
          <a:xfrm>
            <a:off x="3639498" y="4749704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9E7B33-1C07-46E0-908E-4D1354420177}"/>
              </a:ext>
            </a:extLst>
          </p:cNvPr>
          <p:cNvCxnSpPr/>
          <p:nvPr/>
        </p:nvCxnSpPr>
        <p:spPr>
          <a:xfrm>
            <a:off x="661810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3656E5A-7544-4928-B48A-99CAB95902A2}"/>
              </a:ext>
            </a:extLst>
          </p:cNvPr>
          <p:cNvCxnSpPr>
            <a:cxnSpLocks/>
          </p:cNvCxnSpPr>
          <p:nvPr/>
        </p:nvCxnSpPr>
        <p:spPr>
          <a:xfrm flipH="1">
            <a:off x="6577808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E1CA8BA-CA29-4782-B799-0BD8C353F288}"/>
              </a:ext>
            </a:extLst>
          </p:cNvPr>
          <p:cNvCxnSpPr/>
          <p:nvPr/>
        </p:nvCxnSpPr>
        <p:spPr>
          <a:xfrm>
            <a:off x="791858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4EAE7C-F880-4CCB-8856-CB5E0F5E136A}"/>
              </a:ext>
            </a:extLst>
          </p:cNvPr>
          <p:cNvSpPr/>
          <p:nvPr/>
        </p:nvSpPr>
        <p:spPr>
          <a:xfrm>
            <a:off x="6711269" y="5661423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910E05-93D4-432F-B2C6-B0B27745F8C8}"/>
              </a:ext>
            </a:extLst>
          </p:cNvPr>
          <p:cNvSpPr/>
          <p:nvPr/>
        </p:nvSpPr>
        <p:spPr>
          <a:xfrm>
            <a:off x="6616720" y="511150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EF52C2-BB00-4B8B-928F-206CD56ADDB2}"/>
              </a:ext>
            </a:extLst>
          </p:cNvPr>
          <p:cNvCxnSpPr/>
          <p:nvPr/>
        </p:nvCxnSpPr>
        <p:spPr>
          <a:xfrm>
            <a:off x="949205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83CF19-A093-4794-B73F-3E98EC368574}"/>
              </a:ext>
            </a:extLst>
          </p:cNvPr>
          <p:cNvCxnSpPr>
            <a:cxnSpLocks/>
          </p:cNvCxnSpPr>
          <p:nvPr/>
        </p:nvCxnSpPr>
        <p:spPr>
          <a:xfrm flipH="1">
            <a:off x="9451756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FF6746-10E3-43D5-8D77-6E1C6D1AD027}"/>
              </a:ext>
            </a:extLst>
          </p:cNvPr>
          <p:cNvCxnSpPr/>
          <p:nvPr/>
        </p:nvCxnSpPr>
        <p:spPr>
          <a:xfrm>
            <a:off x="1079253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9F8BC5-2B1C-407D-A0A7-56D30C2DD067}"/>
              </a:ext>
            </a:extLst>
          </p:cNvPr>
          <p:cNvSpPr/>
          <p:nvPr/>
        </p:nvSpPr>
        <p:spPr>
          <a:xfrm>
            <a:off x="9596615" y="513494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블로그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78C63F-FE7E-4E25-B50B-3FF55D3E4B7A}"/>
              </a:ext>
            </a:extLst>
          </p:cNvPr>
          <p:cNvSpPr/>
          <p:nvPr/>
        </p:nvSpPr>
        <p:spPr>
          <a:xfrm>
            <a:off x="9519429" y="465314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B41A54-32C2-4B58-9F0B-B2FF737E6359}"/>
              </a:ext>
            </a:extLst>
          </p:cNvPr>
          <p:cNvSpPr/>
          <p:nvPr/>
        </p:nvSpPr>
        <p:spPr>
          <a:xfrm>
            <a:off x="3754359" y="523495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F3FFE81-C0D6-47C1-A4A9-991C187E845A}"/>
              </a:ext>
            </a:extLst>
          </p:cNvPr>
          <p:cNvSpPr/>
          <p:nvPr/>
        </p:nvSpPr>
        <p:spPr>
          <a:xfrm>
            <a:off x="2471852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57E225C-BBF4-4B16-8B53-C515C3009053}"/>
              </a:ext>
            </a:extLst>
          </p:cNvPr>
          <p:cNvSpPr/>
          <p:nvPr/>
        </p:nvSpPr>
        <p:spPr>
          <a:xfrm>
            <a:off x="5516123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A9513EC-1D3F-402C-89BC-3214562051E4}"/>
              </a:ext>
            </a:extLst>
          </p:cNvPr>
          <p:cNvSpPr/>
          <p:nvPr/>
        </p:nvSpPr>
        <p:spPr>
          <a:xfrm>
            <a:off x="8385819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1944B-E246-4811-B64A-BE3CD5F347F5}"/>
              </a:ext>
            </a:extLst>
          </p:cNvPr>
          <p:cNvSpPr/>
          <p:nvPr/>
        </p:nvSpPr>
        <p:spPr>
          <a:xfrm>
            <a:off x="9596342" y="566349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1773255" y="2577859"/>
            <a:ext cx="5816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상단의 데이터가 현재 페이지입니다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접속하는 페이지를 스택에 넣고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가기를 하면 스택 상단의 페이지를 뺍니다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A351BF9-DD09-43A7-B8DA-37A1A4C1828E}"/>
              </a:ext>
            </a:extLst>
          </p:cNvPr>
          <p:cNvSpPr/>
          <p:nvPr/>
        </p:nvSpPr>
        <p:spPr>
          <a:xfrm>
            <a:off x="7264130" y="2553188"/>
            <a:ext cx="442751" cy="404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4CABFB-B66F-40CC-B5DF-8528BF084D65}"/>
              </a:ext>
            </a:extLst>
          </p:cNvPr>
          <p:cNvSpPr/>
          <p:nvPr/>
        </p:nvSpPr>
        <p:spPr>
          <a:xfrm>
            <a:off x="7872858" y="2517114"/>
            <a:ext cx="807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90D61CAB-8C25-47BC-9496-6C18C35215DE}"/>
              </a:ext>
            </a:extLst>
          </p:cNvPr>
          <p:cNvSpPr/>
          <p:nvPr/>
        </p:nvSpPr>
        <p:spPr>
          <a:xfrm>
            <a:off x="7281097" y="3001122"/>
            <a:ext cx="442751" cy="404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6DC54-3EF9-4A51-A355-90AE0F6B045F}"/>
              </a:ext>
            </a:extLst>
          </p:cNvPr>
          <p:cNvSpPr/>
          <p:nvPr/>
        </p:nvSpPr>
        <p:spPr>
          <a:xfrm>
            <a:off x="7889825" y="2965048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4C76302-C651-4CD9-ADFC-987DF9CAE60F}"/>
              </a:ext>
            </a:extLst>
          </p:cNvPr>
          <p:cNvSpPr/>
          <p:nvPr/>
        </p:nvSpPr>
        <p:spPr>
          <a:xfrm>
            <a:off x="7638852" y="3416269"/>
            <a:ext cx="442751" cy="404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FBF495-89F3-419D-8DB5-EF3F18CDA124}"/>
              </a:ext>
            </a:extLst>
          </p:cNvPr>
          <p:cNvSpPr/>
          <p:nvPr/>
        </p:nvSpPr>
        <p:spPr>
          <a:xfrm>
            <a:off x="8247580" y="3380195"/>
            <a:ext cx="83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2" name="화살표: U자형 51">
            <a:extLst>
              <a:ext uri="{FF2B5EF4-FFF2-40B4-BE49-F238E27FC236}">
                <a16:creationId xmlns:a16="http://schemas.microsoft.com/office/drawing/2014/main" id="{BD78559A-3D60-4D4B-87D2-3472EE055F3F}"/>
              </a:ext>
            </a:extLst>
          </p:cNvPr>
          <p:cNvSpPr/>
          <p:nvPr/>
        </p:nvSpPr>
        <p:spPr>
          <a:xfrm>
            <a:off x="3215258" y="4110903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U자형 52">
            <a:extLst>
              <a:ext uri="{FF2B5EF4-FFF2-40B4-BE49-F238E27FC236}">
                <a16:creationId xmlns:a16="http://schemas.microsoft.com/office/drawing/2014/main" id="{AEEAFF38-7A6D-4206-BE11-8ACDC8A93EA4}"/>
              </a:ext>
            </a:extLst>
          </p:cNvPr>
          <p:cNvSpPr/>
          <p:nvPr/>
        </p:nvSpPr>
        <p:spPr>
          <a:xfrm>
            <a:off x="7531113" y="4098816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U자형 53">
            <a:extLst>
              <a:ext uri="{FF2B5EF4-FFF2-40B4-BE49-F238E27FC236}">
                <a16:creationId xmlns:a16="http://schemas.microsoft.com/office/drawing/2014/main" id="{1BEE5F3D-6913-4C4F-AD48-A7D5DD6B0163}"/>
              </a:ext>
            </a:extLst>
          </p:cNvPr>
          <p:cNvSpPr/>
          <p:nvPr/>
        </p:nvSpPr>
        <p:spPr>
          <a:xfrm>
            <a:off x="9027517" y="4051120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5D4596-88C0-4FCC-8A99-6D71A701BC08}"/>
              </a:ext>
            </a:extLst>
          </p:cNvPr>
          <p:cNvSpPr/>
          <p:nvPr/>
        </p:nvSpPr>
        <p:spPr>
          <a:xfrm>
            <a:off x="2664760" y="4131069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31B42A-F5BB-41D8-8F33-F174B3240115}"/>
              </a:ext>
            </a:extLst>
          </p:cNvPr>
          <p:cNvSpPr/>
          <p:nvPr/>
        </p:nvSpPr>
        <p:spPr>
          <a:xfrm>
            <a:off x="8604344" y="4102219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F432D1-55F4-4E22-A58A-1C6E7F920848}"/>
              </a:ext>
            </a:extLst>
          </p:cNvPr>
          <p:cNvSpPr/>
          <p:nvPr/>
        </p:nvSpPr>
        <p:spPr>
          <a:xfrm>
            <a:off x="7118304" y="4081260"/>
            <a:ext cx="83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8" name="화살표: U자형 57">
            <a:extLst>
              <a:ext uri="{FF2B5EF4-FFF2-40B4-BE49-F238E27FC236}">
                <a16:creationId xmlns:a16="http://schemas.microsoft.com/office/drawing/2014/main" id="{3D48589A-22C2-44C1-98B6-3F94E873DF0D}"/>
              </a:ext>
            </a:extLst>
          </p:cNvPr>
          <p:cNvSpPr/>
          <p:nvPr/>
        </p:nvSpPr>
        <p:spPr>
          <a:xfrm>
            <a:off x="195529" y="4239193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41617A-E7D3-44DB-9935-6445AC18592B}"/>
              </a:ext>
            </a:extLst>
          </p:cNvPr>
          <p:cNvSpPr/>
          <p:nvPr/>
        </p:nvSpPr>
        <p:spPr>
          <a:xfrm>
            <a:off x="-18835" y="4196554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86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064158" y="1668784"/>
            <a:ext cx="7584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구현하려면 다음과 같은 연산들이 필요합니다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82E8BC-4ADF-48A7-8689-57919420CEA1}"/>
              </a:ext>
            </a:extLst>
          </p:cNvPr>
          <p:cNvSpPr/>
          <p:nvPr/>
        </p:nvSpPr>
        <p:spPr>
          <a:xfrm>
            <a:off x="2770909" y="2624112"/>
            <a:ext cx="716279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Push: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자료를 넣는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pop: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자료를 빼는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top: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 최상단의 자료를 조회하는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Empty: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스택이 비어 있는지 판정하는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size: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저장 되어있는 자료의 개수를 조회하는 연산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378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1412368" y="2351782"/>
            <a:ext cx="10036723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스택을 구현해봅시다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 구현되어 있는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이용합니다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!)</a:t>
            </a:r>
          </a:p>
          <a:p>
            <a:pPr algn="ctr"/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손수 구현하는 방법은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학년 자료구조 수업에서 배웁니다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2092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1686484" y="2351782"/>
            <a:ext cx="9488495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STL(Standard Template Library)</a:t>
            </a:r>
          </a:p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표준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벡터 등 프로그램에 필요한 자료구조와 알고리즘을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템플릿으로 제공하는 라이브러리입니다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267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3558571" y="2351782"/>
            <a:ext cx="5744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Stack 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 사용법 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6A292-A262-418C-96E6-8EDE681008F8}"/>
              </a:ext>
            </a:extLst>
          </p:cNvPr>
          <p:cNvSpPr/>
          <p:nvPr/>
        </p:nvSpPr>
        <p:spPr>
          <a:xfrm>
            <a:off x="1618300" y="3729090"/>
            <a:ext cx="895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https://twpower.github.io/75-how-to-use-stack-in-cpp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535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670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https://www.acmicpc.net/problem/10828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1281728" y="2186411"/>
            <a:ext cx="1033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Stack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활용하여 간단한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911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https://www.acmicpc.net/problem/9093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401925" y="2186411"/>
            <a:ext cx="6096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응용한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3846790" y="4776438"/>
            <a:ext cx="52068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#Stack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LIFO(Last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First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Out) </a:t>
            </a:r>
          </a:p>
          <a:p>
            <a:pPr algn="ctr"/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구조임을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명심합시다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780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https://www.acmicpc.net/problem/9093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178316" y="1887753"/>
            <a:ext cx="65437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i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이용해서</a:t>
            </a:r>
            <a:endParaRPr lang="en-US" altLang="ko-KR" sz="3600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괄호 검사는 어떻게 할 수 있을까요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2045794" y="4776438"/>
            <a:ext cx="8808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늦게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들어간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열린 괄호</a:t>
            </a:r>
            <a:r>
              <a:rPr lang="en-US" altLang="ko-KR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[(]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그 뒤 가장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먼저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나오는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닫는 괄호</a:t>
            </a:r>
            <a:r>
              <a:rPr lang="en-US" altLang="ko-KR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[)]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짝을 이루어야 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98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https://www.acmicpc.net/problem/1873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410756" y="1887753"/>
            <a:ext cx="6078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힘내서 스택 문제만 좀 더 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3518157" y="4776438"/>
            <a:ext cx="5864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 슬라이드에서 문제 부연 설명 들어갑니다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815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2486880" y="1794160"/>
            <a:ext cx="75648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스택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1,2,3 .. 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 차례대로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이때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수 들로 문제에서 입력으로 주어진 수열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표현할 수 있는가 묻는 문제입니다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 4 3 6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만들려면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429CAF-DFED-4B18-9774-8279850F6F36}"/>
              </a:ext>
            </a:extLst>
          </p:cNvPr>
          <p:cNvSpPr/>
          <p:nvPr/>
        </p:nvSpPr>
        <p:spPr>
          <a:xfrm>
            <a:off x="3255510" y="542667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1873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부연 설명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CC3E21-F3EA-42FF-966A-6C2AD9BF5DB4}"/>
              </a:ext>
            </a:extLst>
          </p:cNvPr>
          <p:cNvSpPr/>
          <p:nvPr/>
        </p:nvSpPr>
        <p:spPr>
          <a:xfrm>
            <a:off x="4368004" y="4061457"/>
            <a:ext cx="380264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S : 1                 R :           -&gt; +</a:t>
            </a:r>
          </a:p>
          <a:p>
            <a:r>
              <a:rPr lang="en-US" altLang="ko-KR" dirty="0"/>
              <a:t>S : 1, 2              R :           -&gt; +</a:t>
            </a:r>
          </a:p>
          <a:p>
            <a:r>
              <a:rPr lang="en-US" altLang="ko-KR" dirty="0"/>
              <a:t>S : 1, 2, 3           R :           -&gt; +</a:t>
            </a:r>
          </a:p>
          <a:p>
            <a:r>
              <a:rPr lang="en-US" altLang="ko-KR" dirty="0"/>
              <a:t>S : 1, 2, 3, 4        R :           -&gt; +</a:t>
            </a:r>
          </a:p>
          <a:p>
            <a:r>
              <a:rPr lang="en-US" altLang="ko-KR" dirty="0"/>
              <a:t>S : 1, 2, 3           R : 4         -&gt; -</a:t>
            </a:r>
          </a:p>
          <a:p>
            <a:r>
              <a:rPr lang="en-US" altLang="ko-KR" dirty="0"/>
              <a:t>S : 1, 2              R : 4 , 3     -&gt; -</a:t>
            </a:r>
          </a:p>
          <a:p>
            <a:r>
              <a:rPr lang="en-US" altLang="ko-KR" dirty="0"/>
              <a:t>S : 1, 2, 5           R : 4 , 3     -&gt; +</a:t>
            </a:r>
          </a:p>
          <a:p>
            <a:r>
              <a:rPr lang="en-US" altLang="ko-KR" dirty="0"/>
              <a:t>S : 1, 2, 5, 6        R : 4 , 3     -&gt; +</a:t>
            </a:r>
          </a:p>
          <a:p>
            <a:r>
              <a:rPr lang="en-US" altLang="ko-KR" dirty="0"/>
              <a:t>S : 1, 2, 5           R : 4 , 3, 6  -&gt;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4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https://www.acmicpc.net/problem/1406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930115" y="2186411"/>
            <a:ext cx="5040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에디터도 만들 수 있답니다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D5125C-753E-4993-A2E0-30C3B1C050CC}"/>
              </a:ext>
            </a:extLst>
          </p:cNvPr>
          <p:cNvSpPr/>
          <p:nvPr/>
        </p:nvSpPr>
        <p:spPr>
          <a:xfrm>
            <a:off x="3325803" y="4776438"/>
            <a:ext cx="624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문제에서 스택을 꼭 하나만 쓰라는 법은 없습니다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218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Queue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쪽 끝에서만 자료를 넣고 다른 한쪽 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끝에서만 뺄 수 있는 선형 자료구조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AC24A-2B92-4C35-907A-4DFCC7DAF2E7}"/>
              </a:ext>
            </a:extLst>
          </p:cNvPr>
          <p:cNvSpPr/>
          <p:nvPr/>
        </p:nvSpPr>
        <p:spPr>
          <a:xfrm>
            <a:off x="1766618" y="5549151"/>
            <a:ext cx="3898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LILO(Last In Last Out)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1AB6E-9F7D-4435-8048-93F0D94D8534}"/>
              </a:ext>
            </a:extLst>
          </p:cNvPr>
          <p:cNvSpPr/>
          <p:nvPr/>
        </p:nvSpPr>
        <p:spPr>
          <a:xfrm>
            <a:off x="9118376" y="3791179"/>
            <a:ext cx="158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#Like </a:t>
            </a:r>
            <a:r>
              <a:rPr lang="ko-KR" altLang="en-US" dirty="0" err="1"/>
              <a:t>버정</a:t>
            </a:r>
            <a:r>
              <a:rPr lang="ko-KR" altLang="en-US" dirty="0"/>
              <a:t> 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0A796-ACC5-40FF-804E-6EFC7D69CF34}"/>
              </a:ext>
            </a:extLst>
          </p:cNvPr>
          <p:cNvSpPr/>
          <p:nvPr/>
        </p:nvSpPr>
        <p:spPr>
          <a:xfrm>
            <a:off x="5829421" y="6488668"/>
            <a:ext cx="620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게임에서의  큐도 비슷한 의미입니다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“</a:t>
            </a:r>
            <a:r>
              <a:rPr lang="ko-KR" altLang="en-US" strike="sngStrike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어우</a:t>
            </a:r>
            <a:r>
              <a:rPr lang="en-US" altLang="ko-KR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 더럽게 안 잡히네</a:t>
            </a:r>
            <a:r>
              <a:rPr lang="en-US" altLang="ko-KR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endParaRPr lang="ko-KR" altLang="en-US" strike="sngStrike" dirty="0"/>
          </a:p>
        </p:txBody>
      </p:sp>
      <p:pic>
        <p:nvPicPr>
          <p:cNvPr id="10" name="Picture 4" descr="큐 자료구조에 대한 이미지 검색결과">
            <a:extLst>
              <a:ext uri="{FF2B5EF4-FFF2-40B4-BE49-F238E27FC236}">
                <a16:creationId xmlns:a16="http://schemas.microsoft.com/office/drawing/2014/main" id="{3A548FDC-DA01-4B17-8E25-D3A7DAC3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3" y="1939434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7AB442B5-1792-4B76-92D8-FCD915B3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02" y="674257"/>
            <a:ext cx="2606385" cy="28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2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5B6499-C96E-46D9-A413-8DA56620C82F}"/>
              </a:ext>
            </a:extLst>
          </p:cNvPr>
          <p:cNvSpPr/>
          <p:nvPr/>
        </p:nvSpPr>
        <p:spPr>
          <a:xfrm>
            <a:off x="2819302" y="1408305"/>
            <a:ext cx="6141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큐는 어디에 활용할 수 있을까요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714832" y="2805069"/>
            <a:ext cx="84337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큐는 이미 일상생활에서의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대기열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등 많은 곳에서 찾아볼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컴퓨터에서도 프린터 문서 대기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버퍼링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등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순차적인 작업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필요하면 거의 큐가 사용됩니다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새치기는 안됩니다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pic>
        <p:nvPicPr>
          <p:cNvPr id="13" name="Picture 4" descr="큐 자료구조에 대한 이미지 검색결과">
            <a:extLst>
              <a:ext uri="{FF2B5EF4-FFF2-40B4-BE49-F238E27FC236}">
                <a16:creationId xmlns:a16="http://schemas.microsoft.com/office/drawing/2014/main" id="{6942742C-FC38-49FA-B57D-D8FC58C9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16" y="4280403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7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3110757" y="2351782"/>
            <a:ext cx="66399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큐도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활용하여 간단하게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구현할 수 있습니다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3E880F-B71F-4832-A173-E90A81EFAF55}"/>
              </a:ext>
            </a:extLst>
          </p:cNvPr>
          <p:cNvSpPr/>
          <p:nvPr/>
        </p:nvSpPr>
        <p:spPr>
          <a:xfrm>
            <a:off x="1838902" y="4377676"/>
            <a:ext cx="9183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https://twpower.github.io/76-how-to-use-queue-in-cpp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283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064158" y="1668784"/>
            <a:ext cx="7261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큐를 구현하려면 다음과 같은 연산들이 필요합니다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82E8BC-4ADF-48A7-8689-57919420CEA1}"/>
              </a:ext>
            </a:extLst>
          </p:cNvPr>
          <p:cNvSpPr/>
          <p:nvPr/>
        </p:nvSpPr>
        <p:spPr>
          <a:xfrm>
            <a:off x="2770909" y="2624112"/>
            <a:ext cx="7162795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Push: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큐에 자료를 넣는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pop: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자료를 빼는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front: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큐의 가장 앞의 자료를 조회하는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Back: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큐의 가장 뒤의 자료를 조회하는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Empty: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큐가 비어 있는지 판정하는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size: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저장 되어있는 자료의 개수를 조회하는 연산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773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6700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https://www.acmicpc.net/problem/10845</a:t>
            </a:r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1243480" y="2186411"/>
            <a:ext cx="104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Queue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활용하여 간단한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195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https://www.acmicpc.net/problem/1158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1103218" y="2186411"/>
            <a:ext cx="1069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Queue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활용하여 간단한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FA7E77-9482-41E6-9962-9AD904ABFE46}"/>
              </a:ext>
            </a:extLst>
          </p:cNvPr>
          <p:cNvSpPr/>
          <p:nvPr/>
        </p:nvSpPr>
        <p:spPr>
          <a:xfrm>
            <a:off x="3459631" y="4863385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문제에서 요구하는 대로 큐를 활용하면 되는 간단한 문제입니다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512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6700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https://www.acmicpc.net/problem/10866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FA7E77-9482-41E6-9962-9AD904ABFE46}"/>
              </a:ext>
            </a:extLst>
          </p:cNvPr>
          <p:cNvSpPr/>
          <p:nvPr/>
        </p:nvSpPr>
        <p:spPr>
          <a:xfrm>
            <a:off x="2973248" y="4909064"/>
            <a:ext cx="6798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스택과 큐를 합친 개념입니다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양쪽에서 자료를 넣고 빼고 할 수 있습니다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덱도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제공합니다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2B505-6622-4CB2-9E24-C74FF0B049D6}"/>
              </a:ext>
            </a:extLst>
          </p:cNvPr>
          <p:cNvSpPr/>
          <p:nvPr/>
        </p:nvSpPr>
        <p:spPr>
          <a:xfrm>
            <a:off x="4305937" y="1955304"/>
            <a:ext cx="4392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덱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(Deque)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sz="4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뭐죠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430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9D08310-7341-4FEA-B5D2-E5FACE6D5E20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7BCED-FBF0-4F45-A7F7-A7F1CBCD7AE0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50D6F-22BE-4165-A1BD-5D17CDC82192}"/>
              </a:ext>
            </a:extLst>
          </p:cNvPr>
          <p:cNvSpPr/>
          <p:nvPr/>
        </p:nvSpPr>
        <p:spPr>
          <a:xfrm>
            <a:off x="1661935" y="1807225"/>
            <a:ext cx="88681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이번 강좌에서는 스택과 큐에 대해서 배웠습니다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자료구조는 앞으로 배울 그래프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 등의 자료구조를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구현할 때 사용이 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CPU,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메모리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등의 동작과 연산에서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기초적이고 중요하게 사용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되는 자료구조 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반드시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꼭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스택과 큐의 특징은 기억해두시기 바랍니다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2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81061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수학의 꽃이 미적분이라면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알고리즘의 꽃은 </a:t>
            </a:r>
            <a:r>
              <a:rPr lang="en-US" altLang="ko-KR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DP</a:t>
            </a:r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다음시간에는 </a:t>
            </a:r>
            <a:r>
              <a:rPr lang="en-US" altLang="ko-KR" sz="36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Dynamic Programming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대해 알아봅니다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Structure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표현하고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2770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우리는 왜 자료구조를 배워야 할까요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4414411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복잡한 문제를 간단하게 </a:t>
            </a:r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추상화</a:t>
            </a:r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및  </a:t>
            </a:r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단순화</a:t>
            </a:r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수 있습니다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 descr="서울시 지도에 대한 이미지 검색결과">
            <a:extLst>
              <a:ext uri="{FF2B5EF4-FFF2-40B4-BE49-F238E27FC236}">
                <a16:creationId xmlns:a16="http://schemas.microsoft.com/office/drawing/2014/main" id="{7CAEEB3E-E0A5-4C02-99F2-26F397D6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24611" r="10941" b="23119"/>
          <a:stretch/>
        </p:blipFill>
        <p:spPr bwMode="auto">
          <a:xfrm>
            <a:off x="327352" y="1622651"/>
            <a:ext cx="5768648" cy="41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6901589" y="3126491"/>
            <a:ext cx="4278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지하철을 타고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종로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은평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가려면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해야 할까요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71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 descr="서울시 지도에 대한 이미지 검색결과">
            <a:extLst>
              <a:ext uri="{FF2B5EF4-FFF2-40B4-BE49-F238E27FC236}">
                <a16:creationId xmlns:a16="http://schemas.microsoft.com/office/drawing/2014/main" id="{7CAEEB3E-E0A5-4C02-99F2-26F397D6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24611" r="10941" b="23119"/>
          <a:stretch/>
        </p:blipFill>
        <p:spPr bwMode="auto">
          <a:xfrm>
            <a:off x="327352" y="1622651"/>
            <a:ext cx="5768648" cy="41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6632648" y="3126491"/>
            <a:ext cx="5094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지하철 역과 노선의 좌표 데이터를 활용하면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문제가 매우 복잡 해집니다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66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1206</Words>
  <Application>Microsoft Office PowerPoint</Application>
  <PresentationFormat>와이드스크린</PresentationFormat>
  <Paragraphs>252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a옛날목욕탕B</vt:lpstr>
      <vt:lpstr>메이플스토리</vt:lpstr>
      <vt:lpstr>Arial</vt:lpstr>
      <vt:lpstr>맑은 고딕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91</cp:revision>
  <dcterms:created xsi:type="dcterms:W3CDTF">2019-06-24T04:53:26Z</dcterms:created>
  <dcterms:modified xsi:type="dcterms:W3CDTF">2019-11-15T18:22:46Z</dcterms:modified>
</cp:coreProperties>
</file>