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88" r:id="rId4"/>
    <p:sldId id="372" r:id="rId5"/>
    <p:sldId id="314" r:id="rId6"/>
    <p:sldId id="336" r:id="rId7"/>
    <p:sldId id="378" r:id="rId8"/>
    <p:sldId id="379" r:id="rId9"/>
    <p:sldId id="380" r:id="rId10"/>
    <p:sldId id="381" r:id="rId11"/>
    <p:sldId id="373" r:id="rId12"/>
    <p:sldId id="374" r:id="rId13"/>
    <p:sldId id="375" r:id="rId14"/>
    <p:sldId id="384" r:id="rId15"/>
    <p:sldId id="376" r:id="rId16"/>
    <p:sldId id="393" r:id="rId17"/>
    <p:sldId id="385" r:id="rId18"/>
    <p:sldId id="395" r:id="rId19"/>
    <p:sldId id="394" r:id="rId20"/>
    <p:sldId id="382" r:id="rId21"/>
    <p:sldId id="392" r:id="rId22"/>
    <p:sldId id="396" r:id="rId23"/>
    <p:sldId id="386" r:id="rId24"/>
    <p:sldId id="397" r:id="rId25"/>
    <p:sldId id="387" r:id="rId26"/>
    <p:sldId id="398" r:id="rId27"/>
    <p:sldId id="388" r:id="rId28"/>
    <p:sldId id="399" r:id="rId29"/>
    <p:sldId id="389" r:id="rId30"/>
    <p:sldId id="390" r:id="rId31"/>
    <p:sldId id="401" r:id="rId32"/>
    <p:sldId id="402" r:id="rId33"/>
    <p:sldId id="403" r:id="rId34"/>
    <p:sldId id="405" r:id="rId35"/>
    <p:sldId id="407" r:id="rId36"/>
    <p:sldId id="406" r:id="rId37"/>
    <p:sldId id="408" r:id="rId38"/>
    <p:sldId id="409" r:id="rId39"/>
    <p:sldId id="420" r:id="rId40"/>
    <p:sldId id="411" r:id="rId41"/>
    <p:sldId id="412" r:id="rId42"/>
    <p:sldId id="414" r:id="rId43"/>
    <p:sldId id="415" r:id="rId44"/>
    <p:sldId id="416" r:id="rId45"/>
    <p:sldId id="419" r:id="rId46"/>
    <p:sldId id="418" r:id="rId47"/>
    <p:sldId id="261" r:id="rId48"/>
    <p:sldId id="369" r:id="rId49"/>
    <p:sldId id="274" r:id="rId50"/>
    <p:sldId id="305" r:id="rId51"/>
    <p:sldId id="309" r:id="rId52"/>
  </p:sldIdLst>
  <p:sldSz cx="12192000" cy="6858000"/>
  <p:notesSz cx="6858000" cy="9144000"/>
  <p:embeddedFontLst>
    <p:embeddedFont>
      <p:font typeface="a옛날목욕탕B" panose="02020600000000000000" pitchFamily="18" charset="-127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나눔고딕 ExtraBold" panose="020D0904000000000000" pitchFamily="50" charset="-127"/>
      <p:bold r:id="rId59"/>
    </p:embeddedFont>
    <p:embeddedFont>
      <p:font typeface="나눔스퀘어" panose="020B0600000101010101" pitchFamily="50" charset="-127"/>
      <p:regular r:id="rId60"/>
    </p:embeddedFont>
    <p:embeddedFont>
      <p:font typeface="나눔스퀘어라운드 Bold" panose="020B0600000101010101" pitchFamily="50" charset="-127"/>
      <p:bold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메이플스토리" panose="02000300000000000000" pitchFamily="2" charset="-127"/>
      <p:regular r:id="rId64"/>
      <p:bold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83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3626-EB8D-44C4-B9F6-76F2D82564D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C540-16AD-4B0D-8644-17077B1C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ilydev.tistory.com/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hwsc1/%EB%B2%88%EC%97%AD-%EC%9E%90%EB%B0%94%EC%8A%A4%ED%81%AC%EB%A6%BD%ED%8A%B8-%EC%8A%A4%EC%BD%94%ED%94%84%EC%99%80-%ED%81%B4%EB%A1%9C%EC%A0%80-javascript-scope-and-closures-8d402c976d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kky.kr/article/44837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oshua1988.github.io/web-development/javascript/function-expressions-vs-declara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magnking/22097268080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onim1.com/152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9296" y="5737309"/>
            <a:ext cx="934750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en-US" altLang="ko-KR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                     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웹에 활기를 불어넣어봅시다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355618" y="1834660"/>
            <a:ext cx="11836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 호출하는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&lt;Script&gt;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어디에 위치시키나요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DEC87A8-91BA-45D0-BD2A-769889941A38}"/>
              </a:ext>
            </a:extLst>
          </p:cNvPr>
          <p:cNvSpPr txBox="1">
            <a:spLocks/>
          </p:cNvSpPr>
          <p:nvPr/>
        </p:nvSpPr>
        <p:spPr>
          <a:xfrm>
            <a:off x="2161878" y="344490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6C981-DA3F-47F9-9187-60C922EF5FB7}"/>
              </a:ext>
            </a:extLst>
          </p:cNvPr>
          <p:cNvSpPr txBox="1"/>
          <p:nvPr/>
        </p:nvSpPr>
        <p:spPr>
          <a:xfrm>
            <a:off x="1682837" y="3199483"/>
            <a:ext cx="9332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Front-End </a:t>
            </a:r>
            <a:r>
              <a:rPr lang="ko-KR" altLang="en-US" sz="3600" dirty="0"/>
              <a:t>개발자 인터뷰에서</a:t>
            </a:r>
            <a:r>
              <a:rPr lang="en-US" altLang="ko-KR" sz="3600" dirty="0"/>
              <a:t> </a:t>
            </a:r>
            <a:r>
              <a:rPr lang="ko-KR" altLang="en-US" sz="3600" dirty="0"/>
              <a:t>자주 출제되는</a:t>
            </a:r>
            <a:endParaRPr lang="en-US" altLang="ko-KR" sz="3600" dirty="0"/>
          </a:p>
          <a:p>
            <a:r>
              <a:rPr lang="ko-KR" altLang="en-US" sz="3600" dirty="0"/>
              <a:t>질문 중 하나입니다</a:t>
            </a:r>
            <a:r>
              <a:rPr lang="en-US" altLang="ko-KR" sz="3600" dirty="0"/>
              <a:t>. 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018CA-2724-4874-A0EE-B9BEB27BBAB2}"/>
              </a:ext>
            </a:extLst>
          </p:cNvPr>
          <p:cNvSpPr/>
          <p:nvPr/>
        </p:nvSpPr>
        <p:spPr>
          <a:xfrm>
            <a:off x="2122188" y="5012156"/>
            <a:ext cx="7875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hlinkClick r:id="rId2"/>
              </a:rPr>
              <a:t>https://dailydev.tistory.com/15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3649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7D0D1D-0632-4280-ABD5-AA36BBE0C7B3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Syntax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7BCF2-B05D-4437-AFA1-027C858C11D1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511207" y="285183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강의에서는 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 선언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데이터형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조건문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대해서 알아봅니다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 언어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(Ex. C, Python)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크게 다르지 않으니 금방 배울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ES6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버전 기반으로 설명합니다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후에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Back-end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스터디에서도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ES6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문법을 사용합니다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1809FB1C-B9E1-4B6F-B9B0-E5ED2760DE6A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 선언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839334" y="4994441"/>
            <a:ext cx="11140229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변수는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Let, Const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선언할 수 있습니다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l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Const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한번 선언한 값에 대하여 변경할 수 없습니다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.(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D4FB14-1ADF-4343-B5DF-2647D75628C6}"/>
              </a:ext>
            </a:extLst>
          </p:cNvPr>
          <p:cNvSpPr/>
          <p:nvPr/>
        </p:nvSpPr>
        <p:spPr>
          <a:xfrm>
            <a:off x="2879537" y="2151727"/>
            <a:ext cx="609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endParaRPr lang="en-US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4000" dirty="0">
                <a:solidFill>
                  <a:srgbClr val="448C27"/>
                </a:solidFill>
                <a:latin typeface="Consolas" panose="020B0609020204030204" pitchFamily="49" charset="0"/>
              </a:rPr>
              <a:t>web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>
                <a:solidFill>
                  <a:srgbClr val="9C5D27"/>
                </a:solidFill>
                <a:latin typeface="Consolas" panose="020B0609020204030204" pitchFamily="49" charset="0"/>
              </a:rPr>
              <a:t>3.14</a:t>
            </a:r>
            <a:r>
              <a:rPr lang="en-US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6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4858326" y="213558"/>
            <a:ext cx="21130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Scope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DEC87A8-91BA-45D0-BD2A-769889941A38}"/>
              </a:ext>
            </a:extLst>
          </p:cNvPr>
          <p:cNvSpPr txBox="1">
            <a:spLocks/>
          </p:cNvSpPr>
          <p:nvPr/>
        </p:nvSpPr>
        <p:spPr>
          <a:xfrm>
            <a:off x="2161878" y="344490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D374FA-E1B3-40BA-AB5F-CDBABEB64C76}"/>
              </a:ext>
            </a:extLst>
          </p:cNvPr>
          <p:cNvSpPr txBox="1">
            <a:spLocks/>
          </p:cNvSpPr>
          <p:nvPr/>
        </p:nvSpPr>
        <p:spPr>
          <a:xfrm>
            <a:off x="920197" y="2837153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에서는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Scope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개념이 중요합니다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l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예를 들어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Let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Block-Scope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{}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중괄호 안에서만 변수가 유효합니다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l"/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373BDD-41A2-444E-B789-3D705D9A4626}"/>
              </a:ext>
            </a:extLst>
          </p:cNvPr>
          <p:cNvSpPr/>
          <p:nvPr/>
        </p:nvSpPr>
        <p:spPr>
          <a:xfrm>
            <a:off x="1768763" y="4082590"/>
            <a:ext cx="9227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https://medium.com/@khwsc1/%EB%B2%88%EC%97%AD-%EC%9E%90%EB%B0%94%EC%8A%A4%ED%81%AC%EB%A6%BD%ED%8A%B8-%EC%8A%A4%EC%BD%94%ED%94%84%EC%99%80-%ED%81%B4%EB%A1%9C%EC%A0%80-javascript-scope-and-closures-8d402c976d19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5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757035" y="1603759"/>
            <a:ext cx="71865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곳에서는 변수 선언으로 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 </a:t>
            </a:r>
            <a:r>
              <a:rPr lang="ko-KR" altLang="en-US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하던대요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DEC87A8-91BA-45D0-BD2A-769889941A38}"/>
              </a:ext>
            </a:extLst>
          </p:cNvPr>
          <p:cNvSpPr txBox="1">
            <a:spLocks/>
          </p:cNvSpPr>
          <p:nvPr/>
        </p:nvSpPr>
        <p:spPr>
          <a:xfrm>
            <a:off x="1108363" y="4770582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Var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ES5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문법입니다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ES6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에서는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Var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위험성 때문에 사용을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지양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주석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A411B8-EBC2-4204-9B54-B7ADCEC7B96B}"/>
              </a:ext>
            </a:extLst>
          </p:cNvPr>
          <p:cNvSpPr/>
          <p:nvPr/>
        </p:nvSpPr>
        <p:spPr>
          <a:xfrm>
            <a:off x="2879537" y="2293218"/>
            <a:ext cx="609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한 줄 주석</a:t>
            </a:r>
            <a:endParaRPr lang="ko-KR" altLang="en-US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ko-KR" alt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/*</a:t>
            </a:r>
            <a:endParaRPr lang="ko-KR" altLang="en-US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여러 줄</a:t>
            </a:r>
            <a:endParaRPr lang="ko-KR" altLang="en-US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주석 </a:t>
            </a:r>
            <a:endParaRPr lang="ko-KR" altLang="en-US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4000" i="1" dirty="0">
                <a:solidFill>
                  <a:srgbClr val="AAAAAA"/>
                </a:solidFill>
                <a:latin typeface="Consolas" panose="020B0609020204030204" pitchFamily="49" charset="0"/>
              </a:rPr>
              <a:t>/</a:t>
            </a:r>
            <a:endParaRPr lang="ko-KR" altLang="en-US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5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자료형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633870" y="480666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대표적으로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Boolean, Number, String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algn="l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(Python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유사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	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628E51-3C12-4CC3-A548-0CB258F0E1D3}"/>
              </a:ext>
            </a:extLst>
          </p:cNvPr>
          <p:cNvSpPr/>
          <p:nvPr/>
        </p:nvSpPr>
        <p:spPr>
          <a:xfrm>
            <a:off x="2355272" y="1999702"/>
            <a:ext cx="609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num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da-DK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str1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da-DK" altLang="ko-KR" sz="40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da-DK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str2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da-DK" altLang="ko-KR" sz="40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da-DK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bool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40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da-DK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da-DK" altLang="ko-KR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6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6C3B65-7A3B-42DA-831C-AC03985D6067}"/>
              </a:ext>
            </a:extLst>
          </p:cNvPr>
          <p:cNvSpPr/>
          <p:nvPr/>
        </p:nvSpPr>
        <p:spPr>
          <a:xfrm>
            <a:off x="2227588" y="2610045"/>
            <a:ext cx="609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altLang="ko-KR" sz="40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pt-BR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pt-BR" altLang="ko-KR" sz="40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pt-BR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4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pt-BR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pt-BR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40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pt-BR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pt-BR" altLang="ko-KR" sz="40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pt-BR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4000" dirty="0">
                <a:solidFill>
                  <a:srgbClr val="7A3E9D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pt-BR" altLang="ko-KR" sz="4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pt-BR" altLang="ko-KR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64E2E7E-0CB8-4955-9ECF-2050ED834969}"/>
              </a:ext>
            </a:extLst>
          </p:cNvPr>
          <p:cNvSpPr txBox="1">
            <a:spLocks/>
          </p:cNvSpPr>
          <p:nvPr/>
        </p:nvSpPr>
        <p:spPr>
          <a:xfrm>
            <a:off x="633870" y="480666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콘솔창에 값을 출력할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5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산술 연산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301361" y="4668122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 언어와 유사한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산술 연산을 가지고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1026" name="Picture 2" descr="ìë°ì¤í¬ë¦½í¸ ì°ì°ì ëí ì´ë¯¸ì§ ê²ìê²°ê³¼">
            <a:extLst>
              <a:ext uri="{FF2B5EF4-FFF2-40B4-BE49-F238E27FC236}">
                <a16:creationId xmlns:a16="http://schemas.microsoft.com/office/drawing/2014/main" id="{65B200B1-D975-4301-84A2-12FF4669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0" y="1924050"/>
            <a:ext cx="47529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01437" y="2546839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문법을 알아봅시다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DBBF27-AE2F-4021-BD97-02ED570F1FA7}"/>
              </a:ext>
            </a:extLst>
          </p:cNvPr>
          <p:cNvSpPr txBox="1">
            <a:spLocks/>
          </p:cNvSpPr>
          <p:nvPr/>
        </p:nvSpPr>
        <p:spPr>
          <a:xfrm>
            <a:off x="401436" y="3717334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웹을 제어해 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108363" y="1664197"/>
            <a:ext cx="84593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참고로 </a:t>
            </a:r>
            <a:r>
              <a:rPr lang="en-US" altLang="ko-KR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세미콜론은 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7DA492-14BB-41CB-B8F2-FB4E45D1CFC7}"/>
              </a:ext>
            </a:extLst>
          </p:cNvPr>
          <p:cNvSpPr/>
          <p:nvPr/>
        </p:nvSpPr>
        <p:spPr>
          <a:xfrm>
            <a:off x="2372025" y="3414129"/>
            <a:ext cx="6991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https://okky.kr/article/448378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795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 변환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349808" y="511071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내장 함수인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String, Number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사용합니다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2E5-15FB-4DD5-919A-70664202686C}"/>
              </a:ext>
            </a:extLst>
          </p:cNvPr>
          <p:cNvSpPr/>
          <p:nvPr/>
        </p:nvSpPr>
        <p:spPr>
          <a:xfrm>
            <a:off x="2810120" y="2442460"/>
            <a:ext cx="609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da-DK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str1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da-DK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str2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da-DK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da-DK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num2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3200" b="1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da-DK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str2</a:t>
            </a:r>
            <a:r>
              <a:rPr lang="da-DK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da-DK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da-DK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3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 확인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322099" y="519731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typeof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사용하여 자료형을 확인할 수 있습니다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1D7334-F031-4AE7-9B77-40112C434D8B}"/>
              </a:ext>
            </a:extLst>
          </p:cNvPr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36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36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6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36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36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6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ko-KR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3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조건문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F364FA-E032-4D76-9D80-11C055BFEAE9}"/>
              </a:ext>
            </a:extLst>
          </p:cNvPr>
          <p:cNvSpPr/>
          <p:nvPr/>
        </p:nvSpPr>
        <p:spPr>
          <a:xfrm>
            <a:off x="3048000" y="1997839"/>
            <a:ext cx="609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85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E41D5C-54AC-4557-BF07-D6DF11B0E6BA}"/>
              </a:ext>
            </a:extLst>
          </p:cNvPr>
          <p:cNvSpPr txBox="1">
            <a:spLocks/>
          </p:cNvSpPr>
          <p:nvPr/>
        </p:nvSpPr>
        <p:spPr>
          <a:xfrm>
            <a:off x="322099" y="519731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언어와 유사한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If/else If/Else 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문법을 사용합니다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7350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조건문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6D1947-845F-483D-89BE-934E2061793A}"/>
              </a:ext>
            </a:extLst>
          </p:cNvPr>
          <p:cNvSpPr/>
          <p:nvPr/>
        </p:nvSpPr>
        <p:spPr>
          <a:xfrm>
            <a:off x="2964872" y="1426870"/>
            <a:ext cx="6096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숫자가 아닙니다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ko-KR" alt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494D0B-EC1C-4F4F-85F9-89BEDDC99102}"/>
              </a:ext>
            </a:extLst>
          </p:cNvPr>
          <p:cNvSpPr txBox="1">
            <a:spLocks/>
          </p:cNvSpPr>
          <p:nvPr/>
        </p:nvSpPr>
        <p:spPr>
          <a:xfrm>
            <a:off x="322099" y="519731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 또한 사용 가능합니다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24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743787" y="433985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문도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언어와 같습니다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AC731E-8A78-468B-8EF7-4CFED45FC10E}"/>
              </a:ext>
            </a:extLst>
          </p:cNvPr>
          <p:cNvSpPr/>
          <p:nvPr/>
        </p:nvSpPr>
        <p:spPr>
          <a:xfrm>
            <a:off x="2143049" y="2080914"/>
            <a:ext cx="8125735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4400" dirty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4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4400" dirty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4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4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4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4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4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8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97740-9091-44AF-8189-0414C0D5AE15}"/>
              </a:ext>
            </a:extLst>
          </p:cNvPr>
          <p:cNvSpPr/>
          <p:nvPr/>
        </p:nvSpPr>
        <p:spPr>
          <a:xfrm>
            <a:off x="2955636" y="2274838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n-NO" altLang="ko-KR" sz="36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nn-NO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3600" dirty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nn-NO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nn-NO" altLang="ko-KR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altLang="ko-KR" sz="36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36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nn-NO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3600" dirty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nn-NO" altLang="ko-KR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altLang="ko-KR" sz="3600" dirty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nn-NO" altLang="ko-KR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nn-NO" altLang="ko-KR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D6E4DF4-AFA2-4DC1-AF1C-D9EE64EBAD12}"/>
              </a:ext>
            </a:extLst>
          </p:cNvPr>
          <p:cNvSpPr txBox="1">
            <a:spLocks/>
          </p:cNvSpPr>
          <p:nvPr/>
        </p:nvSpPr>
        <p:spPr>
          <a:xfrm>
            <a:off x="743787" y="4339856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While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문도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언어와 같습니다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8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AF6FF5-05AC-47B2-85E9-2C02A3B38251}"/>
              </a:ext>
            </a:extLst>
          </p:cNvPr>
          <p:cNvSpPr/>
          <p:nvPr/>
        </p:nvSpPr>
        <p:spPr>
          <a:xfrm>
            <a:off x="3048000" y="2136339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함수 선언식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(function declaration)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함수 표현식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(function expression)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sum2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7F316D7-CFE5-4F21-A9D3-2F9BE828D7F1}"/>
              </a:ext>
            </a:extLst>
          </p:cNvPr>
          <p:cNvSpPr txBox="1">
            <a:spLocks/>
          </p:cNvSpPr>
          <p:nvPr/>
        </p:nvSpPr>
        <p:spPr>
          <a:xfrm>
            <a:off x="743787" y="511071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함수는 다음과 같이 선언합니다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14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108363" y="1664197"/>
            <a:ext cx="6966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선언식 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표현식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591359-0858-456F-8310-A89B2A12D137}"/>
              </a:ext>
            </a:extLst>
          </p:cNvPr>
          <p:cNvSpPr/>
          <p:nvPr/>
        </p:nvSpPr>
        <p:spPr>
          <a:xfrm>
            <a:off x="2170544" y="3318317"/>
            <a:ext cx="895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hlinkClick r:id="rId2"/>
              </a:rPr>
              <a:t>https://joshua1988.github.io/web-development/javascript/function-expressions-vs-declarations/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3255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633870" y="5283885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배열 문법입니다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(Python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합친 스타일입니다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E4C68C-7912-40D2-932F-BC1E243A192B}"/>
              </a:ext>
            </a:extLst>
          </p:cNvPr>
          <p:cNvSpPr/>
          <p:nvPr/>
        </p:nvSpPr>
        <p:spPr>
          <a:xfrm>
            <a:off x="2769989" y="2377521"/>
            <a:ext cx="7870301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,'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선언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길이 출력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번째 요소 출력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번째 요소 값 수정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마지막 요소 뒤에 값 추가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배열 마지막 요소 뒤에 값 추가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//undefined </a:t>
            </a:r>
            <a:r>
              <a:rPr lang="ko-KR" alt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값 출력</a:t>
            </a:r>
            <a:endParaRPr lang="ko-KR" alt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800162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문법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4300896" cy="274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562244" y="2987103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이외에도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에는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Object, Class, Module,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Async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등등의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문법이 존재합니다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l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이들 문법은 추후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심화 강의에서 다룹니다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757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7D0D1D-0632-4280-ABD5-AA36BBE0C7B3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Object Model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7BCF2-B05D-4437-AFA1-027C858C11D1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7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Object Model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465407" y="499444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브라우저의 구성 요소는 하나하나가 객체화 되어있습니다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</p:txBody>
      </p:sp>
      <p:pic>
        <p:nvPicPr>
          <p:cNvPr id="2050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54C4C232-8A4C-48B3-8DD8-F57DED96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4" y="1938337"/>
            <a:ext cx="42767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M-model.svg">
            <a:extLst>
              <a:ext uri="{FF2B5EF4-FFF2-40B4-BE49-F238E27FC236}">
                <a16:creationId xmlns:a16="http://schemas.microsoft.com/office/drawing/2014/main" id="{C6BFF0A8-D420-4B5D-8D01-92052831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45" y="205559"/>
            <a:ext cx="4627036" cy="47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106FC01F-F7B4-449F-8A67-4B9C098E227C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09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2317815" y="858024"/>
            <a:ext cx="6998805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DOM, BOM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무엇인가요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7D019E-B3B8-4951-987D-37AB8D9EFE22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6AED0D-ACBC-43E4-8286-50944B6D1F06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CB1D8C5-F88E-4BCE-861F-315251C4A898}"/>
              </a:ext>
            </a:extLst>
          </p:cNvPr>
          <p:cNvSpPr txBox="1">
            <a:spLocks/>
          </p:cNvSpPr>
          <p:nvPr/>
        </p:nvSpPr>
        <p:spPr>
          <a:xfrm>
            <a:off x="1010905" y="3999177"/>
            <a:ext cx="1064538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각각 문서 객체 모델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브라우저 객체 모델을 의미하며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sz="4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 이들을 제어할 수 있습니다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l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웹사이트에 동적인 기능을 추가할 수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BA5687-DCC2-46F9-B7D6-8BFB0A719669}"/>
              </a:ext>
            </a:extLst>
          </p:cNvPr>
          <p:cNvSpPr/>
          <p:nvPr/>
        </p:nvSpPr>
        <p:spPr>
          <a:xfrm>
            <a:off x="895827" y="2576705"/>
            <a:ext cx="10875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https://m.blog.naver.com/magnking/220972680805</a:t>
            </a:r>
            <a:endParaRPr lang="ko-KR" altLang="en-US" sz="3600" dirty="0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DBC07AAA-EAA3-4545-9ED5-B841AE5091A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56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DOM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1185843" y="155875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DOM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제어한다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 HTML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제어한다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그렇다면 어떻게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DOM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제어할 수 있을까요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꾸미기 전 선택자로 원하는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지정하듯이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l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 우선 원하는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(Select)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하여야 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l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지정한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(Property)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변경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하거나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줄 수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CAE855E9-F8CA-459C-A6C9-0A6AF1D9D9D0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81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DOM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308388" y="166959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원하는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지정하는 방법에는 여러가지가 있지만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대표적인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가지의 방법을 알아봅시다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408CBC-4B8B-46D0-A92E-A748E18EDCC6}"/>
              </a:ext>
            </a:extLst>
          </p:cNvPr>
          <p:cNvSpPr/>
          <p:nvPr/>
        </p:nvSpPr>
        <p:spPr>
          <a:xfrm>
            <a:off x="2175169" y="4028127"/>
            <a:ext cx="74992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400" dirty="0" err="1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document.getElementById</a:t>
            </a:r>
            <a:endParaRPr lang="en-US" altLang="ko-KR" sz="44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98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DOM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408CBC-4B8B-46D0-A92E-A748E18EDCC6}"/>
              </a:ext>
            </a:extLst>
          </p:cNvPr>
          <p:cNvSpPr/>
          <p:nvPr/>
        </p:nvSpPr>
        <p:spPr>
          <a:xfrm>
            <a:off x="2202878" y="1794654"/>
            <a:ext cx="74992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400" dirty="0" err="1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document.getElementById</a:t>
            </a:r>
            <a:endParaRPr lang="en-US" altLang="ko-KR" sz="44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8665A-12AD-44EC-B8F7-5DEB3101B77D}"/>
              </a:ext>
            </a:extLst>
          </p:cNvPr>
          <p:cNvSpPr/>
          <p:nvPr/>
        </p:nvSpPr>
        <p:spPr>
          <a:xfrm>
            <a:off x="274883" y="3097223"/>
            <a:ext cx="626446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6756872" y="4293906"/>
            <a:ext cx="528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‘Active’ Id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가진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요소를 찾아서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담는다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그 요소를 폰트 색상을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Red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한다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18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DOM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408CBC-4B8B-46D0-A92E-A748E18EDCC6}"/>
              </a:ext>
            </a:extLst>
          </p:cNvPr>
          <p:cNvSpPr/>
          <p:nvPr/>
        </p:nvSpPr>
        <p:spPr>
          <a:xfrm>
            <a:off x="2915157" y="1721171"/>
            <a:ext cx="5556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4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좀더 자세히 알아봅시다</a:t>
            </a:r>
            <a:r>
              <a:rPr lang="en-US" altLang="ko-KR" sz="4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8665A-12AD-44EC-B8F7-5DEB3101B77D}"/>
              </a:ext>
            </a:extLst>
          </p:cNvPr>
          <p:cNvSpPr/>
          <p:nvPr/>
        </p:nvSpPr>
        <p:spPr>
          <a:xfrm>
            <a:off x="492408" y="3038316"/>
            <a:ext cx="626446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1739319" y="4563827"/>
            <a:ext cx="9365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Document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안에서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active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가진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가져와서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 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변수에 넣는다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fontAlgn="base"/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li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변수에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담긴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Style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 Property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red</a:t>
            </a:r>
            <a:r>
              <a:rPr lang="ko-KR" altLang="en-US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바꾼다</a:t>
            </a:r>
            <a:r>
              <a:rPr lang="en-US" altLang="ko-KR" sz="2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2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E8BF5B0-A4DC-4679-87FE-28283F406607}"/>
              </a:ext>
            </a:extLst>
          </p:cNvPr>
          <p:cNvSpPr/>
          <p:nvPr/>
        </p:nvSpPr>
        <p:spPr>
          <a:xfrm>
            <a:off x="942110" y="4633225"/>
            <a:ext cx="581890" cy="5021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82C8D0-3BF0-491A-B6B8-BCA07B857186}"/>
              </a:ext>
            </a:extLst>
          </p:cNvPr>
          <p:cNvSpPr/>
          <p:nvPr/>
        </p:nvSpPr>
        <p:spPr>
          <a:xfrm>
            <a:off x="942110" y="5818968"/>
            <a:ext cx="100543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4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웹을 이루는 구성요소 하나하나는 객체이다</a:t>
            </a:r>
            <a:r>
              <a:rPr lang="en-US" altLang="ko-KR" sz="4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2731528-5F18-4635-8E01-FEF96C8FB2D1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21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DOM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675006" y="4655328"/>
            <a:ext cx="1073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800" i="0" dirty="0" err="1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innerText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Property</a:t>
            </a:r>
            <a:r>
              <a:rPr lang="ko-KR" altLang="en-US" sz="28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 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8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8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r>
              <a:rPr lang="ko-KR" altLang="en-US" sz="28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변경할 수도 있습니다</a:t>
            </a:r>
            <a:r>
              <a:rPr lang="en-US" altLang="ko-KR" sz="28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28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5559AA-90B3-4EEF-ACDB-0EC025AF1BC3}"/>
              </a:ext>
            </a:extLst>
          </p:cNvPr>
          <p:cNvSpPr/>
          <p:nvPr/>
        </p:nvSpPr>
        <p:spPr>
          <a:xfrm>
            <a:off x="1941948" y="2724252"/>
            <a:ext cx="860366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2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2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CSS3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9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7D0D1D-0632-4280-ABD5-AA36BBE0C7B3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Event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7BCF2-B05D-4437-AFA1-027C858C11D1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7D0D1D-0632-4280-ABD5-AA36BBE0C7B3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Introduction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7BCF2-B05D-4437-AFA1-027C858C11D1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37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Event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264179" y="3226423"/>
            <a:ext cx="116636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웹을 이용하면서 마우스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클릭 등 수많은 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들을 발생시킵니다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 fontAlgn="base"/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 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처리하는 방법을 알아봅니다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9623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Event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465407" y="2018584"/>
            <a:ext cx="10762883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처리하려면 </a:t>
            </a:r>
            <a:endParaRPr lang="en-US" altLang="ko-KR" sz="4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이벤트가 일어날 객체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target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</a:p>
          <a:p>
            <a:pPr fontAlgn="base"/>
            <a:r>
              <a:rPr lang="ko-KR" altLang="en-US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이벤트의 종류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type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</a:p>
          <a:p>
            <a:pPr fontAlgn="base"/>
            <a:r>
              <a:rPr lang="ko-KR" altLang="en-US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이벤트가 발생했을 때 동작할 코드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handler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fontAlgn="base"/>
            <a:r>
              <a:rPr lang="ko-KR" altLang="en-US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필요합니다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13F78A2B-35EE-41AF-88D0-B0C61718422C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07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1020380" y="2001856"/>
            <a:ext cx="9980129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수많은 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Type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정리한 글입니다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7D019E-B3B8-4951-987D-37AB8D9EFE22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6AED0D-ACBC-43E4-8286-50944B6D1F06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0A0DC8-1D37-4684-B335-BAD79CD7D9D0}"/>
              </a:ext>
            </a:extLst>
          </p:cNvPr>
          <p:cNvSpPr/>
          <p:nvPr/>
        </p:nvSpPr>
        <p:spPr>
          <a:xfrm>
            <a:off x="308466" y="4254912"/>
            <a:ext cx="1140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https://developer.mozilla.org/en-US/docs/Web/Events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0993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762505" y="9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Event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2D5A0-B995-44F8-BE4D-BA7D3D2878D9}"/>
              </a:ext>
            </a:extLst>
          </p:cNvPr>
          <p:cNvSpPr/>
          <p:nvPr/>
        </p:nvSpPr>
        <p:spPr>
          <a:xfrm>
            <a:off x="354571" y="1556766"/>
            <a:ext cx="9590126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등록하는 방법에는 </a:t>
            </a:r>
            <a:r>
              <a:rPr lang="en-US" altLang="ko-KR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가지가 있습니다</a:t>
            </a:r>
            <a:r>
              <a:rPr lang="en-US" altLang="ko-KR" sz="40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endParaRPr lang="en-US" altLang="ko-KR" sz="4000" dirty="0">
              <a:solidFill>
                <a:srgbClr val="33333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742950" fontAlgn="base">
              <a:buAutoNum type="arabicPeriod"/>
            </a:pP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</a:t>
            </a:r>
          </a:p>
          <a:p>
            <a:pPr marL="742950" indent="-742950" fontAlgn="base">
              <a:buAutoNum type="arabicPeriod"/>
            </a:pPr>
            <a:endParaRPr lang="en-US" altLang="ko-KR" sz="4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742950" fontAlgn="base">
              <a:buAutoNum type="arabicPeriod"/>
            </a:pP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Property Listener</a:t>
            </a:r>
          </a:p>
          <a:p>
            <a:pPr marL="742950" indent="-742950" fontAlgn="base">
              <a:buAutoNum type="arabicPeriod"/>
            </a:pPr>
            <a:endParaRPr lang="en-US" altLang="ko-KR" sz="4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742950" fontAlgn="base">
              <a:buAutoNum type="arabicPeriod"/>
            </a:pPr>
            <a:r>
              <a:rPr lang="en-US" altLang="ko-KR" sz="4000" dirty="0" err="1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addEventListner</a:t>
            </a:r>
            <a:r>
              <a:rPr lang="en-US" altLang="ko-KR" sz="40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</a:p>
          <a:p>
            <a:pPr fontAlgn="base"/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자료에서는 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2 , 3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번을 알아보겠습니다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32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endParaRPr lang="en-US" altLang="ko-KR" sz="40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A4821FE6-82F2-46B0-AF50-02DE79A25742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50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385632" y="156100"/>
            <a:ext cx="1092426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Event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4FA812-4E7B-4D02-B93A-36F927F2F7B7}"/>
              </a:ext>
            </a:extLst>
          </p:cNvPr>
          <p:cNvSpPr txBox="1">
            <a:spLocks/>
          </p:cNvSpPr>
          <p:nvPr/>
        </p:nvSpPr>
        <p:spPr>
          <a:xfrm>
            <a:off x="1629189" y="452838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EB32F-CF87-4CEE-B2A3-99397A5AFB18}"/>
              </a:ext>
            </a:extLst>
          </p:cNvPr>
          <p:cNvSpPr/>
          <p:nvPr/>
        </p:nvSpPr>
        <p:spPr>
          <a:xfrm>
            <a:off x="2533075" y="2047137"/>
            <a:ext cx="71258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i="1" dirty="0">
                <a:solidFill>
                  <a:srgbClr val="8190A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B7AAA-EB8C-45B8-8E0C-012B12084106}"/>
              </a:ext>
            </a:extLst>
          </p:cNvPr>
          <p:cNvSpPr/>
          <p:nvPr/>
        </p:nvSpPr>
        <p:spPr>
          <a:xfrm>
            <a:off x="1103749" y="4833066"/>
            <a:ext cx="102859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Property Listener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방법입니다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Targe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Property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이벤트를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등록합니다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093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B7AAA-EB8C-45B8-8E0C-012B12084106}"/>
              </a:ext>
            </a:extLst>
          </p:cNvPr>
          <p:cNvSpPr/>
          <p:nvPr/>
        </p:nvSpPr>
        <p:spPr>
          <a:xfrm>
            <a:off x="949038" y="4758395"/>
            <a:ext cx="10589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err="1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addEventListner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방법입니다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첫번째 파라미터로 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Type, 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두번째 파라미터로 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Handler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지정합니다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r>
              <a:rPr lang="ko-KR" altLang="en-US" sz="24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이는 여러 개의 </a:t>
            </a:r>
            <a:r>
              <a:rPr lang="en-US" altLang="ko-KR" sz="24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 Handler</a:t>
            </a:r>
            <a:r>
              <a:rPr lang="ko-KR" altLang="en-US" sz="2400" b="1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등록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수 있다는 장점이 있습니다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fontAlgn="base"/>
            <a:r>
              <a:rPr lang="ko-KR" altLang="en-US" sz="2400" u="sng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선호되는 방법입니다</a:t>
            </a:r>
            <a:r>
              <a:rPr lang="en-US" altLang="ko-KR" sz="2400" u="sng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400" i="0" u="sng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5DBB44-0786-4661-896E-10DC2F7DC9A0}"/>
              </a:ext>
            </a:extLst>
          </p:cNvPr>
          <p:cNvSpPr/>
          <p:nvPr/>
        </p:nvSpPr>
        <p:spPr>
          <a:xfrm>
            <a:off x="3160461" y="1782994"/>
            <a:ext cx="565788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A3E9D"/>
                </a:solidFill>
                <a:latin typeface="Consolas" panose="020B0609020204030204" pitchFamily="49" charset="0"/>
              </a:rPr>
              <a:t>alert_one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alert_one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AA3731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dirty="0" err="1">
                <a:solidFill>
                  <a:srgbClr val="7A3E9D"/>
                </a:solidFill>
                <a:latin typeface="Consolas" panose="020B0609020204030204" pitchFamily="49" charset="0"/>
              </a:rPr>
              <a:t>alert_two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alert_two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AA3731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0EAD100-DA8E-4245-B7D5-E6D0FD4BF38C}"/>
              </a:ext>
            </a:extLst>
          </p:cNvPr>
          <p:cNvSpPr txBox="1">
            <a:spLocks/>
          </p:cNvSpPr>
          <p:nvPr/>
        </p:nvSpPr>
        <p:spPr>
          <a:xfrm>
            <a:off x="-3385632" y="156100"/>
            <a:ext cx="1092426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Event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A002C-AA1B-486B-AE4C-19EDA64E5CBC}"/>
              </a:ext>
            </a:extLst>
          </p:cNvPr>
          <p:cNvSpPr/>
          <p:nvPr/>
        </p:nvSpPr>
        <p:spPr>
          <a:xfrm>
            <a:off x="77140" y="1092697"/>
            <a:ext cx="6166642" cy="3067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7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2837818" y="102237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2AD803-824C-4B08-A2E2-B6EBB3474120}"/>
              </a:ext>
            </a:extLst>
          </p:cNvPr>
          <p:cNvSpPr txBox="1">
            <a:spLocks/>
          </p:cNvSpPr>
          <p:nvPr/>
        </p:nvSpPr>
        <p:spPr>
          <a:xfrm>
            <a:off x="465407" y="2055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F7ED4-8E7F-48B3-83EC-B60D9AE29371}"/>
              </a:ext>
            </a:extLst>
          </p:cNvPr>
          <p:cNvSpPr txBox="1">
            <a:spLocks/>
          </p:cNvSpPr>
          <p:nvPr/>
        </p:nvSpPr>
        <p:spPr>
          <a:xfrm>
            <a:off x="1105934" y="2955207"/>
            <a:ext cx="9980129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객체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이벤트가 실행된 맥락의 정보가 필요할 때 유용합니다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이벤트를 처리중인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조회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7D019E-B3B8-4951-987D-37AB8D9EFE22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6AED0D-ACBC-43E4-8286-50944B6D1F06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13E616-65B1-43CE-9F3A-51FCD93BBAFB}"/>
              </a:ext>
            </a:extLst>
          </p:cNvPr>
          <p:cNvSpPr/>
          <p:nvPr/>
        </p:nvSpPr>
        <p:spPr>
          <a:xfrm>
            <a:off x="2312752" y="4101329"/>
            <a:ext cx="75664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hlinkClick r:id="rId2"/>
              </a:rPr>
              <a:t>https://blog.sonim1.com/152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73200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3730C9-C3F3-4256-A972-30A9B78CAB6C}"/>
              </a:ext>
            </a:extLst>
          </p:cNvPr>
          <p:cNvSpPr/>
          <p:nvPr/>
        </p:nvSpPr>
        <p:spPr>
          <a:xfrm>
            <a:off x="268857" y="1852213"/>
            <a:ext cx="650986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webmaster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 was a Web beginner.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Study!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63F98-6EB4-4185-9C77-AE35101E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83" y="2758382"/>
            <a:ext cx="3566469" cy="1341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361DBC-8114-4010-B4FB-C2D83E1FC224}"/>
              </a:ext>
            </a:extLst>
          </p:cNvPr>
          <p:cNvSpPr/>
          <p:nvPr/>
        </p:nvSpPr>
        <p:spPr>
          <a:xfrm>
            <a:off x="534695" y="5924945"/>
            <a:ext cx="10589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같은 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페이지가 주어집니다</a:t>
            </a:r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Study!</a:t>
            </a:r>
            <a:r>
              <a:rPr lang="ko-KR" altLang="en-US" sz="24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버튼을 누르면 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&lt;h1&gt;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텍스트가 변경되도록 코드를 작성해보세요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 (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문구는 자유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502764" y="4041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Example!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4679685" cy="22053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877654-8EBE-434A-9F22-E4620F3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9390"/>
            <a:ext cx="5818130" cy="1857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F0A425-4936-44A2-9278-FCECFBD9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57" y="2859390"/>
            <a:ext cx="4938802" cy="1857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C3968F9-6F2C-477C-B19B-6A6BF71F7E58}"/>
              </a:ext>
            </a:extLst>
          </p:cNvPr>
          <p:cNvSpPr/>
          <p:nvPr/>
        </p:nvSpPr>
        <p:spPr>
          <a:xfrm>
            <a:off x="5394584" y="3536956"/>
            <a:ext cx="581890" cy="5021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20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제출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0196" y="4177146"/>
            <a:ext cx="101116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“2019_Summer_Web_Study”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작업한 파일들을 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“4.Master”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폴더로 모아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Front-End-Assignment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B23B960-17C4-4B6D-9C47-E741DC645E78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C8D0ED-E60F-4B9B-837F-18E8A9E00EE6}"/>
              </a:ext>
            </a:extLst>
          </p:cNvPr>
          <p:cNvSpPr txBox="1">
            <a:spLocks/>
          </p:cNvSpPr>
          <p:nvPr/>
        </p:nvSpPr>
        <p:spPr>
          <a:xfrm>
            <a:off x="-213033" y="3953329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A739B9-1504-4B99-808E-2FFF821E191C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159A6-2EC3-4238-B263-F801D4FE58F0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34CAB34-96A6-4789-8977-269D847A7E40}"/>
              </a:ext>
            </a:extLst>
          </p:cNvPr>
          <p:cNvSpPr txBox="1">
            <a:spLocks/>
          </p:cNvSpPr>
          <p:nvPr/>
        </p:nvSpPr>
        <p:spPr>
          <a:xfrm>
            <a:off x="4377487" y="4703734"/>
            <a:ext cx="6060292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Html/</a:t>
            </a:r>
            <a:r>
              <a:rPr lang="en-US" altLang="ko-KR" sz="4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웹의 겉모습을 만들었다면 </a:t>
            </a:r>
            <a:r>
              <a:rPr lang="en-US" altLang="ko-KR" sz="4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웹에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기능을 넣을 수 있습니다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D49A069C-F63D-4C9E-B41C-80744485C6E9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8" descr="ê´ë ¨ ì´ë¯¸ì§">
            <a:extLst>
              <a:ext uri="{FF2B5EF4-FFF2-40B4-BE49-F238E27FC236}">
                <a16:creationId xmlns:a16="http://schemas.microsoft.com/office/drawing/2014/main" id="{65040CD7-0AB9-4E2E-A3F9-8951091E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76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71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7731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9B4CF9-01E3-42B7-9E0C-A76B0C14F49D}"/>
              </a:ext>
            </a:extLst>
          </p:cNvPr>
          <p:cNvSpPr/>
          <p:nvPr/>
        </p:nvSpPr>
        <p:spPr>
          <a:xfrm>
            <a:off x="1455065" y="3579921"/>
            <a:ext cx="10589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i="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Nodejs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Back-End 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개발을 배워봅시다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en-US" altLang="ko-KR" sz="3200" dirty="0">
                <a:solidFill>
                  <a:srgbClr val="33333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~!</a:t>
            </a:r>
            <a:endParaRPr lang="en-US" altLang="ko-KR" sz="3200" i="0" dirty="0">
              <a:solidFill>
                <a:srgbClr val="333333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026591" y="334302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15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</a:t>
            </a:r>
          </a:p>
          <a:p>
            <a:pPr algn="r"/>
            <a:r>
              <a:rPr lang="en-US" altLang="ko-KR" sz="115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You!</a:t>
            </a:r>
            <a:endParaRPr lang="ko-KR" altLang="en-US" sz="115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1185695" y="1658039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로드하는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방법은 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크게 </a:t>
            </a:r>
            <a:r>
              <a:rPr lang="en-US" altLang="ko-KR" sz="7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7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가지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있습니다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(CSS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와 </a:t>
            </a:r>
            <a:r>
              <a:rPr lang="ko-KR" altLang="en-US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비슷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!)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97F688-CA3E-42DF-AABE-4A50FC530D60}"/>
              </a:ext>
            </a:extLst>
          </p:cNvPr>
          <p:cNvSpPr txBox="1">
            <a:spLocks/>
          </p:cNvSpPr>
          <p:nvPr/>
        </p:nvSpPr>
        <p:spPr>
          <a:xfrm>
            <a:off x="1121041" y="375126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스타일 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(Inline Style)</a:t>
            </a:r>
          </a:p>
          <a:p>
            <a:pPr marL="742950" indent="-742950">
              <a:buAutoNum type="arabicPeriod"/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&lt;Script&gt; &lt;/Script&gt;</a:t>
            </a:r>
          </a:p>
          <a:p>
            <a:pPr marL="742950" indent="-742950">
              <a:buAutoNum type="arabicPeriod"/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 호출</a:t>
            </a: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2731BCB2-50B5-4731-9B2A-F5A50DD70D83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97F688-CA3E-42DF-AABE-4A50FC530D60}"/>
              </a:ext>
            </a:extLst>
          </p:cNvPr>
          <p:cNvSpPr txBox="1">
            <a:spLocks/>
          </p:cNvSpPr>
          <p:nvPr/>
        </p:nvSpPr>
        <p:spPr>
          <a:xfrm>
            <a:off x="348043" y="94091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스타일 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(Inline Style)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516228-AA80-4A57-B8EB-AABA6B75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23" y="4765834"/>
            <a:ext cx="10865154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&lt;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ea typeface="Courier"/>
                <a:cs typeface="Arial" panose="020B0604020202020204" pitchFamily="34" charset="0"/>
              </a:rPr>
              <a:t>input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ourier"/>
                <a:cs typeface="Arial" panose="020B0604020202020204" pitchFamily="34" charset="0"/>
              </a:rPr>
              <a:t>type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button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ourier"/>
                <a:cs typeface="Arial" panose="020B0604020202020204" pitchFamily="34" charset="0"/>
              </a:rPr>
              <a:t>onclick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alert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('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Hello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world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');"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ourier"/>
                <a:cs typeface="Arial" panose="020B0604020202020204" pitchFamily="34" charset="0"/>
              </a:rPr>
              <a:t>value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button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ourier"/>
                <a:cs typeface="Arial" panose="020B0604020202020204" pitchFamily="34" charset="0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/&gt;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6B41C-8886-4AEF-A4F2-09EE4363007E}"/>
              </a:ext>
            </a:extLst>
          </p:cNvPr>
          <p:cNvSpPr txBox="1"/>
          <p:nvPr/>
        </p:nvSpPr>
        <p:spPr>
          <a:xfrm>
            <a:off x="2996885" y="2781984"/>
            <a:ext cx="68010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Tag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내에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선언하는 방식입니다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태그의 역할을 바로 알아볼 수 있다는 장점이 있지만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코드가 쉽게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 해진다는 단점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있어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 사용되지 않는 방식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81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97F688-CA3E-42DF-AABE-4A50FC530D60}"/>
              </a:ext>
            </a:extLst>
          </p:cNvPr>
          <p:cNvSpPr txBox="1">
            <a:spLocks/>
          </p:cNvSpPr>
          <p:nvPr/>
        </p:nvSpPr>
        <p:spPr>
          <a:xfrm>
            <a:off x="348043" y="94091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2.&lt;Script&gt; &lt;/Script&gt;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C0352-AE53-43C7-B144-58C21B23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061" y="4375360"/>
            <a:ext cx="4132542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&lt;</a:t>
            </a:r>
            <a:r>
              <a:rPr kumimoji="0" lang="ko-KR" altLang="ko-KR" sz="4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ea typeface="Courier"/>
                <a:cs typeface="Arial" panose="020B0604020202020204" pitchFamily="34" charset="0"/>
              </a:rPr>
              <a:t>script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&gt;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alert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('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hello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world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');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&lt;/</a:t>
            </a:r>
            <a:r>
              <a:rPr kumimoji="0" lang="ko-KR" altLang="ko-KR" sz="4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ea typeface="Courier"/>
                <a:cs typeface="Arial" panose="020B0604020202020204" pitchFamily="34" charset="0"/>
              </a:rPr>
              <a:t>script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"/>
                <a:cs typeface="Arial" panose="020B0604020202020204" pitchFamily="34" charset="0"/>
              </a:rPr>
              <a:t>&gt;</a:t>
            </a:r>
            <a:endParaRPr kumimoji="0" lang="ko-KR" altLang="ko-KR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90E5A-C1E0-4ACC-9628-60E250C9E23D}"/>
              </a:ext>
            </a:extLst>
          </p:cNvPr>
          <p:cNvSpPr txBox="1"/>
          <p:nvPr/>
        </p:nvSpPr>
        <p:spPr>
          <a:xfrm>
            <a:off x="2987459" y="2634421"/>
            <a:ext cx="6608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선언할 때 사용하는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&lt;Style&gt;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문서내에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97F688-CA3E-42DF-AABE-4A50FC530D60}"/>
              </a:ext>
            </a:extLst>
          </p:cNvPr>
          <p:cNvSpPr txBox="1">
            <a:spLocks/>
          </p:cNvSpPr>
          <p:nvPr/>
        </p:nvSpPr>
        <p:spPr>
          <a:xfrm>
            <a:off x="348043" y="940917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JS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 호출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6272D-6E86-4ABD-9DDF-1A2B9D31EE3F}"/>
              </a:ext>
            </a:extLst>
          </p:cNvPr>
          <p:cNvSpPr txBox="1"/>
          <p:nvPr/>
        </p:nvSpPr>
        <p:spPr>
          <a:xfrm>
            <a:off x="2996885" y="2781984"/>
            <a:ext cx="693811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외부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파일로 분리하여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로드하는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방식입니다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앞의 두가지보다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 유용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보안 향상 등의 장점이 있어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선호되는 방식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122307-0073-4F7A-AA28-C809130EA1A4}"/>
              </a:ext>
            </a:extLst>
          </p:cNvPr>
          <p:cNvSpPr/>
          <p:nvPr/>
        </p:nvSpPr>
        <p:spPr>
          <a:xfrm>
            <a:off x="1746201" y="4872519"/>
            <a:ext cx="85427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6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3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3600" dirty="0">
                <a:solidFill>
                  <a:srgbClr val="448C27"/>
                </a:solidFill>
                <a:latin typeface="Consolas" panose="020B0609020204030204" pitchFamily="49" charset="0"/>
              </a:rPr>
              <a:t>hello.js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6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3600" dirty="0">
                <a:solidFill>
                  <a:srgbClr val="4B69C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3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endParaRPr lang="en-US" altLang="ko-KR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1705</Words>
  <Application>Microsoft Office PowerPoint</Application>
  <PresentationFormat>와이드스크린</PresentationFormat>
  <Paragraphs>310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메이플스토리</vt:lpstr>
      <vt:lpstr>나눔스퀘어</vt:lpstr>
      <vt:lpstr>나눔고딕 ExtraBold</vt:lpstr>
      <vt:lpstr>Arial</vt:lpstr>
      <vt:lpstr>Consolas</vt:lpstr>
      <vt:lpstr>a옛날목욕탕B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81</cp:revision>
  <dcterms:created xsi:type="dcterms:W3CDTF">2019-06-24T04:53:26Z</dcterms:created>
  <dcterms:modified xsi:type="dcterms:W3CDTF">2019-07-24T18:20:36Z</dcterms:modified>
</cp:coreProperties>
</file>