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25" r:id="rId2"/>
    <p:sldId id="326" r:id="rId3"/>
    <p:sldId id="351" r:id="rId4"/>
    <p:sldId id="337" r:id="rId5"/>
    <p:sldId id="356" r:id="rId6"/>
    <p:sldId id="340" r:id="rId7"/>
    <p:sldId id="357" r:id="rId8"/>
    <p:sldId id="352" r:id="rId9"/>
    <p:sldId id="332" r:id="rId10"/>
    <p:sldId id="331" r:id="rId11"/>
    <p:sldId id="358" r:id="rId12"/>
    <p:sldId id="330" r:id="rId13"/>
    <p:sldId id="359" r:id="rId14"/>
    <p:sldId id="329" r:id="rId15"/>
    <p:sldId id="360" r:id="rId16"/>
    <p:sldId id="339" r:id="rId17"/>
    <p:sldId id="335" r:id="rId18"/>
    <p:sldId id="333" r:id="rId19"/>
    <p:sldId id="328" r:id="rId20"/>
    <p:sldId id="361" r:id="rId21"/>
    <p:sldId id="345" r:id="rId22"/>
    <p:sldId id="362" r:id="rId23"/>
    <p:sldId id="341" r:id="rId24"/>
    <p:sldId id="363" r:id="rId25"/>
    <p:sldId id="342" r:id="rId26"/>
    <p:sldId id="343" r:id="rId27"/>
    <p:sldId id="344" r:id="rId28"/>
    <p:sldId id="334" r:id="rId29"/>
    <p:sldId id="346" r:id="rId30"/>
    <p:sldId id="347" r:id="rId31"/>
    <p:sldId id="348" r:id="rId32"/>
    <p:sldId id="349" r:id="rId33"/>
    <p:sldId id="350" r:id="rId34"/>
    <p:sldId id="353" r:id="rId35"/>
    <p:sldId id="336" r:id="rId36"/>
    <p:sldId id="35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257382-5D3E-49D0-A319-8F426B782913}">
          <p14:sldIdLst>
            <p14:sldId id="325"/>
            <p14:sldId id="326"/>
            <p14:sldId id="351"/>
            <p14:sldId id="337"/>
            <p14:sldId id="356"/>
            <p14:sldId id="340"/>
            <p14:sldId id="357"/>
            <p14:sldId id="352"/>
            <p14:sldId id="332"/>
            <p14:sldId id="331"/>
            <p14:sldId id="358"/>
            <p14:sldId id="330"/>
            <p14:sldId id="359"/>
            <p14:sldId id="329"/>
            <p14:sldId id="360"/>
            <p14:sldId id="339"/>
            <p14:sldId id="335"/>
            <p14:sldId id="333"/>
            <p14:sldId id="328"/>
            <p14:sldId id="361"/>
            <p14:sldId id="345"/>
            <p14:sldId id="362"/>
            <p14:sldId id="341"/>
            <p14:sldId id="363"/>
            <p14:sldId id="342"/>
            <p14:sldId id="343"/>
            <p14:sldId id="344"/>
            <p14:sldId id="334"/>
            <p14:sldId id="346"/>
            <p14:sldId id="347"/>
            <p14:sldId id="348"/>
            <p14:sldId id="349"/>
            <p14:sldId id="350"/>
            <p14:sldId id="353"/>
            <p14:sldId id="336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67534-9032-48AB-9BD4-8FC2A4AA4B3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A69FF-5E0F-43AA-A242-E017C230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6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0060E-DF8D-4FB7-B286-842DF054E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EB86B-E6A3-4213-9021-3CF3C84E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83FB3-8067-49E5-8F1E-B929B50D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1EFE4-488D-42A4-B1D5-56975A42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2155D-204F-49B2-AEB6-6F7E8159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C820-1AB2-4EF5-8ED2-2B22A38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9E16A3-3671-4DFC-96A5-0C3B4E61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65BAB-10B2-4B82-86FF-F0425E03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BF9DC-DD82-41A3-A4CF-7249AF80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D93CC-7614-415F-9676-FDE00DA0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3AE895-9BBA-430D-85DC-FD42BAFA5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155911-2466-4673-9721-DAAB7557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B58DF-EE91-438E-A7A8-5CA9571C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F108C-4A41-483A-A3DB-0FB39EB6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CA2BB-82DC-4366-9563-A97A72F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5A05-7C86-4E54-A00E-266952D2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6C438-7DB3-4354-9390-7CCB6965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FBE5E-726B-495B-B5A0-62498C67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A2AA0-35C6-44FA-B0CB-B6F916D3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F441F-2363-4EFC-A086-B1E41A3E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B5A479-13DE-454D-B77E-F18ED321A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3" t="8932" r="15911" b="24272"/>
          <a:stretch/>
        </p:blipFill>
        <p:spPr>
          <a:xfrm>
            <a:off x="10891266" y="351015"/>
            <a:ext cx="925067" cy="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FC6C-8776-4197-9F45-C16C0395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8AEF7-1B4D-4710-B495-D0F2B084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E7800-C9B4-45C5-BDBD-AE59C660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06EC2-94C0-4515-93CF-F18BB148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96AF4-EF94-42D9-A7C7-1F2FF0A4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1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92BD-906D-4615-B708-6162EB7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91B21-7522-402A-8BB2-C8EAC3540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E5D7D-3FAC-48E1-BCE9-2F87C3609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BDF62-D267-4EA6-863E-5D76B95B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46844-7DB7-4E49-9372-CFB9A510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E4064-7D08-4999-AB34-D98A588E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ED190C-9C1C-437A-A813-8C3562F25B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3" t="8932" r="15911" b="24272"/>
          <a:stretch/>
        </p:blipFill>
        <p:spPr>
          <a:xfrm>
            <a:off x="10891266" y="351015"/>
            <a:ext cx="925067" cy="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0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299F2-EA43-4659-8DD5-B87EB349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23E4D-E44D-4F41-AD6A-72B36E45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1B7B4-F93E-4F64-BAF8-4F2397AE8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34A27-D172-455A-BA89-3C1CBF49E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35B228-72AB-4228-B777-164BE5464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76A743-4F9E-47ED-940E-C80A61F2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EA06D5-30CC-4AAD-85C6-7109B105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9585A-5859-441C-A5B7-0449A57F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BB8BB1-D165-42CE-BFDA-72D292E87D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3" t="8932" r="15911" b="24272"/>
          <a:stretch/>
        </p:blipFill>
        <p:spPr>
          <a:xfrm>
            <a:off x="10891266" y="351015"/>
            <a:ext cx="925067" cy="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3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9E98-E76D-48D0-9EB7-3D7A772C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01E366-9929-48E5-B110-75D53F8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0942A-33CF-4C02-9626-8502341A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EBDED-94F7-4F98-AF7E-27E09A78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5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C28B3E-1646-4237-ABAB-A9F2ECEE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1EB74C-755D-4014-AC61-D6414621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3F004-A367-47F3-A31B-D4A8B003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6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BB5BB-53F1-4CFD-B237-7E5940DB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0BF87-0937-47E8-83CE-C806705A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4B6BD4-9E51-4E23-97DF-27E9BF1F4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F84C5-D77A-4B81-BABF-5D721DBD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5D504-9DEF-43BA-9EF7-E37F114A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5B699-84C0-418B-B848-6A1ED7B8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0E8BA-6BC9-4506-B0A5-E766B01D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9F5F2A-E3E9-4209-98DE-503EF85C1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A28EA-FD88-41E3-822D-B594C36E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59C0B-D24E-4CD4-8305-B5C87999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BB100-6697-4061-B1FC-105809E7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37E2E-265D-48A7-8254-670676B0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4956CA-39BD-4862-81CC-9CDAFDC5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2D133-AA00-42BE-9A77-20C0C71E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F42C9-CB3C-4430-8731-4B5ABD2E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0525-4446-454C-9BC2-CF976A9E4B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EEBBA-0DBB-4A04-8FCE-7029B13E8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75AC9-841E-4589-A225-AEC4E7995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ACD8FB-39D5-4B34-936E-37452CC32704}"/>
              </a:ext>
            </a:extLst>
          </p:cNvPr>
          <p:cNvSpPr/>
          <p:nvPr userDrawn="1"/>
        </p:nvSpPr>
        <p:spPr>
          <a:xfrm>
            <a:off x="-8878" y="0"/>
            <a:ext cx="12192000" cy="68580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9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esl.khu.ac.kr/" TargetMode="External"/><Relationship Id="rId2" Type="http://schemas.openxmlformats.org/officeDocument/2006/relationships/hyperlink" Target="https://zetawiki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24A1A92-3D3F-4EA6-B2B2-B12CF881E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22363"/>
            <a:ext cx="10058400" cy="2387600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기본적인 </a:t>
            </a:r>
            <a:r>
              <a:rPr lang="en-US" altLang="ko-KR" dirty="0"/>
              <a:t>CLI </a:t>
            </a:r>
            <a:r>
              <a:rPr lang="ko-KR" altLang="en-US" dirty="0"/>
              <a:t>명령어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7F53A1E-5756-4ACF-AB11-D6DF6217C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2021.01 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12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74851-6E7A-43DD-8EA3-349DBD16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BA8AF-71FD-4485-98CC-9E8CB311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221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파일 또는 디렉토리 이동 및 이름 변경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mv (source file) (destination file)</a:t>
            </a:r>
            <a:r>
              <a:rPr lang="en-US" altLang="ko-KR" dirty="0"/>
              <a:t> : source</a:t>
            </a:r>
            <a:r>
              <a:rPr lang="ko-KR" altLang="en-US" dirty="0"/>
              <a:t>의 이름을 </a:t>
            </a:r>
            <a:r>
              <a:rPr lang="en-US" altLang="ko-KR" dirty="0"/>
              <a:t>destination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mv (source file) (destination directory)</a:t>
            </a:r>
            <a:r>
              <a:rPr lang="en-US" altLang="ko-KR" dirty="0"/>
              <a:t> : source</a:t>
            </a:r>
            <a:r>
              <a:rPr lang="ko-KR" altLang="en-US" dirty="0"/>
              <a:t>를 </a:t>
            </a:r>
            <a:r>
              <a:rPr lang="en-US" altLang="ko-KR" dirty="0"/>
              <a:t>destination directory</a:t>
            </a:r>
            <a:r>
              <a:rPr lang="ko-KR" altLang="en-US" dirty="0"/>
              <a:t>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mv (source file1) (source file2) (destination directory)</a:t>
            </a:r>
            <a:r>
              <a:rPr lang="en-US" altLang="ko-KR" dirty="0"/>
              <a:t> : source file1,2</a:t>
            </a:r>
            <a:r>
              <a:rPr lang="ko-KR" altLang="en-US" dirty="0"/>
              <a:t>를 </a:t>
            </a:r>
            <a:r>
              <a:rPr lang="en-US" altLang="ko-KR" dirty="0"/>
              <a:t>destination directory</a:t>
            </a:r>
            <a:r>
              <a:rPr lang="ko-KR" altLang="en-US" dirty="0"/>
              <a:t>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mv</a:t>
            </a:r>
            <a:r>
              <a:rPr lang="ko-KR" altLang="en-US" b="1" dirty="0"/>
              <a:t> </a:t>
            </a:r>
            <a:r>
              <a:rPr lang="en-US" altLang="ko-KR" b="1" dirty="0"/>
              <a:t>(source directory) (destination directory)</a:t>
            </a:r>
            <a:r>
              <a:rPr lang="en-US" altLang="ko-KR" dirty="0"/>
              <a:t> : destination</a:t>
            </a:r>
            <a:r>
              <a:rPr lang="ko-KR" altLang="en-US" dirty="0"/>
              <a:t>이 존재할 경우</a:t>
            </a:r>
            <a:r>
              <a:rPr lang="en-US" altLang="ko-KR" dirty="0"/>
              <a:t> source</a:t>
            </a:r>
            <a:r>
              <a:rPr lang="ko-KR" altLang="en-US" dirty="0"/>
              <a:t>를 </a:t>
            </a:r>
            <a:r>
              <a:rPr lang="en-US" altLang="ko-KR" dirty="0"/>
              <a:t>destination </a:t>
            </a:r>
            <a:r>
              <a:rPr lang="ko-KR" altLang="en-US" dirty="0"/>
              <a:t>하위로 이동</a:t>
            </a:r>
            <a:r>
              <a:rPr lang="en-US" altLang="ko-KR" dirty="0"/>
              <a:t>,</a:t>
            </a:r>
            <a:r>
              <a:rPr lang="ko-KR" altLang="en-US" dirty="0"/>
              <a:t>그렇지 않으면 </a:t>
            </a:r>
            <a:r>
              <a:rPr lang="en-US" altLang="ko-KR" dirty="0"/>
              <a:t>source</a:t>
            </a:r>
            <a:r>
              <a:rPr lang="ko-KR" altLang="en-US" dirty="0"/>
              <a:t>의 이름을 </a:t>
            </a:r>
            <a:r>
              <a:rPr lang="en-US" altLang="ko-KR" dirty="0"/>
              <a:t>destination</a:t>
            </a:r>
            <a:r>
              <a:rPr lang="ko-KR" altLang="en-US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169560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CBCC-1736-4793-8839-2812751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2F77B-FB56-4188-8EF2-BA221021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ABBC6B-ED9A-42F8-8AC1-C77CE8D9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28" y="1617106"/>
            <a:ext cx="5376343" cy="47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9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1999-A076-4539-8255-BDB7415F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B8E58-B7C1-4A87-976A-10A1DE1A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dirty="0"/>
              <a:t>파일이나 디렉토리를 삭제하는 명령어</a:t>
            </a:r>
            <a:endParaRPr lang="en-US" altLang="ko-KR" sz="2200" dirty="0"/>
          </a:p>
          <a:p>
            <a:pPr>
              <a:lnSpc>
                <a:spcPct val="110000"/>
              </a:lnSpc>
            </a:pPr>
            <a:endParaRPr lang="en-US" altLang="ko-KR" sz="2200" dirty="0"/>
          </a:p>
          <a:p>
            <a:pPr>
              <a:lnSpc>
                <a:spcPct val="110000"/>
              </a:lnSpc>
            </a:pPr>
            <a:r>
              <a:rPr lang="en-US" altLang="ko-KR" sz="2200" b="1" dirty="0"/>
              <a:t>rm (file)</a:t>
            </a:r>
            <a:r>
              <a:rPr lang="en-US" altLang="ko-KR" sz="2200" dirty="0"/>
              <a:t> : </a:t>
            </a:r>
            <a:r>
              <a:rPr lang="ko-KR" altLang="en-US" sz="2200" dirty="0"/>
              <a:t>파일 삭제</a:t>
            </a:r>
            <a:endParaRPr lang="en-US" altLang="ko-KR" sz="2200" dirty="0"/>
          </a:p>
          <a:p>
            <a:pPr>
              <a:lnSpc>
                <a:spcPct val="110000"/>
              </a:lnSpc>
            </a:pPr>
            <a:r>
              <a:rPr lang="en-US" altLang="ko-KR" sz="2200" b="1" dirty="0"/>
              <a:t>rm -f (file)</a:t>
            </a:r>
            <a:r>
              <a:rPr lang="en-US" altLang="ko-KR" sz="2200" dirty="0"/>
              <a:t> : </a:t>
            </a:r>
            <a:r>
              <a:rPr lang="ko-KR" altLang="en-US" sz="2200" dirty="0"/>
              <a:t>파일 강제 삭제</a:t>
            </a:r>
            <a:endParaRPr lang="en-US" altLang="ko-KR" sz="2200" dirty="0"/>
          </a:p>
          <a:p>
            <a:pPr>
              <a:lnSpc>
                <a:spcPct val="110000"/>
              </a:lnSpc>
            </a:pPr>
            <a:r>
              <a:rPr lang="en-US" altLang="ko-KR" sz="2200" b="1" dirty="0"/>
              <a:t>rm -r (directory)</a:t>
            </a:r>
            <a:r>
              <a:rPr lang="en-US" altLang="ko-KR" sz="2200" dirty="0"/>
              <a:t> : </a:t>
            </a:r>
            <a:r>
              <a:rPr lang="ko-KR" altLang="en-US" sz="2200" dirty="0"/>
              <a:t>디렉토리 및 하위 항목 삭제</a:t>
            </a:r>
            <a:endParaRPr lang="en-US" altLang="ko-KR" sz="2200" dirty="0"/>
          </a:p>
          <a:p>
            <a:pPr>
              <a:lnSpc>
                <a:spcPct val="110000"/>
              </a:lnSpc>
            </a:pPr>
            <a:r>
              <a:rPr lang="en-US" altLang="ko-KR" sz="2200" b="1" dirty="0"/>
              <a:t>rm -rf (directory)</a:t>
            </a:r>
            <a:r>
              <a:rPr lang="en-US" altLang="ko-KR" sz="2200" dirty="0"/>
              <a:t> : </a:t>
            </a:r>
            <a:r>
              <a:rPr lang="ko-KR" altLang="en-US" sz="2200" dirty="0"/>
              <a:t>디렉토리 및 하위 항목 강제 삭제</a:t>
            </a:r>
            <a:endParaRPr lang="en-US" altLang="ko-KR" sz="2200" dirty="0"/>
          </a:p>
          <a:p>
            <a:pPr>
              <a:lnSpc>
                <a:spcPct val="110000"/>
              </a:lnSpc>
            </a:pPr>
            <a:endParaRPr lang="en-US" altLang="ko-KR" sz="2200" dirty="0"/>
          </a:p>
          <a:p>
            <a:pPr>
              <a:lnSpc>
                <a:spcPct val="110000"/>
              </a:lnSpc>
            </a:pPr>
            <a:r>
              <a:rPr lang="en-US" altLang="ko-KR" sz="2200" dirty="0"/>
              <a:t>rm -rf</a:t>
            </a:r>
            <a:r>
              <a:rPr lang="ko-KR" altLang="en-US" sz="2200" dirty="0"/>
              <a:t>는 진짜로 조심해서 사용</a:t>
            </a:r>
            <a:r>
              <a:rPr lang="en-US" altLang="ko-KR" sz="2200" dirty="0"/>
              <a:t>!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3821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72B9C-02D2-4124-AC87-FD7A5E24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F3FBD-B087-4AEF-A266-0CAC19C2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23AF7-A166-44EB-B301-1FA641D1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45" y="2130089"/>
            <a:ext cx="7190509" cy="37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0E45-B7F6-4E62-9036-06806310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FD2E3-F9C0-44CC-87A5-9A2E44BB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복사하기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cp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(source) (destination)</a:t>
            </a:r>
            <a:r>
              <a:rPr lang="en-US" altLang="ko-KR" sz="2200" dirty="0"/>
              <a:t> : source</a:t>
            </a:r>
            <a:r>
              <a:rPr lang="ko-KR" altLang="en-US" sz="2200" dirty="0"/>
              <a:t>를 </a:t>
            </a:r>
            <a:r>
              <a:rPr lang="en-US" altLang="ko-KR" sz="2200" dirty="0"/>
              <a:t>destination</a:t>
            </a:r>
            <a:r>
              <a:rPr lang="ko-KR" altLang="en-US" sz="2200" dirty="0"/>
              <a:t>에 복사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cp –r (source) (destination)</a:t>
            </a:r>
            <a:r>
              <a:rPr lang="en-US" altLang="ko-KR" sz="2200" dirty="0"/>
              <a:t> : source</a:t>
            </a:r>
            <a:r>
              <a:rPr lang="ko-KR" altLang="en-US" sz="2200" dirty="0"/>
              <a:t>를 하위 디렉토리 및 하위 파일까지</a:t>
            </a:r>
            <a:br>
              <a:rPr lang="en-US" altLang="ko-KR" sz="2200" dirty="0"/>
            </a:br>
            <a:r>
              <a:rPr lang="ko-KR" altLang="en-US" sz="2200" dirty="0"/>
              <a:t>포함하여 </a:t>
            </a:r>
            <a:r>
              <a:rPr lang="en-US" altLang="ko-KR" sz="2200" dirty="0"/>
              <a:t>destination</a:t>
            </a:r>
            <a:r>
              <a:rPr lang="ko-KR" altLang="en-US" sz="2200" dirty="0"/>
              <a:t>에 복사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cp -a (source) (destination)</a:t>
            </a:r>
            <a:r>
              <a:rPr lang="en-US" altLang="ko-KR" sz="2200" dirty="0"/>
              <a:t> : source</a:t>
            </a:r>
            <a:r>
              <a:rPr lang="ko-KR" altLang="en-US" sz="2200" dirty="0"/>
              <a:t>를 완전히 동일하게 </a:t>
            </a:r>
            <a:r>
              <a:rPr lang="en-US" altLang="ko-KR" sz="2200" dirty="0"/>
              <a:t>destination</a:t>
            </a:r>
            <a:r>
              <a:rPr lang="ko-KR" altLang="en-US" sz="2200" dirty="0"/>
              <a:t>에 복사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ko-KR" altLang="en-US" sz="2200" dirty="0"/>
              <a:t>수정시간</a:t>
            </a:r>
            <a:r>
              <a:rPr lang="en-US" altLang="ko-KR" sz="2200" dirty="0"/>
              <a:t>, </a:t>
            </a:r>
            <a:r>
              <a:rPr lang="ko-KR" altLang="en-US" sz="2200" dirty="0"/>
              <a:t>소유자</a:t>
            </a:r>
            <a:r>
              <a:rPr lang="en-US" altLang="ko-KR" sz="2200" dirty="0"/>
              <a:t>, </a:t>
            </a:r>
            <a:r>
              <a:rPr lang="ko-KR" altLang="en-US" sz="2200" dirty="0"/>
              <a:t>그룹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퍼미션</a:t>
            </a:r>
            <a:r>
              <a:rPr lang="ko-KR" altLang="en-US" sz="2200" dirty="0"/>
              <a:t> 등이 유지</a:t>
            </a:r>
          </a:p>
        </p:txBody>
      </p:sp>
    </p:spTree>
    <p:extLst>
      <p:ext uri="{BB962C8B-B14F-4D97-AF65-F5344CB8AC3E}">
        <p14:creationId xmlns:p14="http://schemas.microsoft.com/office/powerpoint/2010/main" val="299966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3C104-4B04-4DA8-B3C6-2B7A0F1A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C6C93-B59D-43C2-973E-D40ACCD7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CF6080-4742-46AA-9D66-F00CA45C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230" y="1688844"/>
            <a:ext cx="4687540" cy="46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2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4AE14-9D25-4F6F-8929-A78E44C9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pwd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129D9-A205-48D4-821F-2C8CFD60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현재 디렉토리 출력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 err="1"/>
              <a:t>pwd</a:t>
            </a:r>
            <a:r>
              <a:rPr lang="en-US" altLang="ko-KR" sz="2200" dirty="0"/>
              <a:t> : </a:t>
            </a:r>
            <a:r>
              <a:rPr lang="ko-KR" altLang="en-US" sz="2200" dirty="0"/>
              <a:t>현재 디렉토리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A7ECA3-1FEF-49BF-89BD-DF295A3C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4213865"/>
            <a:ext cx="8505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3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70AD2-AC89-422A-9BD2-D3968E62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152CC-6E1C-4845-90A1-4CD3E173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현재 디렉토리</a:t>
            </a:r>
            <a:r>
              <a:rPr lang="en-US" altLang="ko-KR" sz="2200" dirty="0"/>
              <a:t> </a:t>
            </a:r>
            <a:r>
              <a:rPr lang="ko-KR" altLang="en-US" sz="2200" dirty="0"/>
              <a:t>이동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cd (directory)</a:t>
            </a:r>
            <a:r>
              <a:rPr lang="en-US" altLang="ko-KR" sz="2200" dirty="0"/>
              <a:t> : </a:t>
            </a:r>
            <a:r>
              <a:rPr lang="ko-KR" altLang="en-US" sz="2200" dirty="0"/>
              <a:t>해당 디렉토리로 이동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(directory)</a:t>
            </a:r>
            <a:r>
              <a:rPr lang="ko-KR" altLang="en-US" sz="2200" dirty="0"/>
              <a:t>가 비어 있으면 </a:t>
            </a:r>
            <a:r>
              <a:rPr lang="en-US" altLang="ko-KR" sz="2200" dirty="0"/>
              <a:t>user directory</a:t>
            </a:r>
            <a:r>
              <a:rPr lang="ko-KR" altLang="en-US" sz="2200" dirty="0"/>
              <a:t>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E0FB6A-C22A-44A7-B6B3-4200AA69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634" y="4488754"/>
            <a:ext cx="6478732" cy="200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5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8121-9D60-4F38-962E-988D3382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461D9-80E7-40BC-BBFC-C189E772F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파일을 생성하거나 파일의 타임스탬프 갱신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touch (file)</a:t>
            </a:r>
            <a:r>
              <a:rPr lang="en-US" altLang="ko-KR" sz="2200" dirty="0"/>
              <a:t> : file</a:t>
            </a:r>
            <a:r>
              <a:rPr lang="ko-KR" altLang="en-US" sz="2200" dirty="0"/>
              <a:t>이 없으면 빈 파일 생성하고</a:t>
            </a:r>
            <a:r>
              <a:rPr lang="en-US" altLang="ko-KR" sz="2200" dirty="0"/>
              <a:t>,</a:t>
            </a:r>
            <a:br>
              <a:rPr lang="en-US" altLang="ko-KR" sz="2200" dirty="0"/>
            </a:br>
            <a:r>
              <a:rPr lang="en-US" altLang="ko-KR" sz="2200" dirty="0"/>
              <a:t>file</a:t>
            </a:r>
            <a:r>
              <a:rPr lang="ko-KR" altLang="en-US" sz="2200" dirty="0"/>
              <a:t>이 있으면 타임스탬프를 갱신 </a:t>
            </a:r>
            <a:r>
              <a:rPr lang="en-US" altLang="ko-KR" sz="2200" dirty="0"/>
              <a:t> 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D028BA-6CB4-47C0-AB75-B76821FA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73" y="3651394"/>
            <a:ext cx="4396253" cy="28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7BCA4-759C-4C84-8AC4-F4047543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3E41B-CDF2-46EF-A732-C654FDF29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디렉토리 내용 목록 보기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ls (directory)</a:t>
            </a:r>
            <a:r>
              <a:rPr lang="en-US" altLang="ko-KR" dirty="0"/>
              <a:t> : </a:t>
            </a:r>
            <a:r>
              <a:rPr lang="ko-KR" altLang="en-US" dirty="0"/>
              <a:t>디렉토리의 목록 보기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ls -l (directory)</a:t>
            </a:r>
            <a:r>
              <a:rPr lang="en-US" altLang="ko-KR" dirty="0"/>
              <a:t> : </a:t>
            </a:r>
            <a:r>
              <a:rPr lang="ko-KR" altLang="en-US" dirty="0"/>
              <a:t>디렉토리의 목록 상세히 보기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ls -a (directory)</a:t>
            </a:r>
            <a:r>
              <a:rPr lang="en-US" altLang="ko-KR" dirty="0"/>
              <a:t> : </a:t>
            </a:r>
            <a:r>
              <a:rPr lang="ko-KR" altLang="en-US" dirty="0"/>
              <a:t>숨겨진 항목을 포함한 디렉토리 목록 보기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ls -al (directory)</a:t>
            </a:r>
            <a:r>
              <a:rPr lang="en-US" altLang="ko-KR" dirty="0"/>
              <a:t> : </a:t>
            </a:r>
            <a:r>
              <a:rPr lang="ko-KR" altLang="en-US" dirty="0"/>
              <a:t>숨겨진 항목을 포함한 디렉토리 목록 상세히 보기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(directory) </a:t>
            </a:r>
            <a:r>
              <a:rPr lang="ko-KR" altLang="en-US" dirty="0"/>
              <a:t>위치가 비어 있을 경우 현재 디렉토리 대상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주로 </a:t>
            </a:r>
            <a:r>
              <a:rPr lang="en-US" altLang="ko-KR" dirty="0"/>
              <a:t>directory</a:t>
            </a:r>
            <a:r>
              <a:rPr lang="ko-KR" altLang="en-US" dirty="0"/>
              <a:t>를 지정하나</a:t>
            </a:r>
            <a:r>
              <a:rPr lang="en-US" altLang="ko-KR" dirty="0"/>
              <a:t>, file</a:t>
            </a:r>
            <a:r>
              <a:rPr lang="ko-KR" altLang="en-US" dirty="0"/>
              <a:t>이 올 경우</a:t>
            </a:r>
            <a:r>
              <a:rPr lang="en-US" altLang="ko-KR" dirty="0"/>
              <a:t> </a:t>
            </a:r>
            <a:r>
              <a:rPr lang="ko-KR" altLang="en-US" dirty="0"/>
              <a:t>해당 파일의 정보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13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0EDD-3656-4942-9CB9-3C724771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8ECE2-F8F9-4B0C-90E3-2353754A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Command Line Interface</a:t>
            </a:r>
            <a:r>
              <a:rPr lang="ko-KR" altLang="en-US" sz="2200" dirty="0"/>
              <a:t>의 약자로 흔히 사용하는 </a:t>
            </a:r>
            <a:r>
              <a:rPr lang="en-US" altLang="ko-KR" sz="2200" dirty="0"/>
              <a:t>GUI</a:t>
            </a:r>
            <a:r>
              <a:rPr lang="ko-KR" altLang="en-US" sz="2200" dirty="0"/>
              <a:t>와 반대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클릭이 아닌 명령어를 이용하여 작업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윈도우에서는 기본적으로 </a:t>
            </a:r>
            <a:r>
              <a:rPr lang="en-US" altLang="ko-KR" sz="2200" dirty="0"/>
              <a:t>CMD</a:t>
            </a:r>
            <a:r>
              <a:rPr lang="ko-KR" altLang="en-US" sz="2200" dirty="0"/>
              <a:t>와 </a:t>
            </a:r>
            <a:r>
              <a:rPr lang="en-US" altLang="ko-KR" sz="2200" dirty="0"/>
              <a:t>PowerShell</a:t>
            </a:r>
            <a:r>
              <a:rPr lang="ko-KR" altLang="en-US" sz="2200" dirty="0"/>
              <a:t>을 제공하지만</a:t>
            </a:r>
            <a:r>
              <a:rPr lang="en-US" altLang="ko-KR" sz="2200" dirty="0"/>
              <a:t>,</a:t>
            </a:r>
            <a:br>
              <a:rPr lang="en-US" altLang="ko-KR" sz="2200" dirty="0"/>
            </a:br>
            <a:r>
              <a:rPr lang="ko-KR" altLang="en-US" sz="2200" dirty="0"/>
              <a:t>사용하는 명령어가 </a:t>
            </a:r>
            <a:r>
              <a:rPr lang="en-US" altLang="ko-KR" sz="2200" dirty="0"/>
              <a:t>Mac</a:t>
            </a:r>
            <a:r>
              <a:rPr lang="ko-KR" altLang="en-US" sz="2200" dirty="0"/>
              <a:t>이나 </a:t>
            </a:r>
            <a:r>
              <a:rPr lang="en-US" altLang="ko-KR" sz="2200" dirty="0"/>
              <a:t>Linux </a:t>
            </a:r>
            <a:r>
              <a:rPr lang="ko-KR" altLang="en-US" sz="2200" dirty="0"/>
              <a:t>계열과는 차이가 있음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Git</a:t>
            </a:r>
            <a:r>
              <a:rPr lang="ko-KR" altLang="en-US" sz="2200" dirty="0"/>
              <a:t> 강의에서 사용할 </a:t>
            </a:r>
            <a:r>
              <a:rPr lang="en-US" altLang="ko-KR" sz="2200" dirty="0"/>
              <a:t>Git Bash</a:t>
            </a:r>
            <a:r>
              <a:rPr lang="ko-KR" altLang="en-US" sz="2200" dirty="0"/>
              <a:t>는 </a:t>
            </a:r>
            <a:r>
              <a:rPr lang="en-US" altLang="ko-KR" sz="2200" dirty="0"/>
              <a:t>Mac </a:t>
            </a:r>
            <a:r>
              <a:rPr lang="ko-KR" altLang="en-US" sz="2200" dirty="0"/>
              <a:t>및 </a:t>
            </a:r>
            <a:r>
              <a:rPr lang="en-US" altLang="ko-KR" sz="2200" dirty="0"/>
              <a:t>Linux</a:t>
            </a:r>
            <a:r>
              <a:rPr lang="ko-KR" altLang="en-US" sz="2200" dirty="0"/>
              <a:t>의 명령어를 일부 지원하기 때문에 해당 참고자료는 </a:t>
            </a:r>
            <a:r>
              <a:rPr lang="en-US" altLang="ko-KR" sz="2200" dirty="0"/>
              <a:t>git bash </a:t>
            </a:r>
            <a:r>
              <a:rPr lang="ko-KR" altLang="en-US" sz="2200" dirty="0"/>
              <a:t>기준으로 작성</a:t>
            </a:r>
          </a:p>
        </p:txBody>
      </p:sp>
    </p:spTree>
    <p:extLst>
      <p:ext uri="{BB962C8B-B14F-4D97-AF65-F5344CB8AC3E}">
        <p14:creationId xmlns:p14="http://schemas.microsoft.com/office/powerpoint/2010/main" val="271666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92573-5BB3-4273-AEFB-9B2016F9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715CF-C5AD-4B16-AF3E-60B80DF8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935198-868E-4120-8F69-D8255192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430" y="2009846"/>
            <a:ext cx="5785139" cy="39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4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6C30C-5074-4C65-B983-F433034A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0F916-7DFD-416F-9BB1-CE5C9932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/>
              <a:t>파일 또는 디렉토리 검색 명령어</a:t>
            </a:r>
            <a:endParaRPr lang="en-US" altLang="ko-KR" sz="2200"/>
          </a:p>
          <a:p>
            <a:pPr>
              <a:lnSpc>
                <a:spcPct val="100000"/>
              </a:lnSpc>
            </a:pPr>
            <a:endParaRPr lang="en-US" altLang="ko-KR" sz="2200"/>
          </a:p>
          <a:p>
            <a:pPr>
              <a:lnSpc>
                <a:spcPct val="100000"/>
              </a:lnSpc>
            </a:pPr>
            <a:r>
              <a:rPr lang="en-US" altLang="ko-KR" sz="2200" b="1"/>
              <a:t>find (directory) -name (file)</a:t>
            </a:r>
            <a:r>
              <a:rPr lang="en-US" altLang="ko-KR" sz="2200"/>
              <a:t> : directory</a:t>
            </a:r>
            <a:r>
              <a:rPr lang="ko-KR" altLang="en-US" sz="2200"/>
              <a:t>에서 </a:t>
            </a:r>
            <a:r>
              <a:rPr lang="en-US" altLang="ko-KR" sz="2200"/>
              <a:t>file</a:t>
            </a:r>
            <a:r>
              <a:rPr lang="ko-KR" altLang="en-US" sz="2200"/>
              <a:t> 찾기</a:t>
            </a:r>
            <a:endParaRPr lang="en-US" altLang="ko-KR" sz="2200"/>
          </a:p>
          <a:p>
            <a:pPr>
              <a:lnSpc>
                <a:spcPct val="100000"/>
              </a:lnSpc>
            </a:pPr>
            <a:r>
              <a:rPr lang="en-US" altLang="ko-KR" sz="2200" b="1"/>
              <a:t>find</a:t>
            </a:r>
            <a:r>
              <a:rPr lang="ko-KR" altLang="en-US" sz="2200" b="1"/>
              <a:t> </a:t>
            </a:r>
            <a:r>
              <a:rPr lang="en-US" altLang="ko-KR" sz="2200" b="1"/>
              <a:t>(directory) -type d</a:t>
            </a:r>
            <a:r>
              <a:rPr lang="en-US" altLang="ko-KR" sz="2200"/>
              <a:t> : directory</a:t>
            </a:r>
            <a:r>
              <a:rPr lang="ko-KR" altLang="en-US" sz="2200"/>
              <a:t>에서 하위 디렉토리 전체 찾기</a:t>
            </a:r>
            <a:endParaRPr lang="en-US" altLang="ko-KR" sz="2200"/>
          </a:p>
          <a:p>
            <a:pPr>
              <a:lnSpc>
                <a:spcPct val="100000"/>
              </a:lnSpc>
            </a:pPr>
            <a:r>
              <a:rPr lang="en-US" altLang="ko-KR" sz="2200" b="1"/>
              <a:t>find</a:t>
            </a:r>
            <a:r>
              <a:rPr lang="ko-KR" altLang="en-US" sz="2200" b="1"/>
              <a:t> </a:t>
            </a:r>
            <a:r>
              <a:rPr lang="en-US" altLang="ko-KR" sz="2200" b="1"/>
              <a:t>(directory) -maxdepth (n) -type d</a:t>
            </a:r>
            <a:r>
              <a:rPr lang="en-US" altLang="ko-KR" sz="2200"/>
              <a:t> : directory</a:t>
            </a:r>
            <a:r>
              <a:rPr lang="ko-KR" altLang="en-US" sz="2200"/>
              <a:t>에서 </a:t>
            </a:r>
            <a:r>
              <a:rPr lang="en-US" altLang="ko-KR" sz="2200"/>
              <a:t>n</a:t>
            </a:r>
            <a:r>
              <a:rPr lang="ko-KR" altLang="en-US" sz="2200"/>
              <a:t>단계 하위 디렉토리 찾기</a:t>
            </a:r>
            <a:endParaRPr lang="en-US" altLang="ko-KR" sz="2200"/>
          </a:p>
          <a:p>
            <a:pPr>
              <a:lnSpc>
                <a:spcPct val="100000"/>
              </a:lnSpc>
            </a:pPr>
            <a:r>
              <a:rPr lang="en-US" altLang="ko-KR" sz="2200" b="1"/>
              <a:t>find (directory) -type f</a:t>
            </a:r>
            <a:r>
              <a:rPr lang="ko-KR" altLang="en-US" sz="2200"/>
              <a:t> </a:t>
            </a:r>
            <a:r>
              <a:rPr lang="en-US" altLang="ko-KR" sz="2200"/>
              <a:t>: directory</a:t>
            </a:r>
            <a:r>
              <a:rPr lang="ko-KR" altLang="en-US" sz="2200"/>
              <a:t>에서 파일들 찾기</a:t>
            </a:r>
            <a:r>
              <a:rPr lang="en-US" altLang="ko-KR" sz="2200"/>
              <a:t>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44774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1ED52-57F3-4428-93C6-B41432AC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C2D9B-B763-40A0-8E80-F1042F8E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6329E-C927-48D4-80AA-4F30924A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267744"/>
            <a:ext cx="8658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18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76610-FC0B-4FEE-807C-D6685B30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1C439-AD34-4A6A-A774-6A09E182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파일의 내용 출력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cat (file)</a:t>
            </a:r>
            <a:r>
              <a:rPr lang="en-US" altLang="ko-KR" sz="2200" dirty="0"/>
              <a:t> : </a:t>
            </a:r>
            <a:r>
              <a:rPr lang="ko-KR" altLang="en-US" sz="2200" dirty="0"/>
              <a:t>파일의 내용을 전부 출력</a:t>
            </a:r>
            <a:r>
              <a:rPr lang="en-US" altLang="ko-KR" sz="2200" dirty="0"/>
              <a:t>, </a:t>
            </a:r>
            <a:r>
              <a:rPr lang="ko-KR" altLang="en-US" sz="2200" dirty="0"/>
              <a:t>후술할 </a:t>
            </a:r>
            <a:r>
              <a:rPr lang="en-US" altLang="ko-KR" sz="2200" dirty="0"/>
              <a:t>head, tail, grep</a:t>
            </a:r>
            <a:r>
              <a:rPr lang="ko-KR" altLang="en-US" sz="2200" dirty="0"/>
              <a:t>과 자주 쓰임</a:t>
            </a:r>
          </a:p>
        </p:txBody>
      </p:sp>
    </p:spTree>
    <p:extLst>
      <p:ext uri="{BB962C8B-B14F-4D97-AF65-F5344CB8AC3E}">
        <p14:creationId xmlns:p14="http://schemas.microsoft.com/office/powerpoint/2010/main" val="50384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D8396-904C-40F2-B28B-964D0D0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E76FA-A8AA-48EE-9751-009FCE03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317EBC-7075-40DB-B100-9F121608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60" y="1633364"/>
            <a:ext cx="5020680" cy="47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B0BD8-9BD2-444A-9168-8F1E7159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0509B-A34C-448C-A6B5-6BF2301B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패턴에 맞는 행들의 내용을 출력</a:t>
            </a:r>
            <a:r>
              <a:rPr lang="en-US" altLang="ko-KR" sz="2200" dirty="0"/>
              <a:t>, </a:t>
            </a:r>
            <a:r>
              <a:rPr lang="ko-KR" altLang="en-US" sz="2200" dirty="0"/>
              <a:t>다른 명령어와 함께 쓰이는 경우가 대부분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grep (pattern) (file)</a:t>
            </a:r>
            <a:r>
              <a:rPr lang="en-US" altLang="ko-KR" sz="2200" dirty="0"/>
              <a:t> : file</a:t>
            </a:r>
            <a:r>
              <a:rPr lang="ko-KR" altLang="en-US" sz="2200" dirty="0"/>
              <a:t>에서 </a:t>
            </a:r>
            <a:r>
              <a:rPr lang="en-US" altLang="ko-KR" sz="2200" dirty="0"/>
              <a:t>pattern</a:t>
            </a:r>
            <a:r>
              <a:rPr lang="ko-KR" altLang="en-US" sz="2200" dirty="0"/>
              <a:t>에 맞는 행 출력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ls (directory) | grep (pattern)</a:t>
            </a:r>
            <a:r>
              <a:rPr lang="en-US" altLang="ko-KR" sz="2200" dirty="0"/>
              <a:t> : ls</a:t>
            </a:r>
            <a:r>
              <a:rPr lang="ko-KR" altLang="en-US" sz="2200" dirty="0"/>
              <a:t>의 출력 결과에서 </a:t>
            </a:r>
            <a:r>
              <a:rPr lang="en-US" altLang="ko-KR" sz="2200" dirty="0"/>
              <a:t>pattern</a:t>
            </a:r>
            <a:r>
              <a:rPr lang="ko-KR" altLang="en-US" sz="2200" dirty="0"/>
              <a:t>에 맞는 행 출력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ls</a:t>
            </a:r>
            <a:r>
              <a:rPr lang="ko-KR" altLang="en-US" sz="2200" dirty="0"/>
              <a:t>에</a:t>
            </a:r>
            <a:r>
              <a:rPr lang="en-US" altLang="ko-KR" sz="2200" dirty="0"/>
              <a:t> -l, -a, -al</a:t>
            </a:r>
            <a:r>
              <a:rPr lang="ko-KR" altLang="en-US" sz="2200" dirty="0"/>
              <a:t>과 같은 옵션을 부여하여 사용 가능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cat (file) | grep (pattern)</a:t>
            </a:r>
            <a:r>
              <a:rPr lang="en-US" altLang="ko-KR" sz="2200" dirty="0"/>
              <a:t> : file</a:t>
            </a:r>
            <a:r>
              <a:rPr lang="ko-KR" altLang="en-US" sz="2200" dirty="0"/>
              <a:t>의 내용 중 </a:t>
            </a:r>
            <a:r>
              <a:rPr lang="en-US" altLang="ko-KR" sz="2200" dirty="0"/>
              <a:t>pattern</a:t>
            </a:r>
            <a:r>
              <a:rPr lang="ko-KR" altLang="en-US" sz="2200" dirty="0"/>
              <a:t>과 일치하는 행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B544F1-8E21-4ED7-A267-02A91F06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74" y="4611614"/>
            <a:ext cx="7828252" cy="19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93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C0A7D-C1C6-46B1-84F9-2E39796A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3F8CA3-158B-448F-B2F6-29022166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처음 </a:t>
            </a:r>
            <a:r>
              <a:rPr lang="en-US" altLang="ko-KR" sz="2200" dirty="0"/>
              <a:t>n</a:t>
            </a:r>
            <a:r>
              <a:rPr lang="ko-KR" altLang="en-US" sz="2200" dirty="0"/>
              <a:t>개 행을 보여주는 명령어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head (file)</a:t>
            </a:r>
            <a:r>
              <a:rPr lang="en-US" altLang="ko-KR" sz="2200" dirty="0"/>
              <a:t> :</a:t>
            </a:r>
            <a:r>
              <a:rPr lang="ko-KR" altLang="en-US" sz="2200" dirty="0"/>
              <a:t> </a:t>
            </a:r>
            <a:r>
              <a:rPr lang="en-US" altLang="ko-KR" sz="2200" dirty="0"/>
              <a:t>file</a:t>
            </a:r>
            <a:r>
              <a:rPr lang="ko-KR" altLang="en-US" sz="2200" dirty="0"/>
              <a:t>의 첫 </a:t>
            </a:r>
            <a:r>
              <a:rPr lang="en-US" altLang="ko-KR" sz="2200" dirty="0"/>
              <a:t>10</a:t>
            </a:r>
            <a:r>
              <a:rPr lang="ko-KR" altLang="en-US" sz="2200" dirty="0" err="1"/>
              <a:t>개행</a:t>
            </a:r>
            <a:r>
              <a:rPr lang="ko-KR" altLang="en-US" sz="2200" dirty="0"/>
              <a:t> 출력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head -(n) (file)</a:t>
            </a:r>
            <a:r>
              <a:rPr lang="en-US" altLang="ko-KR" sz="2200" dirty="0"/>
              <a:t> : file</a:t>
            </a:r>
            <a:r>
              <a:rPr lang="ko-KR" altLang="en-US" sz="2200" dirty="0"/>
              <a:t>의 첫 </a:t>
            </a:r>
            <a:r>
              <a:rPr lang="en-US" altLang="ko-KR" sz="2200" dirty="0"/>
              <a:t>n</a:t>
            </a:r>
            <a:r>
              <a:rPr lang="ko-KR" altLang="en-US" sz="2200" dirty="0" err="1"/>
              <a:t>개행</a:t>
            </a:r>
            <a:r>
              <a:rPr lang="ko-KR" altLang="en-US" sz="2200" dirty="0"/>
              <a:t> 출력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cat (file) | head</a:t>
            </a:r>
            <a:r>
              <a:rPr lang="en-US" altLang="ko-KR" sz="2200" dirty="0"/>
              <a:t> : file</a:t>
            </a:r>
            <a:r>
              <a:rPr lang="ko-KR" altLang="en-US" sz="2200" dirty="0"/>
              <a:t>의 첫 </a:t>
            </a:r>
            <a:r>
              <a:rPr lang="en-US" altLang="ko-KR" sz="2200" dirty="0"/>
              <a:t>10</a:t>
            </a:r>
            <a:r>
              <a:rPr lang="ko-KR" altLang="en-US" sz="2200" dirty="0" err="1"/>
              <a:t>개행</a:t>
            </a:r>
            <a:r>
              <a:rPr lang="ko-KR" altLang="en-US" sz="2200" dirty="0"/>
              <a:t> 출력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cat (file) | head -(n)</a:t>
            </a:r>
            <a:r>
              <a:rPr lang="en-US" altLang="ko-KR" sz="2200" dirty="0"/>
              <a:t> : file</a:t>
            </a:r>
            <a:r>
              <a:rPr lang="ko-KR" altLang="en-US" sz="2200" dirty="0"/>
              <a:t>의 첫 </a:t>
            </a:r>
            <a:r>
              <a:rPr lang="en-US" altLang="ko-KR" sz="2200" dirty="0"/>
              <a:t>n</a:t>
            </a:r>
            <a:r>
              <a:rPr lang="ko-KR" altLang="en-US" sz="2200" dirty="0" err="1"/>
              <a:t>개행</a:t>
            </a:r>
            <a:r>
              <a:rPr lang="ko-KR" altLang="en-US" sz="2200" dirty="0"/>
              <a:t>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BC833B-5673-4EE5-BBFA-413658A0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4759325"/>
            <a:ext cx="8486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67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6FBCC-EC68-4988-92A6-EF2E078E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0B0D0-8B67-4FD4-9D29-6881971D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마지막 </a:t>
            </a:r>
            <a:r>
              <a:rPr lang="en-US" altLang="ko-KR" sz="2200" dirty="0"/>
              <a:t>n</a:t>
            </a:r>
            <a:r>
              <a:rPr lang="ko-KR" altLang="en-US" sz="2200" dirty="0"/>
              <a:t>개 행을 보여주는 명령어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tail (file)</a:t>
            </a:r>
            <a:r>
              <a:rPr lang="en-US" altLang="ko-KR" sz="2200" dirty="0"/>
              <a:t> :</a:t>
            </a:r>
            <a:r>
              <a:rPr lang="ko-KR" altLang="en-US" sz="2200" dirty="0"/>
              <a:t> </a:t>
            </a:r>
            <a:r>
              <a:rPr lang="en-US" altLang="ko-KR" sz="2200" dirty="0"/>
              <a:t>file</a:t>
            </a:r>
            <a:r>
              <a:rPr lang="ko-KR" altLang="en-US" sz="2200" dirty="0"/>
              <a:t>의 끝 </a:t>
            </a:r>
            <a:r>
              <a:rPr lang="en-US" altLang="ko-KR" sz="2200" dirty="0"/>
              <a:t>10</a:t>
            </a:r>
            <a:r>
              <a:rPr lang="ko-KR" altLang="en-US" sz="2200" dirty="0" err="1"/>
              <a:t>개행</a:t>
            </a:r>
            <a:r>
              <a:rPr lang="ko-KR" altLang="en-US" sz="2200" dirty="0"/>
              <a:t> 출력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tail -(n) (file)</a:t>
            </a:r>
            <a:r>
              <a:rPr lang="en-US" altLang="ko-KR" sz="2200" dirty="0"/>
              <a:t> : file</a:t>
            </a:r>
            <a:r>
              <a:rPr lang="ko-KR" altLang="en-US" sz="2200" dirty="0"/>
              <a:t>의 끝 </a:t>
            </a:r>
            <a:r>
              <a:rPr lang="en-US" altLang="ko-KR" sz="2200" dirty="0"/>
              <a:t>n</a:t>
            </a:r>
            <a:r>
              <a:rPr lang="ko-KR" altLang="en-US" sz="2200" dirty="0" err="1"/>
              <a:t>개행</a:t>
            </a:r>
            <a:r>
              <a:rPr lang="ko-KR" altLang="en-US" sz="2200" dirty="0"/>
              <a:t> 출력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cat (file) | tail</a:t>
            </a:r>
            <a:r>
              <a:rPr lang="en-US" altLang="ko-KR" sz="2200" dirty="0"/>
              <a:t> : file</a:t>
            </a:r>
            <a:r>
              <a:rPr lang="ko-KR" altLang="en-US" sz="2200" dirty="0"/>
              <a:t>의 끝 </a:t>
            </a:r>
            <a:r>
              <a:rPr lang="en-US" altLang="ko-KR" sz="2200" dirty="0"/>
              <a:t>10</a:t>
            </a:r>
            <a:r>
              <a:rPr lang="ko-KR" altLang="en-US" sz="2200" dirty="0" err="1"/>
              <a:t>개행</a:t>
            </a:r>
            <a:r>
              <a:rPr lang="ko-KR" altLang="en-US" sz="2200" dirty="0"/>
              <a:t> 출력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cat (file) | tail -(n)</a:t>
            </a:r>
            <a:r>
              <a:rPr lang="en-US" altLang="ko-KR" sz="2200" dirty="0"/>
              <a:t> : file</a:t>
            </a:r>
            <a:r>
              <a:rPr lang="ko-KR" altLang="en-US" sz="2200" dirty="0"/>
              <a:t>의 끝 </a:t>
            </a:r>
            <a:r>
              <a:rPr lang="en-US" altLang="ko-KR" sz="2200" dirty="0"/>
              <a:t>n</a:t>
            </a:r>
            <a:r>
              <a:rPr lang="ko-KR" altLang="en-US" sz="2200" dirty="0" err="1"/>
              <a:t>개행</a:t>
            </a:r>
            <a:r>
              <a:rPr lang="ko-KR" altLang="en-US" sz="2200" dirty="0"/>
              <a:t> 출력</a:t>
            </a:r>
          </a:p>
          <a:p>
            <a:pPr>
              <a:lnSpc>
                <a:spcPct val="100000"/>
              </a:lnSpc>
            </a:pP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E3CBA8-075F-4EB9-A0A1-D9B86667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5006975"/>
            <a:ext cx="8496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1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D1E75-1452-4B9F-9E8A-AB336EB2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7B9BD-C9C5-4E44-9C9D-8B84A24E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Linux</a:t>
            </a:r>
            <a:r>
              <a:rPr lang="ko-KR" altLang="en-US" sz="2200" dirty="0"/>
              <a:t>계열에서 많이 쓰이는 텍스트 에디터</a:t>
            </a:r>
            <a:br>
              <a:rPr lang="en-US" altLang="ko-KR" sz="2200" dirty="0"/>
            </a:br>
            <a:r>
              <a:rPr lang="en-US" altLang="ko-KR" sz="2200" dirty="0"/>
              <a:t>git bash</a:t>
            </a:r>
            <a:r>
              <a:rPr lang="ko-KR" altLang="en-US" sz="2200" dirty="0"/>
              <a:t>에서도 파일을 편집 할 때 기본 에디터로 사용한다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vim (file)</a:t>
            </a:r>
            <a:r>
              <a:rPr lang="en-US" altLang="ko-KR" sz="2200" dirty="0"/>
              <a:t> : file</a:t>
            </a:r>
            <a:r>
              <a:rPr lang="ko-KR" altLang="en-US" sz="2200" dirty="0"/>
              <a:t>이 없으면 생성 후</a:t>
            </a:r>
            <a:r>
              <a:rPr lang="en-US" altLang="ko-KR" sz="2200" dirty="0"/>
              <a:t>, vim</a:t>
            </a:r>
            <a:r>
              <a:rPr lang="ko-KR" altLang="en-US" sz="2200" dirty="0"/>
              <a:t>에서 열기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6F7702-68F6-44C2-9590-939851E1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32" y="3904961"/>
            <a:ext cx="4555741" cy="2587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C49F9-6DD7-427B-BBBB-C535651E3AA9}"/>
              </a:ext>
            </a:extLst>
          </p:cNvPr>
          <p:cNvSpPr txBox="1"/>
          <p:nvPr/>
        </p:nvSpPr>
        <p:spPr>
          <a:xfrm>
            <a:off x="5514110" y="4083628"/>
            <a:ext cx="25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vim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>
                <a:solidFill>
                  <a:schemeClr val="bg1"/>
                </a:solidFill>
              </a:rPr>
              <a:t>file</a:t>
            </a:r>
            <a:r>
              <a:rPr lang="ko-KR" altLang="en-US" dirty="0">
                <a:solidFill>
                  <a:schemeClr val="bg1"/>
                </a:solidFill>
              </a:rPr>
              <a:t>을 연 모습</a:t>
            </a:r>
          </a:p>
        </p:txBody>
      </p:sp>
    </p:spTree>
    <p:extLst>
      <p:ext uri="{BB962C8B-B14F-4D97-AF65-F5344CB8AC3E}">
        <p14:creationId xmlns:p14="http://schemas.microsoft.com/office/powerpoint/2010/main" val="361551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D1E75-1452-4B9F-9E8A-AB336EB2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7B9BD-C9C5-4E44-9C9D-8B84A24E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vim</a:t>
            </a:r>
            <a:r>
              <a:rPr lang="ko-KR" altLang="en-US" sz="2200" dirty="0"/>
              <a:t>은 세가지 모드가 존재</a:t>
            </a:r>
            <a:endParaRPr lang="en-US" altLang="ko-KR" sz="2200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200" dirty="0"/>
              <a:t>Insert Mode : </a:t>
            </a:r>
            <a:r>
              <a:rPr lang="ko-KR" altLang="en-US" sz="2200" dirty="0"/>
              <a:t>메모장처럼 파일을 수정 가능</a:t>
            </a:r>
            <a:r>
              <a:rPr lang="en-US" altLang="ko-KR" sz="2200" dirty="0"/>
              <a:t>. </a:t>
            </a:r>
            <a:r>
              <a:rPr lang="en-US" altLang="ko-KR" sz="2200" b="1" dirty="0"/>
              <a:t>ESC</a:t>
            </a:r>
            <a:r>
              <a:rPr lang="ko-KR" altLang="en-US" sz="2200" dirty="0"/>
              <a:t>를 통해 </a:t>
            </a:r>
            <a:r>
              <a:rPr lang="en-US" altLang="ko-KR" sz="2200" dirty="0" err="1"/>
              <a:t>comand</a:t>
            </a:r>
            <a:r>
              <a:rPr lang="en-US" altLang="ko-KR" sz="2200" dirty="0"/>
              <a:t> mode</a:t>
            </a:r>
            <a:r>
              <a:rPr lang="ko-KR" altLang="en-US" sz="2200" dirty="0"/>
              <a:t>로 이동 가능</a:t>
            </a:r>
            <a:endParaRPr lang="en-US" altLang="ko-KR" sz="2200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200" dirty="0"/>
              <a:t>Command Mode : </a:t>
            </a:r>
            <a:r>
              <a:rPr lang="ko-KR" altLang="en-US" sz="2200" dirty="0"/>
              <a:t>명령을 통해 파일을 수정하거나 </a:t>
            </a:r>
            <a:r>
              <a:rPr lang="en-US" altLang="ko-KR" sz="2200" b="1" dirty="0" err="1"/>
              <a:t>i,a,o,I,A,O</a:t>
            </a:r>
            <a:r>
              <a:rPr lang="en-US" altLang="ko-KR" sz="2200" dirty="0"/>
              <a:t> </a:t>
            </a:r>
            <a:r>
              <a:rPr lang="ko-KR" altLang="en-US" sz="2200" dirty="0"/>
              <a:t>중 하나로 </a:t>
            </a:r>
            <a:r>
              <a:rPr lang="en-US" altLang="ko-KR" sz="2200" dirty="0"/>
              <a:t>insert mode</a:t>
            </a:r>
            <a:r>
              <a:rPr lang="ko-KR" altLang="en-US" sz="2200" dirty="0"/>
              <a:t>로 이동 가능하고</a:t>
            </a:r>
            <a:r>
              <a:rPr lang="en-US" altLang="ko-KR" sz="2200" dirty="0"/>
              <a:t>, </a:t>
            </a:r>
            <a:r>
              <a:rPr lang="en-US" altLang="ko-KR" sz="2200" b="1" dirty="0"/>
              <a:t>:</a:t>
            </a:r>
            <a:r>
              <a:rPr lang="ko-KR" altLang="en-US" sz="2200" dirty="0"/>
              <a:t>를 통하여 </a:t>
            </a:r>
            <a:r>
              <a:rPr lang="en-US" altLang="ko-KR" sz="2200" dirty="0"/>
              <a:t>command-line</a:t>
            </a:r>
            <a:r>
              <a:rPr lang="ko-KR" altLang="en-US" sz="2200" dirty="0"/>
              <a:t>으로 이동 가능</a:t>
            </a:r>
            <a:endParaRPr lang="en-US" altLang="ko-KR" sz="2200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200" dirty="0"/>
              <a:t>Command-line Mode : </a:t>
            </a:r>
            <a:r>
              <a:rPr lang="ko-KR" altLang="en-US" sz="2200" dirty="0"/>
              <a:t>명령어를 입력하여 파일을 저장하거나</a:t>
            </a:r>
            <a:r>
              <a:rPr lang="en-US" altLang="ko-KR" sz="2200" dirty="0"/>
              <a:t>, </a:t>
            </a:r>
            <a:r>
              <a:rPr lang="ko-KR" altLang="en-US" sz="2200" dirty="0"/>
              <a:t>저장하지 않고 나가기</a:t>
            </a:r>
            <a:r>
              <a:rPr lang="en-US" altLang="ko-KR" sz="2200" dirty="0"/>
              <a:t>, </a:t>
            </a:r>
            <a:r>
              <a:rPr lang="ko-KR" altLang="en-US" sz="2200" dirty="0"/>
              <a:t>파일에서 검색 등을 수행</a:t>
            </a:r>
            <a:r>
              <a:rPr lang="en-US" altLang="ko-KR" sz="2200" dirty="0"/>
              <a:t>. </a:t>
            </a:r>
            <a:r>
              <a:rPr lang="en-US" altLang="ko-KR" sz="2200" b="1" dirty="0"/>
              <a:t>ESC</a:t>
            </a:r>
            <a:r>
              <a:rPr lang="ko-KR" altLang="en-US" sz="2200" dirty="0"/>
              <a:t>를 통하여 </a:t>
            </a:r>
            <a:r>
              <a:rPr lang="en-US" altLang="ko-KR" sz="2200" dirty="0"/>
              <a:t>command mode</a:t>
            </a:r>
            <a:r>
              <a:rPr lang="ko-KR" altLang="en-US" sz="2200" dirty="0"/>
              <a:t>로 이동 가능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24421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7ED6-B502-448B-B6F5-F12A9F12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 관련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F0585-B868-4CAC-900D-0C3714E9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kill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098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DDBB-6F24-46D7-A8B7-C88C4192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14A60-7D0E-45CB-8C90-62A02C4E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8087E-87FF-4051-907A-AB0974DA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862931"/>
            <a:ext cx="67246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28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067F3-9642-4FF7-BA7C-68E8DFA0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EE80-F1FA-4D89-B140-5C35D411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/>
              <a:t>사용순서는 다음과 같음</a:t>
            </a:r>
            <a:endParaRPr lang="en-US" altLang="ko-KR" sz="2200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200" dirty="0"/>
              <a:t> 터미널에서 </a:t>
            </a:r>
            <a:r>
              <a:rPr lang="en-US" altLang="ko-KR" sz="2200" b="1" dirty="0"/>
              <a:t>vim (file)</a:t>
            </a:r>
            <a:r>
              <a:rPr lang="ko-KR" altLang="en-US" sz="2200" dirty="0"/>
              <a:t>을 입력하여 </a:t>
            </a:r>
            <a:r>
              <a:rPr lang="en-US" altLang="ko-KR" sz="2200" dirty="0"/>
              <a:t>vim</a:t>
            </a:r>
            <a:r>
              <a:rPr lang="ko-KR" altLang="en-US" sz="2200" dirty="0"/>
              <a:t>을 실행한다</a:t>
            </a:r>
            <a:r>
              <a:rPr lang="en-US" altLang="ko-KR" sz="2200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200" dirty="0"/>
              <a:t> </a:t>
            </a:r>
            <a:r>
              <a:rPr lang="en-US" altLang="ko-KR" sz="2200" b="1" dirty="0" err="1"/>
              <a:t>i,a,o,I,A,O</a:t>
            </a:r>
            <a:r>
              <a:rPr lang="en-US" altLang="ko-KR" sz="2200" dirty="0"/>
              <a:t> </a:t>
            </a:r>
            <a:r>
              <a:rPr lang="ko-KR" altLang="en-US" sz="2200" dirty="0"/>
              <a:t>중 하나를 입력하여 </a:t>
            </a:r>
            <a:r>
              <a:rPr lang="en-US" altLang="ko-KR" sz="2200" dirty="0"/>
              <a:t>insert</a:t>
            </a:r>
            <a:r>
              <a:rPr lang="ko-KR" altLang="en-US" sz="2200" dirty="0"/>
              <a:t>모드로 진입한다</a:t>
            </a:r>
            <a:r>
              <a:rPr lang="en-US" altLang="ko-KR" sz="2200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200" dirty="0"/>
              <a:t> 파일을 편집한 후</a:t>
            </a:r>
            <a:r>
              <a:rPr lang="en-US" altLang="ko-KR" sz="2200" dirty="0"/>
              <a:t>, esc</a:t>
            </a:r>
            <a:r>
              <a:rPr lang="ko-KR" altLang="en-US" sz="2200" dirty="0"/>
              <a:t>를 눌러 </a:t>
            </a:r>
            <a:r>
              <a:rPr lang="en-US" altLang="ko-KR" sz="2200" dirty="0"/>
              <a:t>command mode</a:t>
            </a:r>
            <a:r>
              <a:rPr lang="ko-KR" altLang="en-US" sz="2200" dirty="0"/>
              <a:t>로 진입한다</a:t>
            </a:r>
            <a:r>
              <a:rPr lang="en-US" altLang="ko-KR" sz="2200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200" dirty="0"/>
              <a:t> </a:t>
            </a:r>
            <a:r>
              <a:rPr lang="en-US" altLang="ko-KR" sz="2200" b="1" dirty="0"/>
              <a:t>:</a:t>
            </a:r>
            <a:r>
              <a:rPr lang="ko-KR" altLang="en-US" sz="2200" dirty="0"/>
              <a:t>를 통해 </a:t>
            </a:r>
            <a:r>
              <a:rPr lang="en-US" altLang="ko-KR" sz="2200" dirty="0"/>
              <a:t>command-line mode</a:t>
            </a:r>
            <a:r>
              <a:rPr lang="ko-KR" altLang="en-US" sz="2200" dirty="0"/>
              <a:t>로 진입한다</a:t>
            </a:r>
            <a:r>
              <a:rPr lang="en-US" altLang="ko-KR" sz="2200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200" dirty="0"/>
              <a:t> 파일을 저장만 하려면 </a:t>
            </a:r>
            <a:r>
              <a:rPr lang="en-US" altLang="ko-KR" sz="2200" b="1" dirty="0"/>
              <a:t>w</a:t>
            </a:r>
            <a:r>
              <a:rPr lang="ko-KR" altLang="en-US" sz="2200" dirty="0"/>
              <a:t>를 입력</a:t>
            </a:r>
            <a:r>
              <a:rPr lang="en-US" altLang="ko-KR" sz="2200" dirty="0"/>
              <a:t>, </a:t>
            </a:r>
            <a:r>
              <a:rPr lang="ko-KR" altLang="en-US" sz="2200" dirty="0"/>
              <a:t>저장하지 않고 나가려면 </a:t>
            </a:r>
            <a:r>
              <a:rPr lang="en-US" altLang="ko-KR" sz="2200" b="1" dirty="0"/>
              <a:t>q!</a:t>
            </a:r>
            <a:r>
              <a:rPr lang="ko-KR" altLang="en-US" sz="2200" dirty="0"/>
              <a:t>를 입력</a:t>
            </a:r>
            <a:r>
              <a:rPr lang="en-US" altLang="ko-KR" sz="2200" dirty="0"/>
              <a:t>, </a:t>
            </a:r>
            <a:r>
              <a:rPr lang="ko-KR" altLang="en-US" sz="2200" dirty="0"/>
              <a:t>저장하고 나가려면 </a:t>
            </a:r>
            <a:r>
              <a:rPr lang="en-US" altLang="ko-KR" sz="2200" b="1" dirty="0" err="1"/>
              <a:t>wq</a:t>
            </a:r>
            <a:r>
              <a:rPr lang="ko-KR" altLang="en-US" sz="2200" dirty="0"/>
              <a:t>를 입력한다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169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1F6C7-9D38-4512-A6A3-C6C92FC7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E481F-2FBE-4516-9DE8-B2D82802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vim</a:t>
            </a:r>
            <a:r>
              <a:rPr lang="ko-KR" altLang="en-US" sz="2200" dirty="0"/>
              <a:t>은 라인수를 </a:t>
            </a:r>
            <a:r>
              <a:rPr lang="ko-KR" altLang="en-US" sz="2200" dirty="0" err="1"/>
              <a:t>보여준다거나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dirty="0"/>
              <a:t>tab</a:t>
            </a:r>
            <a:r>
              <a:rPr lang="ko-KR" altLang="en-US" sz="2200" dirty="0"/>
              <a:t>을 </a:t>
            </a:r>
            <a:r>
              <a:rPr lang="en-US" altLang="ko-KR" sz="2200" dirty="0"/>
              <a:t>4</a:t>
            </a:r>
            <a:r>
              <a:rPr lang="ko-KR" altLang="en-US" sz="2200" dirty="0"/>
              <a:t>로 지정하고</a:t>
            </a:r>
            <a:r>
              <a:rPr lang="en-US" altLang="ko-KR" sz="2200" dirty="0"/>
              <a:t>,</a:t>
            </a:r>
            <a:br>
              <a:rPr lang="en-US" altLang="ko-KR" sz="2200" dirty="0"/>
            </a:br>
            <a:r>
              <a:rPr lang="en-US" altLang="ko-KR" sz="2200" dirty="0"/>
              <a:t>auto indent,</a:t>
            </a:r>
            <a:r>
              <a:rPr lang="ko-KR" altLang="en-US" sz="2200" dirty="0"/>
              <a:t> </a:t>
            </a:r>
            <a:r>
              <a:rPr lang="en-US" altLang="ko-KR" sz="2200" dirty="0"/>
              <a:t>syntax</a:t>
            </a:r>
            <a:r>
              <a:rPr lang="ko-KR" altLang="en-US" sz="2200" dirty="0"/>
              <a:t> </a:t>
            </a:r>
            <a:r>
              <a:rPr lang="en-US" altLang="ko-KR" sz="2200" dirty="0"/>
              <a:t>highlighting</a:t>
            </a:r>
            <a:r>
              <a:rPr lang="ko-KR" altLang="en-US" sz="2200" dirty="0"/>
              <a:t> 기능을 사용하는 등</a:t>
            </a:r>
            <a:br>
              <a:rPr lang="en-US" altLang="ko-KR" sz="2200" dirty="0"/>
            </a:br>
            <a:r>
              <a:rPr lang="ko-KR" altLang="en-US" sz="2200" dirty="0"/>
              <a:t>커스터마이징이 가능하다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vim ~/.</a:t>
            </a:r>
            <a:r>
              <a:rPr lang="en-US" altLang="ko-KR" sz="2200" b="1" dirty="0" err="1"/>
              <a:t>vimrc</a:t>
            </a:r>
            <a:r>
              <a:rPr lang="en-US" altLang="ko-KR" sz="2200" b="1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커스터마이징 파일을 연다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각 행에 명령어를 입력하면 하나의 옵션이 설정된다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085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EECE-FF79-432E-B9AF-6ECFE75A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 (</a:t>
            </a:r>
            <a:r>
              <a:rPr lang="en-US" altLang="ko-KR" dirty="0" err="1"/>
              <a:t>Contd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2B20-2AE5-4E5A-B760-C0189845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오른쪽 사진은 </a:t>
            </a:r>
            <a:r>
              <a:rPr lang="en-US" altLang="ko-KR" sz="2200" dirty="0"/>
              <a:t>.</a:t>
            </a:r>
            <a:r>
              <a:rPr lang="en-US" altLang="ko-KR" sz="2200" dirty="0" err="1"/>
              <a:t>vimrc</a:t>
            </a:r>
            <a:r>
              <a:rPr lang="ko-KR" altLang="en-US" sz="2200" dirty="0"/>
              <a:t>의 예시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set nu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라인수</a:t>
            </a:r>
            <a:r>
              <a:rPr lang="ko-KR" altLang="en-US" sz="2200" dirty="0"/>
              <a:t> 표시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set </a:t>
            </a:r>
            <a:r>
              <a:rPr lang="en-US" altLang="ko-KR" sz="2200" b="1" dirty="0" err="1"/>
              <a:t>tabstop</a:t>
            </a:r>
            <a:r>
              <a:rPr lang="en-US" altLang="ko-KR" sz="2200" b="1" dirty="0"/>
              <a:t>=(n)</a:t>
            </a:r>
            <a:r>
              <a:rPr lang="en-US" altLang="ko-KR" sz="2200" dirty="0"/>
              <a:t> : </a:t>
            </a:r>
            <a:r>
              <a:rPr lang="ko-KR" altLang="en-US" sz="2200" dirty="0"/>
              <a:t>탭 하나를 </a:t>
            </a:r>
            <a:r>
              <a:rPr lang="en-US" altLang="ko-KR" sz="2200" dirty="0"/>
              <a:t>n</a:t>
            </a:r>
            <a:r>
              <a:rPr lang="ko-KR" altLang="en-US" sz="2200" dirty="0"/>
              <a:t>칸으로 지정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set ai</a:t>
            </a:r>
            <a:r>
              <a:rPr lang="en-US" altLang="ko-KR" sz="2200" dirty="0"/>
              <a:t> : auto indent</a:t>
            </a:r>
            <a:br>
              <a:rPr lang="en-US" altLang="ko-KR" sz="2200" dirty="0"/>
            </a:br>
            <a:r>
              <a:rPr lang="en-US" altLang="ko-KR" sz="2200" dirty="0"/>
              <a:t>(</a:t>
            </a:r>
            <a:r>
              <a:rPr lang="ko-KR" altLang="en-US" sz="2200" dirty="0" err="1"/>
              <a:t>윗라인에</a:t>
            </a:r>
            <a:r>
              <a:rPr lang="ko-KR" altLang="en-US" sz="2200" dirty="0"/>
              <a:t> 맞추어 들여쓰기</a:t>
            </a:r>
            <a:r>
              <a:rPr lang="en-US" altLang="ko-KR" sz="22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set </a:t>
            </a:r>
            <a:r>
              <a:rPr lang="en-US" altLang="ko-KR" sz="2200" b="1" dirty="0" err="1"/>
              <a:t>si</a:t>
            </a:r>
            <a:r>
              <a:rPr lang="en-US" altLang="ko-KR" sz="2200" dirty="0"/>
              <a:t> : smart indent</a:t>
            </a:r>
            <a:br>
              <a:rPr lang="en-US" altLang="ko-KR" sz="2200" dirty="0"/>
            </a:br>
            <a:r>
              <a:rPr lang="en-US" altLang="ko-KR" sz="2200" dirty="0"/>
              <a:t>(</a:t>
            </a:r>
            <a:r>
              <a:rPr lang="ko-KR" altLang="en-US" sz="2200" dirty="0"/>
              <a:t>함수나 </a:t>
            </a:r>
            <a:r>
              <a:rPr lang="ko-KR" altLang="en-US" sz="2200" dirty="0" err="1"/>
              <a:t>조건문</a:t>
            </a:r>
            <a:r>
              <a:rPr lang="ko-KR" altLang="en-US" sz="2200" dirty="0"/>
              <a:t> 등에서</a:t>
            </a:r>
            <a:r>
              <a:rPr lang="en-US" altLang="ko-KR" sz="2200" dirty="0"/>
              <a:t> </a:t>
            </a:r>
            <a:r>
              <a:rPr lang="ko-KR" altLang="en-US" sz="2200" dirty="0"/>
              <a:t>들여쓰기</a:t>
            </a:r>
            <a:r>
              <a:rPr lang="en-US" altLang="ko-KR" sz="22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syntax on</a:t>
            </a:r>
            <a:r>
              <a:rPr lang="en-US" altLang="ko-KR" sz="2200" dirty="0"/>
              <a:t> : </a:t>
            </a:r>
            <a:r>
              <a:rPr lang="ko-KR" altLang="en-US" sz="2200" dirty="0"/>
              <a:t>파일 확장자에 따라 </a:t>
            </a:r>
            <a:r>
              <a:rPr lang="en-US" altLang="ko-KR" sz="2200" dirty="0"/>
              <a:t>syntax highlighting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9CEF8-DFE1-4A63-98E1-9B319EFB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687" y="3124488"/>
            <a:ext cx="3764495" cy="246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1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6BCD8-BAC3-406E-97F1-D8050451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311DF-C205-40E0-B7B3-AA8CD75B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851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CE3A5-F153-4E64-BDD8-6F5BA9F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1C4A5-E13F-4D66-BC0C-2960EB1A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날짜 출력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date</a:t>
            </a:r>
            <a:r>
              <a:rPr lang="en-US" altLang="ko-KR" sz="2200" dirty="0"/>
              <a:t> : </a:t>
            </a:r>
            <a:r>
              <a:rPr lang="ko-KR" altLang="en-US" sz="2200" dirty="0"/>
              <a:t>날짜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DE559F-225E-4860-BF40-92D7BF81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4312660"/>
            <a:ext cx="6981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70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B56F4237-D078-458B-B854-B617971B7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r>
              <a:rPr lang="ko-KR" altLang="en-US" dirty="0" err="1"/>
              <a:t>제타위키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https://zetawiki.com</a:t>
            </a:r>
            <a:r>
              <a:rPr lang="en-US" altLang="ko-KR" dirty="0"/>
              <a:t>),</a:t>
            </a:r>
          </a:p>
          <a:p>
            <a:r>
              <a:rPr lang="ko-KR" altLang="en-US" dirty="0" err="1"/>
              <a:t>리눅스시스템프로그래밍</a:t>
            </a:r>
            <a:r>
              <a:rPr lang="ko-KR" altLang="en-US" dirty="0"/>
              <a:t> 강의자료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http://mesl.khu.ac.kr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43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A67F6-F46D-43D5-B930-D5AFDAB0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BD00B-BC75-4127-AE1B-9C5329C1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프로세스의 상태 보기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 err="1"/>
              <a:t>ps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프로세스의 상태 보기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 err="1"/>
              <a:t>ps</a:t>
            </a:r>
            <a:r>
              <a:rPr lang="en-US" altLang="ko-KR" sz="2200" b="1" dirty="0"/>
              <a:t> aux</a:t>
            </a:r>
            <a:r>
              <a:rPr lang="en-US" altLang="ko-KR" sz="2200" dirty="0"/>
              <a:t> : CPU, </a:t>
            </a:r>
            <a:r>
              <a:rPr lang="ko-KR" altLang="en-US" sz="2200" dirty="0"/>
              <a:t>메모리 사용률</a:t>
            </a:r>
            <a:r>
              <a:rPr lang="en-US" altLang="ko-KR" sz="2200" dirty="0"/>
              <a:t>, </a:t>
            </a:r>
            <a:r>
              <a:rPr lang="ko-KR" altLang="en-US" sz="2200" dirty="0"/>
              <a:t>프로세스 상태 코드 등 확인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 err="1"/>
              <a:t>ps</a:t>
            </a:r>
            <a:r>
              <a:rPr lang="en-US" altLang="ko-KR" sz="2200" b="1" dirty="0"/>
              <a:t> -</a:t>
            </a:r>
            <a:r>
              <a:rPr lang="en-US" altLang="ko-KR" sz="2200" b="1" dirty="0" err="1"/>
              <a:t>ef</a:t>
            </a:r>
            <a:r>
              <a:rPr lang="en-US" altLang="ko-KR" sz="2200" dirty="0"/>
              <a:t> : PID</a:t>
            </a:r>
            <a:r>
              <a:rPr lang="ko-KR" altLang="en-US" sz="2200" dirty="0"/>
              <a:t>와 </a:t>
            </a:r>
            <a:r>
              <a:rPr lang="en-US" altLang="ko-KR" sz="2200" dirty="0"/>
              <a:t>PPID </a:t>
            </a:r>
            <a:r>
              <a:rPr lang="ko-KR" altLang="en-US" sz="2200" dirty="0"/>
              <a:t>확인 가능</a:t>
            </a:r>
            <a:r>
              <a:rPr lang="en-US" altLang="ko-KR" sz="2200" dirty="0"/>
              <a:t>, kill</a:t>
            </a:r>
            <a:r>
              <a:rPr lang="ko-KR" altLang="en-US" sz="2200" dirty="0"/>
              <a:t>과 자주 쓰임</a:t>
            </a:r>
          </a:p>
        </p:txBody>
      </p:sp>
    </p:spTree>
    <p:extLst>
      <p:ext uri="{BB962C8B-B14F-4D97-AF65-F5344CB8AC3E}">
        <p14:creationId xmlns:p14="http://schemas.microsoft.com/office/powerpoint/2010/main" val="235082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7DCCF-DCC1-4191-9EBE-D8C9BC16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</a:t>
            </a:r>
            <a:r>
              <a:rPr lang="en-US" altLang="ko-KR" dirty="0"/>
              <a:t>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9CA13-7917-4C33-9CC3-68009F459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54B202-46E4-4F48-94C1-B889120B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80" y="2794581"/>
            <a:ext cx="10001839" cy="19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7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40ED2-84E5-409D-89D3-B8581251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kill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55762-2AF1-4759-B1EE-A296769F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프로세스 종료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ps</a:t>
            </a:r>
            <a:r>
              <a:rPr lang="ko-KR" altLang="en-US" sz="2200" dirty="0"/>
              <a:t>와</a:t>
            </a:r>
            <a:r>
              <a:rPr lang="en-US" altLang="ko-KR" sz="2200" dirty="0"/>
              <a:t> </a:t>
            </a:r>
            <a:r>
              <a:rPr lang="ko-KR" altLang="en-US" sz="2200" dirty="0"/>
              <a:t>자주 쓰임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kill (PID)</a:t>
            </a:r>
            <a:r>
              <a:rPr lang="en-US" altLang="ko-KR" sz="2200" dirty="0"/>
              <a:t> : </a:t>
            </a:r>
            <a:r>
              <a:rPr lang="ko-KR" altLang="en-US" sz="2200" dirty="0"/>
              <a:t>프로세스 종료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/>
              <a:t>kill -9 (PID)</a:t>
            </a:r>
            <a:r>
              <a:rPr lang="en-US" altLang="ko-KR" sz="2200" dirty="0"/>
              <a:t> : </a:t>
            </a:r>
            <a:r>
              <a:rPr lang="ko-KR" altLang="en-US" sz="2200" dirty="0"/>
              <a:t>프로세스 강제 종료</a:t>
            </a:r>
          </a:p>
        </p:txBody>
      </p:sp>
    </p:spTree>
    <p:extLst>
      <p:ext uri="{BB962C8B-B14F-4D97-AF65-F5344CB8AC3E}">
        <p14:creationId xmlns:p14="http://schemas.microsoft.com/office/powerpoint/2010/main" val="150425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CF166-BFB0-4FE2-A293-95687D8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kill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7D10-9C29-4C49-80B1-E3C76DAB1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03CCCF-E6B2-4E36-BD17-10B80D15A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2063026"/>
            <a:ext cx="8977745" cy="387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5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DC50F-73BE-41BF-838D-61412696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관련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8EF23-B342-451E-97A7-57D0EE6DAE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mkdir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mv</a:t>
            </a:r>
          </a:p>
          <a:p>
            <a:endParaRPr lang="en-US" altLang="ko-KR" dirty="0"/>
          </a:p>
          <a:p>
            <a:r>
              <a:rPr lang="en-US" altLang="ko-KR" dirty="0"/>
              <a:t>rm</a:t>
            </a:r>
          </a:p>
          <a:p>
            <a:endParaRPr lang="en-US" altLang="ko-KR" dirty="0"/>
          </a:p>
          <a:p>
            <a:r>
              <a:rPr lang="en-US" altLang="ko-KR" dirty="0"/>
              <a:t>cp</a:t>
            </a:r>
          </a:p>
          <a:p>
            <a:endParaRPr lang="en-US" altLang="ko-KR" dirty="0"/>
          </a:p>
          <a:p>
            <a:r>
              <a:rPr lang="en-US" altLang="ko-KR" dirty="0" err="1"/>
              <a:t>pwd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</a:t>
            </a:r>
          </a:p>
          <a:p>
            <a:endParaRPr lang="en-US" altLang="ko-KR" dirty="0"/>
          </a:p>
          <a:p>
            <a:r>
              <a:rPr lang="en-US" altLang="ko-KR" dirty="0"/>
              <a:t>touch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0B00F-B1C2-4F1D-9242-84C8210129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ls</a:t>
            </a:r>
          </a:p>
          <a:p>
            <a:endParaRPr lang="en-US" altLang="ko-KR" dirty="0"/>
          </a:p>
          <a:p>
            <a:r>
              <a:rPr lang="en-US" altLang="ko-KR" dirty="0"/>
              <a:t>find</a:t>
            </a:r>
          </a:p>
          <a:p>
            <a:endParaRPr lang="en-US" altLang="ko-KR" dirty="0"/>
          </a:p>
          <a:p>
            <a:r>
              <a:rPr lang="en-US" altLang="ko-KR" dirty="0"/>
              <a:t>cat</a:t>
            </a:r>
          </a:p>
          <a:p>
            <a:endParaRPr lang="en-US" altLang="ko-KR" dirty="0"/>
          </a:p>
          <a:p>
            <a:r>
              <a:rPr lang="en-US" altLang="ko-KR" dirty="0"/>
              <a:t>grep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</a:p>
          <a:p>
            <a:endParaRPr lang="en-US" altLang="ko-KR" dirty="0"/>
          </a:p>
          <a:p>
            <a:r>
              <a:rPr lang="en-US" altLang="ko-KR" dirty="0"/>
              <a:t>tail</a:t>
            </a:r>
          </a:p>
          <a:p>
            <a:endParaRPr lang="en-US" altLang="ko-KR" dirty="0"/>
          </a:p>
          <a:p>
            <a:r>
              <a:rPr lang="en-US" altLang="ko-KR" dirty="0"/>
              <a:t>vim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56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69069-9ABA-4131-87CF-60076D21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mkdir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5F18A-2401-4935-B3CE-FBFF1490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새 디렉토리 생성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b="1" dirty="0" err="1"/>
              <a:t>mkdir</a:t>
            </a:r>
            <a:r>
              <a:rPr lang="en-US" altLang="ko-KR" sz="2200" b="1" dirty="0"/>
              <a:t> (directory)</a:t>
            </a:r>
            <a:r>
              <a:rPr lang="en-US" altLang="ko-KR" sz="2200" dirty="0"/>
              <a:t> : </a:t>
            </a:r>
            <a:r>
              <a:rPr lang="ko-KR" altLang="en-US" sz="2200" dirty="0"/>
              <a:t>새 </a:t>
            </a:r>
            <a:r>
              <a:rPr lang="en-US" altLang="ko-KR" sz="2200" dirty="0"/>
              <a:t>directory </a:t>
            </a:r>
            <a:r>
              <a:rPr lang="ko-KR" altLang="en-US" sz="2200" dirty="0"/>
              <a:t>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86BD36-272D-466E-AFB5-4AA43FDF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27" y="3347953"/>
            <a:ext cx="6463145" cy="32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1172</Words>
  <Application>Microsoft Office PowerPoint</Application>
  <PresentationFormat>와이드스크린</PresentationFormat>
  <Paragraphs>182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(참고) 기본적인 CLI 명령어</vt:lpstr>
      <vt:lpstr>CLI란?</vt:lpstr>
      <vt:lpstr>1. 프로세스 관련 명령어</vt:lpstr>
      <vt:lpstr>ps</vt:lpstr>
      <vt:lpstr>ps (Contd.)</vt:lpstr>
      <vt:lpstr>kill</vt:lpstr>
      <vt:lpstr>kill (Contd.)</vt:lpstr>
      <vt:lpstr>2. 파일 관련 명령어</vt:lpstr>
      <vt:lpstr>mkdir</vt:lpstr>
      <vt:lpstr>mv</vt:lpstr>
      <vt:lpstr>mv (Contd.)</vt:lpstr>
      <vt:lpstr>rm</vt:lpstr>
      <vt:lpstr>rm (Contd.)</vt:lpstr>
      <vt:lpstr>cp</vt:lpstr>
      <vt:lpstr>cp (Contd.)</vt:lpstr>
      <vt:lpstr>pwd</vt:lpstr>
      <vt:lpstr>cd</vt:lpstr>
      <vt:lpstr>touch</vt:lpstr>
      <vt:lpstr>ls</vt:lpstr>
      <vt:lpstr>ls (Contd.)</vt:lpstr>
      <vt:lpstr>find</vt:lpstr>
      <vt:lpstr>find (Contd.)</vt:lpstr>
      <vt:lpstr>cat</vt:lpstr>
      <vt:lpstr>cat (Contd.)</vt:lpstr>
      <vt:lpstr>grep</vt:lpstr>
      <vt:lpstr>head</vt:lpstr>
      <vt:lpstr>tail</vt:lpstr>
      <vt:lpstr>vim</vt:lpstr>
      <vt:lpstr>vim (Contd.)</vt:lpstr>
      <vt:lpstr>vim (Contd.)</vt:lpstr>
      <vt:lpstr>vim (Contd.)</vt:lpstr>
      <vt:lpstr>vim (Contd.)</vt:lpstr>
      <vt:lpstr>vim (Contd)</vt:lpstr>
      <vt:lpstr>3. 기타 명령어</vt:lpstr>
      <vt:lpstr>date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교육자료</dc:title>
  <dc:creator>서 주원</dc:creator>
  <cp:lastModifiedBy>2017103994@office.khu.ac.kr</cp:lastModifiedBy>
  <cp:revision>211</cp:revision>
  <dcterms:created xsi:type="dcterms:W3CDTF">2019-01-10T16:47:44Z</dcterms:created>
  <dcterms:modified xsi:type="dcterms:W3CDTF">2020-12-31T02:59:28Z</dcterms:modified>
</cp:coreProperties>
</file>