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38" r:id="rId2"/>
    <p:sldId id="372" r:id="rId3"/>
    <p:sldId id="275" r:id="rId4"/>
    <p:sldId id="283" r:id="rId5"/>
    <p:sldId id="282" r:id="rId6"/>
    <p:sldId id="284" r:id="rId7"/>
    <p:sldId id="285" r:id="rId8"/>
    <p:sldId id="286" r:id="rId9"/>
    <p:sldId id="287" r:id="rId10"/>
    <p:sldId id="290" r:id="rId11"/>
    <p:sldId id="325" r:id="rId12"/>
    <p:sldId id="326" r:id="rId13"/>
    <p:sldId id="327" r:id="rId14"/>
    <p:sldId id="288" r:id="rId15"/>
    <p:sldId id="289" r:id="rId16"/>
    <p:sldId id="318" r:id="rId17"/>
    <p:sldId id="317" r:id="rId18"/>
    <p:sldId id="328" r:id="rId19"/>
    <p:sldId id="329" r:id="rId20"/>
    <p:sldId id="330" r:id="rId21"/>
    <p:sldId id="331" r:id="rId22"/>
    <p:sldId id="332" r:id="rId23"/>
    <p:sldId id="333" r:id="rId24"/>
    <p:sldId id="336" r:id="rId25"/>
    <p:sldId id="310" r:id="rId26"/>
    <p:sldId id="311" r:id="rId27"/>
    <p:sldId id="312" r:id="rId28"/>
    <p:sldId id="313" r:id="rId29"/>
    <p:sldId id="324" r:id="rId30"/>
    <p:sldId id="341" r:id="rId31"/>
    <p:sldId id="342" r:id="rId32"/>
    <p:sldId id="343" r:id="rId33"/>
    <p:sldId id="344" r:id="rId34"/>
    <p:sldId id="345" r:id="rId35"/>
    <p:sldId id="349" r:id="rId36"/>
    <p:sldId id="348" r:id="rId37"/>
    <p:sldId id="346" r:id="rId38"/>
    <p:sldId id="347" r:id="rId39"/>
    <p:sldId id="350" r:id="rId40"/>
    <p:sldId id="351" r:id="rId41"/>
    <p:sldId id="352" r:id="rId42"/>
    <p:sldId id="353" r:id="rId43"/>
    <p:sldId id="354" r:id="rId44"/>
    <p:sldId id="355" r:id="rId45"/>
    <p:sldId id="314" r:id="rId46"/>
    <p:sldId id="360" r:id="rId47"/>
    <p:sldId id="363" r:id="rId48"/>
    <p:sldId id="364" r:id="rId49"/>
    <p:sldId id="315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16" r:id="rId58"/>
    <p:sldId id="337" r:id="rId59"/>
    <p:sldId id="339" r:id="rId60"/>
    <p:sldId id="356" r:id="rId61"/>
    <p:sldId id="357" r:id="rId62"/>
    <p:sldId id="359" r:id="rId63"/>
    <p:sldId id="358" r:id="rId64"/>
    <p:sldId id="340" r:id="rId65"/>
    <p:sldId id="362" r:id="rId66"/>
    <p:sldId id="361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257382-5D3E-49D0-A319-8F426B782913}">
          <p14:sldIdLst>
            <p14:sldId id="338"/>
            <p14:sldId id="372"/>
            <p14:sldId id="275"/>
            <p14:sldId id="283"/>
            <p14:sldId id="282"/>
            <p14:sldId id="284"/>
            <p14:sldId id="285"/>
            <p14:sldId id="286"/>
            <p14:sldId id="287"/>
            <p14:sldId id="290"/>
            <p14:sldId id="325"/>
            <p14:sldId id="326"/>
            <p14:sldId id="327"/>
            <p14:sldId id="288"/>
            <p14:sldId id="289"/>
            <p14:sldId id="318"/>
            <p14:sldId id="317"/>
            <p14:sldId id="328"/>
            <p14:sldId id="329"/>
            <p14:sldId id="330"/>
            <p14:sldId id="331"/>
            <p14:sldId id="332"/>
            <p14:sldId id="333"/>
            <p14:sldId id="336"/>
            <p14:sldId id="310"/>
            <p14:sldId id="311"/>
            <p14:sldId id="312"/>
            <p14:sldId id="313"/>
            <p14:sldId id="324"/>
            <p14:sldId id="341"/>
            <p14:sldId id="342"/>
            <p14:sldId id="343"/>
            <p14:sldId id="344"/>
            <p14:sldId id="345"/>
            <p14:sldId id="349"/>
            <p14:sldId id="348"/>
            <p14:sldId id="346"/>
            <p14:sldId id="347"/>
            <p14:sldId id="350"/>
            <p14:sldId id="351"/>
            <p14:sldId id="352"/>
            <p14:sldId id="353"/>
            <p14:sldId id="354"/>
            <p14:sldId id="355"/>
            <p14:sldId id="314"/>
            <p14:sldId id="360"/>
            <p14:sldId id="363"/>
            <p14:sldId id="364"/>
            <p14:sldId id="315"/>
            <p14:sldId id="365"/>
            <p14:sldId id="366"/>
            <p14:sldId id="367"/>
            <p14:sldId id="368"/>
            <p14:sldId id="369"/>
            <p14:sldId id="370"/>
            <p14:sldId id="371"/>
            <p14:sldId id="316"/>
            <p14:sldId id="337"/>
            <p14:sldId id="339"/>
            <p14:sldId id="356"/>
            <p14:sldId id="357"/>
            <p14:sldId id="359"/>
            <p14:sldId id="358"/>
            <p14:sldId id="340"/>
            <p14:sldId id="362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67534-9032-48AB-9BD4-8FC2A4AA4B32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A69FF-5E0F-43AA-A242-E017C230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6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0060E-DF8D-4FB7-B286-842DF054E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8EB86B-E6A3-4213-9021-3CF3C84E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83FB3-8067-49E5-8F1E-B929B50D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1EFE4-488D-42A4-B1D5-56975A42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2155D-204F-49B2-AEB6-6F7E8159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C820-1AB2-4EF5-8ED2-2B22A38E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9E16A3-3671-4DFC-96A5-0C3B4E61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65BAB-10B2-4B82-86FF-F0425E03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BF9DC-DD82-41A3-A4CF-7249AF80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D93CC-7614-415F-9676-FDE00DA0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3AE895-9BBA-430D-85DC-FD42BAFA5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155911-2466-4673-9721-DAAB7557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B58DF-EE91-438E-A7A8-5CA9571C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F108C-4A41-483A-A3DB-0FB39EB6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CA2BB-82DC-4366-9563-A97A72F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75A05-7C86-4E54-A00E-266952D2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6C438-7DB3-4354-9390-7CCB6965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FBE5E-726B-495B-B5A0-62498C67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A2AA0-35C6-44FA-B0CB-B6F916D3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F441F-2363-4EFC-A086-B1E41A3E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4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BFC6C-8776-4197-9F45-C16C0395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8AEF7-1B4D-4710-B495-D0F2B084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E7800-C9B4-45C5-BDBD-AE59C660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06EC2-94C0-4515-93CF-F18BB148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96AF4-EF94-42D9-A7C7-1F2FF0A4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1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F92BD-906D-4615-B708-6162EB7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91B21-7522-402A-8BB2-C8EAC3540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E5D7D-3FAC-48E1-BCE9-2F87C3609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BDF62-D267-4EA6-863E-5D76B95B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46844-7DB7-4E49-9372-CFB9A510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E4064-7D08-4999-AB34-D98A588E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0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299F2-EA43-4659-8DD5-B87EB349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23E4D-E44D-4F41-AD6A-72B36E45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1B7B4-F93E-4F64-BAF8-4F2397AE8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34A27-D172-455A-BA89-3C1CBF49E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35B228-72AB-4228-B777-164BE5464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76A743-4F9E-47ED-940E-C80A61F2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EA06D5-30CC-4AAD-85C6-7109B105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9585A-5859-441C-A5B7-0449A57F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3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9E98-E76D-48D0-9EB7-3D7A772C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01E366-9929-48E5-B110-75D53F8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0942A-33CF-4C02-9626-8502341A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EBDED-94F7-4F98-AF7E-27E09A78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5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C28B3E-1646-4237-ABAB-A9F2ECEE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1EB74C-755D-4014-AC61-D6414621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3F004-A367-47F3-A31B-D4A8B003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6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BB5BB-53F1-4CFD-B237-7E5940DB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0BF87-0937-47E8-83CE-C806705A9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4B6BD4-9E51-4E23-97DF-27E9BF1F4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F84C5-D77A-4B81-BABF-5D721DBD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5D504-9DEF-43BA-9EF7-E37F114A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5B699-84C0-418B-B848-6A1ED7B8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7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0E8BA-6BC9-4506-B0A5-E766B01D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9F5F2A-E3E9-4209-98DE-503EF85C1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A28EA-FD88-41E3-822D-B594C36ED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59C0B-D24E-4CD4-8305-B5C87999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0525-4446-454C-9BC2-CF976A9E4B4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BB100-6697-4061-B1FC-105809E7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37E2E-265D-48A7-8254-670676B0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6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4956CA-39BD-4862-81CC-9CDAFDC5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2D133-AA00-42BE-9A77-20C0C71EC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F42C9-CB3C-4430-8731-4B5ABD2E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0525-4446-454C-9BC2-CF976A9E4B4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EEBBA-0DBB-4A04-8FCE-7029B13E8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75AC9-841E-4589-A225-AEC4E7995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FF0D-F8C7-4543-8B4D-708578D672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ACD8FB-39D5-4B34-936E-37452CC327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9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?locale=ko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D8079-0010-448B-9661-FC9BDE976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교육자료 </a:t>
            </a:r>
            <a:r>
              <a:rPr lang="ko-KR" altLang="en-US" sz="2000" dirty="0"/>
              <a:t>하편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9B285-2ACB-44B0-A5E9-D866F2EC4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2021.01 </a:t>
            </a:r>
            <a:r>
              <a:rPr lang="ko-KR" altLang="en-US" dirty="0"/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407544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41D92-32FD-4CE2-9752-68CB652B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– git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5FEB9-79BF-40F8-BA74-8F274C2D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03496"/>
          </a:xfrm>
        </p:spPr>
        <p:txBody>
          <a:bodyPr>
            <a:norm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merge</a:t>
            </a:r>
            <a:r>
              <a:rPr lang="ko-KR" altLang="en-US" dirty="0"/>
              <a:t>도중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ko-KR" altLang="en-US" dirty="0" err="1"/>
              <a:t>브랜치</a:t>
            </a:r>
            <a:r>
              <a:rPr lang="ko-KR" altLang="en-US" dirty="0"/>
              <a:t> 간에 코드가 겹치는 부분이 있어 충돌이 발생 할 수 있다</a:t>
            </a:r>
            <a:r>
              <a:rPr lang="en-US" altLang="ko-KR" dirty="0"/>
              <a:t>. </a:t>
            </a:r>
            <a:r>
              <a:rPr lang="ko-KR" altLang="en-US" dirty="0"/>
              <a:t>이때는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충돌한 파일 수정 </a:t>
            </a:r>
            <a:r>
              <a:rPr lang="en-US" altLang="ko-KR" dirty="0"/>
              <a:t>(vim</a:t>
            </a:r>
            <a:r>
              <a:rPr lang="ko-KR" altLang="en-US" dirty="0"/>
              <a:t> </a:t>
            </a:r>
            <a:r>
              <a:rPr lang="en-US" altLang="ko-KR" dirty="0"/>
              <a:t>,notepad</a:t>
            </a:r>
            <a:r>
              <a:rPr lang="ko-KR" altLang="en-US" dirty="0"/>
              <a:t> 등등 이용</a:t>
            </a:r>
            <a:r>
              <a:rPr lang="en-US" altLang="ko-KR" dirty="0"/>
              <a:t>…)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/>
              <a:t>git add &lt;</a:t>
            </a:r>
            <a:r>
              <a:rPr lang="ko-KR" altLang="en-US" b="1" dirty="0"/>
              <a:t>충돌했던 파일명</a:t>
            </a:r>
            <a:r>
              <a:rPr lang="en-US" altLang="ko-KR" b="1" dirty="0"/>
              <a:t>&gt;</a:t>
            </a:r>
          </a:p>
          <a:p>
            <a:pPr marL="514350" indent="-514350"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/>
              <a:t>git commit –m &lt;commit message&gt;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를</a:t>
            </a:r>
            <a:r>
              <a:rPr lang="ko-KR" altLang="en-US" dirty="0"/>
              <a:t> 해주면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merge</a:t>
            </a:r>
            <a:r>
              <a:rPr lang="ko-KR" altLang="en-US" dirty="0"/>
              <a:t>를 취소하고 싶다면 다음 명령어를 입력한다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git merge --abort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251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8E779-1DDD-41F3-8A92-550EC99E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en-US" altLang="ko-KR" dirty="0"/>
              <a:t> – git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6E34A-3AF6-4787-A756-DB63D7C9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 </a:t>
            </a:r>
            <a:r>
              <a:rPr lang="ko-KR" altLang="en-US" dirty="0"/>
              <a:t>하는 중간에 </a:t>
            </a:r>
            <a:r>
              <a:rPr lang="en-US" altLang="ko-KR" dirty="0"/>
              <a:t>conflict</a:t>
            </a:r>
            <a:r>
              <a:rPr lang="ko-KR" altLang="en-US" dirty="0"/>
              <a:t>가 발생하면 다음과 같이</a:t>
            </a:r>
            <a:br>
              <a:rPr lang="en-US" altLang="ko-KR" dirty="0"/>
            </a:br>
            <a:r>
              <a:rPr lang="en-US" altLang="ko-KR" dirty="0"/>
              <a:t>(HEAD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en-US" altLang="ko-KR" dirty="0"/>
              <a:t>|MERGING)</a:t>
            </a:r>
            <a:r>
              <a:rPr lang="ko-KR" altLang="en-US" dirty="0"/>
              <a:t>이 표시된다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C7BCFE-60E2-42AF-B8EA-342E1B67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872581"/>
            <a:ext cx="88296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7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46F12-51C1-4957-8558-E69F6920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– git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25F48-0337-4546-98EC-96E12B59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충돌이 발생한 파일 </a:t>
            </a:r>
            <a:r>
              <a:rPr lang="en-US" altLang="ko-KR" dirty="0"/>
              <a:t>a</a:t>
            </a:r>
            <a:r>
              <a:rPr lang="ko-KR" altLang="en-US" dirty="0"/>
              <a:t>를 확인해보면 다음과 같다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1" dirty="0"/>
              <a:t>vim a</a:t>
            </a:r>
          </a:p>
          <a:p>
            <a:pPr>
              <a:lnSpc>
                <a:spcPct val="100000"/>
              </a:lnSpc>
            </a:pPr>
            <a:endParaRPr lang="en-US" altLang="ko-KR" b="1" dirty="0"/>
          </a:p>
          <a:p>
            <a:pPr>
              <a:lnSpc>
                <a:spcPct val="100000"/>
              </a:lnSpc>
            </a:pPr>
            <a:endParaRPr lang="en-US" altLang="ko-KR" b="1" dirty="0"/>
          </a:p>
          <a:p>
            <a:pPr>
              <a:lnSpc>
                <a:spcPct val="100000"/>
              </a:lnSpc>
            </a:pP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ko-KR" altLang="en-US" dirty="0"/>
              <a:t>구분선을 기준으로 위쪽은 </a:t>
            </a:r>
            <a:r>
              <a:rPr lang="en-US" altLang="ko-KR" dirty="0"/>
              <a:t>HEAD</a:t>
            </a:r>
            <a:r>
              <a:rPr lang="ko-KR" altLang="en-US" dirty="0"/>
              <a:t>의 내용</a:t>
            </a:r>
            <a:r>
              <a:rPr lang="en-US" altLang="ko-KR" dirty="0"/>
              <a:t>(5),</a:t>
            </a:r>
            <a:br>
              <a:rPr lang="en-US" altLang="ko-KR" dirty="0"/>
            </a:br>
            <a:r>
              <a:rPr lang="ko-KR" altLang="en-US" dirty="0"/>
              <a:t>아래쪽은 </a:t>
            </a:r>
            <a:r>
              <a:rPr lang="en-US" altLang="ko-KR" dirty="0"/>
              <a:t>HEAD</a:t>
            </a:r>
            <a:r>
              <a:rPr lang="ko-KR" altLang="en-US" dirty="0"/>
              <a:t>에 병합할 </a:t>
            </a:r>
            <a:r>
              <a:rPr lang="en-US" altLang="ko-KR" dirty="0"/>
              <a:t>test </a:t>
            </a:r>
            <a:r>
              <a:rPr lang="ko-KR" altLang="en-US" dirty="0" err="1"/>
              <a:t>브랜치의</a:t>
            </a:r>
            <a:r>
              <a:rPr lang="ko-KR" altLang="en-US" dirty="0"/>
              <a:t> 내용</a:t>
            </a:r>
            <a:r>
              <a:rPr lang="en-US" altLang="ko-KR" dirty="0"/>
              <a:t>(3)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DBE0D-6ACF-4A1D-AA81-3CD6ABDD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83" y="3016302"/>
            <a:ext cx="2622665" cy="152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0BA7B-EF24-4744-8F2A-2B78DBBA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– git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A651A-D36A-43F1-B9A8-75DCCE8C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보통은 팀원과 어떤 </a:t>
            </a:r>
            <a:r>
              <a:rPr lang="ko-KR" altLang="en-US" dirty="0" err="1"/>
              <a:t>브랜치의</a:t>
            </a:r>
            <a:r>
              <a:rPr lang="ko-KR" altLang="en-US" dirty="0"/>
              <a:t> 내용을 택할 지 </a:t>
            </a:r>
            <a:r>
              <a:rPr lang="ko-KR" altLang="en-US" dirty="0" err="1"/>
              <a:t>상의해야하지만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이번 예시에서는 </a:t>
            </a:r>
            <a:r>
              <a:rPr lang="en-US" altLang="ko-KR" dirty="0"/>
              <a:t>test </a:t>
            </a:r>
            <a:r>
              <a:rPr lang="ko-KR" altLang="en-US" dirty="0" err="1"/>
              <a:t>브랜치의</a:t>
            </a:r>
            <a:r>
              <a:rPr lang="ko-KR" altLang="en-US" dirty="0"/>
              <a:t> 내용을 택하기로 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충돌이 발생한 파일 </a:t>
            </a:r>
            <a:r>
              <a:rPr lang="en-US" altLang="ko-KR" dirty="0"/>
              <a:t>a</a:t>
            </a:r>
            <a:r>
              <a:rPr lang="ko-KR" altLang="en-US" dirty="0"/>
              <a:t>를 위와 같이 수정하면 다음과 같다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이제 파일을 저장하고 나와서 다음 명령어를 입력하면 </a:t>
            </a:r>
            <a:r>
              <a:rPr lang="en-US" altLang="ko-KR" dirty="0"/>
              <a:t>merge</a:t>
            </a:r>
            <a:r>
              <a:rPr lang="ko-KR" altLang="en-US" dirty="0"/>
              <a:t>가 완료된다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git add a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git commit –m “Merge branch test into main”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19482B-A9BD-431A-8E5B-F87C47A6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91" y="3381544"/>
            <a:ext cx="1552065" cy="8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E88B-CC3F-4F6D-89AC-AA7A5F1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– git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A83F-9DCC-4A82-BAF0-CE0EBDD2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b="1" dirty="0"/>
              <a:t>git checkout main </a:t>
            </a:r>
            <a:r>
              <a:rPr lang="en-US" altLang="ko-KR" dirty="0"/>
              <a:t>: main</a:t>
            </a:r>
            <a:r>
              <a:rPr lang="ko-KR" altLang="en-US" dirty="0"/>
              <a:t>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HEAD</a:t>
            </a:r>
            <a:r>
              <a:rPr lang="ko-KR" altLang="en-US" dirty="0"/>
              <a:t>를 이동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263AED-3246-426F-ABD8-45B31204C707}"/>
              </a:ext>
            </a:extLst>
          </p:cNvPr>
          <p:cNvSpPr/>
          <p:nvPr/>
        </p:nvSpPr>
        <p:spPr>
          <a:xfrm>
            <a:off x="1042644" y="3470049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2311EC-C0EC-4F8C-B981-F207970BB94F}"/>
              </a:ext>
            </a:extLst>
          </p:cNvPr>
          <p:cNvSpPr/>
          <p:nvPr/>
        </p:nvSpPr>
        <p:spPr>
          <a:xfrm>
            <a:off x="2490445" y="3470049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779A6B-F69B-4B64-A399-CB3742AD363D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160762" y="3850272"/>
            <a:ext cx="329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30FBB4-22AE-4513-9C23-70BFE8CB366D}"/>
              </a:ext>
            </a:extLst>
          </p:cNvPr>
          <p:cNvCxnSpPr>
            <a:cxnSpLocks/>
          </p:cNvCxnSpPr>
          <p:nvPr/>
        </p:nvCxnSpPr>
        <p:spPr>
          <a:xfrm>
            <a:off x="4497305" y="3198959"/>
            <a:ext cx="0" cy="28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8401-F210-4585-A831-810D2F20CA79}"/>
              </a:ext>
            </a:extLst>
          </p:cNvPr>
          <p:cNvSpPr/>
          <p:nvPr/>
        </p:nvSpPr>
        <p:spPr>
          <a:xfrm>
            <a:off x="4026112" y="2877555"/>
            <a:ext cx="942386" cy="2845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7628A3-950D-4AD4-A45A-F2EC27868400}"/>
              </a:ext>
            </a:extLst>
          </p:cNvPr>
          <p:cNvSpPr/>
          <p:nvPr/>
        </p:nvSpPr>
        <p:spPr>
          <a:xfrm>
            <a:off x="5056364" y="6058707"/>
            <a:ext cx="1118118" cy="3848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FDF1EA-FB04-4ADB-95C0-ACC78EB2F0FA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5615423" y="5804278"/>
            <a:ext cx="0" cy="254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FA73A8A-65B0-4C76-A184-3CF0E0581A98}"/>
              </a:ext>
            </a:extLst>
          </p:cNvPr>
          <p:cNvSpPr/>
          <p:nvPr/>
        </p:nvSpPr>
        <p:spPr>
          <a:xfrm>
            <a:off x="3938246" y="3483543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ED6066-43B5-4144-B51A-C874538CB3D9}"/>
              </a:ext>
            </a:extLst>
          </p:cNvPr>
          <p:cNvCxnSpPr/>
          <p:nvPr/>
        </p:nvCxnSpPr>
        <p:spPr>
          <a:xfrm flipH="1">
            <a:off x="3608563" y="3863765"/>
            <a:ext cx="329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2DC912-CD83-4948-AB5F-E2B646637079}"/>
              </a:ext>
            </a:extLst>
          </p:cNvPr>
          <p:cNvSpPr/>
          <p:nvPr/>
        </p:nvSpPr>
        <p:spPr>
          <a:xfrm>
            <a:off x="3938246" y="2451133"/>
            <a:ext cx="1118118" cy="31275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13F32D6-8C69-489F-9D4E-AB7A406C9434}"/>
              </a:ext>
            </a:extLst>
          </p:cNvPr>
          <p:cNvSpPr/>
          <p:nvPr/>
        </p:nvSpPr>
        <p:spPr>
          <a:xfrm>
            <a:off x="5056364" y="5043833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D72349-1599-47F4-B2C5-AC0BEB6827BD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 flipV="1">
            <a:off x="3608563" y="3850272"/>
            <a:ext cx="1447801" cy="157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1010447-D8F3-4645-88C2-07078189F63A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4497305" y="2763887"/>
            <a:ext cx="0" cy="11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6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E88B-CC3F-4F6D-89AC-AA7A5F1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– git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A83F-9DCC-4A82-BAF0-CE0EBDD2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14368"/>
          </a:xfrm>
        </p:spPr>
        <p:txBody>
          <a:bodyPr>
            <a:normAutofit/>
          </a:bodyPr>
          <a:lstStyle/>
          <a:p>
            <a:r>
              <a:rPr lang="en-US" altLang="ko-KR" b="1" dirty="0"/>
              <a:t>git merge example </a:t>
            </a:r>
            <a:r>
              <a:rPr lang="en-US" altLang="ko-KR" dirty="0"/>
              <a:t>: example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HEAD</a:t>
            </a:r>
            <a:r>
              <a:rPr lang="ko-KR" altLang="en-US" dirty="0"/>
              <a:t>에 병합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263AED-3246-426F-ABD8-45B31204C707}"/>
              </a:ext>
            </a:extLst>
          </p:cNvPr>
          <p:cNvSpPr/>
          <p:nvPr/>
        </p:nvSpPr>
        <p:spPr>
          <a:xfrm>
            <a:off x="1042644" y="3470049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2311EC-C0EC-4F8C-B981-F207970BB94F}"/>
              </a:ext>
            </a:extLst>
          </p:cNvPr>
          <p:cNvSpPr/>
          <p:nvPr/>
        </p:nvSpPr>
        <p:spPr>
          <a:xfrm>
            <a:off x="2490445" y="3470049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779A6B-F69B-4B64-A399-CB3742AD363D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160762" y="3850272"/>
            <a:ext cx="329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30FBB4-22AE-4513-9C23-70BFE8CB366D}"/>
              </a:ext>
            </a:extLst>
          </p:cNvPr>
          <p:cNvCxnSpPr>
            <a:cxnSpLocks/>
          </p:cNvCxnSpPr>
          <p:nvPr/>
        </p:nvCxnSpPr>
        <p:spPr>
          <a:xfrm>
            <a:off x="8068544" y="3188801"/>
            <a:ext cx="0" cy="28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8401-F210-4585-A831-810D2F20CA79}"/>
              </a:ext>
            </a:extLst>
          </p:cNvPr>
          <p:cNvSpPr/>
          <p:nvPr/>
        </p:nvSpPr>
        <p:spPr>
          <a:xfrm>
            <a:off x="7597351" y="2867397"/>
            <a:ext cx="942386" cy="2845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FA73A8A-65B0-4C76-A184-3CF0E0581A98}"/>
              </a:ext>
            </a:extLst>
          </p:cNvPr>
          <p:cNvSpPr/>
          <p:nvPr/>
        </p:nvSpPr>
        <p:spPr>
          <a:xfrm>
            <a:off x="3938246" y="3483543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ED6066-43B5-4144-B51A-C874538CB3D9}"/>
              </a:ext>
            </a:extLst>
          </p:cNvPr>
          <p:cNvCxnSpPr/>
          <p:nvPr/>
        </p:nvCxnSpPr>
        <p:spPr>
          <a:xfrm flipH="1">
            <a:off x="3608563" y="3863765"/>
            <a:ext cx="329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2DC912-CD83-4948-AB5F-E2B646637079}"/>
              </a:ext>
            </a:extLst>
          </p:cNvPr>
          <p:cNvSpPr/>
          <p:nvPr/>
        </p:nvSpPr>
        <p:spPr>
          <a:xfrm>
            <a:off x="7509485" y="2440975"/>
            <a:ext cx="1118118" cy="31275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13F32D6-8C69-489F-9D4E-AB7A406C9434}"/>
              </a:ext>
            </a:extLst>
          </p:cNvPr>
          <p:cNvSpPr/>
          <p:nvPr/>
        </p:nvSpPr>
        <p:spPr>
          <a:xfrm>
            <a:off x="5056364" y="5049511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D72349-1599-47F4-B2C5-AC0BEB6827BD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 flipV="1">
            <a:off x="3608563" y="3850272"/>
            <a:ext cx="1447801" cy="157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1010447-D8F3-4645-88C2-07078189F63A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8068544" y="2753729"/>
            <a:ext cx="0" cy="11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D9806D-4982-4F45-B9B6-C14C2F353813}"/>
              </a:ext>
            </a:extLst>
          </p:cNvPr>
          <p:cNvCxnSpPr>
            <a:cxnSpLocks/>
            <a:stCxn id="22" idx="1"/>
            <a:endCxn id="14" idx="3"/>
          </p:cNvCxnSpPr>
          <p:nvPr/>
        </p:nvCxnSpPr>
        <p:spPr>
          <a:xfrm flipH="1">
            <a:off x="5056364" y="3855352"/>
            <a:ext cx="2453121" cy="8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90295B8-13B5-4D70-A999-B26D6EB0C888}"/>
              </a:ext>
            </a:extLst>
          </p:cNvPr>
          <p:cNvSpPr/>
          <p:nvPr/>
        </p:nvSpPr>
        <p:spPr>
          <a:xfrm>
            <a:off x="7509485" y="3475129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E508DBE-753C-4458-88F3-BE834245E836}"/>
              </a:ext>
            </a:extLst>
          </p:cNvPr>
          <p:cNvCxnSpPr>
            <a:cxnSpLocks/>
            <a:stCxn id="22" idx="1"/>
            <a:endCxn id="16" idx="3"/>
          </p:cNvCxnSpPr>
          <p:nvPr/>
        </p:nvCxnSpPr>
        <p:spPr>
          <a:xfrm flipH="1">
            <a:off x="6174482" y="3855352"/>
            <a:ext cx="1335003" cy="1574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8F0A47-D050-4817-8238-AD487B84D77A}"/>
              </a:ext>
            </a:extLst>
          </p:cNvPr>
          <p:cNvSpPr/>
          <p:nvPr/>
        </p:nvSpPr>
        <p:spPr>
          <a:xfrm>
            <a:off x="5065748" y="6063670"/>
            <a:ext cx="1118118" cy="3848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0DEB5D-3EDE-40BA-9A05-E3D4AC49F9A5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624807" y="5809241"/>
            <a:ext cx="0" cy="254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FE7179-A5E1-4B16-B7D6-95CAEFBD375E}"/>
              </a:ext>
            </a:extLst>
          </p:cNvPr>
          <p:cNvSpPr txBox="1"/>
          <p:nvPr/>
        </p:nvSpPr>
        <p:spPr>
          <a:xfrm>
            <a:off x="8598143" y="3505546"/>
            <a:ext cx="2610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merge </a:t>
            </a:r>
            <a:r>
              <a:rPr lang="ko-KR" altLang="en-US" dirty="0"/>
              <a:t>자체로도 </a:t>
            </a:r>
            <a:r>
              <a:rPr lang="ko-KR" altLang="en-US" dirty="0" err="1"/>
              <a:t>커밋이</a:t>
            </a:r>
            <a:r>
              <a:rPr lang="ko-KR" altLang="en-US" dirty="0"/>
              <a:t> 생성됨을 유의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94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0ACE0-A305-47D1-93B8-8025FEE2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실습 </a:t>
            </a:r>
            <a:r>
              <a:rPr lang="en-US" altLang="ko-KR" dirty="0"/>
              <a:t>7 – branching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299E9-D603-48F0-AC3E-32DB4707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02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git </a:t>
            </a:r>
            <a:r>
              <a:rPr lang="ko-KR" altLang="en-US" dirty="0"/>
              <a:t>명령어들을 이용하여 해당 그림처럼 구성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Commit </a:t>
            </a:r>
            <a:r>
              <a:rPr lang="ko-KR" altLang="en-US" dirty="0"/>
              <a:t>메시지는 중요하지 않으나</a:t>
            </a:r>
            <a:r>
              <a:rPr lang="en-US" altLang="ko-KR" dirty="0"/>
              <a:t>, commit</a:t>
            </a:r>
            <a:r>
              <a:rPr lang="ko-KR" altLang="en-US" dirty="0"/>
              <a:t>간의 순서는 중요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아직 </a:t>
            </a:r>
            <a:r>
              <a:rPr lang="en-US" altLang="ko-KR" dirty="0"/>
              <a:t>reset</a:t>
            </a:r>
            <a:r>
              <a:rPr lang="ko-KR" altLang="en-US" dirty="0"/>
              <a:t>을 배우지 않은 시점이니</a:t>
            </a:r>
            <a:r>
              <a:rPr lang="en-US" altLang="ko-KR" dirty="0"/>
              <a:t>, </a:t>
            </a:r>
            <a:r>
              <a:rPr lang="ko-KR" altLang="en-US" dirty="0"/>
              <a:t>잘못하면 지우고 </a:t>
            </a:r>
            <a:r>
              <a:rPr lang="ko-KR" altLang="en-US" dirty="0" err="1"/>
              <a:t>다시시작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6B357A-41DF-4FA6-9125-C217367A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2988685"/>
            <a:ext cx="22383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5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E88B-CC3F-4F6D-89AC-AA7A5F1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A83F-9DCC-4A82-BAF0-CE0EBDD2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728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고급에서는 세가지를 다뤄보도록 하겠습니다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git stash </a:t>
            </a:r>
            <a:r>
              <a:rPr lang="en-US" altLang="ko-KR" dirty="0"/>
              <a:t>: </a:t>
            </a:r>
            <a:r>
              <a:rPr lang="ko-KR" altLang="en-US" dirty="0"/>
              <a:t>작업하던 도중에 다른 </a:t>
            </a:r>
            <a:r>
              <a:rPr lang="ko-KR" altLang="en-US" dirty="0" err="1"/>
              <a:t>브랜치로</a:t>
            </a:r>
            <a:r>
              <a:rPr lang="ko-KR" altLang="en-US" dirty="0"/>
              <a:t> 이동할 수 있게 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git reset </a:t>
            </a:r>
            <a:r>
              <a:rPr lang="en-US" altLang="ko-KR" dirty="0"/>
              <a:t>: </a:t>
            </a:r>
            <a:r>
              <a:rPr lang="ko-KR" altLang="en-US" dirty="0"/>
              <a:t>옵션에 따라</a:t>
            </a:r>
            <a:r>
              <a:rPr lang="en-US" altLang="ko-KR" dirty="0"/>
              <a:t> git commit,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또는 파일 수정 자체를 되돌린다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git flow </a:t>
            </a:r>
            <a:r>
              <a:rPr lang="en-US" altLang="ko-KR" dirty="0"/>
              <a:t>: </a:t>
            </a:r>
            <a:r>
              <a:rPr lang="ko-KR" altLang="en-US" dirty="0" err="1"/>
              <a:t>브랜치를</a:t>
            </a:r>
            <a:r>
              <a:rPr lang="ko-KR" altLang="en-US" dirty="0"/>
              <a:t> 효율적으로 사용하고 관리하기 위한 전략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2615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6709B-004F-49E7-9398-E822DF89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31E50-FEA6-43FD-93A2-36A0E77C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상황은 다음과 같다</a:t>
            </a:r>
            <a:r>
              <a:rPr lang="en-US" altLang="ko-KR" dirty="0"/>
              <a:t>. (HEAD</a:t>
            </a:r>
            <a:r>
              <a:rPr lang="ko-KR" altLang="en-US" dirty="0"/>
              <a:t>는 </a:t>
            </a:r>
            <a:r>
              <a:rPr lang="en-US" altLang="ko-KR" dirty="0"/>
              <a:t>main)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상태에서 파일 </a:t>
            </a:r>
            <a:r>
              <a:rPr lang="en-US" altLang="ko-KR" dirty="0"/>
              <a:t>a</a:t>
            </a:r>
            <a:r>
              <a:rPr lang="ko-KR" altLang="en-US" dirty="0"/>
              <a:t>를 수정하고 </a:t>
            </a:r>
            <a:r>
              <a:rPr lang="en-US" altLang="ko-KR" dirty="0"/>
              <a:t>other-branch</a:t>
            </a:r>
            <a:r>
              <a:rPr lang="ko-KR" altLang="en-US" dirty="0"/>
              <a:t>로 이동해보자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git checkout other-branch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1299D-7F56-4A6A-96A5-F5493D58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05" y="2459699"/>
            <a:ext cx="3943350" cy="125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1D603C-E20B-45E3-B732-9BE73C4B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571" y="2640674"/>
            <a:ext cx="3714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35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2B93B-E70A-495F-8242-4B63F1A5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AEBBA-F99E-4290-8D1E-16164133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오류가 뜨게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6B879A-9B6A-49AD-BAF1-79DAD37B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3" y="2283837"/>
            <a:ext cx="6127173" cy="22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6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C12CA-8EE2-45C9-B909-05E93E8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7D4ED-BE30-4F84-B388-7D46089AF6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Git </a:t>
            </a:r>
            <a:r>
              <a:rPr lang="ko-KR" altLang="en-US" sz="2400" dirty="0" err="1"/>
              <a:t>브랜치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git branch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git checkout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git merge</a:t>
            </a:r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GitHub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Fork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Pull request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Collaborate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AE4A6-D936-47A4-B0D1-4B8397EDA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Git </a:t>
            </a:r>
            <a:r>
              <a:rPr lang="ko-KR" altLang="en-US" sz="2400" dirty="0"/>
              <a:t>고급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git stash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git reset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git flow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622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47C99-1489-49AD-9636-E5CF924D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B8BA4-7B8A-4EB4-9B79-D8DC51BB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다음 명령어를 입력하여 현재 파일의 변경사항을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git stash</a:t>
            </a:r>
            <a:r>
              <a:rPr lang="en-US" altLang="ko-KR" dirty="0"/>
              <a:t> : </a:t>
            </a:r>
            <a:r>
              <a:rPr lang="ko-KR" altLang="en-US" dirty="0"/>
              <a:t>현재 상황을 저장한다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62D21A-6E7F-49DC-A4BD-6F45C92C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94" y="3429000"/>
            <a:ext cx="8620125" cy="28384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ACE8BDB-0701-4B51-A532-B6094A02B5BC}"/>
              </a:ext>
            </a:extLst>
          </p:cNvPr>
          <p:cNvSpPr/>
          <p:nvPr/>
        </p:nvSpPr>
        <p:spPr>
          <a:xfrm>
            <a:off x="2689934" y="3648723"/>
            <a:ext cx="408373" cy="1509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7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47C99-1489-49AD-9636-E5CF924D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B8BA4-7B8A-4EB4-9B79-D8DC51BB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</a:t>
            </a:r>
            <a:r>
              <a:rPr lang="ko-KR" altLang="en-US" b="1" dirty="0"/>
              <a:t> </a:t>
            </a:r>
            <a:r>
              <a:rPr lang="en-US" altLang="ko-KR" b="1" dirty="0"/>
              <a:t>stash list</a:t>
            </a:r>
            <a:r>
              <a:rPr lang="en-US" altLang="ko-KR" dirty="0"/>
              <a:t> : stash</a:t>
            </a:r>
            <a:r>
              <a:rPr lang="ko-KR" altLang="en-US" dirty="0"/>
              <a:t>의 </a:t>
            </a:r>
            <a:r>
              <a:rPr lang="en-US" altLang="ko-KR" dirty="0"/>
              <a:t>list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B431B5-F25D-42FF-916B-67AC8E44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431074"/>
            <a:ext cx="8620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41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47C99-1489-49AD-9636-E5CF924D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B8BA4-7B8A-4EB4-9B79-D8DC51BB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main </a:t>
            </a:r>
            <a:r>
              <a:rPr lang="ko-KR" altLang="en-US" dirty="0" err="1"/>
              <a:t>브랜치로</a:t>
            </a:r>
            <a:r>
              <a:rPr lang="ko-KR" altLang="en-US" dirty="0"/>
              <a:t> 돌아와서 </a:t>
            </a:r>
            <a:r>
              <a:rPr lang="en-US" altLang="ko-KR" dirty="0"/>
              <a:t>stash</a:t>
            </a:r>
            <a:r>
              <a:rPr lang="ko-KR" altLang="en-US" dirty="0"/>
              <a:t>를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git stash apply </a:t>
            </a:r>
            <a:r>
              <a:rPr lang="en-US" altLang="ko-KR" dirty="0"/>
              <a:t>: </a:t>
            </a:r>
            <a:r>
              <a:rPr lang="ko-KR" altLang="en-US" dirty="0"/>
              <a:t>가장 최근 </a:t>
            </a:r>
            <a:r>
              <a:rPr lang="en-US" altLang="ko-KR" dirty="0"/>
              <a:t>stash</a:t>
            </a:r>
            <a:r>
              <a:rPr lang="ko-KR" altLang="en-US" dirty="0"/>
              <a:t>를 적용한다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git stash apply stash@{n} </a:t>
            </a:r>
            <a:r>
              <a:rPr lang="en-US" altLang="ko-KR" dirty="0"/>
              <a:t>: </a:t>
            </a:r>
            <a:r>
              <a:rPr lang="ko-KR" altLang="en-US" dirty="0"/>
              <a:t>특정 </a:t>
            </a:r>
            <a:r>
              <a:rPr lang="en-US" altLang="ko-KR" dirty="0"/>
              <a:t>stash</a:t>
            </a:r>
            <a:r>
              <a:rPr lang="ko-KR" altLang="en-US" dirty="0"/>
              <a:t>를 지정하여 적용한다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A71629-A430-4DED-93D6-18FCA866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4111625"/>
            <a:ext cx="86391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49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832D0-E708-409E-B0FC-59DA3B50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218DD-1F42-40B7-A94E-B5DC0BA8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git stash --keep-index </a:t>
            </a:r>
            <a:r>
              <a:rPr lang="en-US" altLang="ko-KR" dirty="0"/>
              <a:t>: staging area</a:t>
            </a:r>
            <a:r>
              <a:rPr lang="ko-KR" altLang="en-US" dirty="0"/>
              <a:t>의 상태까지 </a:t>
            </a:r>
            <a:r>
              <a:rPr lang="en-US" altLang="ko-KR" dirty="0"/>
              <a:t>stash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git stash apply --index</a:t>
            </a:r>
            <a:r>
              <a:rPr lang="en-US" altLang="ko-KR" dirty="0"/>
              <a:t> : staging area</a:t>
            </a:r>
            <a:r>
              <a:rPr lang="ko-KR" altLang="en-US" dirty="0"/>
              <a:t>의 상태까지 적용한다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git stash drop</a:t>
            </a:r>
            <a:r>
              <a:rPr lang="en-US" altLang="ko-KR" dirty="0"/>
              <a:t> : </a:t>
            </a:r>
            <a:r>
              <a:rPr lang="ko-KR" altLang="en-US" dirty="0"/>
              <a:t>가장 최근 </a:t>
            </a:r>
            <a:r>
              <a:rPr lang="en-US" altLang="ko-KR" dirty="0"/>
              <a:t>stash</a:t>
            </a:r>
            <a:r>
              <a:rPr lang="ko-KR" altLang="en-US" dirty="0"/>
              <a:t>를 </a:t>
            </a:r>
            <a:r>
              <a:rPr lang="en-US" altLang="ko-KR" dirty="0"/>
              <a:t>drop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1" dirty="0"/>
              <a:t>git stash drop stash@{n}</a:t>
            </a:r>
            <a:r>
              <a:rPr lang="en-US" altLang="ko-KR" dirty="0"/>
              <a:t> : </a:t>
            </a:r>
            <a:r>
              <a:rPr lang="ko-KR" altLang="en-US" dirty="0"/>
              <a:t>특정 </a:t>
            </a:r>
            <a:r>
              <a:rPr lang="en-US" altLang="ko-KR" dirty="0"/>
              <a:t>stash</a:t>
            </a:r>
            <a:r>
              <a:rPr lang="ko-KR" altLang="en-US" dirty="0"/>
              <a:t>를 </a:t>
            </a:r>
            <a:r>
              <a:rPr lang="en-US" altLang="ko-KR" dirty="0"/>
              <a:t>drop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906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88ECA-56BD-449D-9598-C85353A5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 </a:t>
            </a:r>
            <a:r>
              <a:rPr lang="en-US" altLang="ko-KR" dirty="0"/>
              <a:t>8 – git 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2DC1E-2314-4146-B7F5-FCE40EAE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방금 예시를 실습해보자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초기 상태는 우측과 같다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파일 </a:t>
            </a:r>
            <a:r>
              <a:rPr lang="en-US" altLang="ko-KR" dirty="0"/>
              <a:t>a</a:t>
            </a:r>
            <a:r>
              <a:rPr lang="ko-KR" altLang="en-US" dirty="0"/>
              <a:t>를 수정해보고 </a:t>
            </a:r>
            <a:r>
              <a:rPr lang="en-US" altLang="ko-KR" dirty="0"/>
              <a:t>other-branch</a:t>
            </a:r>
            <a:r>
              <a:rPr lang="ko-KR" altLang="en-US" dirty="0"/>
              <a:t>로 </a:t>
            </a:r>
            <a:r>
              <a:rPr lang="en-US" altLang="ko-KR" dirty="0"/>
              <a:t>checkout</a:t>
            </a:r>
            <a:r>
              <a:rPr lang="ko-KR" altLang="en-US" dirty="0"/>
              <a:t>을 시도해본다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/>
              <a:t>git stash</a:t>
            </a:r>
            <a:r>
              <a:rPr lang="ko-KR" altLang="en-US" dirty="0"/>
              <a:t>를 사용하고</a:t>
            </a:r>
            <a:r>
              <a:rPr lang="en-US" altLang="ko-KR" dirty="0"/>
              <a:t>, other-branch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other-branch</a:t>
            </a:r>
            <a:r>
              <a:rPr lang="ko-KR" altLang="en-US" dirty="0"/>
              <a:t>에서 다시 </a:t>
            </a:r>
            <a:r>
              <a:rPr lang="en-US" altLang="ko-KR" dirty="0"/>
              <a:t>main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/>
              <a:t>git stash apply</a:t>
            </a:r>
            <a:r>
              <a:rPr lang="ko-KR" altLang="en-US" dirty="0"/>
              <a:t>로 변경사항을 되돌린다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/>
              <a:t>git stash drop</a:t>
            </a:r>
            <a:r>
              <a:rPr lang="ko-KR" altLang="en-US" dirty="0"/>
              <a:t>으로 </a:t>
            </a:r>
            <a:r>
              <a:rPr lang="en-US" altLang="ko-KR" dirty="0"/>
              <a:t>stash</a:t>
            </a:r>
            <a:r>
              <a:rPr lang="ko-KR" altLang="en-US" dirty="0"/>
              <a:t>를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99FA2D-31CE-4C62-9D70-09686EDFDC13}"/>
              </a:ext>
            </a:extLst>
          </p:cNvPr>
          <p:cNvGrpSpPr/>
          <p:nvPr/>
        </p:nvGrpSpPr>
        <p:grpSpPr>
          <a:xfrm>
            <a:off x="5869180" y="1900589"/>
            <a:ext cx="4839409" cy="780685"/>
            <a:chOff x="1816925" y="2698007"/>
            <a:chExt cx="4839409" cy="7806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0284F7E-A194-46FB-A773-DD33BCD42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6925" y="2698007"/>
              <a:ext cx="2448510" cy="7806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0B2A9DE-89C3-407D-99CD-E1BB565C2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9767" y="2810378"/>
              <a:ext cx="2306567" cy="555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245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E88B-CC3F-4F6D-89AC-AA7A5F1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</a:t>
            </a:r>
            <a:r>
              <a:rPr lang="ko-KR" altLang="en-US" dirty="0"/>
              <a:t> </a:t>
            </a:r>
            <a:r>
              <a:rPr lang="en-US" altLang="ko-KR" dirty="0"/>
              <a:t>reset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A83F-9DCC-4A82-BAF0-CE0EBDD2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초기 상태</a:t>
            </a:r>
            <a:r>
              <a:rPr lang="en-US" altLang="ko-KR" dirty="0"/>
              <a:t>(index=staging area, master=main)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C4BF38-5108-44A6-92F2-55979F0B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64" y="2348646"/>
            <a:ext cx="4935567" cy="397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E88B-CC3F-4F6D-89AC-AA7A5F1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</a:t>
            </a:r>
            <a:r>
              <a:rPr lang="ko-KR" altLang="en-US" dirty="0"/>
              <a:t> </a:t>
            </a:r>
            <a:r>
              <a:rPr lang="en-US" altLang="ko-KR" dirty="0"/>
              <a:t>reset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A83F-9DCC-4A82-BAF0-CE0EBDD2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b="1" dirty="0"/>
              <a:t>git reset --soft </a:t>
            </a:r>
            <a:r>
              <a:rPr lang="en-US" altLang="ko-KR" b="1" dirty="0" err="1"/>
              <a:t>HEAD~n</a:t>
            </a:r>
            <a:r>
              <a:rPr lang="en-US" altLang="ko-KR" dirty="0"/>
              <a:t> : HEAD</a:t>
            </a:r>
            <a:r>
              <a:rPr lang="ko-KR" altLang="en-US" dirty="0"/>
              <a:t>포함 </a:t>
            </a:r>
            <a:r>
              <a:rPr lang="en-US" altLang="ko-KR" dirty="0"/>
              <a:t>n</a:t>
            </a:r>
            <a:r>
              <a:rPr lang="ko-KR" altLang="en-US" dirty="0"/>
              <a:t>개 소프트 리셋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git commit</a:t>
            </a:r>
            <a:r>
              <a:rPr lang="ko-KR" altLang="en-US" dirty="0"/>
              <a:t>과 반대 역할</a:t>
            </a:r>
            <a:r>
              <a:rPr lang="en-US" altLang="ko-KR" dirty="0"/>
              <a:t>. n</a:t>
            </a:r>
            <a:r>
              <a:rPr lang="ko-KR" altLang="en-US" dirty="0"/>
              <a:t>이 없다면 </a:t>
            </a:r>
            <a:r>
              <a:rPr lang="en-US" altLang="ko-KR" dirty="0"/>
              <a:t>1</a:t>
            </a:r>
            <a:r>
              <a:rPr lang="ko-KR" altLang="en-US" dirty="0"/>
              <a:t>로 간주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CBC339-8035-4037-B2D8-04AFB912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03" y="3283974"/>
            <a:ext cx="3593534" cy="31085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8B506F-A0C2-46CE-8F89-D15C20AE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63" y="3283974"/>
            <a:ext cx="3593715" cy="289298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E87ABBF-C877-493A-B13E-9AD57D6659CD}"/>
              </a:ext>
            </a:extLst>
          </p:cNvPr>
          <p:cNvSpPr/>
          <p:nvPr/>
        </p:nvSpPr>
        <p:spPr>
          <a:xfrm>
            <a:off x="5443491" y="4191844"/>
            <a:ext cx="1305017" cy="646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6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E88B-CC3F-4F6D-89AC-AA7A5F1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</a:t>
            </a:r>
            <a:r>
              <a:rPr lang="ko-KR" altLang="en-US" dirty="0"/>
              <a:t> </a:t>
            </a:r>
            <a:r>
              <a:rPr lang="en-US" altLang="ko-KR" dirty="0"/>
              <a:t>reset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A83F-9DCC-4A82-BAF0-CE0EBDD2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b="1" dirty="0"/>
              <a:t>git reset (--mixed) </a:t>
            </a:r>
            <a:r>
              <a:rPr lang="en-US" altLang="ko-KR" b="1" dirty="0" err="1"/>
              <a:t>HEAD~n</a:t>
            </a:r>
            <a:r>
              <a:rPr lang="en-US" altLang="ko-KR" dirty="0"/>
              <a:t> : HEAD</a:t>
            </a:r>
            <a:r>
              <a:rPr lang="ko-KR" altLang="en-US" dirty="0"/>
              <a:t>포함 </a:t>
            </a:r>
            <a:r>
              <a:rPr lang="en-US" altLang="ko-KR" dirty="0"/>
              <a:t>n</a:t>
            </a:r>
            <a:r>
              <a:rPr lang="ko-KR" altLang="en-US" dirty="0"/>
              <a:t>개 리셋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git add</a:t>
            </a:r>
            <a:r>
              <a:rPr lang="ko-KR" altLang="en-US" dirty="0"/>
              <a:t>과 반대 역할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29A35C-5EFD-4A50-B7C6-939E6BB3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24" y="3283974"/>
            <a:ext cx="3593715" cy="3139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C1503A-0DD8-444A-B6D0-089955275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63" y="3283974"/>
            <a:ext cx="3593715" cy="289298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E7C9CBD-29BD-418F-9258-CB9FCDE395F0}"/>
              </a:ext>
            </a:extLst>
          </p:cNvPr>
          <p:cNvSpPr/>
          <p:nvPr/>
        </p:nvSpPr>
        <p:spPr>
          <a:xfrm>
            <a:off x="5443491" y="4191844"/>
            <a:ext cx="1305017" cy="646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61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E88B-CC3F-4F6D-89AC-AA7A5F1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</a:t>
            </a:r>
            <a:r>
              <a:rPr lang="ko-KR" altLang="en-US" dirty="0"/>
              <a:t> </a:t>
            </a:r>
            <a:r>
              <a:rPr lang="en-US" altLang="ko-KR" dirty="0"/>
              <a:t>reset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A83F-9DCC-4A82-BAF0-CE0EBDD2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b="1" dirty="0"/>
              <a:t>git reset --hard </a:t>
            </a:r>
            <a:r>
              <a:rPr lang="en-US" altLang="ko-KR" b="1" dirty="0" err="1"/>
              <a:t>HEAD~n</a:t>
            </a:r>
            <a:r>
              <a:rPr lang="en-US" altLang="ko-KR" dirty="0"/>
              <a:t> : HEAD</a:t>
            </a:r>
            <a:r>
              <a:rPr lang="ko-KR" altLang="en-US" dirty="0"/>
              <a:t>포함 </a:t>
            </a:r>
            <a:r>
              <a:rPr lang="en-US" altLang="ko-KR" dirty="0"/>
              <a:t>n</a:t>
            </a:r>
            <a:r>
              <a:rPr lang="ko-KR" altLang="en-US" dirty="0"/>
              <a:t>개 리셋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파일을 수정하기 전으로 되돌림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FC7E27-350B-4580-BFCC-B99F50A4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22" y="3283974"/>
            <a:ext cx="3593715" cy="31335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A89087-FCE8-4F76-862A-BB2147BE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63" y="3283974"/>
            <a:ext cx="3593715" cy="289298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C3AC752-507F-462C-A28E-CC192EE3D0E9}"/>
              </a:ext>
            </a:extLst>
          </p:cNvPr>
          <p:cNvSpPr/>
          <p:nvPr/>
        </p:nvSpPr>
        <p:spPr>
          <a:xfrm>
            <a:off x="5443491" y="4191844"/>
            <a:ext cx="1305017" cy="646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15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CFCCE-6BDF-43A6-AFBD-AF8DE054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 </a:t>
            </a:r>
            <a:r>
              <a:rPr lang="en-US" altLang="ko-KR" dirty="0"/>
              <a:t>8 – git reset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A896C-ADD9-4CAB-8151-EBE11835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Local repository</a:t>
            </a:r>
            <a:r>
              <a:rPr lang="ko-KR" altLang="en-US" dirty="0"/>
              <a:t>를 하나 만든다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커밋</a:t>
            </a:r>
            <a:r>
              <a:rPr lang="en-US" altLang="ko-KR" dirty="0"/>
              <a:t>(C0, C1, C2)</a:t>
            </a:r>
            <a:r>
              <a:rPr lang="ko-KR" altLang="en-US" dirty="0"/>
              <a:t>을 생성한 다음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C1</a:t>
            </a:r>
            <a:r>
              <a:rPr lang="ko-KR" altLang="en-US" dirty="0"/>
              <a:t>의 상태로 돌아간다</a:t>
            </a:r>
            <a:r>
              <a:rPr lang="en-US" altLang="ko-KR" dirty="0"/>
              <a:t>. (</a:t>
            </a:r>
            <a:r>
              <a:rPr lang="ko-KR" altLang="en-US" dirty="0"/>
              <a:t>파일도 </a:t>
            </a:r>
            <a:r>
              <a:rPr lang="en-US" altLang="ko-KR" dirty="0"/>
              <a:t>C1</a:t>
            </a:r>
            <a:r>
              <a:rPr lang="ko-KR" altLang="en-US" dirty="0"/>
              <a:t>의 상태로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32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EDE8-D8A8-4EA5-936D-EDDC17C0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– git branch &amp; git checkout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63A54-824A-4C84-AE97-041F6776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ko-KR" altLang="en-US" dirty="0"/>
              <a:t>주로 다른 사람과의 협업할 때 사용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각자 다른 부분을 작업하고 있을 때</a:t>
            </a:r>
            <a:r>
              <a:rPr lang="en-US" altLang="ko-KR" dirty="0"/>
              <a:t>,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git branch &lt;branch name&gt; </a:t>
            </a:r>
            <a:r>
              <a:rPr lang="en-US" altLang="ko-KR" dirty="0"/>
              <a:t>: </a:t>
            </a:r>
            <a:r>
              <a:rPr lang="ko-KR" altLang="en-US" dirty="0"/>
              <a:t>현재 위치에서 </a:t>
            </a:r>
            <a:r>
              <a:rPr lang="ko-KR" altLang="en-US" dirty="0" err="1"/>
              <a:t>브랜치를</a:t>
            </a:r>
            <a:r>
              <a:rPr lang="ko-KR" altLang="en-US" dirty="0"/>
              <a:t> 하나 생성함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git checkout &lt;branch name&gt; </a:t>
            </a:r>
            <a:r>
              <a:rPr lang="en-US" altLang="ko-KR" dirty="0"/>
              <a:t>: </a:t>
            </a:r>
            <a:r>
              <a:rPr lang="ko-KR" altLang="en-US" dirty="0"/>
              <a:t>현재 작업 위치</a:t>
            </a:r>
            <a:r>
              <a:rPr lang="en-US" altLang="ko-KR" dirty="0"/>
              <a:t>(HEAD)</a:t>
            </a:r>
            <a:r>
              <a:rPr lang="ko-KR" altLang="en-US" dirty="0"/>
              <a:t>를 변경함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98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B1F0-8E93-46B4-90A8-D6DB8A74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41C55-0F36-4D87-88A5-877140BB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git flow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효율적으로 관리하기 위한 전략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크게 다음의 </a:t>
            </a:r>
            <a:r>
              <a:rPr lang="ko-KR" altLang="en-US" dirty="0" err="1"/>
              <a:t>브랜치로</a:t>
            </a:r>
            <a:r>
              <a:rPr lang="ko-KR" altLang="en-US" dirty="0"/>
              <a:t> 구성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b="1" dirty="0"/>
              <a:t>main(=master) </a:t>
            </a:r>
            <a:r>
              <a:rPr lang="en-US" altLang="ko-KR" dirty="0"/>
              <a:t>: </a:t>
            </a:r>
            <a:r>
              <a:rPr lang="ko-KR" altLang="en-US" dirty="0"/>
              <a:t>제품으로 출시될 수 있거나</a:t>
            </a:r>
            <a:r>
              <a:rPr lang="en-US" altLang="ko-KR" dirty="0"/>
              <a:t> </a:t>
            </a:r>
            <a:r>
              <a:rPr lang="ko-KR" altLang="en-US" dirty="0"/>
              <a:t>현재 배포중인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b="1" dirty="0"/>
              <a:t>release</a:t>
            </a:r>
            <a:r>
              <a:rPr lang="en-US" altLang="ko-KR" dirty="0"/>
              <a:t> : </a:t>
            </a:r>
            <a:r>
              <a:rPr lang="ko-KR" altLang="en-US" dirty="0"/>
              <a:t>배포를 준비하는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b="1" dirty="0"/>
              <a:t>develop</a:t>
            </a:r>
            <a:r>
              <a:rPr lang="en-US" altLang="ko-KR" dirty="0"/>
              <a:t> : </a:t>
            </a:r>
            <a:r>
              <a:rPr lang="ko-KR" altLang="en-US" dirty="0"/>
              <a:t>다음 출시버전을 개발하는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b="1" dirty="0"/>
              <a:t>feature</a:t>
            </a:r>
            <a:r>
              <a:rPr lang="en-US" altLang="ko-KR" dirty="0"/>
              <a:t> : </a:t>
            </a:r>
            <a:r>
              <a:rPr lang="ko-KR" altLang="en-US" dirty="0"/>
              <a:t>기능을 개발하는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94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33991-56B4-44D7-A3AC-A788F51D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023D7-5A69-4A2B-B501-D0A1F1DB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develop</a:t>
            </a:r>
            <a:r>
              <a:rPr lang="ko-KR" altLang="en-US" dirty="0"/>
              <a:t>에서 특정 기능을 위해</a:t>
            </a:r>
            <a:br>
              <a:rPr lang="en-US" altLang="ko-KR" dirty="0"/>
            </a:br>
            <a:r>
              <a:rPr lang="en-US" altLang="ko-KR" dirty="0"/>
              <a:t>feature</a:t>
            </a:r>
            <a:r>
              <a:rPr lang="ko-KR" altLang="en-US" dirty="0"/>
              <a:t>를 분기한다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feature</a:t>
            </a:r>
            <a:r>
              <a:rPr lang="ko-KR" altLang="en-US" dirty="0"/>
              <a:t>에서 개발이 끝나면</a:t>
            </a:r>
            <a:br>
              <a:rPr lang="en-US" altLang="ko-KR" dirty="0"/>
            </a:br>
            <a:r>
              <a:rPr lang="en-US" altLang="ko-KR" dirty="0"/>
              <a:t>develop</a:t>
            </a:r>
            <a:r>
              <a:rPr lang="ko-KR" altLang="en-US" dirty="0"/>
              <a:t>으로 병합한다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develop</a:t>
            </a:r>
            <a:r>
              <a:rPr lang="ko-KR" altLang="en-US" dirty="0"/>
              <a:t>에서 배포를 위해</a:t>
            </a:r>
            <a:br>
              <a:rPr lang="en-US" altLang="ko-KR" dirty="0"/>
            </a:br>
            <a:r>
              <a:rPr lang="en-US" altLang="ko-KR" dirty="0"/>
              <a:t>release</a:t>
            </a:r>
            <a:r>
              <a:rPr lang="ko-KR" altLang="en-US" dirty="0"/>
              <a:t>를 분기한다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dirty="0"/>
              <a:t>테스트가 완료되면 </a:t>
            </a:r>
            <a:r>
              <a:rPr lang="en-US" altLang="ko-KR" dirty="0"/>
              <a:t>release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en-US" altLang="ko-KR" dirty="0"/>
              <a:t>develop</a:t>
            </a:r>
            <a:r>
              <a:rPr lang="ko-KR" altLang="en-US" dirty="0"/>
              <a:t>과 </a:t>
            </a:r>
            <a:r>
              <a:rPr lang="en-US" altLang="ko-KR" dirty="0"/>
              <a:t>master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병합한다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AC1629-C3E4-481C-8BF5-9C8EC7409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30" y="1448779"/>
            <a:ext cx="3857134" cy="51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22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5C6B7-3267-4F1C-8F8D-4FD2A48A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ED21F-FC4C-40C6-ACE8-9DD4B3B6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직접 </a:t>
            </a:r>
            <a:r>
              <a:rPr lang="ko-KR" altLang="en-US" dirty="0" err="1"/>
              <a:t>브랜치를</a:t>
            </a:r>
            <a:r>
              <a:rPr lang="ko-KR" altLang="en-US" dirty="0"/>
              <a:t> 만들고 병합하여 </a:t>
            </a:r>
            <a:r>
              <a:rPr lang="en-US" altLang="ko-KR" dirty="0"/>
              <a:t>git flow</a:t>
            </a:r>
            <a:r>
              <a:rPr lang="ko-KR" altLang="en-US" dirty="0"/>
              <a:t>를 따라 갈 수 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r>
              <a:rPr lang="ko-KR" altLang="en-US" dirty="0"/>
              <a:t> 명령어 집합은 이를 편하게 해준다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git flow </a:t>
            </a:r>
            <a:r>
              <a:rPr lang="en-US" altLang="ko-KR" b="1" dirty="0" err="1"/>
              <a:t>init</a:t>
            </a:r>
            <a:r>
              <a:rPr lang="en-US" altLang="ko-KR" dirty="0"/>
              <a:t> :</a:t>
            </a:r>
            <a:r>
              <a:rPr lang="ko-KR" altLang="en-US" dirty="0"/>
              <a:t> 현재 디렉토리에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ko-KR" altLang="en-US" dirty="0"/>
              <a:t>을 포함하여 기본 세팅을 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5925A-82D4-494A-A8AD-88E4AE5B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52550"/>
            <a:ext cx="8012784" cy="2561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FB9D6-9CAE-4840-8289-9EC6749ADA88}"/>
              </a:ext>
            </a:extLst>
          </p:cNvPr>
          <p:cNvSpPr txBox="1"/>
          <p:nvPr/>
        </p:nvSpPr>
        <p:spPr>
          <a:xfrm>
            <a:off x="8927575" y="4708732"/>
            <a:ext cx="328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</a:t>
            </a:r>
            <a:r>
              <a:rPr lang="en-US" altLang="ko-KR" dirty="0"/>
              <a:t>, production release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main</a:t>
            </a:r>
            <a:r>
              <a:rPr lang="ko-KR" altLang="en-US" dirty="0"/>
              <a:t>으로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241C9A-A56D-47D9-A939-3B76591725A8}"/>
              </a:ext>
            </a:extLst>
          </p:cNvPr>
          <p:cNvCxnSpPr>
            <a:cxnSpLocks/>
          </p:cNvCxnSpPr>
          <p:nvPr/>
        </p:nvCxnSpPr>
        <p:spPr>
          <a:xfrm>
            <a:off x="5052767" y="5031897"/>
            <a:ext cx="4524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46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4D1E0-046E-4B29-98B4-C1CC42BA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08570-007D-4981-89EC-5FFC91CB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flow feature start &lt;name&gt; </a:t>
            </a:r>
            <a:r>
              <a:rPr lang="en-US" altLang="ko-KR" dirty="0"/>
              <a:t>: </a:t>
            </a:r>
            <a:r>
              <a:rPr lang="ko-KR" altLang="en-US" dirty="0"/>
              <a:t>새 </a:t>
            </a:r>
            <a:r>
              <a:rPr lang="en-US" altLang="ko-KR" dirty="0"/>
              <a:t>feature</a:t>
            </a:r>
            <a:r>
              <a:rPr lang="ko-KR" altLang="en-US" dirty="0"/>
              <a:t>을 개발할 때 사용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명령어를 실행하면 </a:t>
            </a:r>
            <a:r>
              <a:rPr lang="en-US" altLang="ko-KR" dirty="0"/>
              <a:t>feature/&lt;name&gt;</a:t>
            </a:r>
            <a:r>
              <a:rPr lang="ko-KR" altLang="en-US" dirty="0"/>
              <a:t>의 </a:t>
            </a:r>
            <a:r>
              <a:rPr lang="ko-KR" altLang="en-US" dirty="0" err="1"/>
              <a:t>브랜치가</a:t>
            </a:r>
            <a:r>
              <a:rPr lang="ko-KR" altLang="en-US" dirty="0"/>
              <a:t> 생성된다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E95ED7-F83F-4692-A2F3-C73FF90B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72" y="3310664"/>
            <a:ext cx="8395855" cy="2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12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4D1E0-046E-4B29-98B4-C1CC42BA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08570-007D-4981-89EC-5FFC91CB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flow feature finish &lt;name&gt;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develop </a:t>
            </a:r>
            <a:r>
              <a:rPr lang="ko-KR" altLang="en-US" dirty="0" err="1"/>
              <a:t>브랜치에</a:t>
            </a:r>
            <a:r>
              <a:rPr lang="ko-KR" altLang="en-US" dirty="0"/>
              <a:t> 병합한다</a:t>
            </a:r>
            <a:r>
              <a:rPr lang="en-US" altLang="ko-KR" dirty="0"/>
              <a:t>. </a:t>
            </a:r>
            <a:r>
              <a:rPr lang="ko-KR" altLang="en-US" dirty="0"/>
              <a:t>병합이 완료된 </a:t>
            </a:r>
            <a:r>
              <a:rPr lang="en-US" altLang="ko-KR" dirty="0"/>
              <a:t>feature </a:t>
            </a:r>
            <a:r>
              <a:rPr lang="ko-KR" altLang="en-US" dirty="0" err="1"/>
              <a:t>브랜치는</a:t>
            </a:r>
            <a:r>
              <a:rPr lang="ko-KR" altLang="en-US" dirty="0"/>
              <a:t> 삭제된다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git flow feature finish &lt;name&gt; -k</a:t>
            </a:r>
            <a:r>
              <a:rPr lang="en-US" altLang="ko-KR" dirty="0"/>
              <a:t> : feature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않으면서 </a:t>
            </a:r>
            <a:r>
              <a:rPr lang="en-US" altLang="ko-KR" dirty="0"/>
              <a:t>develop </a:t>
            </a:r>
            <a:r>
              <a:rPr lang="ko-KR" altLang="en-US" dirty="0" err="1"/>
              <a:t>브랜치에</a:t>
            </a:r>
            <a:r>
              <a:rPr lang="ko-KR" altLang="en-US" dirty="0"/>
              <a:t> 병합한다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git flow feature finish &lt;name&gt; --no-ff</a:t>
            </a:r>
            <a:r>
              <a:rPr lang="en-US" altLang="ko-KR" dirty="0"/>
              <a:t> : fast-forward </a:t>
            </a:r>
            <a:r>
              <a:rPr lang="ko-KR" altLang="en-US" dirty="0"/>
              <a:t>방식을 적용하지 않은 채 </a:t>
            </a:r>
            <a:r>
              <a:rPr lang="en-US" altLang="ko-KR" dirty="0"/>
              <a:t>develop </a:t>
            </a:r>
            <a:r>
              <a:rPr lang="ko-KR" altLang="en-US" dirty="0" err="1"/>
              <a:t>브랜치에</a:t>
            </a:r>
            <a:r>
              <a:rPr lang="ko-KR" altLang="en-US" dirty="0"/>
              <a:t> 병합한다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037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C9858-4247-448A-AB10-D092B005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7015A-8A1F-4AC1-B8A8-F49ADDF8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flow feature publish &lt;name&gt;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에 게시한다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git flow feature pull origin &lt;name&gt;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remote(origin)</a:t>
            </a:r>
            <a:r>
              <a:rPr lang="ko-KR" altLang="en-US" dirty="0"/>
              <a:t>에서 가져온다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50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62D7B-8126-4D0C-A7A2-5C389C66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B92D8-8BE4-4926-A6A5-9F78741E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fast-forward vs non-fast-forward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BFEFC-8FCA-40B4-938A-0ABE8428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54" y="3088321"/>
            <a:ext cx="3931789" cy="1666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12D687-D186-46AD-9B7A-53C85C4C7D79}"/>
              </a:ext>
            </a:extLst>
          </p:cNvPr>
          <p:cNvSpPr txBox="1"/>
          <p:nvPr/>
        </p:nvSpPr>
        <p:spPr>
          <a:xfrm>
            <a:off x="2096877" y="4755197"/>
            <a:ext cx="282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git flow finish setting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AE286-B089-448E-BECE-92583C7802BC}"/>
              </a:ext>
            </a:extLst>
          </p:cNvPr>
          <p:cNvSpPr txBox="1"/>
          <p:nvPr/>
        </p:nvSpPr>
        <p:spPr>
          <a:xfrm>
            <a:off x="7012687" y="4755197"/>
            <a:ext cx="386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git flow finish setting --no-ff</a:t>
            </a:r>
            <a:endParaRPr lang="ko-KR" altLang="en-US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09D85D-B20D-4D0B-9277-02B0599F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572" y="3088322"/>
            <a:ext cx="40290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4D1E0-046E-4B29-98B4-C1CC42BA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고급 </a:t>
            </a:r>
            <a:r>
              <a:rPr lang="en-US" altLang="ko-KR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08570-007D-4981-89EC-5FFC91CB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flow release start &lt;release version&gt;</a:t>
            </a:r>
            <a:br>
              <a:rPr lang="en-US" altLang="ko-KR" b="1" dirty="0"/>
            </a:br>
            <a:r>
              <a:rPr lang="en-US" altLang="ko-KR" dirty="0"/>
              <a:t>: develop</a:t>
            </a:r>
            <a:r>
              <a:rPr lang="ko-KR" altLang="en-US" dirty="0"/>
              <a:t> 으로부터 새 </a:t>
            </a:r>
            <a:r>
              <a:rPr lang="en-US" altLang="ko-KR" dirty="0"/>
              <a:t>release</a:t>
            </a:r>
            <a:r>
              <a:rPr lang="ko-KR" altLang="en-US" dirty="0"/>
              <a:t>를 분기한다</a:t>
            </a:r>
            <a:r>
              <a:rPr lang="en-US" altLang="ko-KR" dirty="0"/>
              <a:t>. </a:t>
            </a:r>
            <a:r>
              <a:rPr lang="ko-KR" altLang="en-US" dirty="0"/>
              <a:t>명령이 실행되면 </a:t>
            </a:r>
            <a:r>
              <a:rPr lang="en-US" altLang="ko-KR" dirty="0"/>
              <a:t>release/&lt;release version&gt;</a:t>
            </a:r>
            <a:r>
              <a:rPr lang="ko-KR" altLang="en-US" dirty="0"/>
              <a:t>이라는 </a:t>
            </a:r>
            <a:r>
              <a:rPr lang="ko-KR" altLang="en-US" dirty="0" err="1"/>
              <a:t>브랜치가</a:t>
            </a:r>
            <a:r>
              <a:rPr lang="ko-KR" altLang="en-US" dirty="0"/>
              <a:t>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06AF4B-5067-4886-AF41-FE13D3CC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77" y="3486051"/>
            <a:ext cx="7263245" cy="27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52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4D1E0-046E-4B29-98B4-C1CC42BA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08570-007D-4981-89EC-5FFC91CB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git flow release finish &lt;release version&gt; </a:t>
            </a:r>
            <a:r>
              <a:rPr lang="en-US" altLang="ko-KR" dirty="0"/>
              <a:t>: release</a:t>
            </a:r>
            <a:r>
              <a:rPr lang="ko-KR" altLang="en-US" dirty="0"/>
              <a:t>를 </a:t>
            </a:r>
            <a:r>
              <a:rPr lang="en-US" altLang="ko-KR" dirty="0"/>
              <a:t>main</a:t>
            </a:r>
            <a:r>
              <a:rPr lang="ko-KR" altLang="en-US" dirty="0"/>
              <a:t>에 병합시킨다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 </a:t>
            </a:r>
            <a:r>
              <a:rPr lang="ko-KR" altLang="en-US" dirty="0"/>
              <a:t>병합과정에서 생기는 </a:t>
            </a:r>
            <a:r>
              <a:rPr lang="ko-KR" altLang="en-US" dirty="0" err="1"/>
              <a:t>커밋에</a:t>
            </a:r>
            <a:r>
              <a:rPr lang="ko-KR" altLang="en-US" dirty="0"/>
              <a:t> 내용이 </a:t>
            </a:r>
            <a:r>
              <a:rPr lang="en-US" altLang="ko-KR" dirty="0"/>
              <a:t>release version</a:t>
            </a:r>
            <a:r>
              <a:rPr lang="ko-KR" altLang="en-US" dirty="0"/>
              <a:t>인 태그가 붙게 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git flow release publish &lt;release version&gt;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/>
              <a:t>release</a:t>
            </a:r>
            <a:br>
              <a:rPr lang="en-US" altLang="ko-KR" dirty="0"/>
            </a:b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에 게시한다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184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34CB4-598A-455C-9076-12E1854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07CD7-3AA3-4ECB-8A0F-F9576324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8F0091-53B3-488C-9FCC-2A0FDF8C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3056226"/>
            <a:ext cx="5276850" cy="1743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42A8EF-23A8-4A23-ACCA-1DA674F9C2B1}"/>
              </a:ext>
            </a:extLst>
          </p:cNvPr>
          <p:cNvSpPr txBox="1"/>
          <p:nvPr/>
        </p:nvSpPr>
        <p:spPr>
          <a:xfrm>
            <a:off x="4007427" y="4955370"/>
            <a:ext cx="417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release/0.1</a:t>
            </a:r>
            <a:r>
              <a:rPr lang="ko-KR" altLang="en-US" dirty="0"/>
              <a:t>에서 하나의 </a:t>
            </a:r>
            <a:r>
              <a:rPr lang="ko-KR" altLang="en-US" dirty="0" err="1"/>
              <a:t>커밋을</a:t>
            </a:r>
            <a:r>
              <a:rPr lang="ko-KR" altLang="en-US" dirty="0"/>
              <a:t> 한 상황</a:t>
            </a:r>
          </a:p>
        </p:txBody>
      </p:sp>
    </p:spTree>
    <p:extLst>
      <p:ext uri="{BB962C8B-B14F-4D97-AF65-F5344CB8AC3E}">
        <p14:creationId xmlns:p14="http://schemas.microsoft.com/office/powerpoint/2010/main" val="277592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E88B-CC3F-4F6D-89AC-AA7A5F1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– git branch &amp; git checkout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A83F-9DCC-4A82-BAF0-CE0EBDD2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초기 상태 </a:t>
            </a:r>
            <a:r>
              <a:rPr lang="en-US" altLang="ko-KR" dirty="0"/>
              <a:t>(C0~C1</a:t>
            </a:r>
            <a:r>
              <a:rPr lang="ko-KR" altLang="en-US" dirty="0"/>
              <a:t>은 </a:t>
            </a:r>
            <a:r>
              <a:rPr lang="ko-KR" altLang="en-US" dirty="0" err="1"/>
              <a:t>커밋</a:t>
            </a:r>
            <a:r>
              <a:rPr lang="ko-KR" altLang="en-US" dirty="0"/>
              <a:t> 된 순서</a:t>
            </a:r>
            <a:r>
              <a:rPr lang="en-US" altLang="ko-KR" dirty="0"/>
              <a:t>, </a:t>
            </a:r>
            <a:r>
              <a:rPr lang="ko-KR" altLang="en-US" dirty="0"/>
              <a:t>예시에서 </a:t>
            </a:r>
            <a:r>
              <a:rPr lang="en-US" altLang="ko-KR" dirty="0"/>
              <a:t>git add</a:t>
            </a:r>
            <a:r>
              <a:rPr lang="ko-KR" altLang="en-US" dirty="0"/>
              <a:t>와 </a:t>
            </a:r>
            <a:r>
              <a:rPr lang="en-US" altLang="ko-KR" dirty="0"/>
              <a:t>commit message</a:t>
            </a:r>
            <a:r>
              <a:rPr lang="ko-KR" altLang="en-US" dirty="0"/>
              <a:t>는 생략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263AED-3246-426F-ABD8-45B31204C707}"/>
              </a:ext>
            </a:extLst>
          </p:cNvPr>
          <p:cNvSpPr/>
          <p:nvPr/>
        </p:nvSpPr>
        <p:spPr>
          <a:xfrm>
            <a:off x="1066283" y="3987800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2311EC-C0EC-4F8C-B981-F207970BB94F}"/>
              </a:ext>
            </a:extLst>
          </p:cNvPr>
          <p:cNvSpPr/>
          <p:nvPr/>
        </p:nvSpPr>
        <p:spPr>
          <a:xfrm>
            <a:off x="2514084" y="3987800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779A6B-F69B-4B64-A399-CB3742AD363D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184401" y="4368023"/>
            <a:ext cx="329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30FBB4-22AE-4513-9C23-70BFE8CB366D}"/>
              </a:ext>
            </a:extLst>
          </p:cNvPr>
          <p:cNvCxnSpPr>
            <a:endCxn id="6" idx="0"/>
          </p:cNvCxnSpPr>
          <p:nvPr/>
        </p:nvCxnSpPr>
        <p:spPr>
          <a:xfrm>
            <a:off x="3073143" y="3703216"/>
            <a:ext cx="0" cy="28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8401-F210-4585-A831-810D2F20CA79}"/>
              </a:ext>
            </a:extLst>
          </p:cNvPr>
          <p:cNvSpPr/>
          <p:nvPr/>
        </p:nvSpPr>
        <p:spPr>
          <a:xfrm>
            <a:off x="2585616" y="3395306"/>
            <a:ext cx="942386" cy="2845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886FE0-5E56-4B26-B13B-88284D86A512}"/>
              </a:ext>
            </a:extLst>
          </p:cNvPr>
          <p:cNvSpPr/>
          <p:nvPr/>
        </p:nvSpPr>
        <p:spPr>
          <a:xfrm>
            <a:off x="2497750" y="2942771"/>
            <a:ext cx="1118118" cy="31275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F395F6C-99A8-49D3-A66B-7174A741FC66}"/>
              </a:ext>
            </a:extLst>
          </p:cNvPr>
          <p:cNvCxnSpPr>
            <a:stCxn id="28" idx="2"/>
            <a:endCxn id="13" idx="0"/>
          </p:cNvCxnSpPr>
          <p:nvPr/>
        </p:nvCxnSpPr>
        <p:spPr>
          <a:xfrm>
            <a:off x="3056809" y="3255525"/>
            <a:ext cx="0" cy="13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01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34CB4-598A-455C-9076-12E1854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07CD7-3AA3-4ECB-8A0F-F9576324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git flow release finish 0.1</a:t>
            </a:r>
            <a:r>
              <a:rPr lang="ko-KR" altLang="en-US" dirty="0"/>
              <a:t>를 하게 되면 총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vim </a:t>
            </a:r>
            <a:r>
              <a:rPr lang="ko-KR" altLang="en-US" dirty="0"/>
              <a:t>화면이 열린다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BADF75-11B0-4D04-A7B1-583FB45D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6" y="2986328"/>
            <a:ext cx="6658408" cy="3190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8026F-3ECC-48C2-B639-A590536B44AB}"/>
              </a:ext>
            </a:extLst>
          </p:cNvPr>
          <p:cNvSpPr txBox="1"/>
          <p:nvPr/>
        </p:nvSpPr>
        <p:spPr>
          <a:xfrm>
            <a:off x="3414859" y="6169709"/>
            <a:ext cx="558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release</a:t>
            </a:r>
            <a:r>
              <a:rPr lang="ko-KR" altLang="en-US" dirty="0"/>
              <a:t>를 </a:t>
            </a:r>
            <a:r>
              <a:rPr lang="en-US" altLang="ko-KR" dirty="0"/>
              <a:t>main</a:t>
            </a:r>
            <a:r>
              <a:rPr lang="ko-KR" altLang="en-US" dirty="0"/>
              <a:t>에 병합하는 과정에서 </a:t>
            </a:r>
            <a:r>
              <a:rPr lang="ko-KR" altLang="en-US" dirty="0" err="1"/>
              <a:t>커밋</a:t>
            </a:r>
            <a:r>
              <a:rPr lang="ko-KR" altLang="en-US" dirty="0"/>
              <a:t> 메시지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그냥 저장하고 나가도록 한다</a:t>
            </a:r>
            <a:r>
              <a:rPr lang="en-US" altLang="ko-KR" dirty="0"/>
              <a:t>. (:</a:t>
            </a:r>
            <a:r>
              <a:rPr lang="en-US" altLang="ko-KR" dirty="0" err="1"/>
              <a:t>wq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853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34CB4-598A-455C-9076-12E1854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07CD7-3AA3-4ECB-8A0F-F9576324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FD72D6-7A6F-418A-B69F-3C7D3F06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911" y="2213877"/>
            <a:ext cx="7460178" cy="3574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2F1B47-DFA5-470C-B4A8-6C3CA48CA61B}"/>
              </a:ext>
            </a:extLst>
          </p:cNvPr>
          <p:cNvSpPr txBox="1"/>
          <p:nvPr/>
        </p:nvSpPr>
        <p:spPr>
          <a:xfrm>
            <a:off x="3794288" y="5850235"/>
            <a:ext cx="4603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태그를 작성하는 화면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맨 윗줄에 </a:t>
            </a:r>
            <a:r>
              <a:rPr lang="en-US" altLang="ko-KR" dirty="0"/>
              <a:t>release</a:t>
            </a:r>
            <a:r>
              <a:rPr lang="ko-KR" altLang="en-US" dirty="0"/>
              <a:t> </a:t>
            </a:r>
            <a:r>
              <a:rPr lang="en-US" altLang="ko-KR" dirty="0"/>
              <a:t>version(0.1)</a:t>
            </a:r>
            <a:r>
              <a:rPr lang="ko-KR" altLang="en-US" dirty="0"/>
              <a:t>을 입력하고</a:t>
            </a:r>
            <a:br>
              <a:rPr lang="en-US" altLang="ko-KR" dirty="0"/>
            </a:br>
            <a:r>
              <a:rPr lang="ko-KR" altLang="en-US" dirty="0"/>
              <a:t>저장하고 나간다</a:t>
            </a:r>
            <a:r>
              <a:rPr lang="en-US" altLang="ko-KR" dirty="0"/>
              <a:t>. (:</a:t>
            </a:r>
            <a:r>
              <a:rPr lang="en-US" altLang="ko-KR" dirty="0" err="1"/>
              <a:t>wq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887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34CB4-598A-455C-9076-12E1854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07CD7-3AA3-4ECB-8A0F-F9576324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46A533-7BDA-4D3C-8EA0-5D7A84F4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825625"/>
            <a:ext cx="8924925" cy="4276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9FE14-74BA-41A9-8A2E-6EE6423A3844}"/>
              </a:ext>
            </a:extLst>
          </p:cNvPr>
          <p:cNvSpPr txBox="1"/>
          <p:nvPr/>
        </p:nvSpPr>
        <p:spPr>
          <a:xfrm>
            <a:off x="3834247" y="6102350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다시 </a:t>
            </a:r>
            <a:r>
              <a:rPr lang="en-US" altLang="ko-KR" dirty="0"/>
              <a:t>main </a:t>
            </a:r>
            <a:r>
              <a:rPr lang="ko-KR" altLang="en-US" dirty="0"/>
              <a:t>을 </a:t>
            </a:r>
            <a:r>
              <a:rPr lang="en-US" altLang="ko-KR" dirty="0"/>
              <a:t>develop</a:t>
            </a:r>
            <a:r>
              <a:rPr lang="ko-KR" altLang="en-US" dirty="0"/>
              <a:t>에 </a:t>
            </a:r>
            <a:r>
              <a:rPr lang="ko-KR" altLang="en-US" dirty="0" err="1"/>
              <a:t>합병할때의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메시지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그냥 저장하고 나가도록 한다</a:t>
            </a:r>
            <a:r>
              <a:rPr lang="en-US" altLang="ko-KR" dirty="0"/>
              <a:t>. (:</a:t>
            </a:r>
            <a:r>
              <a:rPr lang="en-US" altLang="ko-KR" dirty="0" err="1"/>
              <a:t>wq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642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34CB4-598A-455C-9076-12E1854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고급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07CD7-3AA3-4ECB-8A0F-F9576324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7414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명령이 정상적으로 수행되면 다음과 같다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release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/>
              <a:t>release version</a:t>
            </a:r>
            <a:r>
              <a:rPr lang="ko-KR" altLang="en-US" dirty="0"/>
              <a:t>을 태그로 하여 </a:t>
            </a:r>
            <a:r>
              <a:rPr lang="en-US" altLang="ko-KR" dirty="0"/>
              <a:t>main</a:t>
            </a:r>
            <a:r>
              <a:rPr lang="ko-KR" altLang="en-US" dirty="0"/>
              <a:t>에 병합되었고</a:t>
            </a:r>
            <a:r>
              <a:rPr lang="en-US" altLang="ko-KR" dirty="0"/>
              <a:t>,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main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develop </a:t>
            </a:r>
            <a:r>
              <a:rPr lang="ko-KR" altLang="en-US" dirty="0" err="1"/>
              <a:t>브랜치로</a:t>
            </a:r>
            <a:r>
              <a:rPr lang="ko-KR" altLang="en-US" dirty="0"/>
              <a:t> 병합이 이루어졌다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945AEE-DFC3-401A-98CD-4A1E0C590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7" y="2607101"/>
            <a:ext cx="4162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12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A383E-39EF-4BC2-B4FB-0F1B8747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 </a:t>
            </a:r>
            <a:r>
              <a:rPr lang="en-US" altLang="ko-KR" dirty="0"/>
              <a:t>9</a:t>
            </a:r>
            <a:r>
              <a:rPr lang="ko-KR" altLang="en-US" dirty="0"/>
              <a:t> </a:t>
            </a:r>
            <a:r>
              <a:rPr lang="en-US" altLang="ko-KR" dirty="0"/>
              <a:t>– git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7E51B-86A1-43AB-9DAA-5665ED42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위 과정을 전반적으로 한번 실습해 봅시다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/>
              <a:t>git flow </a:t>
            </a:r>
            <a:r>
              <a:rPr lang="en-US" altLang="ko-KR" b="1" dirty="0" err="1"/>
              <a:t>init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feature</a:t>
            </a:r>
            <a:r>
              <a:rPr lang="ko-KR" altLang="en-US" dirty="0"/>
              <a:t>인 </a:t>
            </a:r>
            <a:r>
              <a:rPr lang="en-US" altLang="ko-KR" dirty="0"/>
              <a:t>setting</a:t>
            </a:r>
            <a:r>
              <a:rPr lang="ko-KR" altLang="en-US" dirty="0"/>
              <a:t>을 생성하여 하나의 </a:t>
            </a:r>
            <a:r>
              <a:rPr lang="ko-KR" altLang="en-US" dirty="0" err="1"/>
              <a:t>커밋을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feature/setting</a:t>
            </a:r>
            <a:r>
              <a:rPr lang="ko-KR" altLang="en-US" dirty="0"/>
              <a:t>을 </a:t>
            </a:r>
            <a:r>
              <a:rPr lang="en-US" altLang="ko-KR" dirty="0"/>
              <a:t>develop</a:t>
            </a:r>
            <a:r>
              <a:rPr lang="ko-KR" altLang="en-US" dirty="0"/>
              <a:t>에 병합한다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dirty="0"/>
              <a:t>버전이 </a:t>
            </a:r>
            <a:r>
              <a:rPr lang="en-US" altLang="ko-KR" dirty="0"/>
              <a:t>0.1</a:t>
            </a:r>
            <a:r>
              <a:rPr lang="ko-KR" altLang="en-US" dirty="0"/>
              <a:t>인 </a:t>
            </a:r>
            <a:r>
              <a:rPr lang="en-US" altLang="ko-KR" dirty="0"/>
              <a:t>release</a:t>
            </a:r>
            <a:r>
              <a:rPr lang="ko-KR" altLang="en-US" dirty="0"/>
              <a:t>를 생성하여 하나의 </a:t>
            </a:r>
            <a:r>
              <a:rPr lang="ko-KR" altLang="en-US" dirty="0" err="1"/>
              <a:t>커밋을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release/0.1</a:t>
            </a:r>
            <a:r>
              <a:rPr lang="ko-KR" altLang="en-US" dirty="0"/>
              <a:t>을 </a:t>
            </a:r>
            <a:r>
              <a:rPr lang="en-US" altLang="ko-KR" dirty="0"/>
              <a:t>finish</a:t>
            </a:r>
            <a:r>
              <a:rPr lang="ko-KR" altLang="en-US" dirty="0"/>
              <a:t>하여 </a:t>
            </a:r>
            <a:r>
              <a:rPr lang="en-US" altLang="ko-KR" dirty="0"/>
              <a:t>main</a:t>
            </a:r>
            <a:r>
              <a:rPr lang="ko-KR" altLang="en-US" dirty="0"/>
              <a:t>과 </a:t>
            </a:r>
            <a:r>
              <a:rPr lang="en-US" altLang="ko-KR" dirty="0"/>
              <a:t>develop</a:t>
            </a:r>
            <a:r>
              <a:rPr lang="ko-KR" altLang="en-US" dirty="0"/>
              <a:t>에 반영한다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태그는 </a:t>
            </a:r>
            <a:r>
              <a:rPr lang="en-US" altLang="ko-KR" dirty="0"/>
              <a:t>0.1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090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2976B-92CF-4878-8DEA-FE012E53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- fork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5BA3F-4C5D-4ADE-8EF1-C2BA5D0A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Repository</a:t>
            </a:r>
            <a:r>
              <a:rPr lang="ko-KR" altLang="en-US" dirty="0"/>
              <a:t>의 </a:t>
            </a:r>
            <a:r>
              <a:rPr lang="en-US" altLang="ko-KR" dirty="0"/>
              <a:t>owner</a:t>
            </a:r>
            <a:r>
              <a:rPr lang="ko-KR" altLang="en-US" dirty="0"/>
              <a:t>나 </a:t>
            </a:r>
            <a:r>
              <a:rPr lang="en-US" altLang="ko-KR" dirty="0"/>
              <a:t>collaborator</a:t>
            </a:r>
            <a:r>
              <a:rPr lang="ko-KR" altLang="en-US" dirty="0"/>
              <a:t>가 아니면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repository</a:t>
            </a:r>
            <a:r>
              <a:rPr lang="ko-KR" altLang="en-US" dirty="0"/>
              <a:t>를 수정할 수 없음</a:t>
            </a:r>
            <a:r>
              <a:rPr lang="en-US" altLang="ko-KR" dirty="0"/>
              <a:t>. =&gt; fork</a:t>
            </a:r>
            <a:r>
              <a:rPr lang="ko-KR" altLang="en-US" dirty="0"/>
              <a:t> 사용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Fork</a:t>
            </a:r>
            <a:r>
              <a:rPr lang="ko-KR" altLang="en-US" dirty="0"/>
              <a:t>를 통해 다른 사람의 </a:t>
            </a:r>
            <a:r>
              <a:rPr lang="en-US" altLang="ko-KR" dirty="0"/>
              <a:t>repository</a:t>
            </a:r>
            <a:r>
              <a:rPr lang="ko-KR" altLang="en-US" dirty="0"/>
              <a:t>를 복사해 올 수 있음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Fork</a:t>
            </a:r>
            <a:r>
              <a:rPr lang="ko-KR" altLang="en-US" dirty="0"/>
              <a:t>된 </a:t>
            </a:r>
            <a:r>
              <a:rPr lang="en-US" altLang="ko-KR" dirty="0"/>
              <a:t>repository</a:t>
            </a:r>
            <a:r>
              <a:rPr lang="ko-KR" altLang="en-US" dirty="0"/>
              <a:t>는 소유주가 본인으로 변경</a:t>
            </a:r>
            <a:r>
              <a:rPr lang="en-US" altLang="ko-KR" dirty="0"/>
              <a:t>=&gt;push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ex) pmy0792/repo1</a:t>
            </a:r>
            <a:r>
              <a:rPr lang="ko-KR" altLang="en-US" dirty="0"/>
              <a:t>을 </a:t>
            </a:r>
            <a:r>
              <a:rPr lang="en-US" altLang="ko-KR" dirty="0"/>
              <a:t>fork</a:t>
            </a:r>
            <a:r>
              <a:rPr lang="ko-KR" altLang="en-US" dirty="0"/>
              <a:t>하면 </a:t>
            </a:r>
            <a:r>
              <a:rPr lang="en-US" altLang="ko-KR" dirty="0" err="1"/>
              <a:t>JJuOn</a:t>
            </a:r>
            <a:r>
              <a:rPr lang="en-US" altLang="ko-KR" dirty="0"/>
              <a:t>/repo1</a:t>
            </a:r>
            <a:r>
              <a:rPr lang="ko-KR" altLang="en-US" dirty="0"/>
              <a:t>이 됨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Open Source Contribution</a:t>
            </a:r>
            <a:r>
              <a:rPr lang="ko-KR" altLang="en-US" dirty="0"/>
              <a:t>은 주로 </a:t>
            </a:r>
            <a:r>
              <a:rPr lang="en-US" altLang="ko-KR" dirty="0"/>
              <a:t>fork</a:t>
            </a:r>
            <a:r>
              <a:rPr lang="ko-KR" altLang="en-US" dirty="0"/>
              <a:t>를 통해 이뤄짐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6459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44D28-A704-4660-9FB6-D6B22738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fork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D26FE-8D24-4121-8EC1-57140F1D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사람의 </a:t>
            </a:r>
            <a:r>
              <a:rPr lang="en-US" altLang="ko-KR" dirty="0"/>
              <a:t>repository</a:t>
            </a:r>
            <a:r>
              <a:rPr lang="ko-KR" altLang="en-US" dirty="0"/>
              <a:t>에서 </a:t>
            </a:r>
            <a:r>
              <a:rPr lang="en-US" altLang="ko-KR" dirty="0"/>
              <a:t>fork</a:t>
            </a:r>
            <a:r>
              <a:rPr lang="ko-KR" altLang="en-US" dirty="0"/>
              <a:t>를 클릭</a:t>
            </a:r>
            <a:r>
              <a:rPr lang="en-US" altLang="ko-KR" dirty="0"/>
              <a:t>, </a:t>
            </a:r>
            <a:r>
              <a:rPr lang="ko-KR" altLang="en-US" dirty="0"/>
              <a:t>본인을 선택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A33E6-90E4-422D-8805-E5DF3EA6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71" y="2689585"/>
            <a:ext cx="5164858" cy="36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56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5B167-D0F4-46CD-8EED-602A0FA1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fork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59C97-7950-49AC-93AE-E2921B54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수정 권한이 있는 </a:t>
            </a:r>
            <a:r>
              <a:rPr lang="en-US" altLang="ko-KR" dirty="0"/>
              <a:t>fork</a:t>
            </a:r>
            <a:r>
              <a:rPr lang="ko-KR" altLang="en-US" dirty="0"/>
              <a:t>된 </a:t>
            </a:r>
            <a:r>
              <a:rPr lang="en-US" altLang="ko-KR" dirty="0"/>
              <a:t>repository</a:t>
            </a:r>
            <a:r>
              <a:rPr lang="ko-KR" altLang="en-US" dirty="0"/>
              <a:t>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10EF2B-A302-4FB2-9048-BDFB82E4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85" y="2427751"/>
            <a:ext cx="4210030" cy="38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06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A572B-3466-4D11-AB91-06149FA4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fork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2AC9-80D0-4FAF-A9AB-9BA178A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clone &lt;fork</a:t>
            </a:r>
            <a:r>
              <a:rPr lang="ko-KR" altLang="en-US" b="1" dirty="0"/>
              <a:t>된 </a:t>
            </a:r>
            <a:r>
              <a:rPr lang="en-US" altLang="ko-KR" b="1" dirty="0"/>
              <a:t>repo</a:t>
            </a:r>
            <a:r>
              <a:rPr lang="ko-KR" altLang="en-US" b="1" dirty="0"/>
              <a:t>의 </a:t>
            </a:r>
            <a:r>
              <a:rPr lang="en-US" altLang="ko-KR" b="1" dirty="0" err="1"/>
              <a:t>ssh</a:t>
            </a:r>
            <a:r>
              <a:rPr lang="en-US" altLang="ko-KR" b="1" dirty="0"/>
              <a:t> </a:t>
            </a:r>
            <a:r>
              <a:rPr lang="ko-KR" altLang="en-US" b="1" dirty="0"/>
              <a:t>주소</a:t>
            </a:r>
            <a:r>
              <a:rPr lang="en-US" altLang="ko-KR" b="1" dirty="0"/>
              <a:t>&gt;</a:t>
            </a:r>
            <a:r>
              <a:rPr lang="ko-KR" altLang="en-US" dirty="0"/>
              <a:t>을 통해 작업할 수 있음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ko-KR" altLang="en-US" dirty="0"/>
              <a:t>해당 </a:t>
            </a:r>
            <a:r>
              <a:rPr lang="en-US" altLang="ko-KR" dirty="0"/>
              <a:t>repo</a:t>
            </a:r>
            <a:r>
              <a:rPr lang="ko-KR" altLang="en-US" dirty="0"/>
              <a:t>는 내 소유의 </a:t>
            </a:r>
            <a:r>
              <a:rPr lang="en-US" altLang="ko-KR" dirty="0"/>
              <a:t>repo</a:t>
            </a:r>
            <a:r>
              <a:rPr lang="ko-KR" altLang="en-US" dirty="0"/>
              <a:t>이기 때문에 모든 권한이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DEF2C-C20C-430B-B9D8-2E620EDD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94" y="3424434"/>
            <a:ext cx="4261908" cy="2762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F0E987-35E9-4AFE-BF17-361038F9F00E}"/>
              </a:ext>
            </a:extLst>
          </p:cNvPr>
          <p:cNvSpPr txBox="1"/>
          <p:nvPr/>
        </p:nvSpPr>
        <p:spPr>
          <a:xfrm>
            <a:off x="1306594" y="6188757"/>
            <a:ext cx="415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 </a:t>
            </a:r>
            <a:r>
              <a:rPr lang="en-US" altLang="ko-KR" dirty="0"/>
              <a:t>repo</a:t>
            </a:r>
            <a:r>
              <a:rPr lang="ko-KR" altLang="en-US" dirty="0"/>
              <a:t>의 소스코드를 일부 변경 후</a:t>
            </a:r>
            <a:endParaRPr lang="en-US" altLang="ko-KR" dirty="0"/>
          </a:p>
          <a:p>
            <a:r>
              <a:rPr lang="en-US" altLang="ko-KR" dirty="0"/>
              <a:t>add ,commit, push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2E61CA-B112-4A09-BC42-719C3B3E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818" y="3491712"/>
            <a:ext cx="3792718" cy="2627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71D395-102C-43A0-B16B-AE3A9239D0AF}"/>
              </a:ext>
            </a:extLst>
          </p:cNvPr>
          <p:cNvSpPr txBox="1"/>
          <p:nvPr/>
        </p:nvSpPr>
        <p:spPr>
          <a:xfrm>
            <a:off x="6504495" y="6268825"/>
            <a:ext cx="343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성공적으로 </a:t>
            </a:r>
            <a:r>
              <a:rPr lang="en-US" altLang="ko-KR" dirty="0"/>
              <a:t>push </a:t>
            </a:r>
            <a:r>
              <a:rPr lang="ko-KR" altLang="en-US" dirty="0"/>
              <a:t>된 모습</a:t>
            </a:r>
          </a:p>
        </p:txBody>
      </p:sp>
    </p:spTree>
    <p:extLst>
      <p:ext uri="{BB962C8B-B14F-4D97-AF65-F5344CB8AC3E}">
        <p14:creationId xmlns:p14="http://schemas.microsoft.com/office/powerpoint/2010/main" val="300124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4563B-038E-4869-A731-D5931FB9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DB158-684A-44D7-A9B9-C2CAD208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Fork</a:t>
            </a:r>
            <a:r>
              <a:rPr lang="ko-KR" altLang="en-US" dirty="0"/>
              <a:t>된 </a:t>
            </a:r>
            <a:r>
              <a:rPr lang="en-US" altLang="ko-KR" dirty="0"/>
              <a:t>repository</a:t>
            </a:r>
            <a:r>
              <a:rPr lang="ko-KR" altLang="en-US" dirty="0"/>
              <a:t>를 수정한 후</a:t>
            </a:r>
            <a:r>
              <a:rPr lang="en-US" altLang="ko-KR" dirty="0"/>
              <a:t>, </a:t>
            </a:r>
            <a:r>
              <a:rPr lang="ko-KR" altLang="en-US" dirty="0"/>
              <a:t>원본 </a:t>
            </a:r>
            <a:r>
              <a:rPr lang="en-US" altLang="ko-KR" dirty="0"/>
              <a:t>repository</a:t>
            </a:r>
            <a:r>
              <a:rPr lang="ko-KR" altLang="en-US" dirty="0"/>
              <a:t>에 반영하기 위해</a:t>
            </a:r>
            <a:r>
              <a:rPr lang="en-US" altLang="ko-KR" dirty="0"/>
              <a:t> pull request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Pull request </a:t>
            </a:r>
            <a:r>
              <a:rPr lang="ko-KR" altLang="en-US" dirty="0"/>
              <a:t>하는 도중</a:t>
            </a:r>
            <a:r>
              <a:rPr lang="en-US" altLang="ko-KR" dirty="0"/>
              <a:t>, </a:t>
            </a:r>
            <a:r>
              <a:rPr lang="ko-KR" altLang="en-US" dirty="0"/>
              <a:t>소스코드에 대한 검토가 이루어짐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또한 </a:t>
            </a:r>
            <a:r>
              <a:rPr lang="en-US" altLang="ko-KR" dirty="0"/>
              <a:t>pull request</a:t>
            </a:r>
            <a:r>
              <a:rPr lang="ko-KR" altLang="en-US" dirty="0"/>
              <a:t>는 협업할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remote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 err="1"/>
              <a:t>브랜치간</a:t>
            </a:r>
            <a:r>
              <a:rPr lang="ko-KR" altLang="en-US" dirty="0"/>
              <a:t> 병합에도 자주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18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E88B-CC3F-4F6D-89AC-AA7A5F1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– git branch &amp; git checkout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A83F-9DCC-4A82-BAF0-CE0EBDD2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b="1" dirty="0"/>
              <a:t>git branch example </a:t>
            </a:r>
            <a:r>
              <a:rPr lang="en-US" altLang="ko-KR" dirty="0"/>
              <a:t>: example</a:t>
            </a:r>
            <a:r>
              <a:rPr lang="ko-KR" altLang="en-US" dirty="0"/>
              <a:t>이라는 </a:t>
            </a:r>
            <a:r>
              <a:rPr lang="ko-KR" altLang="en-US" dirty="0" err="1"/>
              <a:t>브랜치</a:t>
            </a:r>
            <a:r>
              <a:rPr lang="ko-KR" altLang="en-US" dirty="0"/>
              <a:t> 생성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263AED-3246-426F-ABD8-45B31204C707}"/>
              </a:ext>
            </a:extLst>
          </p:cNvPr>
          <p:cNvSpPr/>
          <p:nvPr/>
        </p:nvSpPr>
        <p:spPr>
          <a:xfrm>
            <a:off x="1066283" y="3987800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2311EC-C0EC-4F8C-B981-F207970BB94F}"/>
              </a:ext>
            </a:extLst>
          </p:cNvPr>
          <p:cNvSpPr/>
          <p:nvPr/>
        </p:nvSpPr>
        <p:spPr>
          <a:xfrm>
            <a:off x="2514084" y="3987800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779A6B-F69B-4B64-A399-CB3742AD363D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184401" y="4368023"/>
            <a:ext cx="329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30FBB4-22AE-4513-9C23-70BFE8CB366D}"/>
              </a:ext>
            </a:extLst>
          </p:cNvPr>
          <p:cNvCxnSpPr>
            <a:endCxn id="6" idx="0"/>
          </p:cNvCxnSpPr>
          <p:nvPr/>
        </p:nvCxnSpPr>
        <p:spPr>
          <a:xfrm>
            <a:off x="3073143" y="3703216"/>
            <a:ext cx="0" cy="28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8401-F210-4585-A831-810D2F20CA79}"/>
              </a:ext>
            </a:extLst>
          </p:cNvPr>
          <p:cNvSpPr/>
          <p:nvPr/>
        </p:nvSpPr>
        <p:spPr>
          <a:xfrm>
            <a:off x="2585616" y="3395306"/>
            <a:ext cx="942386" cy="2845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886FE0-5E56-4B26-B13B-88284D86A512}"/>
              </a:ext>
            </a:extLst>
          </p:cNvPr>
          <p:cNvSpPr/>
          <p:nvPr/>
        </p:nvSpPr>
        <p:spPr>
          <a:xfrm>
            <a:off x="2497750" y="2942771"/>
            <a:ext cx="1118118" cy="31275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F395F6C-99A8-49D3-A66B-7174A741FC66}"/>
              </a:ext>
            </a:extLst>
          </p:cNvPr>
          <p:cNvCxnSpPr>
            <a:stCxn id="28" idx="2"/>
            <a:endCxn id="13" idx="0"/>
          </p:cNvCxnSpPr>
          <p:nvPr/>
        </p:nvCxnSpPr>
        <p:spPr>
          <a:xfrm>
            <a:off x="3056809" y="3255525"/>
            <a:ext cx="0" cy="13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7628A3-950D-4AD4-A45A-F2EC27868400}"/>
              </a:ext>
            </a:extLst>
          </p:cNvPr>
          <p:cNvSpPr/>
          <p:nvPr/>
        </p:nvSpPr>
        <p:spPr>
          <a:xfrm>
            <a:off x="2514084" y="5032829"/>
            <a:ext cx="1118118" cy="3848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FDF1EA-FB04-4ADB-95C0-ACC78EB2F0FA}"/>
              </a:ext>
            </a:extLst>
          </p:cNvPr>
          <p:cNvCxnSpPr>
            <a:cxnSpLocks/>
            <a:stCxn id="35" idx="0"/>
            <a:endCxn id="6" idx="2"/>
          </p:cNvCxnSpPr>
          <p:nvPr/>
        </p:nvCxnSpPr>
        <p:spPr>
          <a:xfrm flipV="1">
            <a:off x="3073143" y="4748245"/>
            <a:ext cx="0" cy="28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41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DB8C7-7D44-48F3-A627-10737280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pull 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FD19D-720A-4049-96C1-75D49E53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자신의 </a:t>
            </a:r>
            <a:r>
              <a:rPr lang="en-US" altLang="ko-KR" dirty="0"/>
              <a:t>fork</a:t>
            </a:r>
            <a:r>
              <a:rPr lang="ko-KR" altLang="en-US" dirty="0"/>
              <a:t>된 </a:t>
            </a:r>
            <a:r>
              <a:rPr lang="en-US" altLang="ko-KR" dirty="0"/>
              <a:t>repo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를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65B913-EFA2-4295-9124-2AF4E6EF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94" y="2403932"/>
            <a:ext cx="5640411" cy="39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9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E77EA-07D3-40DE-B665-83F1520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pull 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9246C-447D-4C12-A313-B13006D2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 pull request </a:t>
            </a:r>
            <a:r>
              <a:rPr lang="ko-KR" altLang="en-US" dirty="0"/>
              <a:t>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A68F6C-2EB5-4B10-9212-A6E976FA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214" y="2590015"/>
            <a:ext cx="527157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4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E07C4-33ED-41F1-836F-160E5C0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pull 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3B6B3-227B-4324-96B7-9B6BADD0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자동으로 원본 </a:t>
            </a:r>
            <a:r>
              <a:rPr lang="en-US" altLang="ko-KR" dirty="0"/>
              <a:t>repo</a:t>
            </a:r>
            <a:r>
              <a:rPr lang="ko-KR" altLang="en-US" dirty="0"/>
              <a:t>로 이동하게 된다</a:t>
            </a:r>
            <a:r>
              <a:rPr lang="en-US" altLang="ko-KR" dirty="0"/>
              <a:t>. Create pull request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284B42-7B13-44B0-8B6A-DD8C277F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08" y="2506662"/>
            <a:ext cx="6031584" cy="41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0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5DA1-480C-40DD-9846-725D3C2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pull 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1C1CD-13DA-481E-A643-6D7C7AB7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pull request </a:t>
            </a:r>
            <a:r>
              <a:rPr lang="ko-KR" altLang="en-US" dirty="0"/>
              <a:t>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46D0F3-B8C5-4E10-9F3D-8B8488AA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30" y="2412392"/>
            <a:ext cx="668414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4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5BF6B-ABBE-4534-94C9-65DFA4EA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– pull 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88675-3F18-40B0-B15F-8ED3B33D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9256" cy="4351338"/>
          </a:xfrm>
        </p:spPr>
        <p:txBody>
          <a:bodyPr/>
          <a:lstStyle/>
          <a:p>
            <a:r>
              <a:rPr lang="ko-KR" altLang="en-US"/>
              <a:t>원본 </a:t>
            </a:r>
            <a:r>
              <a:rPr lang="en-US" altLang="ko-KR"/>
              <a:t>repo</a:t>
            </a:r>
            <a:r>
              <a:rPr lang="ko-KR" altLang="en-US"/>
              <a:t>의 </a:t>
            </a:r>
            <a:r>
              <a:rPr lang="en-US" altLang="ko-KR"/>
              <a:t>owner</a:t>
            </a:r>
            <a:r>
              <a:rPr lang="ko-KR" altLang="en-US"/>
              <a:t>는 </a:t>
            </a:r>
            <a:r>
              <a:rPr lang="en-US" altLang="ko-KR"/>
              <a:t>pull request </a:t>
            </a:r>
            <a:r>
              <a:rPr lang="ko-KR" altLang="en-US"/>
              <a:t>탭에서 해당 </a:t>
            </a:r>
            <a:r>
              <a:rPr lang="en-US" altLang="ko-KR"/>
              <a:t>pull request</a:t>
            </a:r>
            <a:r>
              <a:rPr lang="ko-KR" altLang="en-US"/>
              <a:t>를 클릭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8CBDC-2C87-4B35-AAB3-E8837C83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77" y="2917046"/>
            <a:ext cx="7034645" cy="29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292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89C5-EA47-46BC-B4B5-99474EF5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pull 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FCA0D-4BFD-4413-B65E-D88E0567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5091" cy="4351338"/>
          </a:xfrm>
        </p:spPr>
        <p:txBody>
          <a:bodyPr/>
          <a:lstStyle/>
          <a:p>
            <a:r>
              <a:rPr lang="en-US" altLang="ko-KR" dirty="0"/>
              <a:t>Merge pull request, confirm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를 클릭하여 원본 </a:t>
            </a:r>
            <a:r>
              <a:rPr lang="en-US" altLang="ko-KR" dirty="0"/>
              <a:t>repo</a:t>
            </a:r>
            <a:r>
              <a:rPr lang="ko-KR" altLang="en-US" dirty="0"/>
              <a:t>에 반영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F43085-C69D-4F9A-8DF0-29FCCACD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9" y="2662879"/>
            <a:ext cx="7044170" cy="3411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0854BE-A4AB-4C76-AA66-CA50F910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653" y="2662878"/>
            <a:ext cx="4208328" cy="31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752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1A7F4-0412-4AF4-85B6-A889A2D6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pull 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A9917-C18C-4972-87B5-DDD0B845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 사항이 반영된 모습</a:t>
            </a:r>
            <a:r>
              <a:rPr lang="en-US" altLang="ko-KR" dirty="0"/>
              <a:t>, contributor</a:t>
            </a:r>
            <a:r>
              <a:rPr lang="ko-KR" altLang="en-US" dirty="0"/>
              <a:t>에 추가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26AF97-2815-4CD4-B848-6E49A70D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56" y="2338713"/>
            <a:ext cx="3804288" cy="43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42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CC16B-C3A8-4A39-A034-9D3ED8AB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 </a:t>
            </a:r>
            <a:r>
              <a:rPr lang="en-US" altLang="ko-KR" dirty="0"/>
              <a:t>10 – fork &amp; pull 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066C2-3FF9-4157-B661-2471D9D5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인이 짝을 이룬다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각자 </a:t>
            </a:r>
            <a:r>
              <a:rPr lang="en-US" altLang="ko-KR" dirty="0"/>
              <a:t>GitHub</a:t>
            </a:r>
            <a:r>
              <a:rPr lang="ko-KR" altLang="en-US" dirty="0"/>
              <a:t>에서 새 </a:t>
            </a:r>
            <a:r>
              <a:rPr lang="en-US" altLang="ko-KR" dirty="0"/>
              <a:t>repository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텍스트 파일 하나를 </a:t>
            </a:r>
            <a:r>
              <a:rPr lang="en-US" altLang="ko-KR" dirty="0"/>
              <a:t>commit</a:t>
            </a:r>
            <a:r>
              <a:rPr lang="ko-KR" altLang="en-US" dirty="0"/>
              <a:t>한 다음 </a:t>
            </a:r>
            <a:r>
              <a:rPr lang="en-US" altLang="ko-KR" dirty="0"/>
              <a:t>push</a:t>
            </a:r>
            <a:r>
              <a:rPr lang="ko-KR" altLang="en-US" dirty="0"/>
              <a:t>도 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서로의 </a:t>
            </a:r>
            <a:r>
              <a:rPr lang="en-US" altLang="ko-KR" dirty="0"/>
              <a:t>repository</a:t>
            </a:r>
            <a:r>
              <a:rPr lang="ko-KR" altLang="en-US" dirty="0"/>
              <a:t>를 </a:t>
            </a:r>
            <a:r>
              <a:rPr lang="en-US" altLang="ko-KR" b="1" dirty="0"/>
              <a:t>fork</a:t>
            </a:r>
            <a:r>
              <a:rPr lang="ko-KR" altLang="en-US" dirty="0"/>
              <a:t>한 후</a:t>
            </a:r>
            <a:r>
              <a:rPr lang="en-US" altLang="ko-KR" dirty="0"/>
              <a:t>, </a:t>
            </a:r>
            <a:r>
              <a:rPr lang="ko-KR" altLang="en-US" dirty="0"/>
              <a:t>텍스트 파일을 수정한 다음 </a:t>
            </a:r>
            <a:r>
              <a:rPr lang="en-US" altLang="ko-KR" dirty="0"/>
              <a:t>commit, 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서로의 원본 </a:t>
            </a:r>
            <a:r>
              <a:rPr lang="en-US" altLang="ko-KR" dirty="0"/>
              <a:t>repository</a:t>
            </a:r>
            <a:r>
              <a:rPr lang="ko-KR" altLang="en-US" dirty="0"/>
              <a:t>로 </a:t>
            </a:r>
            <a:r>
              <a:rPr lang="en-US" altLang="ko-KR" b="1" dirty="0"/>
              <a:t>pull request</a:t>
            </a:r>
            <a:r>
              <a:rPr lang="ko-KR" altLang="en-US" dirty="0"/>
              <a:t>를 하고</a:t>
            </a:r>
            <a:r>
              <a:rPr lang="en-US" altLang="ko-KR" dirty="0"/>
              <a:t>, </a:t>
            </a:r>
            <a:r>
              <a:rPr lang="ko-KR" altLang="en-US" dirty="0"/>
              <a:t>확인 후 </a:t>
            </a:r>
            <a:r>
              <a:rPr lang="en-US" altLang="ko-KR" b="1" dirty="0"/>
              <a:t>confirm merge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469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7EFB7-195A-4D65-B6CC-A50C50F3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collaborate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77C40-FCEE-4A72-A999-AF3717D4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GitHub</a:t>
            </a:r>
            <a:r>
              <a:rPr lang="ko-KR" altLang="en-US" dirty="0"/>
              <a:t>에서는 </a:t>
            </a:r>
            <a:r>
              <a:rPr lang="en-US" altLang="ko-KR" dirty="0"/>
              <a:t>collaborator</a:t>
            </a:r>
            <a:r>
              <a:rPr lang="ko-KR" altLang="en-US" dirty="0"/>
              <a:t>를 등록하여</a:t>
            </a:r>
            <a:br>
              <a:rPr lang="en-US" altLang="ko-KR" dirty="0"/>
            </a:br>
            <a:r>
              <a:rPr lang="en-US" altLang="ko-KR" dirty="0"/>
              <a:t>remote repo</a:t>
            </a:r>
            <a:r>
              <a:rPr lang="ko-KR" altLang="en-US" dirty="0"/>
              <a:t>에 대한 편집 권한을 부여할 수 있음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fork &amp; pull request </a:t>
            </a:r>
            <a:r>
              <a:rPr lang="ko-KR" altLang="en-US" dirty="0"/>
              <a:t>또는 </a:t>
            </a:r>
            <a:r>
              <a:rPr lang="en-US" altLang="ko-KR" dirty="0"/>
              <a:t>collaborate</a:t>
            </a:r>
            <a:r>
              <a:rPr lang="ko-KR" altLang="en-US" dirty="0"/>
              <a:t>를 통해</a:t>
            </a:r>
            <a:br>
              <a:rPr lang="en-US" altLang="ko-KR" dirty="0"/>
            </a:br>
            <a:r>
              <a:rPr lang="en-US" altLang="ko-KR" dirty="0"/>
              <a:t>repository</a:t>
            </a:r>
            <a:r>
              <a:rPr lang="ko-KR" altLang="en-US" dirty="0"/>
              <a:t>에 자신의 </a:t>
            </a:r>
            <a:r>
              <a:rPr lang="ko-KR" altLang="en-US" dirty="0" err="1"/>
              <a:t>커밋이</a:t>
            </a:r>
            <a:r>
              <a:rPr lang="ko-KR" altLang="en-US" dirty="0"/>
              <a:t> 반영되면 </a:t>
            </a:r>
            <a:br>
              <a:rPr lang="en-US" altLang="ko-KR" dirty="0"/>
            </a:br>
            <a:r>
              <a:rPr lang="ko-KR" altLang="en-US" dirty="0"/>
              <a:t>해당 </a:t>
            </a:r>
            <a:r>
              <a:rPr lang="en-US" altLang="ko-KR" dirty="0"/>
              <a:t>repository</a:t>
            </a:r>
            <a:r>
              <a:rPr lang="ko-KR" altLang="en-US" dirty="0"/>
              <a:t>의 </a:t>
            </a:r>
            <a:r>
              <a:rPr lang="en-US" altLang="ko-KR" dirty="0"/>
              <a:t>contributor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1204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DC982-54C9-453D-A74B-BA2CD289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collaborate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A5054-5167-4849-9DCF-2E41A706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repository </a:t>
            </a:r>
            <a:r>
              <a:rPr lang="ko-KR" altLang="en-US" dirty="0"/>
              <a:t>페이지에서 </a:t>
            </a:r>
            <a:r>
              <a:rPr lang="en-US" altLang="ko-KR" dirty="0"/>
              <a:t>settings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D405B5-95B3-452D-BF0D-61212492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3734594"/>
            <a:ext cx="11439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2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E88B-CC3F-4F6D-89AC-AA7A5F1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– git branch &amp; git checkout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A83F-9DCC-4A82-BAF0-CE0EBDD2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b="1" dirty="0"/>
              <a:t>git commit 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263AED-3246-426F-ABD8-45B31204C707}"/>
              </a:ext>
            </a:extLst>
          </p:cNvPr>
          <p:cNvSpPr/>
          <p:nvPr/>
        </p:nvSpPr>
        <p:spPr>
          <a:xfrm>
            <a:off x="1066283" y="3987800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2311EC-C0EC-4F8C-B981-F207970BB94F}"/>
              </a:ext>
            </a:extLst>
          </p:cNvPr>
          <p:cNvSpPr/>
          <p:nvPr/>
        </p:nvSpPr>
        <p:spPr>
          <a:xfrm>
            <a:off x="2514084" y="3987800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779A6B-F69B-4B64-A399-CB3742AD363D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184401" y="4368023"/>
            <a:ext cx="329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30FBB4-22AE-4513-9C23-70BFE8CB366D}"/>
              </a:ext>
            </a:extLst>
          </p:cNvPr>
          <p:cNvCxnSpPr>
            <a:cxnSpLocks/>
          </p:cNvCxnSpPr>
          <p:nvPr/>
        </p:nvCxnSpPr>
        <p:spPr>
          <a:xfrm>
            <a:off x="4520944" y="3716710"/>
            <a:ext cx="0" cy="28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8401-F210-4585-A831-810D2F20CA79}"/>
              </a:ext>
            </a:extLst>
          </p:cNvPr>
          <p:cNvSpPr/>
          <p:nvPr/>
        </p:nvSpPr>
        <p:spPr>
          <a:xfrm>
            <a:off x="4049751" y="3395306"/>
            <a:ext cx="942386" cy="2845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886FE0-5E56-4B26-B13B-88284D86A512}"/>
              </a:ext>
            </a:extLst>
          </p:cNvPr>
          <p:cNvSpPr/>
          <p:nvPr/>
        </p:nvSpPr>
        <p:spPr>
          <a:xfrm>
            <a:off x="3961885" y="2940260"/>
            <a:ext cx="1118118" cy="31275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F395F6C-99A8-49D3-A66B-7174A741FC66}"/>
              </a:ext>
            </a:extLst>
          </p:cNvPr>
          <p:cNvCxnSpPr>
            <a:stCxn id="28" idx="2"/>
            <a:endCxn id="13" idx="0"/>
          </p:cNvCxnSpPr>
          <p:nvPr/>
        </p:nvCxnSpPr>
        <p:spPr>
          <a:xfrm>
            <a:off x="4520944" y="3253014"/>
            <a:ext cx="0" cy="142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7628A3-950D-4AD4-A45A-F2EC27868400}"/>
              </a:ext>
            </a:extLst>
          </p:cNvPr>
          <p:cNvSpPr/>
          <p:nvPr/>
        </p:nvSpPr>
        <p:spPr>
          <a:xfrm>
            <a:off x="2514084" y="5032829"/>
            <a:ext cx="1118118" cy="3848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FDF1EA-FB04-4ADB-95C0-ACC78EB2F0FA}"/>
              </a:ext>
            </a:extLst>
          </p:cNvPr>
          <p:cNvCxnSpPr>
            <a:cxnSpLocks/>
            <a:stCxn id="35" idx="0"/>
            <a:endCxn id="6" idx="2"/>
          </p:cNvCxnSpPr>
          <p:nvPr/>
        </p:nvCxnSpPr>
        <p:spPr>
          <a:xfrm flipV="1">
            <a:off x="3073143" y="4748245"/>
            <a:ext cx="0" cy="28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FA73A8A-65B0-4C76-A184-3CF0E0581A98}"/>
              </a:ext>
            </a:extLst>
          </p:cNvPr>
          <p:cNvSpPr/>
          <p:nvPr/>
        </p:nvSpPr>
        <p:spPr>
          <a:xfrm>
            <a:off x="3961885" y="4001294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ED6066-43B5-4144-B51A-C874538CB3D9}"/>
              </a:ext>
            </a:extLst>
          </p:cNvPr>
          <p:cNvCxnSpPr/>
          <p:nvPr/>
        </p:nvCxnSpPr>
        <p:spPr>
          <a:xfrm flipH="1">
            <a:off x="3632202" y="4381516"/>
            <a:ext cx="329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338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9189E-510E-4B32-B306-FCA9AD89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collaborate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7DD5-25CB-4236-AEDE-F985FB3C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Manage access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94183C-0257-4474-8D98-1D5AA30B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415" y="1916103"/>
            <a:ext cx="2154491" cy="45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21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9189E-510E-4B32-B306-FCA9AD89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collaborate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7DD5-25CB-4236-AEDE-F985FB3C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Invite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collaborator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8BB490-E074-4EE6-BAA1-AB18CBB0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644775"/>
            <a:ext cx="10848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236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60A7A-FC06-47A6-AA28-185ACA46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collaborate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D6591-9213-4B19-A9C8-501203B0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초대할 사람 검색 </a:t>
            </a:r>
            <a:r>
              <a:rPr lang="en-US" altLang="ko-KR" dirty="0"/>
              <a:t>(username, email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A5682C-5065-4DA0-B13B-37ED2EA2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459021"/>
            <a:ext cx="5353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718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9189E-510E-4B32-B306-FCA9AD89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collaborate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7DD5-25CB-4236-AEDE-F985FB3C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초대받은 사람은 이메일 들어가서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946DDA-815A-47A0-863A-A3A7D055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08" y="2392362"/>
            <a:ext cx="3980584" cy="42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949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104B6-1898-462D-ACCB-EE71AB4B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 </a:t>
            </a:r>
            <a:r>
              <a:rPr lang="en-US" altLang="ko-KR" dirty="0"/>
              <a:t>11 – collaborate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E0974-EA93-4998-8875-4E34824B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인이 짝을 이룬다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각자 </a:t>
            </a:r>
            <a:r>
              <a:rPr lang="en-US" altLang="ko-KR" dirty="0"/>
              <a:t>GitHub</a:t>
            </a:r>
            <a:r>
              <a:rPr lang="ko-KR" altLang="en-US" dirty="0"/>
              <a:t>에 새로운 </a:t>
            </a:r>
            <a:r>
              <a:rPr lang="en-US" altLang="ko-KR" dirty="0"/>
              <a:t>repo</a:t>
            </a:r>
            <a:r>
              <a:rPr lang="ko-KR" altLang="en-US" dirty="0"/>
              <a:t>를 생성한 다음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collaborator</a:t>
            </a:r>
            <a:r>
              <a:rPr lang="ko-KR" altLang="en-US" dirty="0"/>
              <a:t>로 서로를 등록한다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서로의 </a:t>
            </a:r>
            <a:r>
              <a:rPr lang="en-US" altLang="ko-KR" dirty="0"/>
              <a:t>repo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  <a:r>
              <a:rPr lang="ko-KR" altLang="en-US" dirty="0"/>
              <a:t>한 후</a:t>
            </a:r>
            <a:r>
              <a:rPr lang="en-US" altLang="ko-KR" dirty="0"/>
              <a:t>, </a:t>
            </a:r>
            <a:r>
              <a:rPr lang="ko-KR" altLang="en-US" dirty="0"/>
              <a:t>텍스트 파일 하나를 생성하여 커밋한다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0656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31B1F-780A-4D3D-B1B2-4B31E2AC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 </a:t>
            </a:r>
            <a:r>
              <a:rPr lang="en-US" altLang="ko-KR" dirty="0"/>
              <a:t>– git </a:t>
            </a:r>
            <a:r>
              <a:rPr lang="ko-KR" altLang="en-US" dirty="0"/>
              <a:t>연습하기 좋은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2E1AE-A315-443A-8AD1-CFF52DDE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altLang="ko-KR" dirty="0">
                <a:hlinkClick r:id="rId2"/>
              </a:rPr>
              <a:t>https://learngitbranching.js.org/?locale=ko</a:t>
            </a:r>
            <a:r>
              <a:rPr lang="af-ZA" altLang="ko-KR" dirty="0"/>
              <a:t> </a:t>
            </a:r>
          </a:p>
          <a:p>
            <a:endParaRPr lang="af-ZA" altLang="ko-KR" dirty="0"/>
          </a:p>
          <a:p>
            <a:r>
              <a:rPr lang="ko-KR" altLang="en-US" dirty="0"/>
              <a:t>좌측 터미널에 </a:t>
            </a:r>
            <a:r>
              <a:rPr lang="en-US" altLang="ko-KR" b="1" dirty="0"/>
              <a:t>sandbox</a:t>
            </a:r>
            <a:r>
              <a:rPr lang="ko-KR" altLang="en-US" dirty="0"/>
              <a:t>를 입력하면 자유롭게 연습할 수 있다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3059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0181E6-9B75-4C5F-9659-BEF0EC3F9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63550C2-1083-4B33-BDC8-FA168DE70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66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E88B-CC3F-4F6D-89AC-AA7A5F1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– git branch &amp; git checkout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A83F-9DCC-4A82-BAF0-CE0EBDD2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b="1" dirty="0"/>
              <a:t>git checkout example </a:t>
            </a:r>
            <a:r>
              <a:rPr lang="en-US" altLang="ko-KR" dirty="0"/>
              <a:t>: HEAD</a:t>
            </a:r>
            <a:r>
              <a:rPr lang="ko-KR" altLang="en-US" dirty="0"/>
              <a:t>를 </a:t>
            </a:r>
            <a:r>
              <a:rPr lang="en-US" altLang="ko-KR" dirty="0"/>
              <a:t>example </a:t>
            </a:r>
            <a:r>
              <a:rPr lang="ko-KR" altLang="en-US" dirty="0"/>
              <a:t>위치로 이동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263AED-3246-426F-ABD8-45B31204C707}"/>
              </a:ext>
            </a:extLst>
          </p:cNvPr>
          <p:cNvSpPr/>
          <p:nvPr/>
        </p:nvSpPr>
        <p:spPr>
          <a:xfrm>
            <a:off x="1066283" y="3987800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2311EC-C0EC-4F8C-B981-F207970BB94F}"/>
              </a:ext>
            </a:extLst>
          </p:cNvPr>
          <p:cNvSpPr/>
          <p:nvPr/>
        </p:nvSpPr>
        <p:spPr>
          <a:xfrm>
            <a:off x="2514084" y="3987800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779A6B-F69B-4B64-A399-CB3742AD363D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184401" y="4368023"/>
            <a:ext cx="329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30FBB4-22AE-4513-9C23-70BFE8CB366D}"/>
              </a:ext>
            </a:extLst>
          </p:cNvPr>
          <p:cNvCxnSpPr>
            <a:cxnSpLocks/>
          </p:cNvCxnSpPr>
          <p:nvPr/>
        </p:nvCxnSpPr>
        <p:spPr>
          <a:xfrm>
            <a:off x="4520944" y="3716710"/>
            <a:ext cx="0" cy="28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8401-F210-4585-A831-810D2F20CA79}"/>
              </a:ext>
            </a:extLst>
          </p:cNvPr>
          <p:cNvSpPr/>
          <p:nvPr/>
        </p:nvSpPr>
        <p:spPr>
          <a:xfrm>
            <a:off x="4049751" y="3395306"/>
            <a:ext cx="942386" cy="2845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7628A3-950D-4AD4-A45A-F2EC27868400}"/>
              </a:ext>
            </a:extLst>
          </p:cNvPr>
          <p:cNvSpPr/>
          <p:nvPr/>
        </p:nvSpPr>
        <p:spPr>
          <a:xfrm>
            <a:off x="2514084" y="5032829"/>
            <a:ext cx="1118118" cy="3848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FDF1EA-FB04-4ADB-95C0-ACC78EB2F0FA}"/>
              </a:ext>
            </a:extLst>
          </p:cNvPr>
          <p:cNvCxnSpPr>
            <a:cxnSpLocks/>
            <a:stCxn id="35" idx="0"/>
            <a:endCxn id="6" idx="2"/>
          </p:cNvCxnSpPr>
          <p:nvPr/>
        </p:nvCxnSpPr>
        <p:spPr>
          <a:xfrm flipV="1">
            <a:off x="3073143" y="4748245"/>
            <a:ext cx="0" cy="28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FA73A8A-65B0-4C76-A184-3CF0E0581A98}"/>
              </a:ext>
            </a:extLst>
          </p:cNvPr>
          <p:cNvSpPr/>
          <p:nvPr/>
        </p:nvSpPr>
        <p:spPr>
          <a:xfrm>
            <a:off x="3961885" y="4001294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ED6066-43B5-4144-B51A-C874538CB3D9}"/>
              </a:ext>
            </a:extLst>
          </p:cNvPr>
          <p:cNvCxnSpPr/>
          <p:nvPr/>
        </p:nvCxnSpPr>
        <p:spPr>
          <a:xfrm flipH="1">
            <a:off x="3632202" y="4381516"/>
            <a:ext cx="329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2DC912-CD83-4948-AB5F-E2B646637079}"/>
              </a:ext>
            </a:extLst>
          </p:cNvPr>
          <p:cNvSpPr/>
          <p:nvPr/>
        </p:nvSpPr>
        <p:spPr>
          <a:xfrm>
            <a:off x="2514084" y="5584931"/>
            <a:ext cx="1118118" cy="31275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DF140A-8101-4C2E-B981-6716B20117FE}"/>
              </a:ext>
            </a:extLst>
          </p:cNvPr>
          <p:cNvCxnSpPr>
            <a:cxnSpLocks/>
            <a:stCxn id="17" idx="0"/>
            <a:endCxn id="35" idx="2"/>
          </p:cNvCxnSpPr>
          <p:nvPr/>
        </p:nvCxnSpPr>
        <p:spPr>
          <a:xfrm flipV="1">
            <a:off x="3073143" y="5417700"/>
            <a:ext cx="0" cy="16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80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E88B-CC3F-4F6D-89AC-AA7A5F1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– git branch &amp; git checkout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A83F-9DCC-4A82-BAF0-CE0EBDD2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b="1" dirty="0"/>
              <a:t>git commit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263AED-3246-426F-ABD8-45B31204C707}"/>
              </a:ext>
            </a:extLst>
          </p:cNvPr>
          <p:cNvSpPr/>
          <p:nvPr/>
        </p:nvSpPr>
        <p:spPr>
          <a:xfrm>
            <a:off x="995163" y="2740192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2311EC-C0EC-4F8C-B981-F207970BB94F}"/>
              </a:ext>
            </a:extLst>
          </p:cNvPr>
          <p:cNvSpPr/>
          <p:nvPr/>
        </p:nvSpPr>
        <p:spPr>
          <a:xfrm>
            <a:off x="2442964" y="2740192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779A6B-F69B-4B64-A399-CB3742AD363D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113281" y="3120415"/>
            <a:ext cx="329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30FBB4-22AE-4513-9C23-70BFE8CB366D}"/>
              </a:ext>
            </a:extLst>
          </p:cNvPr>
          <p:cNvCxnSpPr>
            <a:cxnSpLocks/>
          </p:cNvCxnSpPr>
          <p:nvPr/>
        </p:nvCxnSpPr>
        <p:spPr>
          <a:xfrm>
            <a:off x="4449824" y="2469102"/>
            <a:ext cx="0" cy="28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8401-F210-4585-A831-810D2F20CA79}"/>
              </a:ext>
            </a:extLst>
          </p:cNvPr>
          <p:cNvSpPr/>
          <p:nvPr/>
        </p:nvSpPr>
        <p:spPr>
          <a:xfrm>
            <a:off x="3978631" y="2147698"/>
            <a:ext cx="942386" cy="2845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7628A3-950D-4AD4-A45A-F2EC27868400}"/>
              </a:ext>
            </a:extLst>
          </p:cNvPr>
          <p:cNvSpPr/>
          <p:nvPr/>
        </p:nvSpPr>
        <p:spPr>
          <a:xfrm>
            <a:off x="5109965" y="5628019"/>
            <a:ext cx="1118118" cy="38487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FDF1EA-FB04-4ADB-95C0-ACC78EB2F0FA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5669024" y="5437139"/>
            <a:ext cx="0" cy="190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FA73A8A-65B0-4C76-A184-3CF0E0581A98}"/>
              </a:ext>
            </a:extLst>
          </p:cNvPr>
          <p:cNvSpPr/>
          <p:nvPr/>
        </p:nvSpPr>
        <p:spPr>
          <a:xfrm>
            <a:off x="3890765" y="2753686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ED6066-43B5-4144-B51A-C874538CB3D9}"/>
              </a:ext>
            </a:extLst>
          </p:cNvPr>
          <p:cNvCxnSpPr/>
          <p:nvPr/>
        </p:nvCxnSpPr>
        <p:spPr>
          <a:xfrm flipH="1">
            <a:off x="3561082" y="3133908"/>
            <a:ext cx="329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2DC912-CD83-4948-AB5F-E2B646637079}"/>
              </a:ext>
            </a:extLst>
          </p:cNvPr>
          <p:cNvSpPr/>
          <p:nvPr/>
        </p:nvSpPr>
        <p:spPr>
          <a:xfrm>
            <a:off x="5109965" y="6180121"/>
            <a:ext cx="1118118" cy="31275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DF140A-8101-4C2E-B981-6716B20117FE}"/>
              </a:ext>
            </a:extLst>
          </p:cNvPr>
          <p:cNvCxnSpPr>
            <a:cxnSpLocks/>
            <a:stCxn id="17" idx="0"/>
            <a:endCxn id="35" idx="2"/>
          </p:cNvCxnSpPr>
          <p:nvPr/>
        </p:nvCxnSpPr>
        <p:spPr>
          <a:xfrm flipV="1">
            <a:off x="5669024" y="6012890"/>
            <a:ext cx="0" cy="16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13F32D6-8C69-489F-9D4E-AB7A406C9434}"/>
              </a:ext>
            </a:extLst>
          </p:cNvPr>
          <p:cNvSpPr/>
          <p:nvPr/>
        </p:nvSpPr>
        <p:spPr>
          <a:xfrm>
            <a:off x="5109965" y="4676694"/>
            <a:ext cx="1118118" cy="76044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D72349-1599-47F4-B2C5-AC0BEB6827BD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 flipV="1">
            <a:off x="3561082" y="3120415"/>
            <a:ext cx="1548883" cy="193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3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41D92-32FD-4CE2-9752-68CB652B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– git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5FEB9-79BF-40F8-BA74-8F274C2D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03496"/>
          </a:xfrm>
        </p:spPr>
        <p:txBody>
          <a:bodyPr>
            <a:normAutofit/>
          </a:bodyPr>
          <a:lstStyle/>
          <a:p>
            <a:r>
              <a:rPr lang="ko-KR" altLang="en-US" dirty="0"/>
              <a:t>각각의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한데 모아야함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git merge &lt;branch name&gt;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HEAD</a:t>
            </a:r>
            <a:r>
              <a:rPr lang="ko-KR" altLang="en-US" dirty="0"/>
              <a:t>에 병합한다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172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1944</Words>
  <Application>Microsoft Office PowerPoint</Application>
  <PresentationFormat>와이드스크린</PresentationFormat>
  <Paragraphs>321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9" baseType="lpstr">
      <vt:lpstr>맑은 고딕</vt:lpstr>
      <vt:lpstr>Arial</vt:lpstr>
      <vt:lpstr>Office 테마</vt:lpstr>
      <vt:lpstr>Git 교육자료 하편</vt:lpstr>
      <vt:lpstr>목차</vt:lpstr>
      <vt:lpstr>Git 브랜치 – git branch &amp; git checkout</vt:lpstr>
      <vt:lpstr>Git 브랜치 – git branch &amp; git checkout</vt:lpstr>
      <vt:lpstr>Git 브랜치 – git branch &amp; git checkout</vt:lpstr>
      <vt:lpstr>Git 브랜치 – git branch &amp; git checkout</vt:lpstr>
      <vt:lpstr>Git 브랜치 – git branch &amp; git checkout</vt:lpstr>
      <vt:lpstr>Git 브랜치 – git branch &amp; git checkout</vt:lpstr>
      <vt:lpstr>Git 브랜치 – git merge</vt:lpstr>
      <vt:lpstr>Git 브랜치 – git merge</vt:lpstr>
      <vt:lpstr>Git 브랜치 – git merge</vt:lpstr>
      <vt:lpstr>Git 브랜치 – git merge</vt:lpstr>
      <vt:lpstr>Git 브랜치 – git merge</vt:lpstr>
      <vt:lpstr>Git 브랜치 – git merge</vt:lpstr>
      <vt:lpstr>Git 브랜치 – git merge</vt:lpstr>
      <vt:lpstr>Git 실습 7 – branching</vt:lpstr>
      <vt:lpstr>Git 고급 </vt:lpstr>
      <vt:lpstr>Git 고급 – git stash</vt:lpstr>
      <vt:lpstr>Git 고급 – git stash</vt:lpstr>
      <vt:lpstr>Git 고급 – git stash</vt:lpstr>
      <vt:lpstr>Git 고급 – git stash</vt:lpstr>
      <vt:lpstr>Git 고급 – git stash</vt:lpstr>
      <vt:lpstr>Git 고급 – git stash</vt:lpstr>
      <vt:lpstr>Git 실습 8 – git stash</vt:lpstr>
      <vt:lpstr>Git 고급 – git reset</vt:lpstr>
      <vt:lpstr>Git 고급 – git reset</vt:lpstr>
      <vt:lpstr>Git 고급 – git reset</vt:lpstr>
      <vt:lpstr>Git 고급 – git reset</vt:lpstr>
      <vt:lpstr>Git 실습 8 – git reset </vt:lpstr>
      <vt:lpstr>Git 고급 – git flow</vt:lpstr>
      <vt:lpstr>Git 고급 – git flow</vt:lpstr>
      <vt:lpstr>Git 고급 – git flow</vt:lpstr>
      <vt:lpstr>Git 고급 – git flow</vt:lpstr>
      <vt:lpstr>Git 고급 – git flow</vt:lpstr>
      <vt:lpstr>Git 고급 – git flow</vt:lpstr>
      <vt:lpstr>Git 고급 – git flow</vt:lpstr>
      <vt:lpstr>Git 고급 – git flow</vt:lpstr>
      <vt:lpstr>Git 고급 – git flow</vt:lpstr>
      <vt:lpstr>Git 고급 – git flow</vt:lpstr>
      <vt:lpstr>Git 고급 – git flow</vt:lpstr>
      <vt:lpstr>Git 고급 – git flow</vt:lpstr>
      <vt:lpstr>Git 고급 – git flow</vt:lpstr>
      <vt:lpstr>Git 고급 – git flow</vt:lpstr>
      <vt:lpstr>Git 실습 9 – git flow</vt:lpstr>
      <vt:lpstr>GitHub - fork</vt:lpstr>
      <vt:lpstr>GitHub – fork</vt:lpstr>
      <vt:lpstr>GitHub – fork</vt:lpstr>
      <vt:lpstr>GitHub – fork</vt:lpstr>
      <vt:lpstr>GitHub – pull request</vt:lpstr>
      <vt:lpstr>GitHub – pull request</vt:lpstr>
      <vt:lpstr>GitHub – pull request</vt:lpstr>
      <vt:lpstr>GitHub – pull request</vt:lpstr>
      <vt:lpstr>GitHub – pull request</vt:lpstr>
      <vt:lpstr>GitHub – pull request</vt:lpstr>
      <vt:lpstr>GitHub – pull request</vt:lpstr>
      <vt:lpstr>GitHub – pull request</vt:lpstr>
      <vt:lpstr>Git 실습 10 – fork &amp; pull request</vt:lpstr>
      <vt:lpstr>GitHub – collaborate</vt:lpstr>
      <vt:lpstr>GitHub – collaborate </vt:lpstr>
      <vt:lpstr>GitHub – collaborate</vt:lpstr>
      <vt:lpstr>GitHub – collaborate</vt:lpstr>
      <vt:lpstr>GitHub – collaborate </vt:lpstr>
      <vt:lpstr>GitHub – collaborate</vt:lpstr>
      <vt:lpstr>Git 실습 11 – collaborate</vt:lpstr>
      <vt:lpstr>참고자료 – git 연습하기 좋은 사이트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교육자료</dc:title>
  <dc:creator>서 주원</dc:creator>
  <cp:lastModifiedBy>2017103994@office.khu.ac.kr</cp:lastModifiedBy>
  <cp:revision>430</cp:revision>
  <dcterms:created xsi:type="dcterms:W3CDTF">2019-01-10T16:47:44Z</dcterms:created>
  <dcterms:modified xsi:type="dcterms:W3CDTF">2021-01-11T04:29:18Z</dcterms:modified>
</cp:coreProperties>
</file>