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0" r:id="rId10"/>
    <p:sldId id="291" r:id="rId11"/>
    <p:sldId id="292" r:id="rId12"/>
    <p:sldId id="293" r:id="rId13"/>
    <p:sldId id="263" r:id="rId14"/>
    <p:sldId id="264" r:id="rId15"/>
    <p:sldId id="265" r:id="rId16"/>
    <p:sldId id="295" r:id="rId17"/>
    <p:sldId id="300" r:id="rId18"/>
    <p:sldId id="301" r:id="rId19"/>
    <p:sldId id="266" r:id="rId20"/>
    <p:sldId id="267" r:id="rId21"/>
    <p:sldId id="296" r:id="rId22"/>
    <p:sldId id="298" r:id="rId23"/>
    <p:sldId id="299" r:id="rId24"/>
    <p:sldId id="268" r:id="rId25"/>
    <p:sldId id="302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303" r:id="rId37"/>
    <p:sldId id="304" r:id="rId38"/>
    <p:sldId id="305" r:id="rId39"/>
    <p:sldId id="306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8" d="100"/>
          <a:sy n="148" d="100"/>
        </p:scale>
        <p:origin x="-1116" y="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196850"/>
          </a:xfrm>
          <a:custGeom>
            <a:avLst/>
            <a:gdLst/>
            <a:ahLst/>
            <a:cxnLst/>
            <a:rect l="l" t="t" r="r" b="b"/>
            <a:pathLst>
              <a:path w="4608195" h="196850">
                <a:moveTo>
                  <a:pt x="4608004" y="0"/>
                </a:moveTo>
                <a:lnTo>
                  <a:pt x="0" y="0"/>
                </a:lnTo>
                <a:lnTo>
                  <a:pt x="0" y="196570"/>
                </a:lnTo>
                <a:lnTo>
                  <a:pt x="4608004" y="19657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10" Type="http://schemas.openxmlformats.org/officeDocument/2006/relationships/image" Target="../media/image7.jpeg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2.xml"/><Relationship Id="rId7" Type="http://schemas.openxmlformats.org/officeDocument/2006/relationships/slide" Target="slide3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10" Type="http://schemas.openxmlformats.org/officeDocument/2006/relationships/image" Target="../media/image13.jpeg"/><Relationship Id="rId4" Type="http://schemas.openxmlformats.org/officeDocument/2006/relationships/slide" Target="slide7.xml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2.xml"/><Relationship Id="rId7" Type="http://schemas.openxmlformats.org/officeDocument/2006/relationships/slide" Target="slide3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10" Type="http://schemas.openxmlformats.org/officeDocument/2006/relationships/image" Target="../media/image17.png"/><Relationship Id="rId4" Type="http://schemas.openxmlformats.org/officeDocument/2006/relationships/slide" Target="slide7.xml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10" Type="http://schemas.openxmlformats.org/officeDocument/2006/relationships/image" Target="../media/image19.jpeg"/><Relationship Id="rId4" Type="http://schemas.openxmlformats.org/officeDocument/2006/relationships/slide" Target="slide7.xml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10" Type="http://schemas.openxmlformats.org/officeDocument/2006/relationships/image" Target="../media/image21.jpeg"/><Relationship Id="rId4" Type="http://schemas.openxmlformats.org/officeDocument/2006/relationships/slide" Target="slide7.xml"/><Relationship Id="rId9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12" Type="http://schemas.openxmlformats.org/officeDocument/2006/relationships/hyperlink" Target="http://www.latex-project.org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11" Type="http://schemas.openxmlformats.org/officeDocument/2006/relationships/hyperlink" Target="http://en.wikibooks.org/wiki/LaTeX" TargetMode="External"/><Relationship Id="rId5" Type="http://schemas.openxmlformats.org/officeDocument/2006/relationships/slide" Target="slide26.xml"/><Relationship Id="rId10" Type="http://schemas.openxmlformats.org/officeDocument/2006/relationships/hyperlink" Target="http://www.andy-roberts.net/writing/latex" TargetMode="External"/><Relationship Id="rId4" Type="http://schemas.openxmlformats.org/officeDocument/2006/relationships/slide" Target="slide7.xml"/><Relationship Id="rId9" Type="http://schemas.openxmlformats.org/officeDocument/2006/relationships/hyperlink" Target="http://guides.libraries.uc.edu/latex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g.org/protext/" TargetMode="External"/><Relationship Id="rId2" Type="http://schemas.openxmlformats.org/officeDocument/2006/relationships/hyperlink" Target="https://tug.org/mactex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exniccenter.org/" TargetMode="External"/><Relationship Id="rId4" Type="http://schemas.openxmlformats.org/officeDocument/2006/relationships/hyperlink" Target="http://www.miktex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950" y="1228255"/>
            <a:ext cx="520065" cy="688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-260" dirty="0">
                <a:latin typeface="Lucida Sans Unicode"/>
                <a:cs typeface="Lucida Sans Unicode"/>
              </a:rPr>
              <a:t>L</a:t>
            </a:r>
            <a:r>
              <a:rPr sz="1800" spc="-390" baseline="16203" dirty="0">
                <a:latin typeface="Arial"/>
                <a:cs typeface="Arial"/>
              </a:rPr>
              <a:t>A</a:t>
            </a:r>
            <a:r>
              <a:rPr sz="1700" spc="-260" dirty="0">
                <a:latin typeface="Lucida Sans Unicode"/>
                <a:cs typeface="Lucida Sans Unicode"/>
              </a:rPr>
              <a:t>T</a:t>
            </a:r>
            <a:r>
              <a:rPr sz="2550" spc="-390" baseline="-11437" dirty="0">
                <a:latin typeface="Lucida Sans Unicode"/>
                <a:cs typeface="Lucida Sans Unicode"/>
              </a:rPr>
              <a:t>E</a:t>
            </a:r>
            <a:r>
              <a:rPr sz="1700" spc="-260" dirty="0">
                <a:latin typeface="Lucida Sans Unicode"/>
                <a:cs typeface="Lucida Sans Unicode"/>
              </a:rPr>
              <a:t>X</a:t>
            </a:r>
            <a:endParaRPr sz="1700" dirty="0">
              <a:latin typeface="Lucida Sans Unicode"/>
              <a:cs typeface="Lucida Sans Unicode"/>
            </a:endParaRPr>
          </a:p>
          <a:p>
            <a:pPr marL="127635">
              <a:lnSpc>
                <a:spcPct val="100000"/>
              </a:lnSpc>
              <a:spcBef>
                <a:spcPts val="1845"/>
              </a:spcBef>
            </a:pPr>
            <a:endParaRPr sz="1100" dirty="0">
              <a:latin typeface="Sitka Heading"/>
              <a:cs typeface="Sitka Heading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TU class\DevTools\Latex\document 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498889"/>
            <a:ext cx="39624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75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TU class\DevTools\Latex\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0175"/>
            <a:ext cx="3962400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273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MTU class\DevTools\Latex\main 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8775"/>
            <a:ext cx="405516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310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69684" y="287096"/>
            <a:ext cx="3869054" cy="3121025"/>
            <a:chOff x="369684" y="287096"/>
            <a:chExt cx="3869054" cy="3121025"/>
          </a:xfrm>
        </p:grpSpPr>
        <p:sp>
          <p:nvSpPr>
            <p:cNvPr id="49" name="object 49"/>
            <p:cNvSpPr/>
            <p:nvPr/>
          </p:nvSpPr>
          <p:spPr>
            <a:xfrm>
              <a:off x="397998" y="320417"/>
              <a:ext cx="2244521" cy="29804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684" y="289623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3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211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5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71190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5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684" y="3405187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3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7012" y="292265"/>
              <a:ext cx="1516274" cy="31103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11957" y="289763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36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4485" y="28976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2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35792" y="28976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2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11957" y="3405187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36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96850"/>
            <a:chOff x="0" y="0"/>
            <a:chExt cx="4608195" cy="196850"/>
          </a:xfrm>
        </p:grpSpPr>
        <p:sp>
          <p:nvSpPr>
            <p:cNvPr id="3" name="object 3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27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27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577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25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993" y="3446"/>
            <a:ext cx="380746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746760" algn="l"/>
                <a:tab pos="1539875" algn="l"/>
                <a:tab pos="2252345" algn="l"/>
                <a:tab pos="2722245" algn="l"/>
                <a:tab pos="3243580" algn="l"/>
              </a:tabLst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BJECTIVES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NTRODUCTION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-80" dirty="0">
                <a:latin typeface="Book Antiqua"/>
                <a:cs typeface="Book Antiqua"/>
                <a:hlinkClick r:id="rId5" action="ppaction://hlinksldjump"/>
              </a:rPr>
              <a:t>L</a:t>
            </a:r>
            <a:r>
              <a:rPr sz="750" spc="-120" baseline="5555" dirty="0"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600" spc="-80" dirty="0"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900" spc="-120" baseline="-13888" dirty="0">
                <a:latin typeface="Book Antiqua"/>
                <a:cs typeface="Book Antiqua"/>
                <a:hlinkClick r:id="rId5" action="ppaction://hlinksldjump"/>
              </a:rPr>
              <a:t>E</a:t>
            </a:r>
            <a:r>
              <a:rPr sz="600" spc="-80" dirty="0">
                <a:latin typeface="Book Antiqua"/>
                <a:cs typeface="Book Antiqua"/>
                <a:hlinkClick r:id="rId5" action="ppaction://hlinksldjump"/>
              </a:rPr>
              <a:t>X </a:t>
            </a:r>
            <a:r>
              <a:rPr sz="600" spc="-40" dirty="0">
                <a:latin typeface="Book Antiqua"/>
                <a:cs typeface="Book Antiqua"/>
                <a:hlinkClick r:id="rId5" action="ppaction://hlinksldjump"/>
              </a:rPr>
              <a:t> </a:t>
            </a:r>
            <a:r>
              <a:rPr sz="600" spc="35" dirty="0">
                <a:latin typeface="Book Antiqua"/>
                <a:cs typeface="Book Antiqua"/>
                <a:hlinkClick r:id="rId5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5" action="ppaction://hlinksldjump"/>
              </a:rPr>
              <a:t>ASICS</a:t>
            </a:r>
            <a:r>
              <a:rPr sz="450" spc="35" dirty="0">
                <a:latin typeface="Book Antiqua"/>
                <a:cs typeface="Book Antiqua"/>
              </a:rPr>
              <a:t>	</a:t>
            </a:r>
            <a:r>
              <a:rPr sz="600" spc="2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</a:t>
            </a:r>
            <a:r>
              <a:rPr sz="450" spc="2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ATH</a:t>
            </a:r>
            <a:r>
              <a:rPr sz="450" spc="2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MAGES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IBLIOGRAPHY</a:t>
            </a:r>
            <a:endParaRPr sz="45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800" dirty="0">
              <a:latin typeface="Book Antiqua"/>
              <a:cs typeface="Book Antiqua"/>
            </a:endParaRPr>
          </a:p>
          <a:p>
            <a:pPr marL="91440">
              <a:lnSpc>
                <a:spcPct val="100000"/>
              </a:lnSpc>
              <a:spcBef>
                <a:spcPts val="680"/>
              </a:spcBef>
            </a:pPr>
            <a:r>
              <a:rPr sz="1400" spc="55" dirty="0">
                <a:latin typeface="Book Antiqua"/>
                <a:cs typeface="Book Antiqua"/>
              </a:rPr>
              <a:t>U</a:t>
            </a:r>
            <a:r>
              <a:rPr sz="1150" spc="55" dirty="0">
                <a:latin typeface="Book Antiqua"/>
                <a:cs typeface="Book Antiqua"/>
              </a:rPr>
              <a:t>NDERSTANDING </a:t>
            </a:r>
            <a:r>
              <a:rPr sz="1150" spc="45" dirty="0">
                <a:latin typeface="Book Antiqua"/>
                <a:cs typeface="Book Antiqua"/>
              </a:rPr>
              <a:t>THE </a:t>
            </a:r>
            <a:r>
              <a:rPr sz="1150" spc="50" dirty="0">
                <a:latin typeface="Book Antiqua"/>
                <a:cs typeface="Book Antiqua"/>
              </a:rPr>
              <a:t>CODE </a:t>
            </a:r>
            <a:r>
              <a:rPr sz="1400" spc="25" dirty="0">
                <a:latin typeface="Book Antiqua"/>
                <a:cs typeface="Book Antiqua"/>
              </a:rPr>
              <a:t>&amp;</a:t>
            </a:r>
            <a:r>
              <a:rPr sz="1400" spc="330" dirty="0">
                <a:latin typeface="Book Antiqua"/>
                <a:cs typeface="Book Antiqua"/>
              </a:rPr>
              <a:t> </a:t>
            </a:r>
            <a:r>
              <a:rPr sz="1150" spc="60" dirty="0">
                <a:latin typeface="Book Antiqua"/>
                <a:cs typeface="Book Antiqua"/>
              </a:rPr>
              <a:t>STRUCTURE</a:t>
            </a:r>
            <a:endParaRPr sz="1150" dirty="0">
              <a:latin typeface="Book Antiqua"/>
              <a:cs typeface="Book Antiqua"/>
            </a:endParaRPr>
          </a:p>
          <a:p>
            <a:pPr marL="615950" indent="-148590">
              <a:lnSpc>
                <a:spcPct val="100000"/>
              </a:lnSpc>
              <a:spcBef>
                <a:spcPts val="360"/>
              </a:spcBef>
              <a:buSzPct val="72727"/>
              <a:buFont typeface="Lucida Sans Unicode"/>
              <a:buChar char="►"/>
              <a:tabLst>
                <a:tab pos="616585" algn="l"/>
              </a:tabLst>
            </a:pPr>
            <a:r>
              <a:rPr sz="1100" spc="-10" dirty="0">
                <a:latin typeface="Book Antiqua"/>
                <a:cs typeface="Book Antiqua"/>
              </a:rPr>
              <a:t>Preamble </a:t>
            </a:r>
            <a:r>
              <a:rPr sz="1100" spc="-5" dirty="0">
                <a:latin typeface="Book Antiqua"/>
                <a:cs typeface="Book Antiqua"/>
              </a:rPr>
              <a:t>of a document</a:t>
            </a:r>
            <a:endParaRPr sz="1100" dirty="0">
              <a:latin typeface="Book Antiqua"/>
              <a:cs typeface="Book Antiqua"/>
            </a:endParaRPr>
          </a:p>
          <a:p>
            <a:pPr marL="615950" indent="-148590">
              <a:lnSpc>
                <a:spcPct val="100000"/>
              </a:lnSpc>
              <a:spcBef>
                <a:spcPts val="35"/>
              </a:spcBef>
              <a:buSzPct val="72727"/>
              <a:buFont typeface="Lucida Sans Unicode"/>
              <a:buChar char="►"/>
              <a:tabLst>
                <a:tab pos="616585" algn="l"/>
              </a:tabLst>
            </a:pPr>
            <a:r>
              <a:rPr sz="1100" spc="-5" dirty="0">
                <a:latin typeface="Book Antiqua"/>
                <a:cs typeface="Book Antiqua"/>
              </a:rPr>
              <a:t>Basic formatting: abstract, paragraphs </a:t>
            </a:r>
            <a:r>
              <a:rPr sz="1100" spc="-10" dirty="0">
                <a:latin typeface="Book Antiqua"/>
                <a:cs typeface="Book Antiqua"/>
              </a:rPr>
              <a:t>&amp;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newline</a:t>
            </a:r>
            <a:endParaRPr sz="1100" dirty="0">
              <a:latin typeface="Book Antiqua"/>
              <a:cs typeface="Book Antiqua"/>
            </a:endParaRPr>
          </a:p>
          <a:p>
            <a:pPr marL="615950" indent="-148590">
              <a:lnSpc>
                <a:spcPct val="100000"/>
              </a:lnSpc>
              <a:spcBef>
                <a:spcPts val="35"/>
              </a:spcBef>
              <a:buSzPct val="72727"/>
              <a:buFont typeface="Lucida Sans Unicode"/>
              <a:buChar char="►"/>
              <a:tabLst>
                <a:tab pos="616585" algn="l"/>
              </a:tabLst>
            </a:pPr>
            <a:r>
              <a:rPr sz="1100" spc="-10" dirty="0">
                <a:latin typeface="Book Antiqua"/>
                <a:cs typeface="Book Antiqua"/>
              </a:rPr>
              <a:t>Environments </a:t>
            </a:r>
            <a:r>
              <a:rPr sz="1100" spc="-5" dirty="0">
                <a:latin typeface="Book Antiqua"/>
                <a:cs typeface="Book Antiqua"/>
              </a:rPr>
              <a:t>- Paragraph style </a:t>
            </a:r>
            <a:r>
              <a:rPr sz="1100" spc="-10" dirty="0">
                <a:latin typeface="Book Antiqua"/>
                <a:cs typeface="Book Antiqua"/>
              </a:rPr>
              <a:t>and </a:t>
            </a:r>
            <a:r>
              <a:rPr sz="1100" spc="-5" dirty="0">
                <a:latin typeface="Book Antiqua"/>
                <a:cs typeface="Book Antiqua"/>
              </a:rPr>
              <a:t>formatting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9994" y="1146225"/>
            <a:ext cx="4248010" cy="23097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955040" cy="41275"/>
            <a:chOff x="1569377" y="132717"/>
            <a:chExt cx="955040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577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23060" y="3446"/>
            <a:ext cx="10026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9935" algn="l"/>
              </a:tabLst>
            </a:pP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X </a:t>
            </a:r>
            <a:r>
              <a:rPr sz="600" spc="-40" dirty="0"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4" action="ppaction://hlinksldjump"/>
              </a:rPr>
              <a:t>ASICS</a:t>
            </a:r>
            <a:r>
              <a:rPr sz="450" spc="35" dirty="0">
                <a:latin typeface="Book Antiqua"/>
                <a:cs typeface="Book Antiqua"/>
              </a:rPr>
              <a:t>	</a:t>
            </a:r>
            <a:r>
              <a:rPr sz="600" spc="25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25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ATH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5" name="object 25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2" name="object 32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1" name="object 41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9860" y="302575"/>
            <a:ext cx="2085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S</a:t>
            </a:r>
            <a:r>
              <a:rPr sz="1150" spc="60" dirty="0">
                <a:latin typeface="Book Antiqua"/>
                <a:cs typeface="Book Antiqua"/>
              </a:rPr>
              <a:t>ECTIONING</a:t>
            </a:r>
            <a:r>
              <a:rPr sz="1150" spc="114" dirty="0">
                <a:latin typeface="Book Antiqua"/>
                <a:cs typeface="Book Antiqua"/>
              </a:rPr>
              <a:t> </a:t>
            </a:r>
            <a:r>
              <a:rPr sz="1150" spc="55" dirty="0">
                <a:latin typeface="Book Antiqua"/>
                <a:cs typeface="Book Antiqua"/>
              </a:rPr>
              <a:t>COMMANDS</a:t>
            </a:r>
            <a:endParaRPr sz="1150" dirty="0">
              <a:latin typeface="Book Antiqua"/>
              <a:cs typeface="Book Antiqu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4660" y="723140"/>
            <a:ext cx="3904615" cy="22017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85" dirty="0">
                <a:latin typeface="Book Antiqua"/>
                <a:cs typeface="Book Antiqua"/>
              </a:rPr>
              <a:t>L</a:t>
            </a:r>
            <a:r>
              <a:rPr sz="1200" spc="-277" baseline="13888" dirty="0">
                <a:latin typeface="Book Antiqua"/>
                <a:cs typeface="Book Antiqua"/>
              </a:rPr>
              <a:t>A</a:t>
            </a:r>
            <a:r>
              <a:rPr sz="1100" spc="-185" dirty="0">
                <a:latin typeface="Book Antiqua"/>
                <a:cs typeface="Book Antiqua"/>
              </a:rPr>
              <a:t>T</a:t>
            </a:r>
            <a:r>
              <a:rPr sz="1650" spc="-277" baseline="-12626" dirty="0">
                <a:latin typeface="Book Antiqua"/>
                <a:cs typeface="Book Antiqua"/>
              </a:rPr>
              <a:t>E</a:t>
            </a:r>
            <a:r>
              <a:rPr sz="1100" spc="-185" dirty="0">
                <a:latin typeface="Book Antiqua"/>
                <a:cs typeface="Book Antiqua"/>
              </a:rPr>
              <a:t>X </a:t>
            </a:r>
            <a:r>
              <a:rPr sz="1100" spc="-5" dirty="0">
                <a:latin typeface="Book Antiqua"/>
                <a:cs typeface="Book Antiqua"/>
              </a:rPr>
              <a:t>can </a:t>
            </a:r>
            <a:r>
              <a:rPr sz="1100" spc="-10" dirty="0">
                <a:latin typeface="Book Antiqua"/>
                <a:cs typeface="Book Antiqua"/>
              </a:rPr>
              <a:t>organize, number and </a:t>
            </a:r>
            <a:r>
              <a:rPr sz="1100" spc="-5" dirty="0">
                <a:latin typeface="Book Antiqua"/>
                <a:cs typeface="Book Antiqua"/>
              </a:rPr>
              <a:t>index chapters </a:t>
            </a:r>
            <a:r>
              <a:rPr sz="1100" spc="-10" dirty="0">
                <a:latin typeface="Book Antiqua"/>
                <a:cs typeface="Book Antiqua"/>
              </a:rPr>
              <a:t>and </a:t>
            </a:r>
            <a:r>
              <a:rPr sz="1100" spc="-5" dirty="0">
                <a:latin typeface="Book Antiqua"/>
                <a:cs typeface="Book Antiqua"/>
              </a:rPr>
              <a:t>sections of  a document. </a:t>
            </a:r>
            <a:r>
              <a:rPr sz="1100" spc="-10" dirty="0">
                <a:latin typeface="Book Antiqua"/>
                <a:cs typeface="Book Antiqua"/>
              </a:rPr>
              <a:t>There </a:t>
            </a:r>
            <a:r>
              <a:rPr sz="1100" spc="-15" dirty="0">
                <a:latin typeface="Book Antiqua"/>
                <a:cs typeface="Book Antiqua"/>
              </a:rPr>
              <a:t>are </a:t>
            </a:r>
            <a:r>
              <a:rPr sz="1100" spc="-5" dirty="0">
                <a:latin typeface="Book Antiqua"/>
                <a:cs typeface="Book Antiqua"/>
              </a:rPr>
              <a:t>upto 7 levels of depth for </a:t>
            </a:r>
            <a:r>
              <a:rPr sz="1100" spc="-10" dirty="0">
                <a:latin typeface="Book Antiqua"/>
                <a:cs typeface="Book Antiqua"/>
              </a:rPr>
              <a:t>defining  </a:t>
            </a:r>
            <a:r>
              <a:rPr sz="1100" spc="-5" dirty="0">
                <a:latin typeface="Book Antiqua"/>
                <a:cs typeface="Book Antiqua"/>
              </a:rPr>
              <a:t>sections depending </a:t>
            </a:r>
            <a:r>
              <a:rPr sz="1100" spc="-10" dirty="0">
                <a:latin typeface="Book Antiqua"/>
                <a:cs typeface="Book Antiqua"/>
              </a:rPr>
              <a:t>on </a:t>
            </a:r>
            <a:r>
              <a:rPr sz="1100" spc="-5" dirty="0">
                <a:latin typeface="Book Antiqua"/>
                <a:cs typeface="Book Antiqua"/>
              </a:rPr>
              <a:t>the document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class</a:t>
            </a:r>
            <a:r>
              <a:rPr sz="1100" spc="-5" dirty="0" smtClean="0">
                <a:latin typeface="Book Antiqua"/>
                <a:cs typeface="Book Antiqua"/>
              </a:rPr>
              <a:t>.</a:t>
            </a:r>
            <a:endParaRPr lang="en-US" sz="1100" spc="-5" dirty="0" smtClean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100" spc="-5" dirty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100" spc="-5" dirty="0" smtClean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100" spc="-5" dirty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100" spc="-5" dirty="0" smtClean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100" spc="-5" dirty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100" spc="-5" dirty="0" smtClean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100" spc="-5" dirty="0">
              <a:latin typeface="Book Antiqua"/>
              <a:cs typeface="Book Antiqua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lang="en-US" sz="1100" dirty="0"/>
              <a:t>\part and \chapter are only available in </a:t>
            </a:r>
            <a:r>
              <a:rPr lang="en-US" sz="1100" i="1" dirty="0"/>
              <a:t>report</a:t>
            </a:r>
            <a:r>
              <a:rPr lang="en-US" sz="1100" dirty="0"/>
              <a:t> and </a:t>
            </a:r>
            <a:r>
              <a:rPr lang="en-US" sz="1100" i="1" dirty="0"/>
              <a:t>book</a:t>
            </a:r>
            <a:r>
              <a:rPr lang="en-US" sz="1100" dirty="0"/>
              <a:t> document classes. </a:t>
            </a:r>
            <a:endParaRPr lang="en-US" sz="1100" dirty="0" smtClean="0"/>
          </a:p>
        </p:txBody>
      </p:sp>
      <p:sp>
        <p:nvSpPr>
          <p:cNvPr id="48" name="object 48"/>
          <p:cNvSpPr/>
          <p:nvPr/>
        </p:nvSpPr>
        <p:spPr>
          <a:xfrm>
            <a:off x="1306848" y="1349375"/>
            <a:ext cx="1900237" cy="1066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50" y="595201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Numbered and unnumbered sections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50" y="1196975"/>
            <a:ext cx="4114800" cy="1604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9550" marR="30480" indent="-171450" algn="just">
              <a:lnSpc>
                <a:spcPct val="102600"/>
              </a:lnSpc>
              <a:spcBef>
                <a:spcPts val="55"/>
              </a:spcBef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get an unnumbered chapter, section, sub-section, etc. 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an asterisk before the opening curly brace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These will not go into the table of contents.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add an unnumbered section to the table of contents, use the \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addcontentsline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command like this: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addcontentsline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toc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}{section}{Title of the section} </a:t>
            </a:r>
          </a:p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965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0" y="24584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of contents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569009"/>
            <a:ext cx="426720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To create the table of contents is straightforward, the command \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tableofcontents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does the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job.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documentclass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{article}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title{Sections and Chapters}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author{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Gubert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Farnsworth}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date{ }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begin{document}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  \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maketitle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b="1" dirty="0" err="1">
                <a:latin typeface="Times New Roman" pitchFamily="18" charset="0"/>
                <a:cs typeface="Times New Roman" pitchFamily="18" charset="0"/>
              </a:rPr>
              <a:t>tableofcontents</a:t>
            </a:r>
            <a:r>
              <a:rPr lang="en-US" sz="105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05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     \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section{Introduction} This is the first section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Nullam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mi et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neque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pharetra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sollicitudin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Praesent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imperdietmi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ante.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Donec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ullamcorper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felis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non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sodales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...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addcontentsline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toc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}{section}{Unnumbered Section} \section*{Unnumbered Section} 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end{document}</a:t>
            </a: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15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50" y="587375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Change the title of the table of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default title for the table of contents is "Contents", this can be changed into whatever you need.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/>
              <a:t>\</a:t>
            </a:r>
            <a:r>
              <a:rPr lang="en-US" sz="1200" dirty="0" err="1"/>
              <a:t>renewcommand</a:t>
            </a:r>
            <a:r>
              <a:rPr lang="en-US" sz="1200" dirty="0"/>
              <a:t>*\</a:t>
            </a:r>
            <a:r>
              <a:rPr lang="en-US" sz="1200" dirty="0" err="1"/>
              <a:t>contentsname</a:t>
            </a:r>
            <a:r>
              <a:rPr lang="en-US" sz="1200" dirty="0"/>
              <a:t>{Summary}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74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69620" y="287096"/>
            <a:ext cx="3869054" cy="3121025"/>
            <a:chOff x="369620" y="287096"/>
            <a:chExt cx="3869054" cy="3121025"/>
          </a:xfrm>
        </p:grpSpPr>
        <p:sp>
          <p:nvSpPr>
            <p:cNvPr id="49" name="object 49"/>
            <p:cNvSpPr/>
            <p:nvPr/>
          </p:nvSpPr>
          <p:spPr>
            <a:xfrm>
              <a:off x="398131" y="307077"/>
              <a:ext cx="2237682" cy="30955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620" y="289623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8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148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5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71165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5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620" y="3405162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8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6999" y="292215"/>
              <a:ext cx="1516314" cy="31104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11932" y="289687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4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4459" y="289687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35856" y="289687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11932" y="3405162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4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 dirty="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2" name="object 42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860" y="302575"/>
            <a:ext cx="989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O</a:t>
            </a:r>
            <a:r>
              <a:rPr sz="1150" spc="60" dirty="0">
                <a:latin typeface="Book Antiqua"/>
                <a:cs typeface="Book Antiqua"/>
              </a:rPr>
              <a:t>BJECTIVES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0989" y="1132545"/>
            <a:ext cx="2383155" cy="1351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434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10" dirty="0">
                <a:latin typeface="Book Antiqua"/>
                <a:cs typeface="Book Antiqua"/>
              </a:rPr>
              <a:t>Introduction </a:t>
            </a:r>
            <a:r>
              <a:rPr sz="1100" spc="-5" dirty="0">
                <a:latin typeface="Book Antiqua"/>
                <a:cs typeface="Book Antiqua"/>
              </a:rPr>
              <a:t>to </a:t>
            </a:r>
            <a:r>
              <a:rPr sz="1100" spc="-185" dirty="0">
                <a:latin typeface="Book Antiqua"/>
                <a:cs typeface="Book Antiqua"/>
              </a:rPr>
              <a:t>L</a:t>
            </a:r>
            <a:r>
              <a:rPr sz="1200" spc="-277" baseline="13888" dirty="0">
                <a:latin typeface="Book Antiqua"/>
                <a:cs typeface="Book Antiqua"/>
              </a:rPr>
              <a:t>A</a:t>
            </a:r>
            <a:r>
              <a:rPr sz="1100" spc="-185" dirty="0">
                <a:latin typeface="Book Antiqua"/>
                <a:cs typeface="Book Antiqua"/>
              </a:rPr>
              <a:t>T</a:t>
            </a:r>
            <a:r>
              <a:rPr sz="1650" spc="-277" baseline="-12626" dirty="0">
                <a:latin typeface="Book Antiqua"/>
                <a:cs typeface="Book Antiqua"/>
              </a:rPr>
              <a:t>E</a:t>
            </a:r>
            <a:r>
              <a:rPr sz="1100" spc="-185" dirty="0">
                <a:latin typeface="Book Antiqua"/>
                <a:cs typeface="Book Antiqua"/>
              </a:rPr>
              <a:t>X</a:t>
            </a:r>
            <a:endParaRPr sz="1100" dirty="0">
              <a:latin typeface="Book Antiqua"/>
              <a:cs typeface="Book Antiqu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Book Antiqua"/>
                <a:cs typeface="Book Antiqua"/>
              </a:rPr>
              <a:t>Hands-on</a:t>
            </a:r>
            <a:endParaRPr sz="1100" dirty="0">
              <a:latin typeface="Book Antiqua"/>
              <a:cs typeface="Book Antiqua"/>
            </a:endParaRPr>
          </a:p>
          <a:p>
            <a:pPr marL="325755">
              <a:lnSpc>
                <a:spcPts val="1200"/>
              </a:lnSpc>
              <a:spcBef>
                <a:spcPts val="470"/>
              </a:spcBef>
            </a:pPr>
            <a:r>
              <a:rPr lang="en-US" sz="900" spc="494" baseline="13888" dirty="0" smtClean="0">
                <a:latin typeface="Arial"/>
                <a:cs typeface="Arial"/>
              </a:rPr>
              <a:t>-</a:t>
            </a:r>
            <a:r>
              <a:rPr sz="900" spc="494" baseline="13888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Basics of</a:t>
            </a:r>
            <a:r>
              <a:rPr sz="1000" spc="35" dirty="0">
                <a:latin typeface="Book Antiqua"/>
                <a:cs typeface="Book Antiqua"/>
              </a:rPr>
              <a:t> </a:t>
            </a:r>
            <a:r>
              <a:rPr sz="1000" spc="-165" dirty="0">
                <a:latin typeface="Book Antiqua"/>
                <a:cs typeface="Book Antiqua"/>
              </a:rPr>
              <a:t>L</a:t>
            </a:r>
            <a:r>
              <a:rPr sz="1050" spc="-247" baseline="15873" dirty="0">
                <a:latin typeface="Book Antiqua"/>
                <a:cs typeface="Book Antiqua"/>
              </a:rPr>
              <a:t>A</a:t>
            </a:r>
            <a:r>
              <a:rPr sz="1000" spc="-165" dirty="0">
                <a:latin typeface="Book Antiqua"/>
                <a:cs typeface="Book Antiqua"/>
              </a:rPr>
              <a:t>T</a:t>
            </a:r>
            <a:r>
              <a:rPr sz="1500" spc="-247" baseline="-13888" dirty="0">
                <a:latin typeface="Book Antiqua"/>
                <a:cs typeface="Book Antiqua"/>
              </a:rPr>
              <a:t>E</a:t>
            </a:r>
            <a:r>
              <a:rPr sz="1000" spc="-165" dirty="0">
                <a:latin typeface="Book Antiqua"/>
                <a:cs typeface="Book Antiqua"/>
              </a:rPr>
              <a:t>X</a:t>
            </a:r>
            <a:endParaRPr sz="1000" dirty="0">
              <a:latin typeface="Book Antiqua"/>
              <a:cs typeface="Book Antiqua"/>
            </a:endParaRPr>
          </a:p>
          <a:p>
            <a:pPr marL="325755">
              <a:lnSpc>
                <a:spcPts val="1195"/>
              </a:lnSpc>
            </a:pPr>
            <a:r>
              <a:rPr lang="en-US" sz="900" spc="494" baseline="13888" dirty="0" smtClean="0">
                <a:latin typeface="Arial"/>
                <a:cs typeface="Arial"/>
              </a:rPr>
              <a:t>- </a:t>
            </a:r>
            <a:r>
              <a:rPr sz="1000" spc="-5" dirty="0" smtClean="0">
                <a:latin typeface="Book Antiqua"/>
                <a:cs typeface="Book Antiqua"/>
              </a:rPr>
              <a:t>Math </a:t>
            </a:r>
            <a:r>
              <a:rPr sz="1000" spc="-5" dirty="0">
                <a:latin typeface="Book Antiqua"/>
                <a:cs typeface="Book Antiqua"/>
              </a:rPr>
              <a:t>environments &amp;</a:t>
            </a:r>
            <a:r>
              <a:rPr sz="1000" spc="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commands</a:t>
            </a:r>
            <a:endParaRPr sz="1000" dirty="0">
              <a:latin typeface="Book Antiqua"/>
              <a:cs typeface="Book Antiqua"/>
            </a:endParaRPr>
          </a:p>
          <a:p>
            <a:pPr marL="325755">
              <a:lnSpc>
                <a:spcPts val="1195"/>
              </a:lnSpc>
            </a:pPr>
            <a:r>
              <a:rPr lang="en-US" sz="900" spc="494" baseline="13888" dirty="0" smtClean="0">
                <a:latin typeface="Arial"/>
                <a:cs typeface="Arial"/>
              </a:rPr>
              <a:t>-</a:t>
            </a:r>
            <a:r>
              <a:rPr sz="900" spc="494" baseline="13888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Including</a:t>
            </a:r>
            <a:r>
              <a:rPr sz="1000" spc="3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graphics</a:t>
            </a:r>
            <a:endParaRPr sz="1000" dirty="0">
              <a:latin typeface="Book Antiqua"/>
              <a:cs typeface="Book Antiqua"/>
            </a:endParaRPr>
          </a:p>
          <a:p>
            <a:pPr marL="325755">
              <a:lnSpc>
                <a:spcPts val="1200"/>
              </a:lnSpc>
            </a:pPr>
            <a:r>
              <a:rPr lang="en-US" sz="900" spc="494" baseline="13888" dirty="0" smtClean="0">
                <a:latin typeface="Arial"/>
                <a:cs typeface="Arial"/>
              </a:rPr>
              <a:t>-</a:t>
            </a:r>
            <a:r>
              <a:rPr lang="en-US" sz="900" spc="494" dirty="0" smtClean="0">
                <a:latin typeface="Arial"/>
                <a:cs typeface="Arial"/>
              </a:rPr>
              <a:t> </a:t>
            </a:r>
            <a:r>
              <a:rPr sz="1000" spc="-5" dirty="0" smtClean="0">
                <a:latin typeface="Book Antiqua"/>
                <a:cs typeface="Book Antiqua"/>
              </a:rPr>
              <a:t>Creating</a:t>
            </a:r>
            <a:r>
              <a:rPr sz="1000" spc="35" dirty="0" smtClean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Bibliography</a:t>
            </a:r>
            <a:endParaRPr sz="1000" dirty="0">
              <a:latin typeface="Book Antiqua"/>
              <a:cs typeface="Book Antiqua"/>
            </a:endParaRPr>
          </a:p>
          <a:p>
            <a:pPr marL="186055" indent="-148590">
              <a:lnSpc>
                <a:spcPct val="100000"/>
              </a:lnSpc>
              <a:spcBef>
                <a:spcPts val="555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Book Antiqua"/>
                <a:cs typeface="Book Antiqua"/>
              </a:rPr>
              <a:t>Helpful hints </a:t>
            </a:r>
            <a:r>
              <a:rPr sz="1100" spc="-10" dirty="0">
                <a:latin typeface="Book Antiqua"/>
                <a:cs typeface="Book Antiqua"/>
              </a:rPr>
              <a:t>&amp;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resources</a:t>
            </a:r>
            <a:endParaRPr sz="11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2020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B</a:t>
            </a:r>
            <a:r>
              <a:rPr sz="1150" spc="60" dirty="0">
                <a:latin typeface="Book Antiqua"/>
                <a:cs typeface="Book Antiqua"/>
              </a:rPr>
              <a:t>ULLETS </a:t>
            </a:r>
            <a:r>
              <a:rPr sz="1400" spc="25" dirty="0">
                <a:latin typeface="Book Antiqua"/>
                <a:cs typeface="Book Antiqua"/>
              </a:rPr>
              <a:t>&amp;</a:t>
            </a:r>
            <a:r>
              <a:rPr sz="1400" spc="114" dirty="0">
                <a:latin typeface="Book Antiqua"/>
                <a:cs typeface="Book Antiqua"/>
              </a:rPr>
              <a:t> </a:t>
            </a:r>
            <a:r>
              <a:rPr sz="1400" spc="60" dirty="0">
                <a:latin typeface="Book Antiqua"/>
                <a:cs typeface="Book Antiqua"/>
              </a:rPr>
              <a:t>N</a:t>
            </a:r>
            <a:r>
              <a:rPr sz="1150" spc="60" dirty="0">
                <a:latin typeface="Book Antiqua"/>
                <a:cs typeface="Book Antiqua"/>
              </a:rPr>
              <a:t>UMBERING</a:t>
            </a:r>
            <a:endParaRPr sz="1150" dirty="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7304" y="827467"/>
            <a:ext cx="1045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Book Antiqua"/>
                <a:cs typeface="Book Antiqua"/>
              </a:rPr>
              <a:t>Unordered</a:t>
            </a:r>
            <a:r>
              <a:rPr sz="1100" b="1" spc="-75" dirty="0">
                <a:latin typeface="Book Antiqua"/>
                <a:cs typeface="Book Antiqua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Lists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7304" y="1071535"/>
            <a:ext cx="936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Lucida Sans Unicode"/>
                <a:cs typeface="Lucida Sans Unicode"/>
              </a:rPr>
              <a:t>\</a:t>
            </a:r>
            <a:r>
              <a:rPr sz="1100" i="1" spc="15" dirty="0">
                <a:latin typeface="Book Antiqua"/>
                <a:cs typeface="Book Antiqua"/>
              </a:rPr>
              <a:t>begin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itemize</a:t>
            </a:r>
            <a:r>
              <a:rPr sz="1100" spc="1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87094" y="1392326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5305" y="1243620"/>
            <a:ext cx="775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item </a:t>
            </a:r>
            <a:r>
              <a:rPr sz="1100" spc="-5" dirty="0">
                <a:latin typeface="Book Antiqua"/>
                <a:cs typeface="Book Antiqua"/>
              </a:rPr>
              <a:t>Item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1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87094" y="156441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35305" y="1415693"/>
            <a:ext cx="775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item </a:t>
            </a:r>
            <a:r>
              <a:rPr sz="1100" spc="-5" dirty="0">
                <a:latin typeface="Book Antiqua"/>
                <a:cs typeface="Book Antiqua"/>
              </a:rPr>
              <a:t>Item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2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7304" y="1587765"/>
            <a:ext cx="1778635" cy="60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....</a:t>
            </a:r>
            <a:endParaRPr sz="11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Lucida Sans Unicode"/>
                <a:cs typeface="Lucida Sans Unicode"/>
              </a:rPr>
              <a:t>\</a:t>
            </a:r>
            <a:r>
              <a:rPr sz="1100" i="1" spc="20" dirty="0">
                <a:latin typeface="Book Antiqua"/>
                <a:cs typeface="Book Antiqua"/>
              </a:rPr>
              <a:t>end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1100" i="1" spc="20" dirty="0">
                <a:latin typeface="Book Antiqua"/>
                <a:cs typeface="Book Antiqua"/>
              </a:rPr>
              <a:t>itemize</a:t>
            </a:r>
            <a:r>
              <a:rPr sz="1100" spc="2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latin typeface="Book Antiqua"/>
                <a:cs typeface="Book Antiqua"/>
              </a:rPr>
              <a:t>The default labeling</a:t>
            </a:r>
            <a:r>
              <a:rPr sz="1100" spc="-8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scheme: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7304" y="2175991"/>
            <a:ext cx="1172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Level 1 - </a:t>
            </a:r>
            <a:r>
              <a:rPr sz="1100" spc="-10" dirty="0">
                <a:latin typeface="Lucida Sans Unicode"/>
                <a:cs typeface="Lucida Sans Unicode"/>
              </a:rPr>
              <a:t>\</a:t>
            </a:r>
            <a:r>
              <a:rPr sz="1100" i="1" spc="-10" dirty="0">
                <a:latin typeface="Book Antiqua"/>
                <a:cs typeface="Book Antiqua"/>
              </a:rPr>
              <a:t>bullet</a:t>
            </a:r>
            <a:r>
              <a:rPr sz="1100" i="1" spc="-75" dirty="0">
                <a:latin typeface="Book Antiqua"/>
                <a:cs typeface="Book Antiqua"/>
              </a:rPr>
              <a:t> </a:t>
            </a:r>
            <a:r>
              <a:rPr sz="1100" spc="-55" dirty="0">
                <a:latin typeface="Book Antiqua"/>
                <a:cs typeface="Book Antiqua"/>
              </a:rPr>
              <a:t>(</a:t>
            </a:r>
            <a:r>
              <a:rPr sz="1100" spc="-55" dirty="0">
                <a:latin typeface="Lucida Sans Unicode"/>
                <a:cs typeface="Lucida Sans Unicode"/>
              </a:rPr>
              <a:t>•</a:t>
            </a:r>
            <a:r>
              <a:rPr sz="1100" spc="-5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7304" y="2348063"/>
            <a:ext cx="71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Level 2 -</a:t>
            </a:r>
            <a:r>
              <a:rPr sz="1100" spc="-8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(-)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7304" y="2520136"/>
            <a:ext cx="1015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Level 3 - </a:t>
            </a: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ast</a:t>
            </a:r>
            <a:r>
              <a:rPr sz="1100" i="1" spc="-80" dirty="0">
                <a:latin typeface="Book Antiqua"/>
                <a:cs typeface="Book Antiqua"/>
              </a:rPr>
              <a:t> </a:t>
            </a:r>
            <a:r>
              <a:rPr sz="1100" spc="-110" dirty="0">
                <a:latin typeface="Book Antiqua"/>
                <a:cs typeface="Book Antiqua"/>
              </a:rPr>
              <a:t>(</a:t>
            </a:r>
            <a:r>
              <a:rPr sz="1100" spc="-110" dirty="0">
                <a:latin typeface="Lucida Sans Unicode"/>
                <a:cs typeface="Lucida Sans Unicode"/>
              </a:rPr>
              <a:t>∗</a:t>
            </a:r>
            <a:r>
              <a:rPr sz="1100" spc="-1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7304" y="2692208"/>
            <a:ext cx="1056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Level 4 - </a:t>
            </a: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cdot</a:t>
            </a:r>
            <a:r>
              <a:rPr sz="1100" i="1" spc="-60" dirty="0">
                <a:latin typeface="Book Antiqua"/>
                <a:cs typeface="Book Antiqua"/>
              </a:rPr>
              <a:t> </a:t>
            </a:r>
            <a:r>
              <a:rPr sz="1100" spc="-135" dirty="0">
                <a:latin typeface="Book Antiqua"/>
                <a:cs typeface="Book Antiqua"/>
              </a:rPr>
              <a:t>(</a:t>
            </a:r>
            <a:r>
              <a:rPr sz="1100" spc="-135" dirty="0">
                <a:latin typeface="Lucida Sans Unicode"/>
                <a:cs typeface="Lucida Sans Unicode"/>
              </a:rPr>
              <a:t>·</a:t>
            </a:r>
            <a:r>
              <a:rPr sz="1100" spc="-13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11298" y="834122"/>
            <a:ext cx="89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Book Antiqua"/>
                <a:cs typeface="Book Antiqua"/>
              </a:rPr>
              <a:t>Ordered</a:t>
            </a:r>
            <a:r>
              <a:rPr sz="1100" b="1" spc="-75" dirty="0">
                <a:latin typeface="Book Antiqua"/>
                <a:cs typeface="Book Antiqua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Lists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11298" y="1078190"/>
            <a:ext cx="1121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Lucida Sans Unicode"/>
                <a:cs typeface="Lucida Sans Unicode"/>
              </a:rPr>
              <a:t>\</a:t>
            </a:r>
            <a:r>
              <a:rPr sz="1100" i="1" spc="-5" dirty="0">
                <a:latin typeface="Book Antiqua"/>
                <a:cs typeface="Book Antiqua"/>
              </a:rPr>
              <a:t>begin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i="1" spc="-5" dirty="0">
                <a:latin typeface="Book Antiqua"/>
                <a:cs typeface="Book Antiqua"/>
              </a:rPr>
              <a:t>enumerat</a:t>
            </a:r>
            <a:r>
              <a:rPr sz="1100" i="1" spc="-10" dirty="0">
                <a:latin typeface="Book Antiqua"/>
                <a:cs typeface="Book Antiqua"/>
              </a:rPr>
              <a:t>e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171101" y="139898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519298" y="1250263"/>
            <a:ext cx="77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ucida Sans Unicode"/>
                <a:cs typeface="Lucida Sans Unicode"/>
              </a:rPr>
              <a:t>\</a:t>
            </a:r>
            <a:r>
              <a:rPr sz="1100" i="1" spc="-10" dirty="0">
                <a:latin typeface="Book Antiqua"/>
                <a:cs typeface="Book Antiqua"/>
              </a:rPr>
              <a:t>item </a:t>
            </a:r>
            <a:r>
              <a:rPr sz="1100" spc="-5" dirty="0">
                <a:latin typeface="Book Antiqua"/>
                <a:cs typeface="Book Antiqua"/>
              </a:rPr>
              <a:t>Item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1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171101" y="157105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519298" y="1422335"/>
            <a:ext cx="77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ucida Sans Unicode"/>
                <a:cs typeface="Lucida Sans Unicode"/>
              </a:rPr>
              <a:t>\</a:t>
            </a:r>
            <a:r>
              <a:rPr sz="1100" i="1" spc="-10" dirty="0">
                <a:latin typeface="Book Antiqua"/>
                <a:cs typeface="Book Antiqua"/>
              </a:rPr>
              <a:t>item </a:t>
            </a:r>
            <a:r>
              <a:rPr sz="1100" spc="-5" dirty="0">
                <a:latin typeface="Book Antiqua"/>
                <a:cs typeface="Book Antiqua"/>
              </a:rPr>
              <a:t>Item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2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11298" y="1594420"/>
            <a:ext cx="1969770" cy="1296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....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Lucida Sans Unicode"/>
                <a:cs typeface="Lucida Sans Unicode"/>
              </a:rPr>
              <a:t>\</a:t>
            </a:r>
            <a:r>
              <a:rPr sz="1100" i="1" spc="15" dirty="0">
                <a:latin typeface="Book Antiqua"/>
                <a:cs typeface="Book Antiqua"/>
              </a:rPr>
              <a:t>end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enumerate</a:t>
            </a:r>
            <a:r>
              <a:rPr sz="1100" spc="1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99"/>
              </a:lnSpc>
              <a:spcBef>
                <a:spcPts val="565"/>
              </a:spcBef>
            </a:pPr>
            <a:r>
              <a:rPr sz="1100" spc="-5" dirty="0">
                <a:latin typeface="Book Antiqua"/>
                <a:cs typeface="Book Antiqua"/>
              </a:rPr>
              <a:t>The default numbering</a:t>
            </a:r>
            <a:r>
              <a:rPr sz="1100" spc="-9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scheme:  Level 1 -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1,2,3...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Book Antiqua"/>
                <a:cs typeface="Book Antiqua"/>
              </a:rPr>
              <a:t>Level 2 -</a:t>
            </a:r>
            <a:r>
              <a:rPr sz="1100" spc="-8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a,b,c...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Book Antiqua"/>
                <a:cs typeface="Book Antiqua"/>
              </a:rPr>
              <a:t>Level 3 -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i,ii,iii...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Book Antiqua"/>
                <a:cs typeface="Book Antiqua"/>
              </a:rPr>
              <a:t>Level 4 -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A,B,C...</a:t>
            </a:r>
            <a:endParaRPr sz="11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897" y="206375"/>
            <a:ext cx="388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List are basic elements in a document, when used correctly they keep concepts organized and structured.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Unordered lists</a:t>
            </a:r>
          </a:p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unordered (unnumbered) lists are produced by the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itemize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environment. Each entry must be preceded by the control sequence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\item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\begin{itemize} 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individual entries are indicated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with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black dot, a so-called bullet.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text in the entries may be of any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length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end{itemize} </a:t>
            </a:r>
          </a:p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By default the individual entries are indicated with a black dot, so-called bullet. The text in the entries may be of any length. </a:t>
            </a:r>
          </a:p>
          <a:p>
            <a:pPr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336" y="206375"/>
            <a:ext cx="388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Ordered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Ordered list have the same syntax inside a different environment: </a:t>
            </a:r>
          </a:p>
          <a:p>
            <a:pPr algn="just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\begin{enumerate} 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labels consists of sequential numbers.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numbers starts at 1 with every call to the enumerate environment.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end{enumerate} 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ordered lists are generated by a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\enumerate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environment and each entry must be preceded by the control sequence \item, which will automatically generate the number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labelling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the item. The enumerate labels consists of sequential numbers, these numbers starts at 1 with every call to the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enumerate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environment. </a:t>
            </a:r>
          </a:p>
          <a:p>
            <a:pPr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0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897" y="282575"/>
            <a:ext cx="388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Nested Lists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200" cap="all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cap="all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you can insert a list inside another list. The above lists may be included within one another, either mixed or of one type, to a depth of four levels.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begin{enumerate} 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labels consists of sequential numbers.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begin{itemize} 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  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individual entries are indicated with a black dot, a so-called bullet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\item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text in the entries may be of any length.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end{itemize} 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numbers starts at 1 with every call to the enumerate environment.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end{enumerate} </a:t>
            </a:r>
          </a:p>
        </p:txBody>
      </p:sp>
    </p:spTree>
    <p:extLst>
      <p:ext uri="{BB962C8B-B14F-4D97-AF65-F5344CB8AC3E}">
        <p14:creationId xmlns:p14="http://schemas.microsoft.com/office/powerpoint/2010/main" xmlns="" val="5338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69633" y="287096"/>
            <a:ext cx="3869054" cy="3121025"/>
            <a:chOff x="369633" y="287096"/>
            <a:chExt cx="3869054" cy="3121025"/>
          </a:xfrm>
        </p:grpSpPr>
        <p:sp>
          <p:nvSpPr>
            <p:cNvPr id="49" name="object 49"/>
            <p:cNvSpPr/>
            <p:nvPr/>
          </p:nvSpPr>
          <p:spPr>
            <a:xfrm>
              <a:off x="428936" y="305109"/>
              <a:ext cx="2154425" cy="30195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633" y="289623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160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71165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633" y="3405098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5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6987" y="292136"/>
              <a:ext cx="1516348" cy="31104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11932" y="289623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4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4459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35843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11932" y="3405098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4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50" y="130175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Bold, italics and underlining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650" y="587375"/>
            <a:ext cx="41910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Italicized text</a:t>
            </a:r>
          </a:p>
          <a:p>
            <a:pPr algn="just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To make a text italic is straightforward, use the 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100" b="1" dirty="0" err="1">
                <a:latin typeface="Times New Roman" pitchFamily="18" charset="0"/>
                <a:cs typeface="Times New Roman" pitchFamily="18" charset="0"/>
              </a:rPr>
              <a:t>emph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100" b="1" dirty="0" err="1">
                <a:latin typeface="Times New Roman" pitchFamily="18" charset="0"/>
                <a:cs typeface="Times New Roman" pitchFamily="18" charset="0"/>
              </a:rPr>
              <a:t>textit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command: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Ex:-   Some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of the greatest discoveries in science were made by \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emph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{accident}.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Bold text</a:t>
            </a:r>
          </a:p>
          <a:p>
            <a:pPr algn="just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To make a text bold use 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100" b="1" dirty="0" err="1">
                <a:latin typeface="Times New Roman" pitchFamily="18" charset="0"/>
                <a:cs typeface="Times New Roman" pitchFamily="18" charset="0"/>
              </a:rPr>
              <a:t>textbf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command: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Ex:-  Some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of the \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textbf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{greatest} discoveries in science were made by accident.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Underlined text</a:t>
            </a:r>
          </a:p>
          <a:p>
            <a:pPr algn="just"/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Underlining text is very simple too, use the 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\underline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command: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Ex:   Some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of the greatest discoveries in \underline{science} were made by accident. </a:t>
            </a:r>
          </a:p>
          <a:p>
            <a:pPr algn="just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32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96850"/>
            <a:chOff x="0" y="0"/>
            <a:chExt cx="4608195" cy="196850"/>
          </a:xfrm>
        </p:grpSpPr>
        <p:sp>
          <p:nvSpPr>
            <p:cNvPr id="3" name="object 3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27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577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25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993" y="3446"/>
            <a:ext cx="3807460" cy="80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746760" algn="l"/>
                <a:tab pos="1539875" algn="l"/>
                <a:tab pos="2252345" algn="l"/>
                <a:tab pos="2722245" algn="l"/>
                <a:tab pos="3243580" algn="l"/>
              </a:tabLst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BJECTIVES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NTRODUCTION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X </a:t>
            </a:r>
            <a:r>
              <a:rPr sz="600" spc="-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ASICS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25" dirty="0">
                <a:latin typeface="Book Antiqua"/>
                <a:cs typeface="Book Antiqua"/>
                <a:hlinkClick r:id="rId6" action="ppaction://hlinksldjump"/>
              </a:rPr>
              <a:t>M</a:t>
            </a:r>
            <a:r>
              <a:rPr sz="450" spc="25" dirty="0">
                <a:latin typeface="Book Antiqua"/>
                <a:cs typeface="Book Antiqua"/>
                <a:hlinkClick r:id="rId6" action="ppaction://hlinksldjump"/>
              </a:rPr>
              <a:t>ATH</a:t>
            </a:r>
            <a:r>
              <a:rPr sz="450" spc="25" dirty="0">
                <a:latin typeface="Book Antiqua"/>
                <a:cs typeface="Book Antiqua"/>
              </a:rPr>
              <a:t>	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MAGES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800">
              <a:latin typeface="Book Antiqua"/>
              <a:cs typeface="Book Antiqua"/>
            </a:endParaRPr>
          </a:p>
          <a:p>
            <a:pPr marL="91440">
              <a:lnSpc>
                <a:spcPct val="100000"/>
              </a:lnSpc>
              <a:spcBef>
                <a:spcPts val="680"/>
              </a:spcBef>
            </a:pPr>
            <a:r>
              <a:rPr sz="1400" spc="50" dirty="0">
                <a:latin typeface="Book Antiqua"/>
                <a:cs typeface="Book Antiqua"/>
              </a:rPr>
              <a:t>M</a:t>
            </a:r>
            <a:r>
              <a:rPr sz="1150" spc="50" dirty="0">
                <a:latin typeface="Book Antiqua"/>
                <a:cs typeface="Book Antiqua"/>
              </a:rPr>
              <a:t>ATHEMATICAL</a:t>
            </a:r>
            <a:r>
              <a:rPr sz="1150" spc="135" dirty="0">
                <a:latin typeface="Book Antiqua"/>
                <a:cs typeface="Book Antiqua"/>
              </a:rPr>
              <a:t> </a:t>
            </a:r>
            <a:r>
              <a:rPr sz="1150" spc="50" dirty="0">
                <a:latin typeface="Book Antiqua"/>
                <a:cs typeface="Book Antiqua"/>
              </a:rPr>
              <a:t>MODES</a:t>
            </a:r>
            <a:endParaRPr sz="1150">
              <a:latin typeface="Book Antiqua"/>
              <a:cs typeface="Book Antiqua"/>
            </a:endParaRPr>
          </a:p>
          <a:p>
            <a:pPr marL="615950" indent="-148590">
              <a:lnSpc>
                <a:spcPct val="100000"/>
              </a:lnSpc>
              <a:spcBef>
                <a:spcPts val="760"/>
              </a:spcBef>
              <a:buSzPct val="72727"/>
              <a:buFont typeface="Lucida Sans Unicode"/>
              <a:buChar char="►"/>
              <a:tabLst>
                <a:tab pos="616585" algn="l"/>
              </a:tabLst>
            </a:pPr>
            <a:r>
              <a:rPr sz="1100" b="1" spc="-5" dirty="0">
                <a:latin typeface="Book Antiqua"/>
                <a:cs typeface="Book Antiqua"/>
              </a:rPr>
              <a:t>Inline </a:t>
            </a:r>
            <a:r>
              <a:rPr sz="1100" b="1" spc="-10" dirty="0">
                <a:latin typeface="Book Antiqua"/>
                <a:cs typeface="Book Antiqua"/>
              </a:rPr>
              <a:t>mode </a:t>
            </a:r>
            <a:r>
              <a:rPr sz="1100" spc="-5" dirty="0">
                <a:latin typeface="Book Antiqua"/>
                <a:cs typeface="Book Antiqua"/>
              </a:rPr>
              <a:t>- </a:t>
            </a:r>
            <a:r>
              <a:rPr sz="1100" spc="-25" dirty="0">
                <a:latin typeface="Book Antiqua"/>
                <a:cs typeface="Book Antiqua"/>
              </a:rPr>
              <a:t>Write </a:t>
            </a:r>
            <a:r>
              <a:rPr sz="1100" spc="-5" dirty="0">
                <a:latin typeface="Book Antiqua"/>
                <a:cs typeface="Book Antiqua"/>
              </a:rPr>
              <a:t>formulas as a part of the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text.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4392" y="790002"/>
            <a:ext cx="2912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Math Environment </a:t>
            </a:r>
            <a:r>
              <a:rPr sz="1100" spc="-5" dirty="0">
                <a:latin typeface="Book Antiqua"/>
                <a:cs typeface="Book Antiqua"/>
              </a:rPr>
              <a:t>-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\</a:t>
            </a:r>
            <a:r>
              <a:rPr sz="1100" i="1" spc="20" dirty="0">
                <a:latin typeface="Book Antiqua"/>
                <a:cs typeface="Book Antiqua"/>
              </a:rPr>
              <a:t>begin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1100" i="1" spc="20" dirty="0">
                <a:latin typeface="Book Antiqua"/>
                <a:cs typeface="Book Antiqua"/>
              </a:rPr>
              <a:t>math</a:t>
            </a:r>
            <a:r>
              <a:rPr sz="1100" spc="20" dirty="0">
                <a:latin typeface="Lucida Sans Unicode"/>
                <a:cs typeface="Lucida Sans Unicode"/>
              </a:rPr>
              <a:t>}</a:t>
            </a:r>
            <a:r>
              <a:rPr sz="1100" i="1" spc="20" dirty="0">
                <a:latin typeface="Arial"/>
                <a:cs typeface="Arial"/>
              </a:rPr>
              <a:t>...</a:t>
            </a:r>
            <a:r>
              <a:rPr sz="1100" spc="20" dirty="0">
                <a:latin typeface="Lucida Sans Unicode"/>
                <a:cs typeface="Lucida Sans Unicode"/>
              </a:rPr>
              <a:t>\</a:t>
            </a:r>
            <a:r>
              <a:rPr sz="1100" i="1" spc="20" dirty="0">
                <a:latin typeface="Book Antiqua"/>
                <a:cs typeface="Book Antiqua"/>
              </a:rPr>
              <a:t>end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1100" i="1" spc="20" dirty="0">
                <a:latin typeface="Book Antiqua"/>
                <a:cs typeface="Book Antiqua"/>
              </a:rPr>
              <a:t>math</a:t>
            </a:r>
            <a:r>
              <a:rPr sz="1100" spc="2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8992" y="962074"/>
            <a:ext cx="1522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80" dirty="0">
                <a:latin typeface="Book Antiqua"/>
                <a:cs typeface="Book Antiqua"/>
              </a:rPr>
              <a:t>L</a:t>
            </a:r>
            <a:r>
              <a:rPr sz="1200" spc="-270" baseline="13888" dirty="0">
                <a:latin typeface="Book Antiqua"/>
                <a:cs typeface="Book Antiqua"/>
              </a:rPr>
              <a:t>A</a:t>
            </a:r>
            <a:r>
              <a:rPr sz="1100" i="1" spc="-180" dirty="0">
                <a:latin typeface="Book Antiqua"/>
                <a:cs typeface="Book Antiqua"/>
              </a:rPr>
              <a:t>T</a:t>
            </a:r>
            <a:r>
              <a:rPr sz="1650" spc="-270" baseline="-12626" dirty="0">
                <a:latin typeface="Book Antiqua"/>
                <a:cs typeface="Book Antiqua"/>
              </a:rPr>
              <a:t>E</a:t>
            </a:r>
            <a:r>
              <a:rPr sz="1100" i="1" spc="-180" dirty="0">
                <a:latin typeface="Book Antiqua"/>
                <a:cs typeface="Book Antiqua"/>
              </a:rPr>
              <a:t>X</a:t>
            </a:r>
            <a:r>
              <a:rPr sz="1100" i="1" spc="-85" dirty="0">
                <a:latin typeface="Book Antiqua"/>
                <a:cs typeface="Book Antiqua"/>
              </a:rPr>
              <a:t> </a:t>
            </a:r>
            <a:r>
              <a:rPr sz="1100" i="1" spc="-5" dirty="0">
                <a:latin typeface="Book Antiqua"/>
                <a:cs typeface="Book Antiqua"/>
              </a:rPr>
              <a:t>shorthand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9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\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...</a:t>
            </a:r>
            <a:r>
              <a:rPr sz="1100" spc="-10" dirty="0">
                <a:latin typeface="Lucida Sans Unicode"/>
                <a:cs typeface="Lucida Sans Unicode"/>
              </a:rPr>
              <a:t>\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025" y="1067498"/>
            <a:ext cx="3224530" cy="4711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15"/>
              </a:spcBef>
            </a:pPr>
            <a:r>
              <a:rPr sz="1100" i="1" spc="-110" dirty="0">
                <a:latin typeface="Book Antiqua"/>
                <a:cs typeface="Book Antiqua"/>
              </a:rPr>
              <a:t>T</a:t>
            </a:r>
            <a:r>
              <a:rPr sz="1650" spc="-165" baseline="-12626" dirty="0">
                <a:latin typeface="Book Antiqua"/>
                <a:cs typeface="Book Antiqua"/>
              </a:rPr>
              <a:t>E</a:t>
            </a:r>
            <a:r>
              <a:rPr sz="1100" i="1" spc="-110" dirty="0">
                <a:latin typeface="Book Antiqua"/>
                <a:cs typeface="Book Antiqua"/>
              </a:rPr>
              <a:t>X </a:t>
            </a:r>
            <a:r>
              <a:rPr sz="1100" i="1" spc="-5" dirty="0">
                <a:latin typeface="Book Antiqua"/>
                <a:cs typeface="Book Antiqua"/>
              </a:rPr>
              <a:t>shorthand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$</a:t>
            </a:r>
            <a:r>
              <a:rPr sz="1100" i="1" spc="-25" dirty="0">
                <a:latin typeface="Arial"/>
                <a:cs typeface="Arial"/>
              </a:rPr>
              <a:t>...</a:t>
            </a:r>
            <a:r>
              <a:rPr sz="1100" spc="-25" dirty="0">
                <a:latin typeface="Tahoma"/>
                <a:cs typeface="Tahoma"/>
              </a:rPr>
              <a:t>$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900" spc="494" baseline="13888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The formula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Book Antiqua"/>
                <a:cs typeface="Book Antiqua"/>
              </a:rPr>
              <a:t>a </a:t>
            </a:r>
            <a:r>
              <a:rPr sz="1000" spc="45" dirty="0">
                <a:latin typeface="Tahoma"/>
                <a:cs typeface="Tahoma"/>
              </a:rPr>
              <a:t>+ </a:t>
            </a:r>
            <a:r>
              <a:rPr sz="1000" i="1" spc="-5" dirty="0">
                <a:latin typeface="Book Antiqua"/>
                <a:cs typeface="Book Antiqua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r>
              <a:rPr sz="1050" spc="-7" baseline="27777" dirty="0">
                <a:latin typeface="Book Antiqua"/>
                <a:cs typeface="Book Antiqua"/>
              </a:rPr>
              <a:t>2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5" dirty="0">
                <a:latin typeface="Book Antiqua"/>
                <a:cs typeface="Book Antiqua"/>
              </a:rPr>
              <a:t>a</a:t>
            </a:r>
            <a:r>
              <a:rPr sz="1050" spc="-7" baseline="27777" dirty="0">
                <a:latin typeface="Book Antiqua"/>
                <a:cs typeface="Book Antiqua"/>
              </a:rPr>
              <a:t>2 </a:t>
            </a:r>
            <a:r>
              <a:rPr sz="1000" spc="45" dirty="0">
                <a:latin typeface="Tahoma"/>
                <a:cs typeface="Tahoma"/>
              </a:rPr>
              <a:t>+ </a:t>
            </a:r>
            <a:r>
              <a:rPr sz="1000" i="1" spc="-5" dirty="0">
                <a:latin typeface="Book Antiqua"/>
                <a:cs typeface="Book Antiqua"/>
              </a:rPr>
              <a:t>b</a:t>
            </a:r>
            <a:r>
              <a:rPr sz="1050" spc="-7" baseline="27777" dirty="0">
                <a:latin typeface="Book Antiqua"/>
                <a:cs typeface="Book Antiqua"/>
              </a:rPr>
              <a:t>2 </a:t>
            </a:r>
            <a:r>
              <a:rPr sz="1000" spc="45" dirty="0">
                <a:latin typeface="Tahoma"/>
                <a:cs typeface="Tahoma"/>
              </a:rPr>
              <a:t>+ </a:t>
            </a:r>
            <a:r>
              <a:rPr sz="1000" spc="-5" dirty="0">
                <a:latin typeface="Book Antiqua"/>
                <a:cs typeface="Book Antiqua"/>
              </a:rPr>
              <a:t>2</a:t>
            </a:r>
            <a:r>
              <a:rPr sz="1000" i="1" spc="-5" dirty="0">
                <a:latin typeface="Book Antiqua"/>
                <a:cs typeface="Book Antiqua"/>
              </a:rPr>
              <a:t>ab </a:t>
            </a:r>
            <a:r>
              <a:rPr sz="1000" spc="-5" dirty="0">
                <a:latin typeface="Book Antiqua"/>
                <a:cs typeface="Book Antiqua"/>
              </a:rPr>
              <a:t>is in inline</a:t>
            </a:r>
            <a:r>
              <a:rPr sz="1000" spc="-114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mode.</a:t>
            </a:r>
            <a:endParaRPr sz="1000" dirty="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6389" y="1673147"/>
            <a:ext cx="363029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0655" marR="29209" indent="-148590">
              <a:lnSpc>
                <a:spcPct val="102600"/>
              </a:lnSpc>
              <a:spcBef>
                <a:spcPts val="55"/>
              </a:spcBef>
              <a:buSzPct val="72727"/>
              <a:buFont typeface="Lucida Sans Unicode"/>
              <a:buChar char="►"/>
              <a:tabLst>
                <a:tab pos="161290" algn="l"/>
              </a:tabLst>
            </a:pPr>
            <a:r>
              <a:rPr sz="1100" b="1" spc="-5" dirty="0">
                <a:latin typeface="Book Antiqua"/>
                <a:cs typeface="Book Antiqua"/>
              </a:rPr>
              <a:t>Display </a:t>
            </a:r>
            <a:r>
              <a:rPr sz="1100" b="1" spc="-10" dirty="0">
                <a:latin typeface="Book Antiqua"/>
                <a:cs typeface="Book Antiqua"/>
              </a:rPr>
              <a:t>mode </a:t>
            </a:r>
            <a:r>
              <a:rPr sz="1100" spc="-5" dirty="0">
                <a:latin typeface="Book Antiqua"/>
                <a:cs typeface="Book Antiqua"/>
              </a:rPr>
              <a:t>- </a:t>
            </a:r>
            <a:r>
              <a:rPr sz="1100" spc="-25" dirty="0">
                <a:latin typeface="Book Antiqua"/>
                <a:cs typeface="Book Antiqua"/>
              </a:rPr>
              <a:t>Write </a:t>
            </a:r>
            <a:r>
              <a:rPr sz="1100" spc="-5" dirty="0">
                <a:latin typeface="Book Antiqua"/>
                <a:cs typeface="Book Antiqua"/>
              </a:rPr>
              <a:t>formulas that </a:t>
            </a:r>
            <a:r>
              <a:rPr sz="1100" spc="-15" dirty="0">
                <a:latin typeface="Book Antiqua"/>
                <a:cs typeface="Book Antiqua"/>
              </a:rPr>
              <a:t>are </a:t>
            </a:r>
            <a:r>
              <a:rPr sz="1100" spc="-5" dirty="0">
                <a:latin typeface="Book Antiqua"/>
                <a:cs typeface="Book Antiqua"/>
              </a:rPr>
              <a:t>not a part of the  text/paragraph, thus put </a:t>
            </a:r>
            <a:r>
              <a:rPr sz="1100" spc="-10" dirty="0">
                <a:latin typeface="Book Antiqua"/>
                <a:cs typeface="Book Antiqua"/>
              </a:rPr>
              <a:t>on </a:t>
            </a:r>
            <a:r>
              <a:rPr sz="1100" spc="-5" dirty="0">
                <a:latin typeface="Book Antiqua"/>
                <a:cs typeface="Book Antiqua"/>
              </a:rPr>
              <a:t>separate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lines.</a:t>
            </a:r>
            <a:endParaRPr sz="1100" dirty="0">
              <a:latin typeface="Book Antiqua"/>
              <a:cs typeface="Book Antiqua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Book Antiqua"/>
                <a:cs typeface="Book Antiqua"/>
              </a:rPr>
              <a:t>Math Environment </a:t>
            </a:r>
            <a:r>
              <a:rPr sz="1100" spc="-5" dirty="0">
                <a:latin typeface="Book Antiqua"/>
                <a:cs typeface="Book Antiqua"/>
              </a:rPr>
              <a:t>-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\</a:t>
            </a:r>
            <a:r>
              <a:rPr sz="1100" i="1" spc="15" dirty="0">
                <a:latin typeface="Book Antiqua"/>
                <a:cs typeface="Book Antiqua"/>
              </a:rPr>
              <a:t>begin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equation</a:t>
            </a:r>
            <a:r>
              <a:rPr sz="1100" spc="15" dirty="0">
                <a:latin typeface="Lucida Sans Unicode"/>
                <a:cs typeface="Lucida Sans Unicode"/>
              </a:rPr>
              <a:t>}</a:t>
            </a:r>
            <a:r>
              <a:rPr sz="1100" i="1" spc="15" dirty="0">
                <a:latin typeface="Arial"/>
                <a:cs typeface="Arial"/>
              </a:rPr>
              <a:t>...</a:t>
            </a:r>
            <a:r>
              <a:rPr sz="1100" spc="15" dirty="0">
                <a:latin typeface="Lucida Sans Unicode"/>
                <a:cs typeface="Lucida Sans Unicode"/>
              </a:rPr>
              <a:t>\</a:t>
            </a:r>
            <a:r>
              <a:rPr sz="1100" i="1" spc="15" dirty="0">
                <a:latin typeface="Book Antiqua"/>
                <a:cs typeface="Book Antiqua"/>
              </a:rPr>
              <a:t>end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equation</a:t>
            </a:r>
            <a:r>
              <a:rPr sz="1100" spc="1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8992" y="2189377"/>
            <a:ext cx="1492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80" dirty="0">
                <a:latin typeface="Book Antiqua"/>
                <a:cs typeface="Book Antiqua"/>
              </a:rPr>
              <a:t>L</a:t>
            </a:r>
            <a:r>
              <a:rPr sz="1200" spc="-270" baseline="13888" dirty="0">
                <a:latin typeface="Book Antiqua"/>
                <a:cs typeface="Book Antiqua"/>
              </a:rPr>
              <a:t>A</a:t>
            </a:r>
            <a:r>
              <a:rPr sz="1100" i="1" spc="-180" dirty="0">
                <a:latin typeface="Book Antiqua"/>
                <a:cs typeface="Book Antiqua"/>
              </a:rPr>
              <a:t>T</a:t>
            </a:r>
            <a:r>
              <a:rPr sz="1650" spc="-270" baseline="-12626" dirty="0">
                <a:latin typeface="Book Antiqua"/>
                <a:cs typeface="Book Antiqua"/>
              </a:rPr>
              <a:t>E</a:t>
            </a:r>
            <a:r>
              <a:rPr sz="1100" i="1" spc="-180" dirty="0">
                <a:latin typeface="Book Antiqua"/>
                <a:cs typeface="Book Antiqua"/>
              </a:rPr>
              <a:t>X</a:t>
            </a:r>
            <a:r>
              <a:rPr sz="1100" i="1" spc="-85" dirty="0">
                <a:latin typeface="Book Antiqua"/>
                <a:cs typeface="Book Antiqua"/>
              </a:rPr>
              <a:t> </a:t>
            </a:r>
            <a:r>
              <a:rPr sz="1100" i="1" spc="-5" dirty="0">
                <a:latin typeface="Book Antiqua"/>
                <a:cs typeface="Book Antiqua"/>
              </a:rPr>
              <a:t>shorthand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\</a:t>
            </a:r>
            <a:r>
              <a:rPr sz="1100" spc="-45" dirty="0">
                <a:latin typeface="Tahoma"/>
                <a:cs typeface="Tahoma"/>
              </a:rPr>
              <a:t>[</a:t>
            </a:r>
            <a:r>
              <a:rPr sz="1100" i="1" spc="-45" dirty="0">
                <a:latin typeface="Arial"/>
                <a:cs typeface="Arial"/>
              </a:rPr>
              <a:t>...</a:t>
            </a:r>
            <a:r>
              <a:rPr sz="1100" spc="-45" dirty="0">
                <a:latin typeface="Lucida Sans Unicode"/>
                <a:cs typeface="Lucida Sans Unicode"/>
              </a:rPr>
              <a:t>\</a:t>
            </a:r>
            <a:r>
              <a:rPr sz="1100" spc="-45" dirty="0">
                <a:latin typeface="Tahoma"/>
                <a:cs typeface="Tahoma"/>
              </a:rPr>
              <a:t>]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6389" y="2294815"/>
            <a:ext cx="3790048" cy="74776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15"/>
              </a:spcBef>
            </a:pPr>
            <a:r>
              <a:rPr lang="en-US" sz="1100" i="1" spc="-110" dirty="0" smtClean="0">
                <a:latin typeface="Book Antiqua"/>
                <a:cs typeface="Book Antiqua"/>
              </a:rPr>
              <a:t>            </a:t>
            </a:r>
            <a:r>
              <a:rPr sz="1100" i="1" spc="-110" dirty="0" smtClean="0">
                <a:latin typeface="Book Antiqua"/>
                <a:cs typeface="Book Antiqua"/>
              </a:rPr>
              <a:t>T</a:t>
            </a:r>
            <a:r>
              <a:rPr sz="1650" spc="-165" baseline="-12626" dirty="0" smtClean="0">
                <a:latin typeface="Book Antiqua"/>
                <a:cs typeface="Book Antiqua"/>
              </a:rPr>
              <a:t>E</a:t>
            </a:r>
            <a:r>
              <a:rPr sz="1100" i="1" spc="-110" dirty="0" smtClean="0">
                <a:latin typeface="Book Antiqua"/>
                <a:cs typeface="Book Antiqua"/>
              </a:rPr>
              <a:t>X </a:t>
            </a:r>
            <a:r>
              <a:rPr sz="1100" i="1" spc="-5" dirty="0">
                <a:latin typeface="Book Antiqua"/>
                <a:cs typeface="Book Antiqua"/>
              </a:rPr>
              <a:t>shorthand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9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$$</a:t>
            </a:r>
            <a:r>
              <a:rPr sz="1100" i="1" spc="-35" dirty="0">
                <a:latin typeface="Arial"/>
                <a:cs typeface="Arial"/>
              </a:rPr>
              <a:t>...</a:t>
            </a:r>
            <a:r>
              <a:rPr sz="1100" spc="-35" dirty="0">
                <a:latin typeface="Tahoma"/>
                <a:cs typeface="Tahoma"/>
              </a:rPr>
              <a:t>$$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900" spc="494" baseline="13888" dirty="0" smtClean="0">
                <a:latin typeface="Arial"/>
                <a:cs typeface="Arial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The same</a:t>
            </a:r>
            <a:r>
              <a:rPr sz="1000" spc="3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formula</a:t>
            </a:r>
            <a:endParaRPr sz="1000" dirty="0">
              <a:latin typeface="Book Antiqua"/>
              <a:cs typeface="Book Antiqua"/>
            </a:endParaRPr>
          </a:p>
          <a:p>
            <a:pPr marL="174625" marR="31115" indent="1021715">
              <a:lnSpc>
                <a:spcPct val="182700"/>
              </a:lnSpc>
            </a:pP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Book Antiqua"/>
                <a:cs typeface="Book Antiqua"/>
              </a:rPr>
              <a:t>a </a:t>
            </a:r>
            <a:r>
              <a:rPr sz="1000" spc="45" dirty="0">
                <a:latin typeface="Tahoma"/>
                <a:cs typeface="Tahoma"/>
              </a:rPr>
              <a:t>+ </a:t>
            </a:r>
            <a:r>
              <a:rPr sz="1000" i="1" spc="-5" dirty="0">
                <a:latin typeface="Book Antiqua"/>
                <a:cs typeface="Book Antiqua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r>
              <a:rPr sz="1050" spc="-7" baseline="31746" dirty="0">
                <a:latin typeface="Book Antiqua"/>
                <a:cs typeface="Book Antiqua"/>
              </a:rPr>
              <a:t>2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5" dirty="0">
                <a:latin typeface="Book Antiqua"/>
                <a:cs typeface="Book Antiqua"/>
              </a:rPr>
              <a:t>a</a:t>
            </a:r>
            <a:r>
              <a:rPr sz="1050" spc="-7" baseline="31746" dirty="0">
                <a:latin typeface="Book Antiqua"/>
                <a:cs typeface="Book Antiqua"/>
              </a:rPr>
              <a:t>2 </a:t>
            </a:r>
            <a:r>
              <a:rPr sz="1000" spc="45" dirty="0">
                <a:latin typeface="Tahoma"/>
                <a:cs typeface="Tahoma"/>
              </a:rPr>
              <a:t>+ </a:t>
            </a:r>
            <a:r>
              <a:rPr sz="1000" i="1" spc="-5" dirty="0">
                <a:latin typeface="Book Antiqua"/>
                <a:cs typeface="Book Antiqua"/>
              </a:rPr>
              <a:t>b</a:t>
            </a:r>
            <a:r>
              <a:rPr sz="1050" spc="-7" baseline="31746" dirty="0">
                <a:latin typeface="Book Antiqua"/>
                <a:cs typeface="Book Antiqua"/>
              </a:rPr>
              <a:t>2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190" dirty="0">
                <a:latin typeface="Tahoma"/>
                <a:cs typeface="Tahom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2</a:t>
            </a:r>
            <a:r>
              <a:rPr sz="1000" i="1" spc="-5" dirty="0">
                <a:latin typeface="Book Antiqua"/>
                <a:cs typeface="Book Antiqua"/>
              </a:rPr>
              <a:t>ab  </a:t>
            </a:r>
            <a:r>
              <a:rPr sz="1000" spc="-5" dirty="0">
                <a:latin typeface="Book Antiqua"/>
                <a:cs typeface="Book Antiqua"/>
              </a:rPr>
              <a:t>is in display</a:t>
            </a:r>
            <a:r>
              <a:rPr sz="1000" spc="-10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mode.</a:t>
            </a:r>
            <a:endParaRPr sz="10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2419350" cy="715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latin typeface="Book Antiqua"/>
                <a:cs typeface="Book Antiqua"/>
              </a:rPr>
              <a:t>M</a:t>
            </a:r>
            <a:r>
              <a:rPr sz="1150" spc="50" dirty="0">
                <a:latin typeface="Book Antiqua"/>
                <a:cs typeface="Book Antiqua"/>
              </a:rPr>
              <a:t>ATHEMATICAL</a:t>
            </a:r>
            <a:r>
              <a:rPr sz="1150" spc="100" dirty="0">
                <a:latin typeface="Book Antiqua"/>
                <a:cs typeface="Book Antiqua"/>
              </a:rPr>
              <a:t> </a:t>
            </a:r>
            <a:r>
              <a:rPr sz="1150" spc="55" dirty="0">
                <a:latin typeface="Book Antiqua"/>
                <a:cs typeface="Book Antiqua"/>
              </a:rPr>
              <a:t>COMMANDS</a:t>
            </a:r>
            <a:endParaRPr sz="11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Book Antiqua"/>
              <a:cs typeface="Book Antiqua"/>
            </a:endParaRPr>
          </a:p>
          <a:p>
            <a:pPr marL="259715">
              <a:lnSpc>
                <a:spcPct val="100000"/>
              </a:lnSpc>
            </a:pPr>
            <a:r>
              <a:rPr sz="1100" b="1" spc="-5" dirty="0">
                <a:latin typeface="Book Antiqua"/>
                <a:cs typeface="Book Antiqua"/>
              </a:rPr>
              <a:t>Fractions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91880" y="965008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x</a:t>
            </a:r>
            <a:r>
              <a:rPr sz="8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y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1904" y="998574"/>
            <a:ext cx="1623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Lucida Sans Unicode"/>
                <a:cs typeface="Lucida Sans Unicode"/>
              </a:rPr>
              <a:t>\</a:t>
            </a:r>
            <a:r>
              <a:rPr sz="1100" i="1" spc="15" dirty="0">
                <a:latin typeface="Book Antiqua"/>
                <a:cs typeface="Book Antiqua"/>
              </a:rPr>
              <a:t>frac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x</a:t>
            </a:r>
            <a:r>
              <a:rPr sz="1100" i="1" spc="-45" dirty="0">
                <a:latin typeface="Book Antiqua"/>
                <a:cs typeface="Book Antiqu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90" dirty="0">
                <a:latin typeface="Book Antiqua"/>
                <a:cs typeface="Book Antiqua"/>
              </a:rPr>
              <a:t>y</a:t>
            </a:r>
            <a:r>
              <a:rPr sz="1100" spc="90" dirty="0">
                <a:latin typeface="Lucida Sans Unicode"/>
                <a:cs typeface="Lucida Sans Unicode"/>
              </a:rPr>
              <a:t>}{</a:t>
            </a:r>
            <a:r>
              <a:rPr sz="1100" i="1" spc="90" dirty="0">
                <a:latin typeface="Book Antiqua"/>
                <a:cs typeface="Book Antiqua"/>
              </a:rPr>
              <a:t>y</a:t>
            </a:r>
            <a:r>
              <a:rPr sz="1100" i="1" spc="-4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85" dirty="0">
                <a:latin typeface="Book Antiqua"/>
                <a:cs typeface="Book Antiqua"/>
              </a:rPr>
              <a:t>z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200" i="1" spc="89" baseline="-27777" dirty="0">
                <a:latin typeface="Book Antiqua"/>
                <a:cs typeface="Book Antiqua"/>
              </a:rPr>
              <a:t>y</a:t>
            </a:r>
            <a:r>
              <a:rPr sz="1200" i="1" spc="89" baseline="-27777" dirty="0">
                <a:latin typeface="Arial"/>
                <a:cs typeface="Arial"/>
              </a:rPr>
              <a:t>−</a:t>
            </a:r>
            <a:r>
              <a:rPr sz="1200" i="1" spc="89" baseline="-27777" dirty="0">
                <a:latin typeface="Book Antiqua"/>
                <a:cs typeface="Book Antiqua"/>
              </a:rPr>
              <a:t>z</a:t>
            </a:r>
            <a:endParaRPr sz="1200" baseline="-27777">
              <a:latin typeface="Book Antiqua"/>
              <a:cs typeface="Book Antiqu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7304" y="1284895"/>
            <a:ext cx="2211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Lucida Sans Unicode"/>
                <a:cs typeface="Lucida Sans Unicode"/>
              </a:rPr>
              <a:t>\</a:t>
            </a:r>
            <a:r>
              <a:rPr sz="1100" i="1" spc="50" dirty="0">
                <a:latin typeface="Book Antiqua"/>
                <a:cs typeface="Book Antiqua"/>
              </a:rPr>
              <a:t>frac</a:t>
            </a:r>
            <a:r>
              <a:rPr sz="1100" spc="50" dirty="0">
                <a:latin typeface="Lucida Sans Unicode"/>
                <a:cs typeface="Lucida Sans Unicode"/>
              </a:rPr>
              <a:t>{</a:t>
            </a:r>
            <a:r>
              <a:rPr sz="1100" i="1" spc="50" dirty="0">
                <a:latin typeface="Book Antiqua"/>
                <a:cs typeface="Book Antiqua"/>
              </a:rPr>
              <a:t>frac</a:t>
            </a:r>
            <a:r>
              <a:rPr sz="1100" spc="50" dirty="0">
                <a:latin typeface="Lucida Sans Unicode"/>
                <a:cs typeface="Lucida Sans Unicode"/>
              </a:rPr>
              <a:t>{</a:t>
            </a:r>
            <a:r>
              <a:rPr sz="1100" spc="50" dirty="0">
                <a:latin typeface="Book Antiqua"/>
                <a:cs typeface="Book Antiqua"/>
              </a:rPr>
              <a:t>1</a:t>
            </a:r>
            <a:r>
              <a:rPr sz="1100" spc="50" dirty="0">
                <a:latin typeface="Lucida Sans Unicode"/>
                <a:cs typeface="Lucida Sans Unicode"/>
              </a:rPr>
              <a:t>}{</a:t>
            </a:r>
            <a:r>
              <a:rPr sz="1100" i="1" spc="50" dirty="0">
                <a:latin typeface="Book Antiqua"/>
                <a:cs typeface="Book Antiqua"/>
              </a:rPr>
              <a:t>x</a:t>
            </a:r>
            <a:r>
              <a:rPr sz="1100" spc="50" dirty="0">
                <a:latin typeface="Lucida Sans Unicode"/>
                <a:cs typeface="Lucida Sans Unicode"/>
              </a:rPr>
              <a:t>}</a:t>
            </a:r>
            <a:r>
              <a:rPr sz="1100" spc="-12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90" dirty="0">
                <a:latin typeface="Book Antiqua"/>
                <a:cs typeface="Book Antiqua"/>
              </a:rPr>
              <a:t>frac</a:t>
            </a:r>
            <a:r>
              <a:rPr sz="1100" spc="90" dirty="0">
                <a:latin typeface="Lucida Sans Unicode"/>
                <a:cs typeface="Lucida Sans Unicode"/>
              </a:rPr>
              <a:t>{</a:t>
            </a:r>
            <a:r>
              <a:rPr sz="1100" spc="90" dirty="0">
                <a:latin typeface="Book Antiqua"/>
                <a:cs typeface="Book Antiqua"/>
              </a:rPr>
              <a:t>1</a:t>
            </a:r>
            <a:r>
              <a:rPr sz="1100" spc="90" dirty="0">
                <a:latin typeface="Lucida Sans Unicode"/>
                <a:cs typeface="Lucida Sans Unicode"/>
              </a:rPr>
              <a:t>}{</a:t>
            </a:r>
            <a:r>
              <a:rPr sz="1100" i="1" spc="90" dirty="0">
                <a:latin typeface="Book Antiqua"/>
                <a:cs typeface="Book Antiqua"/>
              </a:rPr>
              <a:t>y</a:t>
            </a:r>
            <a:r>
              <a:rPr sz="1100" spc="90" dirty="0">
                <a:latin typeface="Lucida Sans Unicode"/>
                <a:cs typeface="Lucida Sans Unicode"/>
              </a:rPr>
              <a:t>}}{</a:t>
            </a:r>
            <a:r>
              <a:rPr sz="1100" i="1" spc="90" dirty="0">
                <a:latin typeface="Book Antiqua"/>
                <a:cs typeface="Book Antiqua"/>
              </a:rPr>
              <a:t>z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94495" y="13072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56395" y="1177250"/>
            <a:ext cx="2667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Book Antiqua"/>
                <a:cs typeface="Book Antiqua"/>
              </a:rPr>
              <a:t>1 </a:t>
            </a:r>
            <a:r>
              <a:rPr sz="1200" spc="30" baseline="-24305" dirty="0">
                <a:latin typeface="Lucida Sans Unicode"/>
                <a:cs typeface="Lucida Sans Unicode"/>
              </a:rPr>
              <a:t>+</a:t>
            </a:r>
            <a:r>
              <a:rPr sz="1200" spc="-307" baseline="-24305" dirty="0">
                <a:latin typeface="Lucida Sans Unicode"/>
                <a:cs typeface="Lucida Sans Unicode"/>
              </a:rPr>
              <a:t> </a:t>
            </a:r>
            <a:r>
              <a:rPr sz="600" spc="-5" dirty="0">
                <a:latin typeface="Book Antiqua"/>
                <a:cs typeface="Book Antiqua"/>
              </a:rPr>
              <a:t>1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46463" y="13072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66618" y="1283632"/>
            <a:ext cx="230504" cy="233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7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x</a:t>
            </a:r>
            <a:r>
              <a:rPr sz="600" i="1" u="sng" spc="8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y</a:t>
            </a:r>
            <a:endParaRPr sz="600">
              <a:latin typeface="Book Antiqua"/>
              <a:cs typeface="Book Antiqua"/>
            </a:endParaRPr>
          </a:p>
          <a:p>
            <a:pPr marL="14604" algn="ctr">
              <a:lnSpc>
                <a:spcPts val="940"/>
              </a:lnSpc>
            </a:pPr>
            <a:r>
              <a:rPr sz="800" i="1" spc="-5" dirty="0">
                <a:latin typeface="Book Antiqua"/>
                <a:cs typeface="Book Antiqua"/>
              </a:rPr>
              <a:t>z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7294" y="1528977"/>
            <a:ext cx="16725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Book Antiqua"/>
                <a:cs typeface="Book Antiqua"/>
              </a:rPr>
              <a:t>Subscript </a:t>
            </a:r>
            <a:r>
              <a:rPr sz="1100" b="1" spc="-10" dirty="0">
                <a:latin typeface="Book Antiqua"/>
                <a:cs typeface="Book Antiqua"/>
              </a:rPr>
              <a:t>and</a:t>
            </a:r>
            <a:r>
              <a:rPr sz="1100" b="1" spc="-65" dirty="0">
                <a:latin typeface="Book Antiqua"/>
                <a:cs typeface="Book Antiqua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Superscript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1904" y="1701049"/>
            <a:ext cx="2261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Book Antiqua"/>
                <a:cs typeface="Book Antiqua"/>
              </a:rPr>
              <a:t>Superscript: x ˆ </a:t>
            </a:r>
            <a:r>
              <a:rPr sz="1100" spc="-10" dirty="0">
                <a:latin typeface="Book Antiqua"/>
                <a:cs typeface="Book Antiqua"/>
              </a:rPr>
              <a:t>n = </a:t>
            </a:r>
            <a:r>
              <a:rPr sz="1100" spc="-20" dirty="0">
                <a:latin typeface="Book Antiqua"/>
                <a:cs typeface="Book Antiqua"/>
              </a:rPr>
              <a:t>x</a:t>
            </a:r>
            <a:r>
              <a:rPr sz="1200" i="1" spc="-30" baseline="27777" dirty="0">
                <a:latin typeface="Book Antiqua"/>
                <a:cs typeface="Book Antiqua"/>
              </a:rPr>
              <a:t>n</a:t>
            </a:r>
            <a:r>
              <a:rPr sz="1100" spc="-20" dirty="0">
                <a:latin typeface="Tahoma"/>
                <a:cs typeface="Tahoma"/>
              </a:rPr>
              <a:t>; </a:t>
            </a:r>
            <a:r>
              <a:rPr sz="1100" i="1" spc="-45" dirty="0">
                <a:latin typeface="Book Antiqua"/>
                <a:cs typeface="Book Antiqua"/>
              </a:rPr>
              <a:t>x</a:t>
            </a:r>
            <a:r>
              <a:rPr sz="1100" spc="-45" dirty="0">
                <a:latin typeface="Tahoma"/>
                <a:cs typeface="Tahoma"/>
              </a:rPr>
              <a:t>ˆ</a:t>
            </a:r>
            <a:r>
              <a:rPr sz="1100" spc="-45" dirty="0">
                <a:latin typeface="Lucida Sans Unicode"/>
                <a:cs typeface="Lucida Sans Unicode"/>
              </a:rPr>
              <a:t>{</a:t>
            </a:r>
            <a:r>
              <a:rPr sz="1100" spc="-45" dirty="0">
                <a:latin typeface="Book Antiqua"/>
                <a:cs typeface="Book Antiqua"/>
              </a:rPr>
              <a:t>2</a:t>
            </a:r>
            <a:r>
              <a:rPr sz="1100" i="1" spc="-45" dirty="0">
                <a:latin typeface="Book Antiqua"/>
                <a:cs typeface="Book Antiqua"/>
              </a:rPr>
              <a:t>n</a:t>
            </a:r>
            <a:r>
              <a:rPr sz="1100" spc="-45" dirty="0">
                <a:latin typeface="Lucida Sans Unicode"/>
                <a:cs typeface="Lucida Sans Unicode"/>
              </a:rPr>
              <a:t>}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Book Antiqua"/>
                <a:cs typeface="Book Antiqua"/>
              </a:rPr>
              <a:t>x</a:t>
            </a:r>
            <a:r>
              <a:rPr sz="1200" spc="-7" baseline="27777" dirty="0">
                <a:latin typeface="Book Antiqua"/>
                <a:cs typeface="Book Antiqua"/>
              </a:rPr>
              <a:t>2</a:t>
            </a:r>
            <a:r>
              <a:rPr sz="1200" i="1" spc="-7" baseline="27777" dirty="0">
                <a:latin typeface="Book Antiqua"/>
                <a:cs typeface="Book Antiqua"/>
              </a:rPr>
              <a:t>n</a:t>
            </a:r>
            <a:endParaRPr sz="1200" baseline="27777">
              <a:latin typeface="Book Antiqua"/>
              <a:cs typeface="Book Antiqu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74000" y="202184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94674" y="202184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9194" y="1795295"/>
            <a:ext cx="2324100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700"/>
              </a:spcBef>
            </a:pPr>
            <a:r>
              <a:rPr sz="1100" spc="-5" dirty="0">
                <a:latin typeface="Book Antiqua"/>
                <a:cs typeface="Book Antiqua"/>
              </a:rPr>
              <a:t>Subscript: x </a:t>
            </a:r>
            <a:r>
              <a:rPr sz="1100" spc="-10" dirty="0">
                <a:latin typeface="Book Antiqua"/>
                <a:cs typeface="Book Antiqua"/>
              </a:rPr>
              <a:t>n = </a:t>
            </a:r>
            <a:r>
              <a:rPr sz="1100" spc="-20" dirty="0">
                <a:latin typeface="Book Antiqua"/>
                <a:cs typeface="Book Antiqua"/>
              </a:rPr>
              <a:t>x</a:t>
            </a:r>
            <a:r>
              <a:rPr sz="1200" i="1" spc="-30" baseline="-10416" dirty="0">
                <a:latin typeface="Book Antiqua"/>
                <a:cs typeface="Book Antiqua"/>
              </a:rPr>
              <a:t>n</a:t>
            </a:r>
            <a:r>
              <a:rPr sz="1100" spc="-20" dirty="0">
                <a:latin typeface="Tahoma"/>
                <a:cs typeface="Tahoma"/>
              </a:rPr>
              <a:t>; </a:t>
            </a:r>
            <a:r>
              <a:rPr sz="1100" i="1" spc="-5" dirty="0">
                <a:latin typeface="Book Antiqua"/>
                <a:cs typeface="Book Antiqua"/>
              </a:rPr>
              <a:t>x </a:t>
            </a:r>
            <a:r>
              <a:rPr sz="1100" spc="90" dirty="0">
                <a:latin typeface="Lucida Sans Unicode"/>
                <a:cs typeface="Lucida Sans Unicode"/>
              </a:rPr>
              <a:t>{</a:t>
            </a:r>
            <a:r>
              <a:rPr sz="1100" spc="90" dirty="0">
                <a:latin typeface="Book Antiqua"/>
                <a:cs typeface="Book Antiqua"/>
              </a:rPr>
              <a:t>2</a:t>
            </a:r>
            <a:r>
              <a:rPr sz="1100" i="1" spc="90" dirty="0">
                <a:latin typeface="Book Antiqua"/>
                <a:cs typeface="Book Antiqua"/>
              </a:rPr>
              <a:t>n</a:t>
            </a:r>
            <a:r>
              <a:rPr sz="1100" spc="90" dirty="0">
                <a:latin typeface="Lucida Sans Unicode"/>
                <a:cs typeface="Lucida Sans Unicode"/>
              </a:rPr>
              <a:t>}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Book Antiqua"/>
                <a:cs typeface="Book Antiqua"/>
              </a:rPr>
              <a:t>x</a:t>
            </a:r>
            <a:r>
              <a:rPr sz="1200" spc="-7" baseline="-10416" dirty="0">
                <a:latin typeface="Book Antiqua"/>
                <a:cs typeface="Book Antiqua"/>
              </a:rPr>
              <a:t>2</a:t>
            </a:r>
            <a:r>
              <a:rPr sz="1200" i="1" spc="-7" baseline="-10416" dirty="0">
                <a:latin typeface="Book Antiqua"/>
                <a:cs typeface="Book Antiqua"/>
              </a:rPr>
              <a:t>n</a:t>
            </a:r>
            <a:endParaRPr sz="1200" baseline="-10416" dirty="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100" b="1" spc="-5" dirty="0">
                <a:latin typeface="Book Antiqua"/>
                <a:cs typeface="Book Antiqua"/>
              </a:rPr>
              <a:t>Roots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87307" y="2307303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Book Antiqua"/>
                <a:cs typeface="Book Antiqua"/>
              </a:rPr>
              <a:t>5</a:t>
            </a:r>
            <a:endParaRPr sz="600" dirty="0">
              <a:latin typeface="Book Antiqua"/>
              <a:cs typeface="Book Antiqu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48293" y="2135732"/>
            <a:ext cx="151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.</a:t>
            </a:r>
          </a:p>
        </p:txBody>
      </p:sp>
      <p:sp>
        <p:nvSpPr>
          <p:cNvPr id="63" name="object 63"/>
          <p:cNvSpPr/>
          <p:nvPr/>
        </p:nvSpPr>
        <p:spPr>
          <a:xfrm>
            <a:off x="2599537" y="22841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596622" y="2307303"/>
            <a:ext cx="339992" cy="25006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5240" marR="5080" indent="-3175">
              <a:lnSpc>
                <a:spcPts val="930"/>
              </a:lnSpc>
              <a:spcBef>
                <a:spcPts val="150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x</a:t>
            </a:r>
            <a:r>
              <a:rPr sz="8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y </a:t>
            </a:r>
            <a:r>
              <a:rPr sz="800" i="1" spc="-5" dirty="0">
                <a:latin typeface="Book Antiqua"/>
                <a:cs typeface="Book Antiqua"/>
              </a:rPr>
              <a:t> y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i="1" spc="-5" dirty="0">
                <a:latin typeface="Book Antiqua"/>
                <a:cs typeface="Book Antiqua"/>
              </a:rPr>
              <a:t>z</a:t>
            </a:r>
            <a:endParaRPr sz="800" dirty="0">
              <a:latin typeface="Book Antiqua"/>
              <a:cs typeface="Book Antiqu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7294" y="2289275"/>
            <a:ext cx="2088514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\</a:t>
            </a:r>
            <a:r>
              <a:rPr sz="1100" i="1" dirty="0">
                <a:latin typeface="Book Antiqua"/>
                <a:cs typeface="Book Antiqua"/>
              </a:rPr>
              <a:t>sqrt</a:t>
            </a:r>
            <a:r>
              <a:rPr sz="1100" dirty="0">
                <a:latin typeface="Tahoma"/>
                <a:cs typeface="Tahoma"/>
              </a:rPr>
              <a:t>[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dirty="0">
                <a:latin typeface="Tahoma"/>
                <a:cs typeface="Tahoma"/>
              </a:rPr>
              <a:t>]</a:t>
            </a:r>
            <a:r>
              <a:rPr sz="1100" dirty="0">
                <a:latin typeface="Lucida Sans Unicode"/>
                <a:cs typeface="Lucida Sans Unicode"/>
              </a:rPr>
              <a:t>{\</a:t>
            </a:r>
            <a:r>
              <a:rPr sz="1100" i="1" dirty="0">
                <a:latin typeface="Book Antiqua"/>
                <a:cs typeface="Book Antiqua"/>
              </a:rPr>
              <a:t>frac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Book Antiqua"/>
                <a:cs typeface="Book Antiqua"/>
              </a:rPr>
              <a:t>x</a:t>
            </a:r>
            <a:r>
              <a:rPr sz="1100" i="1" spc="-45" dirty="0">
                <a:latin typeface="Book Antiqua"/>
                <a:cs typeface="Book Antiqu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i="1" spc="90" dirty="0">
                <a:latin typeface="Book Antiqua"/>
                <a:cs typeface="Book Antiqua"/>
              </a:rPr>
              <a:t>y</a:t>
            </a:r>
            <a:r>
              <a:rPr sz="1100" spc="90" dirty="0">
                <a:latin typeface="Lucida Sans Unicode"/>
                <a:cs typeface="Lucida Sans Unicode"/>
              </a:rPr>
              <a:t>}{</a:t>
            </a:r>
            <a:r>
              <a:rPr sz="1100" i="1" spc="90" dirty="0">
                <a:latin typeface="Book Antiqua"/>
                <a:cs typeface="Book Antiqua"/>
              </a:rPr>
              <a:t>y</a:t>
            </a:r>
            <a:r>
              <a:rPr sz="1100" i="1" spc="-4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14" dirty="0">
                <a:latin typeface="Lucida Sans Unicode"/>
                <a:cs typeface="Lucida Sans Unicode"/>
              </a:rPr>
              <a:t> </a:t>
            </a:r>
            <a:r>
              <a:rPr sz="1100" i="1" spc="120" dirty="0">
                <a:latin typeface="Book Antiqua"/>
                <a:cs typeface="Book Antiqua"/>
              </a:rPr>
              <a:t>z</a:t>
            </a:r>
            <a:r>
              <a:rPr sz="1100" spc="120" dirty="0">
                <a:latin typeface="Lucida Sans Unicode"/>
                <a:cs typeface="Lucida Sans Unicode"/>
              </a:rPr>
              <a:t>}}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5" dirty="0">
                <a:latin typeface="Book Antiqua"/>
                <a:cs typeface="Book Antiqua"/>
              </a:rPr>
              <a:t>Brackets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7304" y="2735845"/>
            <a:ext cx="195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Book Antiqua"/>
                <a:cs typeface="Book Antiqua"/>
              </a:rPr>
              <a:t>(</a:t>
            </a:r>
            <a:r>
              <a:rPr sz="1100" spc="15" dirty="0">
                <a:latin typeface="Lucida Sans Unicode"/>
                <a:cs typeface="Lucida Sans Unicode"/>
              </a:rPr>
              <a:t>\</a:t>
            </a:r>
            <a:r>
              <a:rPr sz="1100" i="1" spc="15" dirty="0">
                <a:latin typeface="Book Antiqua"/>
                <a:cs typeface="Book Antiqua"/>
              </a:rPr>
              <a:t>frac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x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Book Antiqua"/>
                <a:cs typeface="Book Antiqua"/>
              </a:rPr>
              <a:t>y</a:t>
            </a:r>
            <a:r>
              <a:rPr sz="1100" spc="-15" dirty="0">
                <a:latin typeface="Lucida Sans Unicode"/>
                <a:cs typeface="Lucida Sans Unicode"/>
              </a:rPr>
              <a:t>}{</a:t>
            </a:r>
            <a:r>
              <a:rPr sz="1100" i="1" spc="-15" dirty="0">
                <a:latin typeface="Book Antiqua"/>
                <a:cs typeface="Book Antiqua"/>
              </a:rPr>
              <a:t>z</a:t>
            </a:r>
            <a:r>
              <a:rPr sz="1100" spc="-15" dirty="0">
                <a:latin typeface="Lucida Sans Unicode"/>
                <a:cs typeface="Lucida Sans Unicode"/>
              </a:rPr>
              <a:t>}</a:t>
            </a:r>
            <a:r>
              <a:rPr sz="1100" spc="-15" dirty="0">
                <a:latin typeface="Tahoma"/>
                <a:cs typeface="Tahoma"/>
              </a:rPr>
              <a:t>)ˆ</a:t>
            </a:r>
            <a:r>
              <a:rPr sz="1100" spc="-15" dirty="0">
                <a:latin typeface="Book Antiqua"/>
                <a:cs typeface="Book Antiqua"/>
              </a:rPr>
              <a:t>2</a:t>
            </a: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times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frac</a:t>
            </a:r>
            <a:r>
              <a:rPr sz="1100" spc="-15" dirty="0">
                <a:latin typeface="Lucida Sans Unicode"/>
                <a:cs typeface="Lucida Sans Unicode"/>
              </a:rPr>
              <a:t>{</a:t>
            </a:r>
            <a:r>
              <a:rPr sz="1100" i="1" spc="-15" dirty="0">
                <a:latin typeface="Book Antiqua"/>
                <a:cs typeface="Book Antiqua"/>
              </a:rPr>
              <a:t>x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29510" y="2735845"/>
            <a:ext cx="35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Tahoma"/>
                <a:cs typeface="Tahoma"/>
              </a:rPr>
              <a:t>ˆ</a:t>
            </a:r>
            <a:r>
              <a:rPr sz="1100" spc="-95" dirty="0">
                <a:latin typeface="Book Antiqua"/>
                <a:cs typeface="Book Antiqua"/>
              </a:rPr>
              <a:t>2</a:t>
            </a:r>
            <a:r>
              <a:rPr sz="1100" spc="-95" dirty="0">
                <a:latin typeface="Lucida Sans Unicode"/>
                <a:cs typeface="Lucida Sans Unicode"/>
              </a:rPr>
              <a:t>}{</a:t>
            </a:r>
            <a:r>
              <a:rPr sz="1100" i="1" spc="-95" dirty="0">
                <a:latin typeface="Book Antiqua"/>
                <a:cs typeface="Book Antiqua"/>
              </a:rPr>
              <a:t>y</a:t>
            </a:r>
            <a:r>
              <a:rPr sz="1100" spc="-9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87445" y="2702279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x</a:t>
            </a:r>
            <a:r>
              <a:rPr sz="8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y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57410" y="2820948"/>
            <a:ext cx="7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Book Antiqua"/>
                <a:cs typeface="Book Antiqua"/>
              </a:rPr>
              <a:t>z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41382" y="2722891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11308" y="2682899"/>
            <a:ext cx="165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" baseline="-20833" dirty="0">
                <a:latin typeface="Book Antiqua"/>
                <a:cs typeface="Book Antiqua"/>
              </a:rPr>
              <a:t>x</a:t>
            </a:r>
            <a:r>
              <a:rPr sz="600" spc="-5" dirty="0">
                <a:latin typeface="Book Antiqua"/>
                <a:cs typeface="Book Antiqua"/>
              </a:rPr>
              <a:t>2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749408" y="2852445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89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715844" y="2735845"/>
            <a:ext cx="1248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83895" algn="l"/>
              </a:tabLst>
            </a:pPr>
            <a:r>
              <a:rPr sz="1100" spc="60" dirty="0">
                <a:latin typeface="Book Antiqua"/>
                <a:cs typeface="Book Antiqua"/>
              </a:rPr>
              <a:t>3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r>
              <a:rPr sz="1100" spc="6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	) </a:t>
            </a:r>
            <a:r>
              <a:rPr sz="1100" spc="-30" dirty="0">
                <a:latin typeface="Lucida Sans Unicode"/>
                <a:cs typeface="Lucida Sans Unicode"/>
              </a:rPr>
              <a:t>× </a:t>
            </a:r>
            <a:r>
              <a:rPr sz="1100" dirty="0">
                <a:latin typeface="Tahoma"/>
                <a:cs typeface="Tahoma"/>
              </a:rPr>
              <a:t>( </a:t>
            </a:r>
            <a:r>
              <a:rPr sz="1200" i="1" spc="-7" baseline="-31250" dirty="0">
                <a:latin typeface="Book Antiqua"/>
                <a:cs typeface="Book Antiqua"/>
              </a:rPr>
              <a:t>y</a:t>
            </a:r>
            <a:r>
              <a:rPr sz="900" spc="-7" baseline="-18518" dirty="0">
                <a:latin typeface="Book Antiqua"/>
                <a:cs typeface="Book Antiqua"/>
              </a:rPr>
              <a:t>3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955040" cy="41275"/>
            <a:chOff x="1569377" y="132717"/>
            <a:chExt cx="955040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577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23060" y="3446"/>
            <a:ext cx="10026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9935" algn="l"/>
              </a:tabLst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 </a:t>
            </a:r>
            <a:r>
              <a:rPr sz="600" spc="-4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25" dirty="0"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25" dirty="0">
                <a:latin typeface="Book Antiqua"/>
                <a:cs typeface="Book Antiqua"/>
                <a:hlinkClick r:id="rId5" action="ppaction://hlinksldjump"/>
              </a:rPr>
              <a:t>ATH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5" name="object 25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2" name="object 32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1" name="object 41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9860" y="302575"/>
            <a:ext cx="2093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A</a:t>
            </a:r>
            <a:r>
              <a:rPr sz="1150" spc="60" dirty="0">
                <a:latin typeface="Book Antiqua"/>
                <a:cs typeface="Book Antiqua"/>
              </a:rPr>
              <a:t>DDITIONAL</a:t>
            </a:r>
            <a:r>
              <a:rPr sz="1150" spc="125" dirty="0">
                <a:latin typeface="Book Antiqua"/>
                <a:cs typeface="Book Antiqua"/>
              </a:rPr>
              <a:t> </a:t>
            </a:r>
            <a:r>
              <a:rPr sz="1150" spc="45" dirty="0">
                <a:latin typeface="Book Antiqua"/>
                <a:cs typeface="Book Antiqua"/>
              </a:rPr>
              <a:t>OPERATORS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06766" y="687349"/>
            <a:ext cx="1737360" cy="2476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1346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latin typeface="Book Antiqua"/>
                <a:cs typeface="Book Antiqua"/>
              </a:rPr>
              <a:t>M</a:t>
            </a:r>
            <a:r>
              <a:rPr sz="1150" spc="35" dirty="0">
                <a:latin typeface="Book Antiqua"/>
                <a:cs typeface="Book Antiqua"/>
              </a:rPr>
              <a:t>ATH</a:t>
            </a:r>
            <a:r>
              <a:rPr sz="1150" spc="70" dirty="0">
                <a:latin typeface="Book Antiqua"/>
                <a:cs typeface="Book Antiqua"/>
              </a:rPr>
              <a:t> </a:t>
            </a:r>
            <a:r>
              <a:rPr sz="1150" spc="60" dirty="0">
                <a:latin typeface="Book Antiqua"/>
                <a:cs typeface="Book Antiqua"/>
              </a:rPr>
              <a:t>EXERCISE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6389" y="1350847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655" indent="-148590">
              <a:lnSpc>
                <a:spcPct val="100000"/>
              </a:lnSpc>
              <a:spcBef>
                <a:spcPts val="90"/>
              </a:spcBef>
              <a:buSzPct val="72727"/>
              <a:buFont typeface="Lucida Sans Unicode"/>
              <a:buChar char="►"/>
              <a:tabLst>
                <a:tab pos="161290" algn="l"/>
              </a:tabLst>
            </a:pPr>
            <a:r>
              <a:rPr sz="1100" spc="-5" dirty="0">
                <a:latin typeface="Book Antiqua"/>
                <a:cs typeface="Book Antiqua"/>
              </a:rPr>
              <a:t>Buzz </a:t>
            </a:r>
            <a:r>
              <a:rPr sz="1100" spc="-15" dirty="0">
                <a:latin typeface="Book Antiqua"/>
                <a:cs typeface="Book Antiqua"/>
              </a:rPr>
              <a:t>LightYear: </a:t>
            </a:r>
            <a:r>
              <a:rPr sz="1100" spc="-60" dirty="0">
                <a:latin typeface="Book Antiqua"/>
                <a:cs typeface="Book Antiqua"/>
              </a:rPr>
              <a:t>To </a:t>
            </a:r>
            <a:r>
              <a:rPr sz="1100" spc="55" dirty="0">
                <a:latin typeface="Lucida Sans Unicode"/>
                <a:cs typeface="Lucida Sans Unicode"/>
              </a:rPr>
              <a:t>∞ </a:t>
            </a:r>
            <a:r>
              <a:rPr sz="1100" spc="-10" dirty="0">
                <a:latin typeface="Book Antiqua"/>
                <a:cs typeface="Book Antiqua"/>
              </a:rPr>
              <a:t>and</a:t>
            </a:r>
            <a:r>
              <a:rPr sz="1100" spc="-8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beyond!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62977" y="1543658"/>
            <a:ext cx="1117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Book Antiqua"/>
                <a:cs typeface="Book Antiqua"/>
              </a:rPr>
              <a:t>n</a:t>
            </a:r>
            <a:r>
              <a:rPr sz="800" spc="-20" dirty="0">
                <a:latin typeface="Lucida Sans Unicode"/>
                <a:cs typeface="Lucida Sans Unicode"/>
              </a:rPr>
              <a:t>!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37716" y="1677492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4">
                <a:moveTo>
                  <a:pt x="0" y="0"/>
                </a:moveTo>
                <a:lnTo>
                  <a:pt x="36207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50989" y="1560879"/>
            <a:ext cx="664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90"/>
              </a:spcBef>
              <a:buFont typeface="Lucida Sans Unicode"/>
              <a:buChar char="►"/>
              <a:tabLst>
                <a:tab pos="186690" algn="l"/>
              </a:tabLst>
            </a:pPr>
            <a:r>
              <a:rPr sz="1200" i="1" spc="15" baseline="27777" dirty="0">
                <a:latin typeface="Book Antiqua"/>
                <a:cs typeface="Book Antiqua"/>
              </a:rPr>
              <a:t>n</a:t>
            </a:r>
            <a:r>
              <a:rPr sz="1100" i="1" spc="10" dirty="0">
                <a:latin typeface="Book Antiqua"/>
                <a:cs typeface="Book Antiqua"/>
              </a:rPr>
              <a:t>C</a:t>
            </a:r>
            <a:r>
              <a:rPr sz="1200" i="1" spc="15" baseline="-10416" dirty="0">
                <a:latin typeface="Book Antiqua"/>
                <a:cs typeface="Book Antiqua"/>
              </a:rPr>
              <a:t>r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200" i="1" spc="-7" baseline="-27777" dirty="0">
                <a:latin typeface="Book Antiqua"/>
                <a:cs typeface="Book Antiqua"/>
              </a:rPr>
              <a:t>r</a:t>
            </a:r>
            <a:endParaRPr sz="1200" baseline="-27777">
              <a:latin typeface="Book Antiqua"/>
              <a:cs typeface="Book Antiqu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64386" y="1647798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latin typeface="Lucida Sans Unicode"/>
                <a:cs typeface="Lucida Sans Unicode"/>
              </a:rPr>
              <a:t>!(</a:t>
            </a:r>
            <a:r>
              <a:rPr sz="800" i="1" spc="-5" dirty="0">
                <a:latin typeface="Book Antiqua"/>
                <a:cs typeface="Book Antiqua"/>
              </a:rPr>
              <a:t>n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i="1" spc="-5" dirty="0">
                <a:latin typeface="Book Antiqua"/>
                <a:cs typeface="Book Antiqua"/>
              </a:rPr>
              <a:t>r</a:t>
            </a:r>
            <a:r>
              <a:rPr sz="800" spc="25" dirty="0">
                <a:latin typeface="Lucida Sans Unicode"/>
                <a:cs typeface="Lucida Sans Unicode"/>
              </a:rPr>
              <a:t>)!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6389" y="1787320"/>
            <a:ext cx="2499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655" indent="-148590">
              <a:lnSpc>
                <a:spcPct val="100000"/>
              </a:lnSpc>
              <a:spcBef>
                <a:spcPts val="90"/>
              </a:spcBef>
              <a:buSzPct val="72727"/>
              <a:buFont typeface="Lucida Sans Unicode"/>
              <a:buChar char="►"/>
              <a:tabLst>
                <a:tab pos="161290" algn="l"/>
              </a:tabLst>
            </a:pPr>
            <a:r>
              <a:rPr sz="1100" spc="-5" dirty="0">
                <a:latin typeface="Book Antiqua"/>
                <a:cs typeface="Book Antiqua"/>
              </a:rPr>
              <a:t>50 apples </a:t>
            </a:r>
            <a:r>
              <a:rPr sz="1100" spc="-15" dirty="0">
                <a:latin typeface="Lucida Sans Unicode"/>
                <a:cs typeface="Lucida Sans Unicode"/>
              </a:rPr>
              <a:t>×</a:t>
            </a:r>
            <a:r>
              <a:rPr sz="1100" b="1" spc="-15" dirty="0">
                <a:latin typeface="Book Antiqua"/>
                <a:cs typeface="Book Antiqua"/>
              </a:rPr>
              <a:t>100 </a:t>
            </a:r>
            <a:r>
              <a:rPr sz="1100" spc="-5" dirty="0">
                <a:latin typeface="Book Antiqua"/>
                <a:cs typeface="Book Antiqua"/>
              </a:rPr>
              <a:t>apples </a:t>
            </a:r>
            <a:r>
              <a:rPr sz="1100" spc="-10" dirty="0">
                <a:latin typeface="Book Antiqua"/>
                <a:cs typeface="Book Antiqua"/>
              </a:rPr>
              <a:t>= </a:t>
            </a:r>
            <a:r>
              <a:rPr sz="1100" spc="-5" dirty="0">
                <a:latin typeface="Book Antiqua"/>
                <a:cs typeface="Book Antiqua"/>
              </a:rPr>
              <a:t>lots of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apples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6389" y="2042679"/>
            <a:ext cx="104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latin typeface="Lucida Sans Unicode"/>
                <a:cs typeface="Lucida Sans Unicode"/>
              </a:rPr>
              <a:t>►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4395" y="191725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2536" y="1957322"/>
            <a:ext cx="800735" cy="2959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43180">
              <a:lnSpc>
                <a:spcPct val="86200"/>
              </a:lnSpc>
              <a:spcBef>
                <a:spcPts val="270"/>
              </a:spcBef>
              <a:tabLst>
                <a:tab pos="257810" algn="l"/>
                <a:tab pos="558800" algn="l"/>
              </a:tabLst>
            </a:pPr>
            <a:r>
              <a:rPr sz="800" i="1" spc="-5" dirty="0">
                <a:latin typeface="Book Antiqua"/>
                <a:cs typeface="Book Antiqua"/>
              </a:rPr>
              <a:t>n	</a:t>
            </a:r>
            <a:r>
              <a:rPr sz="1650" spc="67" baseline="-25252" dirty="0">
                <a:latin typeface="Tahoma"/>
                <a:cs typeface="Tahoma"/>
              </a:rPr>
              <a:t>=</a:t>
            </a:r>
            <a:r>
              <a:rPr sz="1650" spc="-22" baseline="-25252" dirty="0">
                <a:latin typeface="Tahoma"/>
                <a:cs typeface="Tahoma"/>
              </a:rPr>
              <a:t> </a:t>
            </a:r>
            <a:r>
              <a:rPr sz="1200" i="1" u="sng" spc="37" baseline="3472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n</a:t>
            </a:r>
            <a:r>
              <a:rPr sz="1200" u="sng" spc="37" baseline="3472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200" i="1" u="sng" spc="37" baseline="3472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n</a:t>
            </a:r>
            <a:r>
              <a:rPr sz="1200" u="sng" spc="37" baseline="3472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1200" u="sng" spc="37" baseline="3472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1200" u="sng" spc="37" baseline="3472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 </a:t>
            </a:r>
            <a:r>
              <a:rPr sz="1200" spc="37" baseline="3472" dirty="0">
                <a:latin typeface="Lucida Sans Unicode"/>
                <a:cs typeface="Lucida Sans Unicode"/>
              </a:rPr>
              <a:t> </a:t>
            </a:r>
            <a:r>
              <a:rPr sz="1200" i="1" spc="7" baseline="3472" dirty="0">
                <a:latin typeface="Book Antiqua"/>
                <a:cs typeface="Book Antiqua"/>
              </a:rPr>
              <a:t>i</a:t>
            </a:r>
            <a:r>
              <a:rPr sz="1200" spc="7" baseline="3472" dirty="0">
                <a:latin typeface="Lucida Sans Unicode"/>
                <a:cs typeface="Lucida Sans Unicode"/>
              </a:rPr>
              <a:t>=</a:t>
            </a:r>
            <a:r>
              <a:rPr sz="1200" spc="7" baseline="3472" dirty="0">
                <a:latin typeface="Book Antiqua"/>
                <a:cs typeface="Book Antiqua"/>
              </a:rPr>
              <a:t>1		</a:t>
            </a:r>
            <a:r>
              <a:rPr sz="800" spc="-5" dirty="0"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1" name="object 11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460" y="302575"/>
            <a:ext cx="33356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165" dirty="0">
                <a:latin typeface="Book Antiqua"/>
                <a:cs typeface="Book Antiqua"/>
              </a:rPr>
              <a:t>L</a:t>
            </a:r>
            <a:r>
              <a:rPr sz="1500" spc="-247" baseline="16666" dirty="0">
                <a:latin typeface="Book Antiqua"/>
                <a:cs typeface="Book Antiqua"/>
              </a:rPr>
              <a:t>A</a:t>
            </a:r>
            <a:r>
              <a:rPr sz="1400" spc="-165" dirty="0">
                <a:latin typeface="Book Antiqua"/>
                <a:cs typeface="Book Antiqua"/>
              </a:rPr>
              <a:t>T</a:t>
            </a:r>
            <a:r>
              <a:rPr sz="2100" spc="-247" baseline="-13888" dirty="0">
                <a:latin typeface="Book Antiqua"/>
                <a:cs typeface="Book Antiqua"/>
              </a:rPr>
              <a:t>E</a:t>
            </a:r>
            <a:r>
              <a:rPr sz="1400" spc="-165" dirty="0">
                <a:latin typeface="Book Antiqua"/>
                <a:cs typeface="Book Antiqua"/>
              </a:rPr>
              <a:t>X </a:t>
            </a:r>
            <a:r>
              <a:rPr sz="1150" spc="30" dirty="0">
                <a:latin typeface="Book Antiqua"/>
                <a:cs typeface="Book Antiqua"/>
              </a:rPr>
              <a:t>IS </a:t>
            </a:r>
            <a:r>
              <a:rPr sz="1150" spc="50" dirty="0">
                <a:latin typeface="Book Antiqua"/>
                <a:cs typeface="Book Antiqua"/>
              </a:rPr>
              <a:t>LIKE </a:t>
            </a:r>
            <a:r>
              <a:rPr sz="1400" spc="60" dirty="0">
                <a:latin typeface="Book Antiqua"/>
                <a:cs typeface="Book Antiqua"/>
              </a:rPr>
              <a:t>MS W</a:t>
            </a:r>
            <a:r>
              <a:rPr sz="1150" spc="60" dirty="0">
                <a:latin typeface="Book Antiqua"/>
                <a:cs typeface="Book Antiqua"/>
              </a:rPr>
              <a:t>ORD</a:t>
            </a:r>
            <a:r>
              <a:rPr sz="1400" spc="60" dirty="0">
                <a:latin typeface="Book Antiqua"/>
                <a:cs typeface="Book Antiqua"/>
              </a:rPr>
              <a:t>, </a:t>
            </a:r>
            <a:r>
              <a:rPr sz="1150" spc="20" dirty="0">
                <a:latin typeface="Book Antiqua"/>
                <a:cs typeface="Book Antiqua"/>
              </a:rPr>
              <a:t>ONLY </a:t>
            </a:r>
            <a:r>
              <a:rPr sz="1150" spc="55" dirty="0">
                <a:latin typeface="Book Antiqua"/>
                <a:cs typeface="Book Antiqua"/>
              </a:rPr>
              <a:t>BETTER</a:t>
            </a:r>
            <a:r>
              <a:rPr sz="1150" spc="235" dirty="0">
                <a:latin typeface="Book Antiqua"/>
                <a:cs typeface="Book Antiqua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!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1894" y="1158415"/>
            <a:ext cx="3937635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Book Antiqua"/>
                <a:cs typeface="Book Antiqua"/>
              </a:rPr>
              <a:t>What </a:t>
            </a:r>
            <a:r>
              <a:rPr sz="1100" spc="-5" dirty="0">
                <a:latin typeface="Book Antiqua"/>
                <a:cs typeface="Book Antiqua"/>
              </a:rPr>
              <a:t>is </a:t>
            </a:r>
            <a:r>
              <a:rPr sz="1100" spc="-155" dirty="0">
                <a:latin typeface="Book Antiqua"/>
                <a:cs typeface="Book Antiqua"/>
              </a:rPr>
              <a:t>L</a:t>
            </a:r>
            <a:r>
              <a:rPr sz="1200" spc="-232" baseline="13888" dirty="0">
                <a:latin typeface="Book Antiqua"/>
                <a:cs typeface="Book Antiqua"/>
              </a:rPr>
              <a:t>A</a:t>
            </a:r>
            <a:r>
              <a:rPr sz="1100" spc="-155" dirty="0">
                <a:latin typeface="Book Antiqua"/>
                <a:cs typeface="Book Antiqua"/>
              </a:rPr>
              <a:t>T</a:t>
            </a:r>
            <a:r>
              <a:rPr sz="1650" spc="-232" baseline="-12626" dirty="0">
                <a:latin typeface="Book Antiqua"/>
                <a:cs typeface="Book Antiqua"/>
              </a:rPr>
              <a:t>E</a:t>
            </a:r>
            <a:r>
              <a:rPr sz="1100" spc="-155" dirty="0">
                <a:latin typeface="Book Antiqua"/>
                <a:cs typeface="Book Antiqua"/>
              </a:rPr>
              <a:t>X?</a:t>
            </a:r>
            <a:endParaRPr sz="1100" dirty="0">
              <a:latin typeface="Book Antiqua"/>
              <a:cs typeface="Book Antiqua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SzPct val="72727"/>
              <a:buFont typeface="Lucida Sans Unicode"/>
              <a:buChar char="►"/>
              <a:tabLst>
                <a:tab pos="315595" algn="l"/>
              </a:tabLst>
            </a:pPr>
            <a:r>
              <a:rPr sz="1100" spc="-10" dirty="0">
                <a:latin typeface="Book Antiqua"/>
                <a:cs typeface="Book Antiqua"/>
              </a:rPr>
              <a:t>Pronounced </a:t>
            </a:r>
            <a:r>
              <a:rPr sz="1100" spc="-5" dirty="0">
                <a:latin typeface="Book Antiqua"/>
                <a:cs typeface="Book Antiqua"/>
              </a:rPr>
              <a:t>as ’lay-tech’ or ’lah-tech’</a:t>
            </a:r>
            <a:endParaRPr sz="1100" dirty="0">
              <a:latin typeface="Book Antiqua"/>
              <a:cs typeface="Book Antiqua"/>
            </a:endParaRPr>
          </a:p>
          <a:p>
            <a:pPr marL="314960" indent="-148590">
              <a:lnSpc>
                <a:spcPct val="100000"/>
              </a:lnSpc>
              <a:spcBef>
                <a:spcPts val="330"/>
              </a:spcBef>
              <a:buSzPct val="72727"/>
              <a:buFont typeface="Lucida Sans Unicode"/>
              <a:buChar char="►"/>
              <a:tabLst>
                <a:tab pos="315595" algn="l"/>
              </a:tabLst>
            </a:pPr>
            <a:r>
              <a:rPr sz="1100" spc="-10" dirty="0">
                <a:latin typeface="Book Antiqua"/>
                <a:cs typeface="Book Antiqua"/>
              </a:rPr>
              <a:t>Document preparation </a:t>
            </a:r>
            <a:r>
              <a:rPr sz="1100" spc="-5" dirty="0">
                <a:latin typeface="Book Antiqua"/>
                <a:cs typeface="Book Antiqua"/>
              </a:rPr>
              <a:t>system for high-quality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typesetting</a:t>
            </a:r>
            <a:endParaRPr sz="1100" dirty="0">
              <a:latin typeface="Book Antiqua"/>
              <a:cs typeface="Book Antiqua"/>
            </a:endParaRPr>
          </a:p>
          <a:p>
            <a:pPr marL="314960" indent="-148590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315595" algn="l"/>
              </a:tabLst>
            </a:pPr>
            <a:r>
              <a:rPr sz="1100" spc="-5" dirty="0">
                <a:latin typeface="Book Antiqua"/>
                <a:cs typeface="Book Antiqua"/>
              </a:rPr>
              <a:t>Uses </a:t>
            </a:r>
            <a:r>
              <a:rPr sz="1100" spc="-10" dirty="0">
                <a:latin typeface="Book Antiqua"/>
                <a:cs typeface="Book Antiqua"/>
              </a:rPr>
              <a:t>markup commands and </a:t>
            </a:r>
            <a:r>
              <a:rPr sz="1100" spc="-5" dirty="0">
                <a:latin typeface="Book Antiqua"/>
                <a:cs typeface="Book Antiqua"/>
              </a:rPr>
              <a:t>a type setting </a:t>
            </a:r>
            <a:r>
              <a:rPr sz="1100" spc="-10" dirty="0">
                <a:latin typeface="Book Antiqua"/>
                <a:cs typeface="Book Antiqua"/>
              </a:rPr>
              <a:t>program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14" dirty="0">
                <a:latin typeface="Book Antiqua"/>
                <a:cs typeface="Book Antiqua"/>
              </a:rPr>
              <a:t>T</a:t>
            </a:r>
            <a:r>
              <a:rPr sz="1650" spc="-172" baseline="-12626" dirty="0">
                <a:latin typeface="Book Antiqua"/>
                <a:cs typeface="Book Antiqua"/>
              </a:rPr>
              <a:t>E</a:t>
            </a:r>
            <a:r>
              <a:rPr sz="1100" spc="-114" dirty="0">
                <a:latin typeface="Book Antiqua"/>
                <a:cs typeface="Book Antiqua"/>
              </a:rPr>
              <a:t>X</a:t>
            </a:r>
            <a:endParaRPr sz="1100" dirty="0">
              <a:latin typeface="Book Antiqua"/>
              <a:cs typeface="Book Antiqua"/>
            </a:endParaRPr>
          </a:p>
          <a:p>
            <a:pPr marL="314960" marR="130175" indent="-148590">
              <a:lnSpc>
                <a:spcPct val="102600"/>
              </a:lnSpc>
              <a:spcBef>
                <a:spcPts val="300"/>
              </a:spcBef>
              <a:buSzPct val="72727"/>
              <a:buFont typeface="Lucida Sans Unicode"/>
              <a:buChar char="►"/>
              <a:tabLst>
                <a:tab pos="315595" algn="l"/>
              </a:tabLst>
            </a:pPr>
            <a:r>
              <a:rPr sz="1100" spc="-10" dirty="0">
                <a:latin typeface="Book Antiqua"/>
                <a:cs typeface="Book Antiqua"/>
              </a:rPr>
              <a:t>Used </a:t>
            </a:r>
            <a:r>
              <a:rPr sz="1100" spc="-5" dirty="0">
                <a:latin typeface="Book Antiqua"/>
                <a:cs typeface="Book Antiqua"/>
              </a:rPr>
              <a:t>for publishing </a:t>
            </a:r>
            <a:r>
              <a:rPr sz="1100" spc="-10" dirty="0">
                <a:latin typeface="Book Antiqua"/>
                <a:cs typeface="Book Antiqua"/>
              </a:rPr>
              <a:t>reports, </a:t>
            </a:r>
            <a:r>
              <a:rPr sz="1100" spc="-5" dirty="0">
                <a:latin typeface="Book Antiqua"/>
                <a:cs typeface="Book Antiqua"/>
              </a:rPr>
              <a:t>books, </a:t>
            </a:r>
            <a:r>
              <a:rPr sz="1100" spc="-10" dirty="0">
                <a:latin typeface="Book Antiqua"/>
                <a:cs typeface="Book Antiqua"/>
              </a:rPr>
              <a:t>scientific </a:t>
            </a:r>
            <a:r>
              <a:rPr sz="1100" spc="-5" dirty="0">
                <a:latin typeface="Book Antiqua"/>
                <a:cs typeface="Book Antiqua"/>
              </a:rPr>
              <a:t>documents,  etc</a:t>
            </a:r>
            <a:endParaRPr sz="11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961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S</a:t>
            </a:r>
            <a:r>
              <a:rPr sz="1150" spc="60" dirty="0">
                <a:latin typeface="Book Antiqua"/>
                <a:cs typeface="Book Antiqua"/>
              </a:rPr>
              <a:t>OLUTIONS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78217" y="172974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22654" y="214980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0989" y="1327223"/>
            <a:ext cx="3634104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434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Book Antiqua"/>
                <a:cs typeface="Book Antiqua"/>
              </a:rPr>
              <a:t>Buzz </a:t>
            </a:r>
            <a:r>
              <a:rPr sz="1100" spc="-15" dirty="0">
                <a:latin typeface="Book Antiqua"/>
                <a:cs typeface="Book Antiqua"/>
              </a:rPr>
              <a:t>LightYear: </a:t>
            </a:r>
            <a:r>
              <a:rPr sz="1100" spc="-60" dirty="0">
                <a:latin typeface="Book Antiqua"/>
                <a:cs typeface="Book Antiqua"/>
              </a:rPr>
              <a:t>To </a:t>
            </a:r>
            <a:r>
              <a:rPr sz="1100" spc="-15" dirty="0">
                <a:latin typeface="Book Antiqua"/>
                <a:cs typeface="Book Antiqua"/>
              </a:rPr>
              <a:t>$</a:t>
            </a: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infty</a:t>
            </a:r>
            <a:r>
              <a:rPr sz="1100" spc="-15" dirty="0">
                <a:latin typeface="Tahoma"/>
                <a:cs typeface="Tahoma"/>
              </a:rPr>
              <a:t>$ </a:t>
            </a:r>
            <a:r>
              <a:rPr sz="1100" spc="-10" dirty="0">
                <a:latin typeface="Book Antiqua"/>
                <a:cs typeface="Book Antiqua"/>
              </a:rPr>
              <a:t>and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beyond!</a:t>
            </a:r>
            <a:endParaRPr sz="1100" dirty="0">
              <a:latin typeface="Book Antiqua"/>
              <a:cs typeface="Book Antiqu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SzPct val="72727"/>
              <a:buChar char="►"/>
              <a:tabLst>
                <a:tab pos="186690" algn="l"/>
              </a:tabLst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ˆ </a:t>
            </a:r>
            <a:r>
              <a:rPr sz="1100" spc="55" dirty="0">
                <a:latin typeface="Book Antiqua"/>
                <a:cs typeface="Book Antiqua"/>
              </a:rPr>
              <a:t>n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r>
              <a:rPr sz="1100" spc="55" dirty="0">
                <a:latin typeface="Book Antiqua"/>
                <a:cs typeface="Book Antiqua"/>
              </a:rPr>
              <a:t>C </a:t>
            </a:r>
            <a:r>
              <a:rPr sz="1100" spc="-5" dirty="0">
                <a:latin typeface="Book Antiqua"/>
                <a:cs typeface="Book Antiqua"/>
              </a:rPr>
              <a:t>r </a:t>
            </a:r>
            <a:r>
              <a:rPr sz="1100" spc="-10" dirty="0">
                <a:latin typeface="Book Antiqua"/>
                <a:cs typeface="Book Antiqua"/>
              </a:rPr>
              <a:t>= </a:t>
            </a:r>
            <a:r>
              <a:rPr sz="1100" spc="25" dirty="0">
                <a:latin typeface="Lucida Sans Unicode"/>
                <a:cs typeface="Lucida Sans Unicode"/>
              </a:rPr>
              <a:t>\</a:t>
            </a:r>
            <a:r>
              <a:rPr sz="1100" i="1" spc="25" dirty="0">
                <a:latin typeface="Book Antiqua"/>
                <a:cs typeface="Book Antiqua"/>
              </a:rPr>
              <a:t>frac</a:t>
            </a:r>
            <a:r>
              <a:rPr sz="1100" spc="25" dirty="0">
                <a:latin typeface="Lucida Sans Unicode"/>
                <a:cs typeface="Lucida Sans Unicode"/>
              </a:rPr>
              <a:t>{</a:t>
            </a:r>
            <a:r>
              <a:rPr sz="1100" i="1" spc="25" dirty="0">
                <a:latin typeface="Book Antiqua"/>
                <a:cs typeface="Book Antiqua"/>
              </a:rPr>
              <a:t>n</a:t>
            </a:r>
            <a:r>
              <a:rPr sz="1100" spc="25" dirty="0">
                <a:latin typeface="Tahoma"/>
                <a:cs typeface="Tahoma"/>
              </a:rPr>
              <a:t>!</a:t>
            </a:r>
            <a:r>
              <a:rPr sz="1100" spc="25" dirty="0">
                <a:latin typeface="Lucida Sans Unicode"/>
                <a:cs typeface="Lucida Sans Unicode"/>
              </a:rPr>
              <a:t>}{</a:t>
            </a:r>
            <a:r>
              <a:rPr sz="1100" i="1" spc="25" dirty="0">
                <a:latin typeface="Book Antiqua"/>
                <a:cs typeface="Book Antiqua"/>
              </a:rPr>
              <a:t>r</a:t>
            </a:r>
            <a:r>
              <a:rPr sz="1100" spc="25" dirty="0">
                <a:latin typeface="Tahoma"/>
                <a:cs typeface="Tahoma"/>
              </a:rPr>
              <a:t>!(</a:t>
            </a:r>
            <a:r>
              <a:rPr sz="1100" i="1" spc="25" dirty="0">
                <a:latin typeface="Book Antiqua"/>
                <a:cs typeface="Book Antiqua"/>
              </a:rPr>
              <a:t>n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i="1" spc="25" dirty="0">
                <a:latin typeface="Book Antiqua"/>
                <a:cs typeface="Book Antiqua"/>
              </a:rPr>
              <a:t>r</a:t>
            </a:r>
            <a:r>
              <a:rPr sz="1100" spc="25" dirty="0">
                <a:latin typeface="Tahoma"/>
                <a:cs typeface="Tahoma"/>
              </a:rPr>
              <a:t>)!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Book Antiqua"/>
                <a:cs typeface="Book Antiqua"/>
              </a:rPr>
              <a:t>$50$ apples </a:t>
            </a:r>
            <a:r>
              <a:rPr sz="1100" spc="-10" dirty="0">
                <a:latin typeface="Book Antiqua"/>
                <a:cs typeface="Book Antiqua"/>
              </a:rPr>
              <a:t>$</a:t>
            </a:r>
            <a:r>
              <a:rPr sz="1100" spc="-10" dirty="0">
                <a:latin typeface="Lucida Sans Unicode"/>
                <a:cs typeface="Lucida Sans Unicode"/>
              </a:rPr>
              <a:t>\</a:t>
            </a:r>
            <a:r>
              <a:rPr sz="1100" i="1" spc="-10" dirty="0">
                <a:latin typeface="Book Antiqua"/>
                <a:cs typeface="Book Antiqua"/>
              </a:rPr>
              <a:t>times</a:t>
            </a:r>
            <a:r>
              <a:rPr sz="1100" spc="-10" dirty="0">
                <a:latin typeface="Lucida Sans Unicode"/>
                <a:cs typeface="Lucida Sans Unicode"/>
              </a:rPr>
              <a:t>\</a:t>
            </a:r>
            <a:r>
              <a:rPr sz="1100" i="1" spc="-10" dirty="0">
                <a:latin typeface="Book Antiqua"/>
                <a:cs typeface="Book Antiqua"/>
              </a:rPr>
              <a:t>textbf </a:t>
            </a:r>
            <a:r>
              <a:rPr sz="1100" spc="50" dirty="0">
                <a:latin typeface="Lucida Sans Unicode"/>
                <a:cs typeface="Lucida Sans Unicode"/>
              </a:rPr>
              <a:t>{</a:t>
            </a:r>
            <a:r>
              <a:rPr sz="1100" spc="50" dirty="0">
                <a:latin typeface="Book Antiqua"/>
                <a:cs typeface="Book Antiqua"/>
              </a:rPr>
              <a:t>100</a:t>
            </a:r>
            <a:r>
              <a:rPr sz="1100" spc="50" dirty="0">
                <a:latin typeface="Lucida Sans Unicode"/>
                <a:cs typeface="Lucida Sans Unicode"/>
              </a:rPr>
              <a:t>}</a:t>
            </a:r>
            <a:r>
              <a:rPr sz="1100" spc="50" dirty="0">
                <a:latin typeface="Tahoma"/>
                <a:cs typeface="Tahoma"/>
              </a:rPr>
              <a:t>$</a:t>
            </a:r>
            <a:r>
              <a:rPr sz="1100" spc="-235" dirty="0">
                <a:latin typeface="Tahoma"/>
                <a:cs typeface="Tahom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apples </a:t>
            </a:r>
            <a:r>
              <a:rPr sz="1100" spc="-10" dirty="0">
                <a:latin typeface="Book Antiqua"/>
                <a:cs typeface="Book Antiqua"/>
              </a:rPr>
              <a:t>= </a:t>
            </a:r>
            <a:r>
              <a:rPr sz="1100" spc="-5" dirty="0">
                <a:latin typeface="Book Antiqua"/>
                <a:cs typeface="Book Antiqua"/>
              </a:rPr>
              <a:t>lots of apples</a:t>
            </a:r>
            <a:endParaRPr sz="1100" dirty="0">
              <a:latin typeface="Book Antiqua"/>
              <a:cs typeface="Book Antiqu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15" dirty="0">
                <a:latin typeface="Book Antiqua"/>
                <a:cs typeface="Book Antiqua"/>
              </a:rPr>
              <a:t>$</a:t>
            </a: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sum </a:t>
            </a:r>
            <a:r>
              <a:rPr sz="1100" spc="90" dirty="0">
                <a:latin typeface="Lucida Sans Unicode"/>
                <a:cs typeface="Lucida Sans Unicode"/>
              </a:rPr>
              <a:t>{</a:t>
            </a:r>
            <a:r>
              <a:rPr sz="1100" i="1" spc="90" dirty="0">
                <a:latin typeface="Book Antiqua"/>
                <a:cs typeface="Book Antiqua"/>
              </a:rPr>
              <a:t>i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110" dirty="0">
                <a:latin typeface="Book Antiqua"/>
                <a:cs typeface="Book Antiqua"/>
              </a:rPr>
              <a:t>1</a:t>
            </a:r>
            <a:r>
              <a:rPr sz="1100" spc="-110" dirty="0">
                <a:latin typeface="Lucida Sans Unicode"/>
                <a:cs typeface="Lucida Sans Unicode"/>
              </a:rPr>
              <a:t>}</a:t>
            </a:r>
            <a:r>
              <a:rPr sz="1100" spc="-110" dirty="0">
                <a:latin typeface="Tahoma"/>
                <a:cs typeface="Tahoma"/>
              </a:rPr>
              <a:t>ˆ</a:t>
            </a:r>
            <a:r>
              <a:rPr sz="1100" i="1" spc="-110" dirty="0">
                <a:latin typeface="Book Antiqua"/>
                <a:cs typeface="Book Antiqua"/>
              </a:rPr>
              <a:t>n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10" dirty="0">
                <a:latin typeface="Lucida Sans Unicode"/>
                <a:cs typeface="Lucida Sans Unicode"/>
              </a:rPr>
              <a:t>\</a:t>
            </a:r>
            <a:r>
              <a:rPr sz="1100" i="1" spc="10" dirty="0">
                <a:latin typeface="Book Antiqua"/>
                <a:cs typeface="Book Antiqua"/>
              </a:rPr>
              <a:t>frac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Book Antiqua"/>
                <a:cs typeface="Book Antiqua"/>
              </a:rPr>
              <a:t>n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Book Antiqua"/>
                <a:cs typeface="Book Antiqua"/>
              </a:rPr>
              <a:t>n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70" dirty="0">
                <a:latin typeface="Book Antiqua"/>
                <a:cs typeface="Book Antiqua"/>
              </a:rPr>
              <a:t>1</a:t>
            </a:r>
            <a:r>
              <a:rPr sz="1100" spc="70" dirty="0">
                <a:latin typeface="Tahoma"/>
                <a:cs typeface="Tahoma"/>
              </a:rPr>
              <a:t>)</a:t>
            </a:r>
            <a:r>
              <a:rPr sz="1100" spc="70" dirty="0">
                <a:latin typeface="Lucida Sans Unicode"/>
                <a:cs typeface="Lucida Sans Unicode"/>
              </a:rPr>
              <a:t>}{</a:t>
            </a:r>
            <a:r>
              <a:rPr sz="1100" spc="70" dirty="0">
                <a:latin typeface="Book Antiqua"/>
                <a:cs typeface="Book Antiqua"/>
              </a:rPr>
              <a:t>2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70" dirty="0">
                <a:latin typeface="Tahoma"/>
                <a:cs typeface="Tahoma"/>
              </a:rPr>
              <a:t>$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460" y="302575"/>
            <a:ext cx="4062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I</a:t>
            </a:r>
            <a:r>
              <a:rPr sz="1150" spc="60" dirty="0">
                <a:latin typeface="Book Antiqua"/>
                <a:cs typeface="Book Antiqua"/>
              </a:rPr>
              <a:t>NCLUDING </a:t>
            </a:r>
            <a:r>
              <a:rPr sz="1400" spc="55" dirty="0">
                <a:latin typeface="Book Antiqua"/>
                <a:cs typeface="Book Antiqua"/>
              </a:rPr>
              <a:t>I</a:t>
            </a:r>
            <a:r>
              <a:rPr sz="1150" spc="55" dirty="0">
                <a:latin typeface="Book Antiqua"/>
                <a:cs typeface="Book Antiqua"/>
              </a:rPr>
              <a:t>MAGES </a:t>
            </a:r>
            <a:r>
              <a:rPr sz="1400" spc="10" dirty="0">
                <a:latin typeface="Book Antiqua"/>
                <a:cs typeface="Book Antiqua"/>
              </a:rPr>
              <a:t>- </a:t>
            </a:r>
            <a:r>
              <a:rPr sz="1400" spc="60" dirty="0">
                <a:latin typeface="Book Antiqua"/>
                <a:cs typeface="Book Antiqua"/>
              </a:rPr>
              <a:t>U</a:t>
            </a:r>
            <a:r>
              <a:rPr sz="1150" spc="60" dirty="0">
                <a:latin typeface="Book Antiqua"/>
                <a:cs typeface="Book Antiqua"/>
              </a:rPr>
              <a:t>SING </a:t>
            </a:r>
            <a:r>
              <a:rPr sz="1150" spc="45" dirty="0">
                <a:latin typeface="Book Antiqua"/>
                <a:cs typeface="Book Antiqua"/>
              </a:rPr>
              <a:t>PACKAGES </a:t>
            </a:r>
            <a:r>
              <a:rPr sz="1150" spc="30" dirty="0">
                <a:latin typeface="Book Antiqua"/>
                <a:cs typeface="Book Antiqua"/>
              </a:rPr>
              <a:t>IN</a:t>
            </a:r>
            <a:r>
              <a:rPr sz="1150" spc="215" dirty="0">
                <a:latin typeface="Book Antiqua"/>
                <a:cs typeface="Book Antiqua"/>
              </a:rPr>
              <a:t> </a:t>
            </a:r>
            <a:r>
              <a:rPr sz="1400" spc="-165" dirty="0">
                <a:latin typeface="Book Antiqua"/>
                <a:cs typeface="Book Antiqua"/>
              </a:rPr>
              <a:t>L</a:t>
            </a:r>
            <a:r>
              <a:rPr sz="1500" spc="-247" baseline="16666" dirty="0">
                <a:latin typeface="Book Antiqua"/>
                <a:cs typeface="Book Antiqua"/>
              </a:rPr>
              <a:t>A</a:t>
            </a:r>
            <a:r>
              <a:rPr sz="1400" spc="-165" dirty="0">
                <a:latin typeface="Book Antiqua"/>
                <a:cs typeface="Book Antiqua"/>
              </a:rPr>
              <a:t>T</a:t>
            </a:r>
            <a:r>
              <a:rPr sz="2100" spc="-247" baseline="-13888" dirty="0">
                <a:latin typeface="Book Antiqua"/>
                <a:cs typeface="Book Antiqua"/>
              </a:rPr>
              <a:t>E</a:t>
            </a:r>
            <a:r>
              <a:rPr sz="1400" spc="-165" dirty="0">
                <a:latin typeface="Book Antiqua"/>
                <a:cs typeface="Book Antiqua"/>
              </a:rPr>
              <a:t>X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5589" y="1174036"/>
            <a:ext cx="3857625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1454" indent="-148590">
              <a:lnSpc>
                <a:spcPct val="100000"/>
              </a:lnSpc>
              <a:spcBef>
                <a:spcPts val="434"/>
              </a:spcBef>
              <a:buSzPct val="72727"/>
              <a:buFont typeface="Lucida Sans Unicode"/>
              <a:buChar char="►"/>
              <a:tabLst>
                <a:tab pos="212090" algn="l"/>
              </a:tabLst>
            </a:pPr>
            <a:r>
              <a:rPr sz="1100" spc="-5" dirty="0">
                <a:latin typeface="Book Antiqua"/>
                <a:cs typeface="Book Antiqua"/>
              </a:rPr>
              <a:t>Supports .eps, .jpeg,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.png</a:t>
            </a:r>
            <a:endParaRPr sz="1100" dirty="0">
              <a:latin typeface="Book Antiqua"/>
              <a:cs typeface="Book Antiqua"/>
            </a:endParaRPr>
          </a:p>
          <a:p>
            <a:pPr marL="211454" indent="-148590">
              <a:lnSpc>
                <a:spcPct val="100000"/>
              </a:lnSpc>
              <a:spcBef>
                <a:spcPts val="334"/>
              </a:spcBef>
              <a:buSzPct val="72727"/>
              <a:buFont typeface="Lucida Sans Unicode"/>
              <a:buChar char="►"/>
              <a:tabLst>
                <a:tab pos="212090" algn="l"/>
              </a:tabLst>
            </a:pPr>
            <a:r>
              <a:rPr sz="1100" spc="-5" dirty="0">
                <a:latin typeface="Book Antiqua"/>
                <a:cs typeface="Book Antiqua"/>
              </a:rPr>
              <a:t>Include </a:t>
            </a:r>
            <a:r>
              <a:rPr sz="1100" spc="10" dirty="0">
                <a:latin typeface="Lucida Sans Unicode"/>
                <a:cs typeface="Lucida Sans Unicode"/>
              </a:rPr>
              <a:t>\</a:t>
            </a:r>
            <a:r>
              <a:rPr sz="1100" i="1" spc="10" dirty="0">
                <a:latin typeface="Book Antiqua"/>
                <a:cs typeface="Book Antiqua"/>
              </a:rPr>
              <a:t>usepackage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Book Antiqua"/>
                <a:cs typeface="Book Antiqua"/>
              </a:rPr>
              <a:t>graphicx</a:t>
            </a:r>
            <a:r>
              <a:rPr sz="1100" spc="10" dirty="0">
                <a:latin typeface="Lucida Sans Unicode"/>
                <a:cs typeface="Lucida Sans Unicode"/>
              </a:rPr>
              <a:t>} </a:t>
            </a:r>
            <a:r>
              <a:rPr sz="1100" spc="-5" dirty="0">
                <a:latin typeface="Book Antiqua"/>
                <a:cs typeface="Book Antiqua"/>
              </a:rPr>
              <a:t>in the</a:t>
            </a:r>
            <a:r>
              <a:rPr sz="1100" spc="-10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preamble</a:t>
            </a:r>
            <a:endParaRPr sz="1100" dirty="0">
              <a:latin typeface="Book Antiqua"/>
              <a:cs typeface="Book Antiqua"/>
            </a:endParaRPr>
          </a:p>
          <a:p>
            <a:pPr marL="211454" indent="-148590">
              <a:lnSpc>
                <a:spcPct val="100000"/>
              </a:lnSpc>
              <a:spcBef>
                <a:spcPts val="330"/>
              </a:spcBef>
              <a:buSzPct val="72727"/>
              <a:buFont typeface="Lucida Sans Unicode"/>
              <a:buChar char="►"/>
              <a:tabLst>
                <a:tab pos="212090" algn="l"/>
              </a:tabLst>
            </a:pPr>
            <a:r>
              <a:rPr sz="1100" spc="-5" dirty="0">
                <a:latin typeface="Book Antiqua"/>
                <a:cs typeface="Book Antiqua"/>
              </a:rPr>
              <a:t>Syntax: </a:t>
            </a: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includegraphics</a:t>
            </a:r>
            <a:r>
              <a:rPr sz="1100" spc="-15" dirty="0">
                <a:latin typeface="Tahoma"/>
                <a:cs typeface="Tahoma"/>
              </a:rPr>
              <a:t>[</a:t>
            </a:r>
            <a:r>
              <a:rPr sz="1100" i="1" spc="-15" dirty="0">
                <a:latin typeface="Book Antiqua"/>
                <a:cs typeface="Book Antiqua"/>
              </a:rPr>
              <a:t>attr</a:t>
            </a:r>
            <a:r>
              <a:rPr sz="1200" spc="-22" baseline="-13888" dirty="0">
                <a:latin typeface="Book Antiqua"/>
                <a:cs typeface="Book Antiqua"/>
              </a:rPr>
              <a:t>1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5" dirty="0">
                <a:latin typeface="Book Antiqua"/>
                <a:cs typeface="Book Antiqua"/>
              </a:rPr>
              <a:t>val</a:t>
            </a:r>
            <a:r>
              <a:rPr sz="1200" spc="7" baseline="-13888" dirty="0">
                <a:latin typeface="Book Antiqua"/>
                <a:cs typeface="Book Antiqua"/>
              </a:rPr>
              <a:t>1</a:t>
            </a:r>
            <a:r>
              <a:rPr sz="1100" i="1" spc="5" dirty="0">
                <a:latin typeface="Arial"/>
                <a:cs typeface="Arial"/>
              </a:rPr>
              <a:t>, </a:t>
            </a:r>
            <a:r>
              <a:rPr sz="1100" i="1" spc="-5" dirty="0">
                <a:latin typeface="Book Antiqua"/>
                <a:cs typeface="Book Antiqua"/>
              </a:rPr>
              <a:t>attr</a:t>
            </a:r>
            <a:r>
              <a:rPr sz="1200" spc="-7" baseline="-10416" dirty="0">
                <a:latin typeface="Book Antiqua"/>
                <a:cs typeface="Book Antiqua"/>
              </a:rPr>
              <a:t>2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5" dirty="0">
                <a:latin typeface="Book Antiqua"/>
                <a:cs typeface="Book Antiqua"/>
              </a:rPr>
              <a:t>val</a:t>
            </a:r>
            <a:r>
              <a:rPr sz="1200" spc="7" baseline="-10416" dirty="0">
                <a:latin typeface="Book Antiqua"/>
                <a:cs typeface="Book Antiqua"/>
              </a:rPr>
              <a:t>2</a:t>
            </a:r>
            <a:r>
              <a:rPr sz="1100" i="1" spc="5" dirty="0">
                <a:latin typeface="Arial"/>
                <a:cs typeface="Arial"/>
              </a:rPr>
              <a:t>,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...</a:t>
            </a:r>
            <a:r>
              <a:rPr sz="1100" spc="20" dirty="0">
                <a:latin typeface="Tahoma"/>
                <a:cs typeface="Tahoma"/>
              </a:rPr>
              <a:t>]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1100" i="1" spc="20" dirty="0">
                <a:latin typeface="Book Antiqua"/>
                <a:cs typeface="Book Antiqua"/>
              </a:rPr>
              <a:t>image</a:t>
            </a:r>
            <a:r>
              <a:rPr sz="1100" spc="2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211454" marR="205740" indent="-148590">
              <a:lnSpc>
                <a:spcPct val="102600"/>
              </a:lnSpc>
              <a:spcBef>
                <a:spcPts val="300"/>
              </a:spcBef>
              <a:buSzPct val="72727"/>
              <a:buFont typeface="Lucida Sans Unicode"/>
              <a:buChar char="►"/>
              <a:tabLst>
                <a:tab pos="212090" algn="l"/>
              </a:tabLst>
            </a:pPr>
            <a:r>
              <a:rPr sz="1100" i="1" spc="-15" dirty="0">
                <a:latin typeface="Book Antiqua"/>
                <a:cs typeface="Book Antiqua"/>
              </a:rPr>
              <a:t>figure </a:t>
            </a:r>
            <a:r>
              <a:rPr sz="1100" spc="-10" dirty="0">
                <a:latin typeface="Book Antiqua"/>
                <a:cs typeface="Book Antiqua"/>
              </a:rPr>
              <a:t>environment </a:t>
            </a:r>
            <a:r>
              <a:rPr sz="1100" spc="-5" dirty="0">
                <a:latin typeface="Book Antiqua"/>
                <a:cs typeface="Book Antiqua"/>
              </a:rPr>
              <a:t>will take </a:t>
            </a:r>
            <a:r>
              <a:rPr sz="1100" spc="-10" dirty="0">
                <a:latin typeface="Book Antiqua"/>
                <a:cs typeface="Book Antiqua"/>
              </a:rPr>
              <a:t>care </a:t>
            </a:r>
            <a:r>
              <a:rPr sz="1100" spc="-5" dirty="0">
                <a:latin typeface="Book Antiqua"/>
                <a:cs typeface="Book Antiqua"/>
              </a:rPr>
              <a:t>of the placement of the  </a:t>
            </a:r>
            <a:r>
              <a:rPr sz="1100" spc="-10" dirty="0">
                <a:latin typeface="Book Antiqua"/>
                <a:cs typeface="Book Antiqua"/>
              </a:rPr>
              <a:t>picture </a:t>
            </a:r>
            <a:r>
              <a:rPr sz="1100" spc="-5" dirty="0">
                <a:latin typeface="Book Antiqua"/>
                <a:cs typeface="Book Antiqua"/>
              </a:rPr>
              <a:t>with </a:t>
            </a:r>
            <a:r>
              <a:rPr sz="1100" spc="-10" dirty="0">
                <a:latin typeface="Book Antiqua"/>
                <a:cs typeface="Book Antiqua"/>
              </a:rPr>
              <a:t>respect </a:t>
            </a:r>
            <a:r>
              <a:rPr sz="1100" spc="-5" dirty="0">
                <a:latin typeface="Book Antiqua"/>
                <a:cs typeface="Book Antiqua"/>
              </a:rPr>
              <a:t>to the </a:t>
            </a:r>
            <a:r>
              <a:rPr sz="1100" spc="-10" dirty="0">
                <a:latin typeface="Book Antiqua"/>
                <a:cs typeface="Book Antiqua"/>
              </a:rPr>
              <a:t>flow </a:t>
            </a:r>
            <a:r>
              <a:rPr sz="1100" spc="-5" dirty="0">
                <a:latin typeface="Book Antiqua"/>
                <a:cs typeface="Book Antiqua"/>
              </a:rPr>
              <a:t>of the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document</a:t>
            </a:r>
            <a:endParaRPr sz="1100" dirty="0">
              <a:latin typeface="Book Antiqua"/>
              <a:cs typeface="Book Antiqua"/>
            </a:endParaRPr>
          </a:p>
          <a:p>
            <a:pPr marL="211454" indent="-148590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212090" algn="l"/>
              </a:tabLst>
            </a:pPr>
            <a:r>
              <a:rPr sz="1100" spc="-5" dirty="0">
                <a:latin typeface="Book Antiqua"/>
                <a:cs typeface="Book Antiqua"/>
              </a:rPr>
              <a:t>The images have to be kept in the </a:t>
            </a:r>
            <a:r>
              <a:rPr sz="1100" spc="-10" dirty="0">
                <a:latin typeface="Book Antiqua"/>
                <a:cs typeface="Book Antiqua"/>
              </a:rPr>
              <a:t>same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folder</a:t>
            </a:r>
            <a:endParaRPr sz="11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1383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latin typeface="Book Antiqua"/>
                <a:cs typeface="Book Antiqua"/>
              </a:rPr>
              <a:t>I</a:t>
            </a:r>
            <a:r>
              <a:rPr sz="1150" spc="55" dirty="0">
                <a:latin typeface="Book Antiqua"/>
                <a:cs typeface="Book Antiqua"/>
              </a:rPr>
              <a:t>MAGE</a:t>
            </a:r>
            <a:r>
              <a:rPr sz="1150" spc="65" dirty="0">
                <a:latin typeface="Book Antiqua"/>
                <a:cs typeface="Book Antiqua"/>
              </a:rPr>
              <a:t> </a:t>
            </a:r>
            <a:r>
              <a:rPr sz="1150" spc="60" dirty="0">
                <a:latin typeface="Book Antiqua"/>
                <a:cs typeface="Book Antiqua"/>
              </a:rPr>
              <a:t>EXERCISE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0989" y="1243200"/>
            <a:ext cx="3623310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434"/>
              </a:spcBef>
              <a:buSzPct val="72727"/>
              <a:buChar char="►"/>
              <a:tabLst>
                <a:tab pos="186690" algn="l"/>
              </a:tabLst>
            </a:pPr>
            <a:r>
              <a:rPr sz="1100" spc="10" dirty="0">
                <a:latin typeface="Lucida Sans Unicode"/>
                <a:cs typeface="Lucida Sans Unicode"/>
              </a:rPr>
              <a:t>\</a:t>
            </a:r>
            <a:r>
              <a:rPr sz="1100" i="1" spc="10" dirty="0">
                <a:latin typeface="Book Antiqua"/>
                <a:cs typeface="Book Antiqua"/>
              </a:rPr>
              <a:t>includegraphics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Book Antiqua"/>
                <a:cs typeface="Book Antiqua"/>
              </a:rPr>
              <a:t>image</a:t>
            </a:r>
            <a:r>
              <a:rPr sz="1100" spc="1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SzPct val="72727"/>
              <a:buChar char="►"/>
              <a:tabLst>
                <a:tab pos="186690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includegraphics</a:t>
            </a:r>
            <a:r>
              <a:rPr sz="1100" spc="-15" dirty="0">
                <a:latin typeface="Tahoma"/>
                <a:cs typeface="Tahoma"/>
              </a:rPr>
              <a:t>[</a:t>
            </a:r>
            <a:r>
              <a:rPr sz="1100" i="1" spc="-15" dirty="0">
                <a:latin typeface="Book Antiqua"/>
                <a:cs typeface="Book Antiqua"/>
              </a:rPr>
              <a:t>width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15" dirty="0">
                <a:latin typeface="Book Antiqua"/>
                <a:cs typeface="Book Antiqua"/>
              </a:rPr>
              <a:t>1</a:t>
            </a:r>
            <a:r>
              <a:rPr sz="1100" i="1" spc="15" dirty="0">
                <a:latin typeface="Arial"/>
                <a:cs typeface="Arial"/>
              </a:rPr>
              <a:t>.</a:t>
            </a:r>
            <a:r>
              <a:rPr sz="1100" spc="15" dirty="0">
                <a:latin typeface="Book Antiqua"/>
                <a:cs typeface="Book Antiqua"/>
              </a:rPr>
              <a:t>2</a:t>
            </a:r>
            <a:r>
              <a:rPr sz="1100" i="1" spc="15" dirty="0">
                <a:latin typeface="Book Antiqua"/>
                <a:cs typeface="Book Antiqua"/>
              </a:rPr>
              <a:t>cm</a:t>
            </a:r>
            <a:r>
              <a:rPr sz="1100" spc="15" dirty="0">
                <a:latin typeface="Tahoma"/>
                <a:cs typeface="Tahoma"/>
              </a:rPr>
              <a:t>]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image</a:t>
            </a:r>
            <a:r>
              <a:rPr sz="1100" spc="1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SzPct val="72727"/>
              <a:buChar char="►"/>
              <a:tabLst>
                <a:tab pos="186690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includegraphics</a:t>
            </a:r>
            <a:r>
              <a:rPr sz="1100" spc="-15" dirty="0">
                <a:latin typeface="Tahoma"/>
                <a:cs typeface="Tahoma"/>
              </a:rPr>
              <a:t>[</a:t>
            </a:r>
            <a:r>
              <a:rPr sz="1100" i="1" spc="-15" dirty="0">
                <a:latin typeface="Book Antiqua"/>
                <a:cs typeface="Book Antiqua"/>
              </a:rPr>
              <a:t>scale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15" dirty="0">
                <a:latin typeface="Book Antiqua"/>
                <a:cs typeface="Book Antiqua"/>
              </a:rPr>
              <a:t>0</a:t>
            </a:r>
            <a:r>
              <a:rPr sz="1100" i="1" spc="15" dirty="0">
                <a:latin typeface="Arial"/>
                <a:cs typeface="Arial"/>
              </a:rPr>
              <a:t>.</a:t>
            </a:r>
            <a:r>
              <a:rPr sz="1100" spc="15" dirty="0">
                <a:latin typeface="Book Antiqua"/>
                <a:cs typeface="Book Antiqua"/>
              </a:rPr>
              <a:t>5</a:t>
            </a:r>
            <a:r>
              <a:rPr sz="1100" spc="15" dirty="0">
                <a:latin typeface="Tahoma"/>
                <a:cs typeface="Tahoma"/>
              </a:rPr>
              <a:t>]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image</a:t>
            </a:r>
            <a:r>
              <a:rPr sz="1100" spc="1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SzPct val="72727"/>
              <a:buChar char="►"/>
              <a:tabLst>
                <a:tab pos="186690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includegraphics</a:t>
            </a:r>
            <a:r>
              <a:rPr sz="1100" spc="-15" dirty="0">
                <a:latin typeface="Tahoma"/>
                <a:cs typeface="Tahoma"/>
              </a:rPr>
              <a:t>[</a:t>
            </a:r>
            <a:r>
              <a:rPr sz="1100" i="1" spc="-15" dirty="0">
                <a:latin typeface="Book Antiqua"/>
                <a:cs typeface="Book Antiqua"/>
              </a:rPr>
              <a:t>scale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10" dirty="0">
                <a:latin typeface="Book Antiqua"/>
                <a:cs typeface="Book Antiqua"/>
              </a:rPr>
              <a:t>0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5</a:t>
            </a:r>
            <a:r>
              <a:rPr sz="1100" i="1" spc="-10" dirty="0">
                <a:latin typeface="Arial"/>
                <a:cs typeface="Arial"/>
              </a:rPr>
              <a:t>, </a:t>
            </a:r>
            <a:r>
              <a:rPr sz="1100" i="1" spc="-5" dirty="0">
                <a:latin typeface="Book Antiqua"/>
                <a:cs typeface="Book Antiqua"/>
              </a:rPr>
              <a:t>angle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20" dirty="0">
                <a:latin typeface="Book Antiqua"/>
                <a:cs typeface="Book Antiqua"/>
              </a:rPr>
              <a:t>45</a:t>
            </a:r>
            <a:r>
              <a:rPr sz="1100" spc="20" dirty="0">
                <a:latin typeface="Tahoma"/>
                <a:cs typeface="Tahoma"/>
              </a:rPr>
              <a:t>]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1100" i="1" spc="20" dirty="0">
                <a:latin typeface="Book Antiqua"/>
                <a:cs typeface="Book Antiqua"/>
              </a:rPr>
              <a:t>image</a:t>
            </a:r>
            <a:r>
              <a:rPr sz="1100" spc="2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SzPct val="72727"/>
              <a:buChar char="►"/>
              <a:tabLst>
                <a:tab pos="186690" algn="l"/>
              </a:tabLst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includegraphics</a:t>
            </a:r>
            <a:r>
              <a:rPr sz="1100" spc="-15" dirty="0">
                <a:latin typeface="Tahoma"/>
                <a:cs typeface="Tahoma"/>
              </a:rPr>
              <a:t>[</a:t>
            </a:r>
            <a:r>
              <a:rPr sz="1100" i="1" spc="-15" dirty="0">
                <a:latin typeface="Book Antiqua"/>
                <a:cs typeface="Book Antiqua"/>
              </a:rPr>
              <a:t>trim </a:t>
            </a:r>
            <a:r>
              <a:rPr sz="1100" spc="5" dirty="0">
                <a:latin typeface="Tahoma"/>
                <a:cs typeface="Tahoma"/>
              </a:rPr>
              <a:t>=</a:t>
            </a:r>
            <a:r>
              <a:rPr sz="1100" spc="5" dirty="0">
                <a:latin typeface="Book Antiqua"/>
                <a:cs typeface="Book Antiqua"/>
              </a:rPr>
              <a:t>3</a:t>
            </a:r>
            <a:r>
              <a:rPr sz="1100" i="1" spc="5" dirty="0">
                <a:latin typeface="Book Antiqua"/>
                <a:cs typeface="Book Antiqua"/>
              </a:rPr>
              <a:t>mm 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i="1" spc="-10" dirty="0">
                <a:latin typeface="Book Antiqua"/>
                <a:cs typeface="Book Antiqua"/>
              </a:rPr>
              <a:t>mm </a:t>
            </a:r>
            <a:r>
              <a:rPr sz="1100" spc="-10" dirty="0">
                <a:latin typeface="Book Antiqua"/>
                <a:cs typeface="Book Antiqua"/>
              </a:rPr>
              <a:t>3</a:t>
            </a:r>
            <a:r>
              <a:rPr sz="1100" i="1" spc="-10" dirty="0">
                <a:latin typeface="Book Antiqua"/>
                <a:cs typeface="Book Antiqua"/>
              </a:rPr>
              <a:t>mm </a:t>
            </a:r>
            <a:r>
              <a:rPr sz="1100" spc="-10" dirty="0">
                <a:latin typeface="Book Antiqua"/>
                <a:cs typeface="Book Antiqua"/>
              </a:rPr>
              <a:t>1</a:t>
            </a:r>
            <a:r>
              <a:rPr sz="1100" i="1" spc="-10" dirty="0">
                <a:latin typeface="Book Antiqua"/>
                <a:cs typeface="Book Antiqua"/>
              </a:rPr>
              <a:t>mm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5" dirty="0">
                <a:latin typeface="Book Antiqua"/>
                <a:cs typeface="Book Antiqua"/>
              </a:rPr>
              <a:t>clip</a:t>
            </a:r>
            <a:r>
              <a:rPr sz="1100" spc="15" dirty="0">
                <a:latin typeface="Tahoma"/>
                <a:cs typeface="Tahoma"/>
              </a:rPr>
              <a:t>]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Book Antiqua"/>
                <a:cs typeface="Book Antiqua"/>
              </a:rPr>
              <a:t>image</a:t>
            </a:r>
            <a:r>
              <a:rPr sz="1100" spc="1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961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S</a:t>
            </a:r>
            <a:r>
              <a:rPr sz="1150" spc="60" dirty="0">
                <a:latin typeface="Book Antiqua"/>
                <a:cs typeface="Book Antiqua"/>
              </a:rPr>
              <a:t>OLUTIONS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68995" y="1047153"/>
            <a:ext cx="1270000" cy="1270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45055" y="2438570"/>
            <a:ext cx="918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Book Antiqua"/>
                <a:cs typeface="Book Antiqua"/>
              </a:rPr>
              <a:t>Figure:</a:t>
            </a:r>
            <a:r>
              <a:rPr sz="1000" spc="-5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Original</a:t>
            </a:r>
            <a:endParaRPr sz="10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961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S</a:t>
            </a:r>
            <a:r>
              <a:rPr sz="1150" spc="60" dirty="0">
                <a:latin typeface="Book Antiqua"/>
                <a:cs typeface="Book Antiqua"/>
              </a:rPr>
              <a:t>OLUTIONS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8007" y="847864"/>
            <a:ext cx="432003" cy="432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71332" y="1401285"/>
            <a:ext cx="1265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Book Antiqua"/>
                <a:cs typeface="Book Antiqua"/>
              </a:rPr>
              <a:t>Figure: </a:t>
            </a:r>
            <a:r>
              <a:rPr sz="1000" spc="-15" dirty="0">
                <a:latin typeface="Book Antiqua"/>
                <a:cs typeface="Book Antiqua"/>
              </a:rPr>
              <a:t>Width </a:t>
            </a:r>
            <a:r>
              <a:rPr sz="1000" spc="-5" dirty="0">
                <a:latin typeface="Book Antiqua"/>
                <a:cs typeface="Book Antiqua"/>
              </a:rPr>
              <a:t>=</a:t>
            </a:r>
            <a:r>
              <a:rPr sz="1000" spc="-5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1.2cm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86495" y="1981073"/>
            <a:ext cx="635000" cy="635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787918" y="2737490"/>
            <a:ext cx="1032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Book Antiqua"/>
                <a:cs typeface="Book Antiqua"/>
              </a:rPr>
              <a:t>Figure: Scale =</a:t>
            </a:r>
            <a:r>
              <a:rPr sz="1000" spc="-6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0.5</a:t>
            </a:r>
            <a:endParaRPr sz="10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961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S</a:t>
            </a:r>
            <a:r>
              <a:rPr sz="1150" spc="60" dirty="0">
                <a:latin typeface="Book Antiqua"/>
                <a:cs typeface="Book Antiqua"/>
              </a:rPr>
              <a:t>OLUTIONS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44794" y="635353"/>
            <a:ext cx="718403" cy="718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53133" y="1475186"/>
            <a:ext cx="1701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Book Antiqua"/>
                <a:cs typeface="Book Antiqua"/>
              </a:rPr>
              <a:t>Figure: Scale = 0.4, Angle =</a:t>
            </a:r>
            <a:r>
              <a:rPr sz="1000" spc="-4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45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76996" y="1966772"/>
            <a:ext cx="1053998" cy="945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67904" y="3034187"/>
            <a:ext cx="20726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Book Antiqua"/>
                <a:cs typeface="Book Antiqua"/>
              </a:rPr>
              <a:t>Figure: trim = 3mm 8mm 3mm</a:t>
            </a:r>
            <a:r>
              <a:rPr sz="1000" spc="-5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1mm</a:t>
            </a:r>
            <a:endParaRPr sz="10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50" y="434975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command \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graphicspath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{ {./images/} } tells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200" cap="all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cap="all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that the images are kept in a folder named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under the directory of the main document.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Changing the image size and rotating the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picture</a:t>
            </a:r>
          </a:p>
          <a:p>
            <a:r>
              <a:rPr lang="en-US" sz="1200" dirty="0"/>
              <a:t>\</a:t>
            </a:r>
            <a:r>
              <a:rPr lang="en-US" sz="1200" dirty="0" err="1"/>
              <a:t>includegraphics</a:t>
            </a:r>
            <a:r>
              <a:rPr lang="en-US" sz="1200" dirty="0"/>
              <a:t>[scale=1.5]{lion-logo</a:t>
            </a:r>
            <a:r>
              <a:rPr lang="en-US" sz="1200" dirty="0" smtClean="0"/>
              <a:t>}</a:t>
            </a: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/>
              <a:t>\</a:t>
            </a:r>
            <a:r>
              <a:rPr lang="en-US" sz="1200" dirty="0" err="1"/>
              <a:t>includegraphics</a:t>
            </a:r>
            <a:r>
              <a:rPr lang="en-US" sz="1200" dirty="0"/>
              <a:t>[width=3cm, height=4cm]{lion-logo</a:t>
            </a: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/>
              <a:t>The length units can also be relative to some elements in document. If you want, for instance, make a picture the same width as the text: </a:t>
            </a:r>
            <a:endParaRPr lang="en-US" sz="1200" dirty="0" smtClean="0"/>
          </a:p>
          <a:p>
            <a:r>
              <a:rPr lang="en-US" sz="1200" dirty="0"/>
              <a:t>\</a:t>
            </a:r>
            <a:r>
              <a:rPr lang="en-US" sz="1200" dirty="0" err="1"/>
              <a:t>includegraphics</a:t>
            </a:r>
            <a:r>
              <a:rPr lang="en-US" sz="1200" dirty="0"/>
              <a:t>[width=\</a:t>
            </a:r>
            <a:r>
              <a:rPr lang="en-US" sz="1200" dirty="0" err="1"/>
              <a:t>textwidth</a:t>
            </a:r>
            <a:r>
              <a:rPr lang="en-US" sz="1200" dirty="0"/>
              <a:t>]{universe</a:t>
            </a:r>
            <a:r>
              <a:rPr lang="en-US" sz="1200" dirty="0" smtClean="0"/>
              <a:t>}</a:t>
            </a: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530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358775"/>
            <a:ext cx="42672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Rotating image</a:t>
            </a:r>
          </a:p>
          <a:p>
            <a:pPr algn="just"/>
            <a:r>
              <a:rPr lang="en-US" sz="1100" dirty="0"/>
              <a:t>\</a:t>
            </a:r>
            <a:r>
              <a:rPr lang="en-US" sz="1100" dirty="0" err="1"/>
              <a:t>includegraphics</a:t>
            </a:r>
            <a:r>
              <a:rPr lang="en-US" sz="1100" dirty="0"/>
              <a:t>[scale=1.2, angle=45]{lion-logo</a:t>
            </a:r>
            <a:r>
              <a:rPr lang="en-US" sz="1100" dirty="0" smtClean="0"/>
              <a:t>}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b="1" dirty="0" smtClean="0"/>
              <a:t>Positioning</a:t>
            </a:r>
          </a:p>
          <a:p>
            <a:pPr algn="just"/>
            <a:r>
              <a:rPr lang="en-US" sz="1100" dirty="0"/>
              <a:t>\begin{figure}[h] </a:t>
            </a:r>
            <a:endParaRPr lang="en-US" sz="1100" dirty="0" smtClean="0"/>
          </a:p>
          <a:p>
            <a:pPr algn="just"/>
            <a:r>
              <a:rPr lang="en-US" sz="1100" dirty="0" smtClean="0"/>
              <a:t>\</a:t>
            </a:r>
            <a:r>
              <a:rPr lang="en-US" sz="1100" dirty="0" err="1"/>
              <a:t>includegraphics</a:t>
            </a:r>
            <a:r>
              <a:rPr lang="en-US" sz="1100" dirty="0"/>
              <a:t>[width=8cm]{Plot} </a:t>
            </a:r>
            <a:endParaRPr lang="en-US" sz="1100" dirty="0" smtClean="0"/>
          </a:p>
          <a:p>
            <a:pPr algn="just"/>
            <a:r>
              <a:rPr lang="en-US" sz="1100" dirty="0" smtClean="0"/>
              <a:t>\</a:t>
            </a:r>
            <a:r>
              <a:rPr lang="en-US" sz="1100" dirty="0"/>
              <a:t>end{figure</a:t>
            </a:r>
            <a:r>
              <a:rPr lang="en-US" sz="1100" dirty="0" smtClean="0"/>
              <a:t>}</a:t>
            </a:r>
          </a:p>
          <a:p>
            <a:pPr algn="just"/>
            <a:r>
              <a:rPr lang="en-US" sz="1100" dirty="0"/>
              <a:t>The figure environment is used to display pictures as floating elements within the document. This means you include the picture inside the </a:t>
            </a:r>
            <a:r>
              <a:rPr lang="en-US" sz="1100" i="1" dirty="0"/>
              <a:t>figure</a:t>
            </a:r>
            <a:r>
              <a:rPr lang="en-US" sz="1100" dirty="0"/>
              <a:t> environment and you don't have to worry about it's placement, </a:t>
            </a:r>
            <a:r>
              <a:rPr lang="en-US" sz="1100" dirty="0" err="1"/>
              <a:t>L</a:t>
            </a:r>
            <a:r>
              <a:rPr lang="en-US" sz="1100" cap="all" dirty="0" err="1"/>
              <a:t>a</a:t>
            </a:r>
            <a:r>
              <a:rPr lang="en-US" sz="1100" dirty="0" err="1"/>
              <a:t>T</a:t>
            </a:r>
            <a:r>
              <a:rPr lang="en-US" sz="1100" cap="all" dirty="0" err="1"/>
              <a:t>e</a:t>
            </a:r>
            <a:r>
              <a:rPr lang="en-US" sz="1100" dirty="0" err="1"/>
              <a:t>X</a:t>
            </a:r>
            <a:r>
              <a:rPr lang="en-US" sz="1100" dirty="0"/>
              <a:t> will position it in a such way that it fits the flow of the document. </a:t>
            </a:r>
            <a:endParaRPr lang="en-US" sz="1100" dirty="0" smtClean="0"/>
          </a:p>
          <a:p>
            <a:pPr algn="just"/>
            <a:endParaRPr lang="en-US" sz="1100" b="1" dirty="0"/>
          </a:p>
          <a:p>
            <a:pPr algn="just"/>
            <a:endParaRPr lang="en-US" sz="1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4188" y="557213"/>
            <a:ext cx="461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875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316217"/>
              </p:ext>
            </p:extLst>
          </p:nvPr>
        </p:nvGraphicFramePr>
        <p:xfrm>
          <a:off x="628650" y="663575"/>
          <a:ext cx="3352800" cy="2227481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97300">
                <a:tc>
                  <a:txBody>
                    <a:bodyPr/>
                    <a:lstStyle/>
                    <a:p>
                      <a:r>
                        <a:rPr lang="en-US" sz="800" b="1" dirty="0"/>
                        <a:t>Parameter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Position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84">
                <a:tc>
                  <a:txBody>
                    <a:bodyPr/>
                    <a:lstStyle/>
                    <a:p>
                      <a:r>
                        <a:rPr lang="en-US" sz="800"/>
                        <a:t>h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Place the float </a:t>
                      </a:r>
                      <a:r>
                        <a:rPr lang="en-US" sz="800" i="1" dirty="0"/>
                        <a:t>here</a:t>
                      </a:r>
                      <a:r>
                        <a:rPr lang="en-US" sz="800" dirty="0"/>
                        <a:t>, i.e., </a:t>
                      </a:r>
                      <a:r>
                        <a:rPr lang="en-US" sz="800" i="1" dirty="0"/>
                        <a:t>approximately</a:t>
                      </a:r>
                      <a:r>
                        <a:rPr lang="en-US" sz="800" dirty="0"/>
                        <a:t> at the same point it occurs in the source text (however, not </a:t>
                      </a:r>
                      <a:r>
                        <a:rPr lang="en-US" sz="800" i="1" dirty="0"/>
                        <a:t>exactly</a:t>
                      </a:r>
                      <a:r>
                        <a:rPr lang="en-US" sz="800" dirty="0"/>
                        <a:t> at the spot)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71">
                <a:tc>
                  <a:txBody>
                    <a:bodyPr/>
                    <a:lstStyle/>
                    <a:p>
                      <a:r>
                        <a:rPr lang="en-US" sz="800"/>
                        <a:t>t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Position at the </a:t>
                      </a:r>
                      <a:r>
                        <a:rPr lang="en-US" sz="800" i="1" dirty="0"/>
                        <a:t>top</a:t>
                      </a:r>
                      <a:r>
                        <a:rPr lang="en-US" sz="800" dirty="0"/>
                        <a:t> of the page.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71">
                <a:tc>
                  <a:txBody>
                    <a:bodyPr/>
                    <a:lstStyle/>
                    <a:p>
                      <a:r>
                        <a:rPr lang="en-US" sz="800"/>
                        <a:t>b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Position at the </a:t>
                      </a:r>
                      <a:r>
                        <a:rPr lang="en-US" sz="800" i="1"/>
                        <a:t>bottom</a:t>
                      </a:r>
                      <a:r>
                        <a:rPr lang="en-US" sz="800"/>
                        <a:t> of the page.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71">
                <a:tc>
                  <a:txBody>
                    <a:bodyPr/>
                    <a:lstStyle/>
                    <a:p>
                      <a:r>
                        <a:rPr lang="en-US" sz="800"/>
                        <a:t>p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Put on a special </a:t>
                      </a:r>
                      <a:r>
                        <a:rPr lang="en-US" sz="800" i="1" dirty="0"/>
                        <a:t>page</a:t>
                      </a:r>
                      <a:r>
                        <a:rPr lang="en-US" sz="800" dirty="0"/>
                        <a:t> for floats only.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242">
                <a:tc>
                  <a:txBody>
                    <a:bodyPr/>
                    <a:lstStyle/>
                    <a:p>
                      <a:r>
                        <a:rPr lang="en-US" sz="800"/>
                        <a:t>!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Override internal parameters LaTeX uses for determining "good" float positions.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9655">
                <a:tc>
                  <a:txBody>
                    <a:bodyPr/>
                    <a:lstStyle/>
                    <a:p>
                      <a:r>
                        <a:rPr lang="en-US" sz="800"/>
                        <a:t>H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Places the float at precisely the location in the </a:t>
                      </a:r>
                      <a:r>
                        <a:rPr lang="en-US" sz="800" dirty="0" err="1">
                          <a:effectLst/>
                          <a:latin typeface="CMU Serif"/>
                        </a:rPr>
                        <a:t>L</a:t>
                      </a:r>
                      <a:r>
                        <a:rPr lang="en-US" sz="800" cap="all" dirty="0" err="1">
                          <a:effectLst/>
                          <a:latin typeface="CMU Serif"/>
                        </a:rPr>
                        <a:t>a</a:t>
                      </a:r>
                      <a:r>
                        <a:rPr lang="en-US" sz="800" dirty="0" err="1">
                          <a:effectLst/>
                          <a:latin typeface="CMU Serif"/>
                        </a:rPr>
                        <a:t>T</a:t>
                      </a:r>
                      <a:r>
                        <a:rPr lang="en-US" sz="800" cap="all" dirty="0" err="1">
                          <a:effectLst/>
                          <a:latin typeface="CMU Serif"/>
                        </a:rPr>
                        <a:t>e</a:t>
                      </a:r>
                      <a:r>
                        <a:rPr lang="en-US" sz="800" dirty="0" err="1">
                          <a:effectLst/>
                          <a:latin typeface="CMU Serif"/>
                        </a:rPr>
                        <a:t>X</a:t>
                      </a:r>
                      <a:r>
                        <a:rPr lang="en-US" sz="800" dirty="0"/>
                        <a:t> code. Requires the float package, though may cause problems occasionally. This is somewhat equivalent to h!. </a:t>
                      </a:r>
                    </a:p>
                  </a:txBody>
                  <a:tcPr marL="24302" marR="24302" marT="12151" marB="121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7550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1" y="511175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Lists of tables and figures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\</a:t>
            </a:r>
            <a:r>
              <a:rPr lang="en-US" sz="1200" dirty="0" err="1"/>
              <a:t>listoffigures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\</a:t>
            </a:r>
            <a:r>
              <a:rPr lang="en-US" sz="1200" dirty="0" err="1" smtClean="0"/>
              <a:t>listoftables</a:t>
            </a:r>
            <a:endParaRPr lang="en-US" sz="1200" dirty="0" smtClean="0"/>
          </a:p>
          <a:p>
            <a:r>
              <a:rPr lang="en-US" sz="1200" dirty="0"/>
              <a:t>The commands \</a:t>
            </a:r>
            <a:r>
              <a:rPr lang="en-US" sz="1200" dirty="0" err="1"/>
              <a:t>listoffigures</a:t>
            </a:r>
            <a:r>
              <a:rPr lang="en-US" sz="1200" dirty="0"/>
              <a:t> and \</a:t>
            </a:r>
            <a:r>
              <a:rPr lang="en-US" sz="1200" dirty="0" err="1"/>
              <a:t>listoftables</a:t>
            </a:r>
            <a:r>
              <a:rPr lang="en-US" sz="1200" dirty="0"/>
              <a:t> are self explanatory, the first one generates the list of figures and the second one the list of tables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Two </a:t>
            </a:r>
            <a:r>
              <a:rPr lang="en-US" sz="1200" dirty="0"/>
              <a:t>more relevant commands: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\</a:t>
            </a:r>
            <a:r>
              <a:rPr lang="en-US" sz="1200" dirty="0" err="1"/>
              <a:t>thispagestyle</a:t>
            </a:r>
            <a:r>
              <a:rPr lang="en-US" sz="1200" dirty="0"/>
              <a:t>{empty} </a:t>
            </a:r>
            <a:r>
              <a:rPr lang="en-US" sz="1200" dirty="0" smtClean="0"/>
              <a:t>:-      Removes </a:t>
            </a:r>
            <a:r>
              <a:rPr lang="en-US" sz="1200" dirty="0"/>
              <a:t>the page numbering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/>
              <a:t>\</a:t>
            </a:r>
            <a:r>
              <a:rPr lang="en-US" sz="1200" dirty="0" err="1"/>
              <a:t>pagenumbering</a:t>
            </a:r>
            <a:r>
              <a:rPr lang="en-US" sz="1200" dirty="0"/>
              <a:t>{</a:t>
            </a:r>
            <a:r>
              <a:rPr lang="en-US" sz="1200" dirty="0" err="1"/>
              <a:t>arabic</a:t>
            </a:r>
            <a:r>
              <a:rPr lang="en-US" sz="1200" dirty="0"/>
              <a:t>} </a:t>
            </a:r>
            <a:r>
              <a:rPr lang="en-US" sz="1200" dirty="0" smtClean="0"/>
              <a:t>:-  Re-start </a:t>
            </a:r>
            <a:r>
              <a:rPr lang="en-US" sz="1200" dirty="0"/>
              <a:t>the page numbering </a:t>
            </a:r>
            <a:r>
              <a:rPr lang="en-US" sz="1200" dirty="0" smtClean="0"/>
              <a:t>  </a:t>
            </a:r>
          </a:p>
          <a:p>
            <a:r>
              <a:rPr lang="en-US" sz="1200" dirty="0" smtClean="0"/>
              <a:t>                                                 with   </a:t>
            </a:r>
            <a:r>
              <a:rPr lang="en-US" sz="1200" dirty="0" err="1" smtClean="0"/>
              <a:t>arabic</a:t>
            </a:r>
            <a:r>
              <a:rPr lang="en-US" sz="1200" dirty="0" smtClean="0"/>
              <a:t>  </a:t>
            </a:r>
            <a:r>
              <a:rPr lang="en-US" sz="1200" dirty="0"/>
              <a:t>style</a:t>
            </a:r>
            <a:r>
              <a:rPr lang="en-US" sz="1200" dirty="0" smtClean="0"/>
              <a:t>.</a:t>
            </a:r>
          </a:p>
          <a:p>
            <a:r>
              <a:rPr lang="en-US" sz="1200" b="1" dirty="0"/>
              <a:t>Changing the names</a:t>
            </a:r>
          </a:p>
          <a:p>
            <a:r>
              <a:rPr lang="en-US" sz="1200" dirty="0"/>
              <a:t>The default titles, "List of Tables" and "List of Figures", can be changed to any other text </a:t>
            </a:r>
          </a:p>
          <a:p>
            <a:r>
              <a:rPr lang="en-US" sz="1200" dirty="0"/>
              <a:t>\</a:t>
            </a:r>
            <a:r>
              <a:rPr lang="en-US" sz="1200" dirty="0" err="1"/>
              <a:t>renewcommand</a:t>
            </a:r>
            <a:r>
              <a:rPr lang="en-US" sz="1200" dirty="0"/>
              <a:t>{\</a:t>
            </a:r>
            <a:r>
              <a:rPr lang="en-US" sz="1200" dirty="0" err="1"/>
              <a:t>listfigurename</a:t>
            </a:r>
            <a:r>
              <a:rPr lang="en-US" sz="1200" dirty="0"/>
              <a:t>}{List of plots} \</a:t>
            </a:r>
            <a:r>
              <a:rPr lang="en-US" sz="1200" dirty="0" err="1"/>
              <a:t>renewcommand</a:t>
            </a:r>
            <a:r>
              <a:rPr lang="en-US" sz="1200" dirty="0"/>
              <a:t>{\</a:t>
            </a:r>
            <a:r>
              <a:rPr lang="en-US" sz="1200" dirty="0" err="1"/>
              <a:t>listtablename</a:t>
            </a:r>
            <a:r>
              <a:rPr lang="en-US" sz="1200" dirty="0"/>
              <a:t>}{Tables}</a:t>
            </a:r>
          </a:p>
        </p:txBody>
      </p:sp>
    </p:spTree>
    <p:extLst>
      <p:ext uri="{BB962C8B-B14F-4D97-AF65-F5344CB8AC3E}">
        <p14:creationId xmlns:p14="http://schemas.microsoft.com/office/powerpoint/2010/main" xmlns="" val="302673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1" name="object 11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460" y="302575"/>
            <a:ext cx="3687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165" dirty="0">
                <a:latin typeface="Book Antiqua"/>
                <a:cs typeface="Book Antiqua"/>
              </a:rPr>
              <a:t>L</a:t>
            </a:r>
            <a:r>
              <a:rPr sz="1500" spc="-247" baseline="16666" dirty="0">
                <a:latin typeface="Book Antiqua"/>
                <a:cs typeface="Book Antiqua"/>
              </a:rPr>
              <a:t>A</a:t>
            </a:r>
            <a:r>
              <a:rPr sz="1400" spc="-165" dirty="0">
                <a:latin typeface="Book Antiqua"/>
                <a:cs typeface="Book Antiqua"/>
              </a:rPr>
              <a:t>T</a:t>
            </a:r>
            <a:r>
              <a:rPr sz="2100" spc="-247" baseline="-13888" dirty="0">
                <a:latin typeface="Book Antiqua"/>
                <a:cs typeface="Book Antiqua"/>
              </a:rPr>
              <a:t>E</a:t>
            </a:r>
            <a:r>
              <a:rPr sz="1400" spc="-165" dirty="0">
                <a:latin typeface="Book Antiqua"/>
                <a:cs typeface="Book Antiqua"/>
              </a:rPr>
              <a:t>X </a:t>
            </a:r>
            <a:r>
              <a:rPr sz="1150" spc="25" dirty="0">
                <a:latin typeface="Book Antiqua"/>
                <a:cs typeface="Book Antiqua"/>
              </a:rPr>
              <a:t>SAVES </a:t>
            </a:r>
            <a:r>
              <a:rPr sz="1150" spc="50" dirty="0">
                <a:latin typeface="Book Antiqua"/>
                <a:cs typeface="Book Antiqua"/>
              </a:rPr>
              <a:t>FORMATTING TIME </a:t>
            </a:r>
            <a:r>
              <a:rPr sz="1150" spc="40" dirty="0">
                <a:latin typeface="Book Antiqua"/>
                <a:cs typeface="Book Antiqua"/>
              </a:rPr>
              <a:t>AND</a:t>
            </a:r>
            <a:r>
              <a:rPr sz="1150" spc="175" dirty="0">
                <a:latin typeface="Book Antiqua"/>
                <a:cs typeface="Book Antiqua"/>
              </a:rPr>
              <a:t> </a:t>
            </a:r>
            <a:r>
              <a:rPr sz="1150" spc="35" dirty="0">
                <a:latin typeface="Book Antiqua"/>
                <a:cs typeface="Book Antiqua"/>
              </a:rPr>
              <a:t>EFFORT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9194" y="1133804"/>
            <a:ext cx="3700145" cy="15278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90675" marR="17780" indent="-1275715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Book Antiqua"/>
                <a:cs typeface="Book Antiqua"/>
              </a:rPr>
              <a:t>Concentrate </a:t>
            </a:r>
            <a:r>
              <a:rPr sz="1100" b="1" spc="-10" dirty="0">
                <a:latin typeface="Book Antiqua"/>
                <a:cs typeface="Book Antiqua"/>
              </a:rPr>
              <a:t>on </a:t>
            </a:r>
            <a:r>
              <a:rPr sz="1100" b="1" spc="-5" dirty="0">
                <a:latin typeface="Book Antiqua"/>
                <a:cs typeface="Book Antiqua"/>
              </a:rPr>
              <a:t>writing (content), </a:t>
            </a:r>
            <a:r>
              <a:rPr sz="1100" b="1" spc="-10" dirty="0">
                <a:latin typeface="Book Antiqua"/>
                <a:cs typeface="Book Antiqua"/>
              </a:rPr>
              <a:t>NOT on</a:t>
            </a:r>
            <a:r>
              <a:rPr sz="1100" b="1" spc="-45" dirty="0">
                <a:latin typeface="Book Antiqua"/>
                <a:cs typeface="Book Antiqua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formatting  (appearance)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</a:pPr>
            <a:r>
              <a:rPr sz="1100" spc="-10" dirty="0">
                <a:latin typeface="Book Antiqua"/>
                <a:cs typeface="Book Antiqua"/>
              </a:rPr>
              <a:t>why </a:t>
            </a:r>
            <a:r>
              <a:rPr sz="1100" spc="-5" dirty="0">
                <a:latin typeface="Book Antiqua"/>
                <a:cs typeface="Book Antiqua"/>
              </a:rPr>
              <a:t>use </a:t>
            </a:r>
            <a:r>
              <a:rPr sz="1100" spc="-155" dirty="0">
                <a:latin typeface="Book Antiqua"/>
                <a:cs typeface="Book Antiqua"/>
              </a:rPr>
              <a:t>L</a:t>
            </a:r>
            <a:r>
              <a:rPr sz="1200" spc="-232" baseline="13888" dirty="0">
                <a:latin typeface="Book Antiqua"/>
                <a:cs typeface="Book Antiqua"/>
              </a:rPr>
              <a:t>A</a:t>
            </a:r>
            <a:r>
              <a:rPr sz="1100" spc="-155" dirty="0">
                <a:latin typeface="Book Antiqua"/>
                <a:cs typeface="Book Antiqua"/>
              </a:rPr>
              <a:t>T</a:t>
            </a:r>
            <a:r>
              <a:rPr sz="1650" spc="-232" baseline="-12626" dirty="0">
                <a:latin typeface="Book Antiqua"/>
                <a:cs typeface="Book Antiqua"/>
              </a:rPr>
              <a:t>E</a:t>
            </a:r>
            <a:r>
              <a:rPr sz="1100" spc="-155" dirty="0">
                <a:latin typeface="Book Antiqua"/>
                <a:cs typeface="Book Antiqua"/>
              </a:rPr>
              <a:t>X?</a:t>
            </a:r>
            <a:endParaRPr sz="1100" dirty="0">
              <a:latin typeface="Book Antiqua"/>
              <a:cs typeface="Book Antiqua"/>
            </a:endParaRPr>
          </a:p>
          <a:p>
            <a:pPr marL="327660" marR="276225" indent="-148590">
              <a:lnSpc>
                <a:spcPct val="102600"/>
              </a:lnSpc>
              <a:spcBef>
                <a:spcPts val="600"/>
              </a:spcBef>
              <a:buSzPct val="72727"/>
              <a:buFont typeface="Lucida Sans Unicode"/>
              <a:buChar char="►"/>
              <a:tabLst>
                <a:tab pos="328295" algn="l"/>
              </a:tabLst>
            </a:pPr>
            <a:r>
              <a:rPr sz="1100" spc="-5" dirty="0">
                <a:latin typeface="Book Antiqua"/>
                <a:cs typeface="Book Antiqua"/>
              </a:rPr>
              <a:t>Consistent layout, fonts, tables etc. </a:t>
            </a:r>
            <a:r>
              <a:rPr sz="1100" spc="-10" dirty="0">
                <a:latin typeface="Book Antiqua"/>
                <a:cs typeface="Book Antiqua"/>
              </a:rPr>
              <a:t>throughout </a:t>
            </a:r>
            <a:r>
              <a:rPr sz="1100" spc="-5" dirty="0">
                <a:latin typeface="Book Antiqua"/>
                <a:cs typeface="Book Antiqua"/>
              </a:rPr>
              <a:t>the  </a:t>
            </a:r>
            <a:r>
              <a:rPr sz="1100" spc="-10" dirty="0">
                <a:latin typeface="Book Antiqua"/>
                <a:cs typeface="Book Antiqua"/>
              </a:rPr>
              <a:t>presentation</a:t>
            </a:r>
            <a:endParaRPr sz="1100" dirty="0">
              <a:latin typeface="Book Antiqua"/>
              <a:cs typeface="Book Antiqua"/>
            </a:endParaRPr>
          </a:p>
          <a:p>
            <a:pPr marL="327660" indent="-148590">
              <a:lnSpc>
                <a:spcPct val="100000"/>
              </a:lnSpc>
              <a:spcBef>
                <a:spcPts val="330"/>
              </a:spcBef>
              <a:buSzPct val="72727"/>
              <a:buFont typeface="Lucida Sans Unicode"/>
              <a:buChar char="►"/>
              <a:tabLst>
                <a:tab pos="328295" algn="l"/>
              </a:tabLst>
            </a:pPr>
            <a:r>
              <a:rPr sz="1100" spc="-5" dirty="0">
                <a:latin typeface="Book Antiqua"/>
                <a:cs typeface="Book Antiqua"/>
              </a:rPr>
              <a:t>Mathematical formulae can be easily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typeset</a:t>
            </a:r>
            <a:endParaRPr sz="1100" dirty="0">
              <a:latin typeface="Book Antiqua"/>
              <a:cs typeface="Book Antiqua"/>
            </a:endParaRPr>
          </a:p>
          <a:p>
            <a:pPr marL="327660" indent="-148590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328295" algn="l"/>
              </a:tabLst>
            </a:pPr>
            <a:r>
              <a:rPr sz="1100" spc="-5" dirty="0">
                <a:latin typeface="Book Antiqua"/>
                <a:cs typeface="Book Antiqua"/>
              </a:rPr>
              <a:t>Indices, </a:t>
            </a:r>
            <a:r>
              <a:rPr sz="1100" spc="-10" dirty="0">
                <a:latin typeface="Book Antiqua"/>
                <a:cs typeface="Book Antiqua"/>
              </a:rPr>
              <a:t>references, </a:t>
            </a:r>
            <a:r>
              <a:rPr sz="1100" spc="-5" dirty="0">
                <a:latin typeface="Book Antiqua"/>
                <a:cs typeface="Book Antiqua"/>
              </a:rPr>
              <a:t>footnotes can be easily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generated</a:t>
            </a:r>
            <a:endParaRPr sz="11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2265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I</a:t>
            </a:r>
            <a:r>
              <a:rPr sz="1150" spc="60" dirty="0">
                <a:latin typeface="Book Antiqua"/>
                <a:cs typeface="Book Antiqua"/>
              </a:rPr>
              <a:t>NCLUDING</a:t>
            </a:r>
            <a:r>
              <a:rPr sz="1150" spc="120" dirty="0">
                <a:latin typeface="Book Antiqua"/>
                <a:cs typeface="Book Antiqua"/>
              </a:rPr>
              <a:t> </a:t>
            </a:r>
            <a:r>
              <a:rPr sz="1400" spc="60" dirty="0">
                <a:latin typeface="Book Antiqua"/>
                <a:cs typeface="Book Antiqua"/>
              </a:rPr>
              <a:t>B</a:t>
            </a:r>
            <a:r>
              <a:rPr sz="1150" spc="60" dirty="0">
                <a:latin typeface="Book Antiqua"/>
                <a:cs typeface="Book Antiqua"/>
              </a:rPr>
              <a:t>IBLIOGRAPHY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1894" y="1326462"/>
            <a:ext cx="3958590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Book Antiqua"/>
                <a:cs typeface="Book Antiqua"/>
              </a:rPr>
              <a:t>Two </a:t>
            </a:r>
            <a:r>
              <a:rPr sz="1100" spc="-10" dirty="0">
                <a:latin typeface="Book Antiqua"/>
                <a:cs typeface="Book Antiqua"/>
              </a:rPr>
              <a:t>ways </a:t>
            </a:r>
            <a:r>
              <a:rPr sz="1100" spc="-5" dirty="0">
                <a:latin typeface="Book Antiqua"/>
                <a:cs typeface="Book Antiqua"/>
              </a:rPr>
              <a:t>to include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bibliography</a:t>
            </a:r>
            <a:endParaRPr sz="1100" dirty="0">
              <a:latin typeface="Book Antiqua"/>
              <a:cs typeface="Book Antiqua"/>
            </a:endParaRPr>
          </a:p>
          <a:p>
            <a:pPr marL="314960" indent="-148590">
              <a:lnSpc>
                <a:spcPct val="100000"/>
              </a:lnSpc>
              <a:spcBef>
                <a:spcPts val="334"/>
              </a:spcBef>
              <a:buSzPct val="72727"/>
              <a:buFont typeface="Lucida Sans Unicode"/>
              <a:buChar char="►"/>
              <a:tabLst>
                <a:tab pos="315595" algn="l"/>
              </a:tabLst>
            </a:pPr>
            <a:r>
              <a:rPr sz="1100" b="1" spc="-5" dirty="0">
                <a:latin typeface="Book Antiqua"/>
                <a:cs typeface="Book Antiqua"/>
              </a:rPr>
              <a:t>Bibitem </a:t>
            </a:r>
            <a:r>
              <a:rPr sz="1100" spc="-5" dirty="0">
                <a:latin typeface="Book Antiqua"/>
                <a:cs typeface="Book Antiqua"/>
              </a:rPr>
              <a:t>- </a:t>
            </a:r>
            <a:r>
              <a:rPr sz="1100" spc="-10" dirty="0">
                <a:latin typeface="Book Antiqua"/>
                <a:cs typeface="Book Antiqua"/>
              </a:rPr>
              <a:t>Add </a:t>
            </a:r>
            <a:r>
              <a:rPr sz="1100" spc="-5" dirty="0">
                <a:latin typeface="Book Antiqua"/>
                <a:cs typeface="Book Antiqua"/>
              </a:rPr>
              <a:t>each </a:t>
            </a:r>
            <a:r>
              <a:rPr sz="1100" spc="-10" dirty="0">
                <a:latin typeface="Book Antiqua"/>
                <a:cs typeface="Book Antiqua"/>
              </a:rPr>
              <a:t>reference </a:t>
            </a:r>
            <a:r>
              <a:rPr sz="1100" spc="-5" dirty="0">
                <a:latin typeface="Book Antiqua"/>
                <a:cs typeface="Book Antiqua"/>
              </a:rPr>
              <a:t>within the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document</a:t>
            </a:r>
            <a:endParaRPr sz="1100" dirty="0">
              <a:latin typeface="Book Antiqua"/>
              <a:cs typeface="Book Antiqua"/>
            </a:endParaRPr>
          </a:p>
          <a:p>
            <a:pPr marL="314960" marR="30480" indent="-148590">
              <a:lnSpc>
                <a:spcPct val="102699"/>
              </a:lnSpc>
              <a:spcBef>
                <a:spcPts val="295"/>
              </a:spcBef>
              <a:buSzPct val="72727"/>
              <a:buFont typeface="Lucida Sans Unicode"/>
              <a:buChar char="►"/>
              <a:tabLst>
                <a:tab pos="315595" algn="l"/>
              </a:tabLst>
            </a:pPr>
            <a:r>
              <a:rPr sz="1100" b="1" spc="-30" dirty="0">
                <a:latin typeface="Book Antiqua"/>
                <a:cs typeface="Book Antiqua"/>
              </a:rPr>
              <a:t>BibTex </a:t>
            </a:r>
            <a:r>
              <a:rPr sz="1100" spc="-5" dirty="0">
                <a:latin typeface="Book Antiqua"/>
                <a:cs typeface="Book Antiqua"/>
              </a:rPr>
              <a:t>- </a:t>
            </a:r>
            <a:r>
              <a:rPr sz="1100" spc="-10" dirty="0">
                <a:latin typeface="Book Antiqua"/>
                <a:cs typeface="Book Antiqua"/>
              </a:rPr>
              <a:t>Store </a:t>
            </a:r>
            <a:r>
              <a:rPr sz="1100" spc="-5" dirty="0">
                <a:latin typeface="Book Antiqua"/>
                <a:cs typeface="Book Antiqua"/>
              </a:rPr>
              <a:t>bibliography in an external </a:t>
            </a:r>
            <a:r>
              <a:rPr sz="1100" spc="-10" dirty="0">
                <a:latin typeface="Book Antiqua"/>
                <a:cs typeface="Book Antiqua"/>
              </a:rPr>
              <a:t>file and </a:t>
            </a:r>
            <a:r>
              <a:rPr sz="1100" spc="-5" dirty="0">
                <a:latin typeface="Book Antiqua"/>
                <a:cs typeface="Book Antiqua"/>
              </a:rPr>
              <a:t>link it to  the .tex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document</a:t>
            </a:r>
            <a:endParaRPr sz="11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7135" y="175205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45781" y="199612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67611" y="199612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02168" y="199612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5781" y="2168194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67611" y="2168194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02168" y="216819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721" y="296449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721" y="3136569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31265" y="3136569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06918" y="3136569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41474" y="313656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660" y="302575"/>
            <a:ext cx="3747770" cy="2877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B</a:t>
            </a:r>
            <a:r>
              <a:rPr sz="1150" spc="60" dirty="0">
                <a:latin typeface="Book Antiqua"/>
                <a:cs typeface="Book Antiqua"/>
              </a:rPr>
              <a:t>IBITEM </a:t>
            </a:r>
            <a:r>
              <a:rPr sz="1400" spc="10" dirty="0">
                <a:latin typeface="Book Antiqua"/>
                <a:cs typeface="Book Antiqua"/>
              </a:rPr>
              <a:t>- </a:t>
            </a:r>
            <a:r>
              <a:rPr sz="1400" spc="60" dirty="0">
                <a:latin typeface="Book Antiqua"/>
                <a:cs typeface="Book Antiqua"/>
              </a:rPr>
              <a:t>R</a:t>
            </a:r>
            <a:r>
              <a:rPr sz="1150" spc="60" dirty="0">
                <a:latin typeface="Book Antiqua"/>
                <a:cs typeface="Book Antiqua"/>
              </a:rPr>
              <a:t>EQUIRES </a:t>
            </a:r>
            <a:r>
              <a:rPr sz="1150" spc="55" dirty="0">
                <a:latin typeface="Book Antiqua"/>
                <a:cs typeface="Book Antiqua"/>
              </a:rPr>
              <a:t>MANUAL</a:t>
            </a:r>
            <a:r>
              <a:rPr sz="1150" spc="355" dirty="0">
                <a:latin typeface="Book Antiqua"/>
                <a:cs typeface="Book Antiqua"/>
              </a:rPr>
              <a:t> </a:t>
            </a:r>
            <a:r>
              <a:rPr sz="1150" spc="50" dirty="0">
                <a:latin typeface="Book Antiqua"/>
                <a:cs typeface="Book Antiqua"/>
              </a:rPr>
              <a:t>FORMATTING</a:t>
            </a:r>
            <a:endParaRPr sz="11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Book Antiqua"/>
              <a:cs typeface="Book Antiqua"/>
            </a:endParaRPr>
          </a:p>
          <a:p>
            <a:pPr marL="613410" indent="-149225">
              <a:lnSpc>
                <a:spcPct val="100000"/>
              </a:lnSpc>
              <a:buSzPct val="72727"/>
              <a:buFont typeface="Lucida Sans Unicode"/>
              <a:buChar char="►"/>
              <a:tabLst>
                <a:tab pos="614045" algn="l"/>
              </a:tabLst>
            </a:pPr>
            <a:r>
              <a:rPr sz="1100" spc="-10" dirty="0">
                <a:latin typeface="Book Antiqua"/>
                <a:cs typeface="Book Antiqua"/>
              </a:rPr>
              <a:t>Adds references </a:t>
            </a:r>
            <a:r>
              <a:rPr sz="1100" spc="-5" dirty="0">
                <a:latin typeface="Book Antiqua"/>
                <a:cs typeface="Book Antiqua"/>
              </a:rPr>
              <a:t>at the end of the</a:t>
            </a:r>
            <a:r>
              <a:rPr sz="1100" spc="-5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document</a:t>
            </a:r>
            <a:endParaRPr sz="1100">
              <a:latin typeface="Book Antiqua"/>
              <a:cs typeface="Book Antiqua"/>
            </a:endParaRPr>
          </a:p>
          <a:p>
            <a:pPr marL="613410" indent="-149225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614045" algn="l"/>
              </a:tabLst>
            </a:pPr>
            <a:r>
              <a:rPr sz="1100" spc="-10" dirty="0">
                <a:latin typeface="Book Antiqua"/>
                <a:cs typeface="Book Antiqua"/>
              </a:rPr>
              <a:t>Cross-references and </a:t>
            </a:r>
            <a:r>
              <a:rPr sz="1100" spc="-5" dirty="0">
                <a:latin typeface="Book Antiqua"/>
                <a:cs typeface="Book Antiqua"/>
              </a:rPr>
              <a:t>automatically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numbered</a:t>
            </a:r>
            <a:endParaRPr sz="1100">
              <a:latin typeface="Book Antiqua"/>
              <a:cs typeface="Book Antiqua"/>
            </a:endParaRPr>
          </a:p>
          <a:p>
            <a:pPr marL="613410" indent="-149225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614045" algn="l"/>
              </a:tabLst>
            </a:pPr>
            <a:r>
              <a:rPr sz="1100" spc="-10" dirty="0">
                <a:latin typeface="Book Antiqua"/>
                <a:cs typeface="Book Antiqua"/>
              </a:rPr>
              <a:t>Requires manual</a:t>
            </a:r>
            <a:r>
              <a:rPr sz="1100" spc="-5" dirty="0">
                <a:latin typeface="Book Antiqua"/>
                <a:cs typeface="Book Antiqua"/>
              </a:rPr>
              <a:t> formatting</a:t>
            </a:r>
            <a:endParaRPr sz="1100">
              <a:latin typeface="Book Antiqua"/>
              <a:cs typeface="Book Antiqua"/>
            </a:endParaRPr>
          </a:p>
          <a:p>
            <a:pPr marL="335915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Book Antiqua"/>
                <a:cs typeface="Book Antiqua"/>
              </a:rPr>
              <a:t>Syntax - Creating</a:t>
            </a:r>
            <a:r>
              <a:rPr sz="1100" b="1" spc="-15" dirty="0">
                <a:latin typeface="Book Antiqua"/>
                <a:cs typeface="Book Antiqua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bibliography</a:t>
            </a:r>
            <a:endParaRPr sz="1100">
              <a:latin typeface="Book Antiqua"/>
              <a:cs typeface="Book Antiqua"/>
            </a:endParaRPr>
          </a:p>
          <a:p>
            <a:pPr marL="335915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ucida Sans Unicode"/>
                <a:cs typeface="Lucida Sans Unicode"/>
              </a:rPr>
              <a:t>\</a:t>
            </a:r>
            <a:r>
              <a:rPr sz="1100" i="1" spc="10" dirty="0">
                <a:latin typeface="Book Antiqua"/>
                <a:cs typeface="Book Antiqua"/>
              </a:rPr>
              <a:t>begin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Book Antiqua"/>
                <a:cs typeface="Book Antiqua"/>
              </a:rPr>
              <a:t>thebibliography</a:t>
            </a:r>
            <a:r>
              <a:rPr sz="1100" spc="10" dirty="0">
                <a:latin typeface="Lucida Sans Unicode"/>
                <a:cs typeface="Lucida Sans Unicode"/>
              </a:rPr>
              <a:t>}{</a:t>
            </a:r>
            <a:r>
              <a:rPr sz="1100" i="1" spc="10" dirty="0">
                <a:latin typeface="Book Antiqua"/>
                <a:cs typeface="Book Antiqua"/>
              </a:rPr>
              <a:t>widest</a:t>
            </a:r>
            <a:r>
              <a:rPr sz="1100" i="1" spc="114" dirty="0">
                <a:latin typeface="Book Antiqua"/>
                <a:cs typeface="Book Antiqua"/>
              </a:rPr>
              <a:t> </a:t>
            </a:r>
            <a:r>
              <a:rPr sz="1100" i="1" spc="25" dirty="0">
                <a:latin typeface="Book Antiqua"/>
                <a:cs typeface="Book Antiqua"/>
              </a:rPr>
              <a:t>entry</a:t>
            </a:r>
            <a:r>
              <a:rPr sz="1100" spc="2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35915">
              <a:lnSpc>
                <a:spcPct val="100000"/>
              </a:lnSpc>
              <a:spcBef>
                <a:spcPts val="600"/>
              </a:spcBef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bibitem</a:t>
            </a:r>
            <a:r>
              <a:rPr sz="1100" spc="-15" dirty="0">
                <a:latin typeface="Tahoma"/>
                <a:cs typeface="Tahoma"/>
              </a:rPr>
              <a:t>[</a:t>
            </a:r>
            <a:r>
              <a:rPr sz="1100" i="1" spc="-15" dirty="0">
                <a:latin typeface="Book Antiqua"/>
                <a:cs typeface="Book Antiqua"/>
              </a:rPr>
              <a:t>label  </a:t>
            </a:r>
            <a:r>
              <a:rPr sz="1100" spc="5" dirty="0">
                <a:latin typeface="Book Antiqua"/>
                <a:cs typeface="Book Antiqua"/>
              </a:rPr>
              <a:t>1</a:t>
            </a:r>
            <a:r>
              <a:rPr sz="1100" spc="5" dirty="0">
                <a:latin typeface="Tahoma"/>
                <a:cs typeface="Tahoma"/>
              </a:rPr>
              <a:t>]</a:t>
            </a:r>
            <a:r>
              <a:rPr sz="1100" spc="5" dirty="0">
                <a:latin typeface="Lucida Sans Unicode"/>
                <a:cs typeface="Lucida Sans Unicode"/>
              </a:rPr>
              <a:t>{</a:t>
            </a:r>
            <a:r>
              <a:rPr sz="1100" i="1" spc="5" dirty="0">
                <a:latin typeface="Book Antiqua"/>
                <a:cs typeface="Book Antiqua"/>
              </a:rPr>
              <a:t>cite </a:t>
            </a:r>
            <a:r>
              <a:rPr sz="1100" i="1" spc="-5" dirty="0">
                <a:latin typeface="Book Antiqua"/>
                <a:cs typeface="Book Antiqua"/>
              </a:rPr>
              <a:t>key </a:t>
            </a:r>
            <a:r>
              <a:rPr sz="1100" spc="90" dirty="0">
                <a:latin typeface="Book Antiqua"/>
                <a:cs typeface="Book Antiqua"/>
              </a:rPr>
              <a:t>1</a:t>
            </a:r>
            <a:r>
              <a:rPr sz="1100" spc="90" dirty="0">
                <a:latin typeface="Lucida Sans Unicode"/>
                <a:cs typeface="Lucida Sans Unicode"/>
              </a:rPr>
              <a:t>} </a:t>
            </a:r>
            <a:r>
              <a:rPr sz="1100" i="1" spc="-5" dirty="0">
                <a:latin typeface="Book Antiqua"/>
                <a:cs typeface="Book Antiqua"/>
              </a:rPr>
              <a:t>bibliographic</a:t>
            </a:r>
            <a:r>
              <a:rPr sz="1100" i="1" spc="-125" dirty="0">
                <a:latin typeface="Book Antiqua"/>
                <a:cs typeface="Book Antiqua"/>
              </a:rPr>
              <a:t> </a:t>
            </a:r>
            <a:r>
              <a:rPr sz="1100" i="1" spc="-5" dirty="0">
                <a:latin typeface="Book Antiqua"/>
                <a:cs typeface="Book Antiqua"/>
              </a:rPr>
              <a:t>information</a:t>
            </a:r>
            <a:endParaRPr sz="1100">
              <a:latin typeface="Book Antiqua"/>
              <a:cs typeface="Book Antiqua"/>
            </a:endParaRPr>
          </a:p>
          <a:p>
            <a:pPr marL="335915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ucida Sans Unicode"/>
                <a:cs typeface="Lucida Sans Unicode"/>
              </a:rPr>
              <a:t>\</a:t>
            </a:r>
            <a:r>
              <a:rPr sz="1100" i="1" spc="-15" dirty="0">
                <a:latin typeface="Book Antiqua"/>
                <a:cs typeface="Book Antiqua"/>
              </a:rPr>
              <a:t>bibitem</a:t>
            </a:r>
            <a:r>
              <a:rPr sz="1100" spc="-15" dirty="0">
                <a:latin typeface="Tahoma"/>
                <a:cs typeface="Tahoma"/>
              </a:rPr>
              <a:t>[</a:t>
            </a:r>
            <a:r>
              <a:rPr sz="1100" i="1" spc="-15" dirty="0">
                <a:latin typeface="Book Antiqua"/>
                <a:cs typeface="Book Antiqua"/>
              </a:rPr>
              <a:t>label  </a:t>
            </a:r>
            <a:r>
              <a:rPr sz="1100" spc="5" dirty="0">
                <a:latin typeface="Book Antiqua"/>
                <a:cs typeface="Book Antiqua"/>
              </a:rPr>
              <a:t>2</a:t>
            </a:r>
            <a:r>
              <a:rPr sz="1100" spc="5" dirty="0">
                <a:latin typeface="Tahoma"/>
                <a:cs typeface="Tahoma"/>
              </a:rPr>
              <a:t>]</a:t>
            </a:r>
            <a:r>
              <a:rPr sz="1100" spc="5" dirty="0">
                <a:latin typeface="Lucida Sans Unicode"/>
                <a:cs typeface="Lucida Sans Unicode"/>
              </a:rPr>
              <a:t>{</a:t>
            </a:r>
            <a:r>
              <a:rPr sz="1100" i="1" spc="5" dirty="0">
                <a:latin typeface="Book Antiqua"/>
                <a:cs typeface="Book Antiqua"/>
              </a:rPr>
              <a:t>cite </a:t>
            </a:r>
            <a:r>
              <a:rPr sz="1100" i="1" spc="-5" dirty="0">
                <a:latin typeface="Book Antiqua"/>
                <a:cs typeface="Book Antiqua"/>
              </a:rPr>
              <a:t>key </a:t>
            </a:r>
            <a:r>
              <a:rPr sz="1100" spc="90" dirty="0">
                <a:latin typeface="Book Antiqua"/>
                <a:cs typeface="Book Antiqua"/>
              </a:rPr>
              <a:t>2</a:t>
            </a:r>
            <a:r>
              <a:rPr sz="1100" spc="90" dirty="0">
                <a:latin typeface="Lucida Sans Unicode"/>
                <a:cs typeface="Lucida Sans Unicode"/>
              </a:rPr>
              <a:t>} </a:t>
            </a:r>
            <a:r>
              <a:rPr sz="1100" i="1" spc="-5" dirty="0">
                <a:latin typeface="Book Antiqua"/>
                <a:cs typeface="Book Antiqua"/>
              </a:rPr>
              <a:t>bibliographic</a:t>
            </a:r>
            <a:r>
              <a:rPr sz="1100" i="1" spc="-125" dirty="0">
                <a:latin typeface="Book Antiqua"/>
                <a:cs typeface="Book Antiqua"/>
              </a:rPr>
              <a:t> </a:t>
            </a:r>
            <a:r>
              <a:rPr sz="1100" i="1" spc="-5" dirty="0">
                <a:latin typeface="Book Antiqua"/>
                <a:cs typeface="Book Antiqua"/>
              </a:rPr>
              <a:t>information</a:t>
            </a:r>
            <a:endParaRPr sz="1100">
              <a:latin typeface="Book Antiqua"/>
              <a:cs typeface="Book Antiqua"/>
            </a:endParaRPr>
          </a:p>
          <a:p>
            <a:pPr marL="33591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Book Antiqua"/>
                <a:cs typeface="Book Antiqua"/>
              </a:rPr>
              <a:t>...</a:t>
            </a:r>
            <a:endParaRPr sz="1100">
              <a:latin typeface="Book Antiqua"/>
              <a:cs typeface="Book Antiqua"/>
            </a:endParaRPr>
          </a:p>
          <a:p>
            <a:pPr marL="335915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ucida Sans Unicode"/>
                <a:cs typeface="Lucida Sans Unicode"/>
              </a:rPr>
              <a:t>\</a:t>
            </a:r>
            <a:r>
              <a:rPr sz="1100" i="1" spc="10" dirty="0">
                <a:latin typeface="Book Antiqua"/>
                <a:cs typeface="Book Antiqua"/>
              </a:rPr>
              <a:t>end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Book Antiqua"/>
                <a:cs typeface="Book Antiqua"/>
              </a:rPr>
              <a:t>thebibliography</a:t>
            </a:r>
            <a:r>
              <a:rPr sz="1100" spc="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35915">
              <a:lnSpc>
                <a:spcPct val="100000"/>
              </a:lnSpc>
              <a:spcBef>
                <a:spcPts val="885"/>
              </a:spcBef>
            </a:pPr>
            <a:r>
              <a:rPr sz="1100" b="1" spc="-5" dirty="0">
                <a:latin typeface="Book Antiqua"/>
                <a:cs typeface="Book Antiqua"/>
              </a:rPr>
              <a:t>Syntax - Citing</a:t>
            </a:r>
            <a:r>
              <a:rPr sz="1100" b="1" spc="-10" dirty="0">
                <a:latin typeface="Book Antiqua"/>
                <a:cs typeface="Book Antiqua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references</a:t>
            </a:r>
            <a:endParaRPr sz="1100">
              <a:latin typeface="Book Antiqua"/>
              <a:cs typeface="Book Antiqua"/>
            </a:endParaRPr>
          </a:p>
          <a:p>
            <a:pPr marL="335915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ucida Sans Unicode"/>
                <a:cs typeface="Lucida Sans Unicode"/>
              </a:rPr>
              <a:t>\</a:t>
            </a:r>
            <a:r>
              <a:rPr sz="1100" i="1" spc="10" dirty="0">
                <a:latin typeface="Book Antiqua"/>
                <a:cs typeface="Book Antiqua"/>
              </a:rPr>
              <a:t>cite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Book Antiqua"/>
                <a:cs typeface="Book Antiqua"/>
              </a:rPr>
              <a:t>cite </a:t>
            </a:r>
            <a:r>
              <a:rPr sz="1100" i="1" spc="40" dirty="0">
                <a:latin typeface="Book Antiqua"/>
                <a:cs typeface="Book Antiqua"/>
              </a:rPr>
              <a:t>key</a:t>
            </a:r>
            <a:r>
              <a:rPr sz="1100" spc="40" dirty="0">
                <a:latin typeface="Lucida Sans Unicode"/>
                <a:cs typeface="Lucida Sans Unicode"/>
              </a:rPr>
              <a:t>} </a:t>
            </a:r>
            <a:r>
              <a:rPr sz="1100" spc="-5" dirty="0">
                <a:latin typeface="Book Antiqua"/>
                <a:cs typeface="Book Antiqua"/>
              </a:rPr>
              <a:t>- Single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reference</a:t>
            </a:r>
            <a:endParaRPr sz="1100">
              <a:latin typeface="Book Antiqua"/>
              <a:cs typeface="Book Antiqua"/>
            </a:endParaRPr>
          </a:p>
          <a:p>
            <a:pPr marL="335915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ucida Sans Unicode"/>
                <a:cs typeface="Lucida Sans Unicode"/>
              </a:rPr>
              <a:t>\</a:t>
            </a:r>
            <a:r>
              <a:rPr sz="1100" i="1" spc="10" dirty="0">
                <a:latin typeface="Book Antiqua"/>
                <a:cs typeface="Book Antiqua"/>
              </a:rPr>
              <a:t>cite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Book Antiqua"/>
                <a:cs typeface="Book Antiqua"/>
              </a:rPr>
              <a:t>cite </a:t>
            </a:r>
            <a:r>
              <a:rPr sz="1100" i="1" spc="-5" dirty="0">
                <a:latin typeface="Book Antiqua"/>
                <a:cs typeface="Book Antiqua"/>
              </a:rPr>
              <a:t>key </a:t>
            </a:r>
            <a:r>
              <a:rPr sz="1100" spc="-5" dirty="0">
                <a:latin typeface="Book Antiqua"/>
                <a:cs typeface="Book Antiqua"/>
              </a:rPr>
              <a:t>1</a:t>
            </a:r>
            <a:r>
              <a:rPr sz="1100" i="1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Book Antiqua"/>
                <a:cs typeface="Book Antiqua"/>
              </a:rPr>
              <a:t>cite key </a:t>
            </a:r>
            <a:r>
              <a:rPr sz="1100" spc="-5" dirty="0">
                <a:latin typeface="Book Antiqua"/>
                <a:cs typeface="Book Antiqua"/>
              </a:rPr>
              <a:t>2</a:t>
            </a:r>
            <a:r>
              <a:rPr sz="1100" i="1" spc="-5" dirty="0">
                <a:latin typeface="Arial"/>
                <a:cs typeface="Arial"/>
              </a:rPr>
              <a:t>, </a:t>
            </a:r>
            <a:r>
              <a:rPr sz="1100" i="1" spc="40" dirty="0">
                <a:latin typeface="Arial"/>
                <a:cs typeface="Arial"/>
              </a:rPr>
              <a:t>...</a:t>
            </a:r>
            <a:r>
              <a:rPr sz="1100" spc="40" dirty="0">
                <a:latin typeface="Lucida Sans Unicode"/>
                <a:cs typeface="Lucida Sans Unicode"/>
              </a:rPr>
              <a:t>} </a:t>
            </a:r>
            <a:r>
              <a:rPr sz="1100" spc="-5" dirty="0">
                <a:latin typeface="Book Antiqua"/>
                <a:cs typeface="Book Antiqua"/>
              </a:rPr>
              <a:t>- Multiple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references</a:t>
            </a:r>
            <a:endParaRPr sz="11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69658" y="287096"/>
            <a:ext cx="3869054" cy="3121025"/>
            <a:chOff x="369658" y="287096"/>
            <a:chExt cx="3869054" cy="3121025"/>
          </a:xfrm>
        </p:grpSpPr>
        <p:sp>
          <p:nvSpPr>
            <p:cNvPr id="49" name="object 49"/>
            <p:cNvSpPr/>
            <p:nvPr/>
          </p:nvSpPr>
          <p:spPr>
            <a:xfrm>
              <a:off x="408300" y="292155"/>
              <a:ext cx="2257050" cy="30709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658" y="289623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8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186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71203" y="289623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4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658" y="3405111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8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7037" y="292245"/>
              <a:ext cx="1516242" cy="31103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11970" y="289712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3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4497" y="289712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39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35818" y="289712"/>
              <a:ext cx="0" cy="3115945"/>
            </a:xfrm>
            <a:custGeom>
              <a:avLst/>
              <a:gdLst/>
              <a:ahLst/>
              <a:cxnLst/>
              <a:rect l="l" t="t" r="r" b="b"/>
              <a:pathLst>
                <a:path h="3115945">
                  <a:moveTo>
                    <a:pt x="0" y="311539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11970" y="3405111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3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2345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latin typeface="Book Antiqua"/>
                <a:cs typeface="Book Antiqua"/>
              </a:rPr>
              <a:t>B</a:t>
            </a:r>
            <a:r>
              <a:rPr sz="1150" spc="65" dirty="0">
                <a:latin typeface="Book Antiqua"/>
                <a:cs typeface="Book Antiqua"/>
              </a:rPr>
              <a:t>IB</a:t>
            </a:r>
            <a:r>
              <a:rPr sz="1400" spc="65" dirty="0">
                <a:latin typeface="Book Antiqua"/>
                <a:cs typeface="Book Antiqua"/>
              </a:rPr>
              <a:t>T</a:t>
            </a:r>
            <a:r>
              <a:rPr sz="1150" spc="65" dirty="0">
                <a:latin typeface="Book Antiqua"/>
                <a:cs typeface="Book Antiqua"/>
              </a:rPr>
              <a:t>E</a:t>
            </a:r>
            <a:r>
              <a:rPr sz="1400" spc="65" dirty="0">
                <a:latin typeface="Book Antiqua"/>
                <a:cs typeface="Book Antiqua"/>
              </a:rPr>
              <a:t>X </a:t>
            </a:r>
            <a:r>
              <a:rPr sz="1400" spc="10" dirty="0">
                <a:latin typeface="Book Antiqua"/>
                <a:cs typeface="Book Antiqua"/>
              </a:rPr>
              <a:t>- </a:t>
            </a:r>
            <a:r>
              <a:rPr sz="1400" spc="60" dirty="0">
                <a:latin typeface="Book Antiqua"/>
                <a:cs typeface="Book Antiqua"/>
              </a:rPr>
              <a:t>S</a:t>
            </a:r>
            <a:r>
              <a:rPr sz="1150" spc="60" dirty="0">
                <a:latin typeface="Book Antiqua"/>
                <a:cs typeface="Book Antiqua"/>
              </a:rPr>
              <a:t>IMPLER </a:t>
            </a:r>
            <a:r>
              <a:rPr sz="1400" spc="25" dirty="0">
                <a:latin typeface="Book Antiqua"/>
                <a:cs typeface="Book Antiqua"/>
              </a:rPr>
              <a:t>&amp;</a:t>
            </a:r>
            <a:r>
              <a:rPr sz="1400" spc="190" dirty="0">
                <a:latin typeface="Book Antiqua"/>
                <a:cs typeface="Book Antiqua"/>
              </a:rPr>
              <a:t> </a:t>
            </a:r>
            <a:r>
              <a:rPr sz="1400" spc="60" dirty="0">
                <a:latin typeface="Book Antiqua"/>
                <a:cs typeface="Book Antiqua"/>
              </a:rPr>
              <a:t>E</a:t>
            </a:r>
            <a:r>
              <a:rPr sz="1150" spc="60" dirty="0">
                <a:latin typeface="Book Antiqua"/>
                <a:cs typeface="Book Antiqua"/>
              </a:rPr>
              <a:t>ASIER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0989" y="1401913"/>
            <a:ext cx="3816985" cy="822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30480" indent="-148590">
              <a:lnSpc>
                <a:spcPct val="102600"/>
              </a:lnSpc>
              <a:spcBef>
                <a:spcPts val="55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Book Antiqua"/>
                <a:cs typeface="Book Antiqua"/>
              </a:rPr>
              <a:t>Uses </a:t>
            </a:r>
            <a:r>
              <a:rPr sz="1100" spc="-10" dirty="0">
                <a:latin typeface="Book Antiqua"/>
                <a:cs typeface="Book Antiqua"/>
              </a:rPr>
              <a:t>structured </a:t>
            </a:r>
            <a:r>
              <a:rPr sz="1100" spc="-5" dirty="0">
                <a:latin typeface="Book Antiqua"/>
                <a:cs typeface="Book Antiqua"/>
              </a:rPr>
              <a:t>bibliography .bib </a:t>
            </a:r>
            <a:r>
              <a:rPr sz="1100" spc="-10" dirty="0">
                <a:latin typeface="Book Antiqua"/>
                <a:cs typeface="Book Antiqua"/>
              </a:rPr>
              <a:t>file </a:t>
            </a:r>
            <a:r>
              <a:rPr sz="1100" spc="-5" dirty="0">
                <a:latin typeface="Book Antiqua"/>
                <a:cs typeface="Book Antiqua"/>
              </a:rPr>
              <a:t>to be included in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.tex  document</a:t>
            </a:r>
            <a:endParaRPr sz="1100">
              <a:latin typeface="Book Antiqua"/>
              <a:cs typeface="Book Antiqu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Book Antiqua"/>
                <a:cs typeface="Book Antiqua"/>
              </a:rPr>
              <a:t>Generates bibliography </a:t>
            </a:r>
            <a:r>
              <a:rPr sz="1100" spc="-10" dirty="0">
                <a:latin typeface="Book Antiqua"/>
                <a:cs typeface="Book Antiqua"/>
              </a:rPr>
              <a:t>according </a:t>
            </a:r>
            <a:r>
              <a:rPr sz="1100" spc="-5" dirty="0">
                <a:latin typeface="Book Antiqua"/>
                <a:cs typeface="Book Antiqua"/>
              </a:rPr>
              <a:t>to </a:t>
            </a:r>
            <a:r>
              <a:rPr sz="1100" spc="-10" dirty="0">
                <a:latin typeface="Book Antiqua"/>
                <a:cs typeface="Book Antiqua"/>
              </a:rPr>
              <a:t>specified</a:t>
            </a:r>
            <a:r>
              <a:rPr sz="1100" spc="-5" dirty="0">
                <a:latin typeface="Book Antiqua"/>
                <a:cs typeface="Book Antiqua"/>
              </a:rPr>
              <a:t> style</a:t>
            </a:r>
            <a:endParaRPr sz="1100">
              <a:latin typeface="Book Antiqua"/>
              <a:cs typeface="Book Antiqua"/>
            </a:endParaRPr>
          </a:p>
          <a:p>
            <a:pPr marL="840105">
              <a:lnSpc>
                <a:spcPct val="100000"/>
              </a:lnSpc>
              <a:spcBef>
                <a:spcPts val="630"/>
              </a:spcBef>
            </a:pPr>
            <a:r>
              <a:rPr sz="1100" b="1" spc="-25" dirty="0">
                <a:latin typeface="Book Antiqua"/>
                <a:cs typeface="Book Antiqua"/>
              </a:rPr>
              <a:t>Write </a:t>
            </a:r>
            <a:r>
              <a:rPr sz="1100" b="1" spc="-5" dirty="0">
                <a:latin typeface="Book Antiqua"/>
                <a:cs typeface="Book Antiqua"/>
              </a:rPr>
              <a:t>Once, </a:t>
            </a:r>
            <a:r>
              <a:rPr sz="1100" b="1" spc="-10" dirty="0">
                <a:latin typeface="Book Antiqua"/>
                <a:cs typeface="Book Antiqua"/>
              </a:rPr>
              <a:t>Use many</a:t>
            </a:r>
            <a:r>
              <a:rPr sz="1100" b="1" spc="10" dirty="0">
                <a:latin typeface="Book Antiqua"/>
                <a:cs typeface="Book Antiqua"/>
              </a:rPr>
              <a:t> </a:t>
            </a:r>
            <a:r>
              <a:rPr sz="1100" b="1" spc="-5" dirty="0">
                <a:latin typeface="Book Antiqua"/>
                <a:cs typeface="Book Antiqua"/>
              </a:rPr>
              <a:t>approach</a:t>
            </a:r>
            <a:endParaRPr sz="1100">
              <a:latin typeface="Book Antiqua"/>
              <a:cs typeface="Book Antiqu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36749" y="79011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41079" y="79011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8523" y="96219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87003" y="96219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8523" y="113426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87003" y="113426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6388" y="163294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0109" y="1819846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464" y="200676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060" y="302575"/>
            <a:ext cx="3961765" cy="3001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latin typeface="Book Antiqua"/>
                <a:cs typeface="Book Antiqua"/>
              </a:rPr>
              <a:t>B</a:t>
            </a:r>
            <a:r>
              <a:rPr sz="1150" spc="65" dirty="0">
                <a:latin typeface="Book Antiqua"/>
                <a:cs typeface="Book Antiqua"/>
              </a:rPr>
              <a:t>IB</a:t>
            </a:r>
            <a:r>
              <a:rPr sz="1400" spc="65" dirty="0">
                <a:latin typeface="Book Antiqua"/>
                <a:cs typeface="Book Antiqua"/>
              </a:rPr>
              <a:t>T</a:t>
            </a:r>
            <a:r>
              <a:rPr sz="1150" spc="65" dirty="0">
                <a:latin typeface="Book Antiqua"/>
                <a:cs typeface="Book Antiqua"/>
              </a:rPr>
              <a:t>E</a:t>
            </a:r>
            <a:r>
              <a:rPr sz="1400" spc="65" dirty="0">
                <a:latin typeface="Book Antiqua"/>
                <a:cs typeface="Book Antiqua"/>
              </a:rPr>
              <a:t>X </a:t>
            </a:r>
            <a:r>
              <a:rPr sz="1150" spc="45" dirty="0">
                <a:latin typeface="Book Antiqua"/>
                <a:cs typeface="Book Antiqua"/>
              </a:rPr>
              <a:t>ENTRY</a:t>
            </a:r>
            <a:r>
              <a:rPr sz="1150" spc="150" dirty="0">
                <a:latin typeface="Book Antiqua"/>
                <a:cs typeface="Book Antiqua"/>
              </a:rPr>
              <a:t> </a:t>
            </a:r>
            <a:r>
              <a:rPr sz="1150" spc="40" dirty="0">
                <a:latin typeface="Book Antiqua"/>
                <a:cs typeface="Book Antiqua"/>
              </a:rPr>
              <a:t>FORMAT</a:t>
            </a:r>
            <a:endParaRPr sz="1150">
              <a:latin typeface="Book Antiqua"/>
              <a:cs typeface="Book Antiqua"/>
            </a:endParaRPr>
          </a:p>
          <a:p>
            <a:pPr marL="1465580" marR="909319" indent="-635" algn="ctr">
              <a:lnSpc>
                <a:spcPct val="102600"/>
              </a:lnSpc>
              <a:spcBef>
                <a:spcPts val="910"/>
              </a:spcBef>
            </a:pPr>
            <a:r>
              <a:rPr sz="1100" spc="-5" dirty="0">
                <a:latin typeface="Book Antiqua"/>
                <a:cs typeface="Book Antiqua"/>
              </a:rPr>
              <a:t>@entry </a:t>
            </a:r>
            <a:r>
              <a:rPr sz="1100" spc="15" dirty="0">
                <a:latin typeface="Book Antiqua"/>
                <a:cs typeface="Book Antiqua"/>
              </a:rPr>
              <a:t>type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spc="15" dirty="0">
                <a:latin typeface="Book Antiqua"/>
                <a:cs typeface="Book Antiqua"/>
              </a:rPr>
              <a:t>cite </a:t>
            </a:r>
            <a:r>
              <a:rPr sz="1100" spc="30" dirty="0">
                <a:latin typeface="Book Antiqua"/>
                <a:cs typeface="Book Antiqua"/>
              </a:rPr>
              <a:t>key</a:t>
            </a:r>
            <a:r>
              <a:rPr sz="1100" spc="30" dirty="0">
                <a:latin typeface="Lucida Sans Unicode"/>
                <a:cs typeface="Lucida Sans Unicode"/>
              </a:rPr>
              <a:t>}</a:t>
            </a:r>
            <a:r>
              <a:rPr sz="1100" spc="30" dirty="0">
                <a:latin typeface="Book Antiqua"/>
                <a:cs typeface="Book Antiqua"/>
              </a:rPr>
              <a:t>,  </a:t>
            </a:r>
            <a:r>
              <a:rPr sz="1100" spc="-10" dirty="0">
                <a:latin typeface="Book Antiqua"/>
                <a:cs typeface="Book Antiqua"/>
              </a:rPr>
              <a:t>field name </a:t>
            </a:r>
            <a:r>
              <a:rPr sz="1100" spc="-5" dirty="0">
                <a:latin typeface="Book Antiqua"/>
                <a:cs typeface="Book Antiqua"/>
              </a:rPr>
              <a:t>1 </a:t>
            </a:r>
            <a:r>
              <a:rPr sz="1100" spc="-10" dirty="0">
                <a:latin typeface="Book Antiqua"/>
                <a:cs typeface="Book Antiqua"/>
              </a:rPr>
              <a:t>= “fieldtext”  field name </a:t>
            </a:r>
            <a:r>
              <a:rPr sz="1100" spc="-5" dirty="0">
                <a:latin typeface="Book Antiqua"/>
                <a:cs typeface="Book Antiqua"/>
              </a:rPr>
              <a:t>2 </a:t>
            </a:r>
            <a:r>
              <a:rPr sz="1100" spc="-10" dirty="0">
                <a:latin typeface="Book Antiqua"/>
                <a:cs typeface="Book Antiqua"/>
              </a:rPr>
              <a:t>=</a:t>
            </a:r>
            <a:r>
              <a:rPr sz="1100" spc="2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“fieldtext”</a:t>
            </a:r>
            <a:endParaRPr sz="1100">
              <a:latin typeface="Book Antiqua"/>
              <a:cs typeface="Book Antiqua"/>
            </a:endParaRPr>
          </a:p>
          <a:p>
            <a:pPr marL="548005" algn="ct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Book Antiqua"/>
                <a:cs typeface="Book Antiqua"/>
              </a:rPr>
              <a:t>...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88010" indent="-149225">
              <a:lnSpc>
                <a:spcPct val="100000"/>
              </a:lnSpc>
              <a:spcBef>
                <a:spcPts val="1250"/>
              </a:spcBef>
              <a:buSzPct val="72727"/>
              <a:buFont typeface="Lucida Sans Unicode"/>
              <a:buChar char="►"/>
              <a:tabLst>
                <a:tab pos="588645" algn="l"/>
              </a:tabLst>
            </a:pPr>
            <a:r>
              <a:rPr sz="1100" b="1" spc="-5" dirty="0">
                <a:latin typeface="Book Antiqua"/>
                <a:cs typeface="Book Antiqua"/>
              </a:rPr>
              <a:t>entry type </a:t>
            </a:r>
            <a:r>
              <a:rPr sz="1100" spc="-5" dirty="0">
                <a:latin typeface="Book Antiqua"/>
                <a:cs typeface="Book Antiqua"/>
              </a:rPr>
              <a:t>- article, book, online, phdthesis,</a:t>
            </a:r>
            <a:r>
              <a:rPr sz="1100" spc="-17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etc.</a:t>
            </a:r>
            <a:endParaRPr sz="1100">
              <a:latin typeface="Book Antiqua"/>
              <a:cs typeface="Book Antiqua"/>
            </a:endParaRPr>
          </a:p>
          <a:p>
            <a:pPr marL="588010" indent="-149225">
              <a:lnSpc>
                <a:spcPct val="100000"/>
              </a:lnSpc>
              <a:spcBef>
                <a:spcPts val="150"/>
              </a:spcBef>
              <a:buSzPct val="72727"/>
              <a:buFont typeface="Lucida Sans Unicode"/>
              <a:buChar char="►"/>
              <a:tabLst>
                <a:tab pos="588645" algn="l"/>
              </a:tabLst>
            </a:pPr>
            <a:r>
              <a:rPr sz="1100" b="1" spc="-30" dirty="0">
                <a:latin typeface="Book Antiqua"/>
                <a:cs typeface="Book Antiqua"/>
              </a:rPr>
              <a:t>field </a:t>
            </a:r>
            <a:r>
              <a:rPr sz="1100" b="1" spc="-10" dirty="0">
                <a:latin typeface="Book Antiqua"/>
                <a:cs typeface="Book Antiqua"/>
              </a:rPr>
              <a:t>name </a:t>
            </a:r>
            <a:r>
              <a:rPr sz="1100" spc="-5" dirty="0">
                <a:latin typeface="Book Antiqua"/>
                <a:cs typeface="Book Antiqua"/>
              </a:rPr>
              <a:t>- </a:t>
            </a:r>
            <a:r>
              <a:rPr sz="1100" spc="-20" dirty="0">
                <a:latin typeface="Book Antiqua"/>
                <a:cs typeface="Book Antiqua"/>
              </a:rPr>
              <a:t>author, </a:t>
            </a:r>
            <a:r>
              <a:rPr sz="1100" spc="-5" dirty="0">
                <a:latin typeface="Book Antiqua"/>
                <a:cs typeface="Book Antiqua"/>
              </a:rPr>
              <a:t>title, volume, </a:t>
            </a:r>
            <a:r>
              <a:rPr sz="1100" spc="-25" dirty="0">
                <a:latin typeface="Book Antiqua"/>
                <a:cs typeface="Book Antiqua"/>
              </a:rPr>
              <a:t>year, </a:t>
            </a:r>
            <a:r>
              <a:rPr sz="1100" spc="-15" dirty="0">
                <a:latin typeface="Book Antiqua"/>
                <a:cs typeface="Book Antiqua"/>
              </a:rPr>
              <a:t>publisher,</a:t>
            </a:r>
            <a:r>
              <a:rPr sz="1100" spc="-5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etc.</a:t>
            </a:r>
            <a:endParaRPr sz="1100">
              <a:latin typeface="Book Antiqua"/>
              <a:cs typeface="Book Antiqua"/>
            </a:endParaRPr>
          </a:p>
          <a:p>
            <a:pPr marL="588010" indent="-149225">
              <a:lnSpc>
                <a:spcPct val="100000"/>
              </a:lnSpc>
              <a:spcBef>
                <a:spcPts val="155"/>
              </a:spcBef>
              <a:buSzPct val="72727"/>
              <a:buFont typeface="Lucida Sans Unicode"/>
              <a:buChar char="►"/>
              <a:tabLst>
                <a:tab pos="588645" algn="l"/>
              </a:tabLst>
            </a:pPr>
            <a:r>
              <a:rPr sz="1100" b="1" spc="-5" dirty="0">
                <a:latin typeface="Book Antiqua"/>
                <a:cs typeface="Book Antiqua"/>
              </a:rPr>
              <a:t>cite key </a:t>
            </a:r>
            <a:r>
              <a:rPr sz="1100" spc="-5" dirty="0">
                <a:latin typeface="Book Antiqua"/>
                <a:cs typeface="Book Antiqua"/>
              </a:rPr>
              <a:t>- user </a:t>
            </a:r>
            <a:r>
              <a:rPr sz="1100" spc="-10" dirty="0">
                <a:latin typeface="Book Antiqua"/>
                <a:cs typeface="Book Antiqua"/>
              </a:rPr>
              <a:t>defined </a:t>
            </a:r>
            <a:r>
              <a:rPr sz="1100" spc="-5" dirty="0">
                <a:latin typeface="Book Antiqua"/>
                <a:cs typeface="Book Antiqua"/>
              </a:rPr>
              <a:t>key to cite the</a:t>
            </a:r>
            <a:r>
              <a:rPr sz="1100" spc="-17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reference</a:t>
            </a:r>
            <a:endParaRPr sz="1100">
              <a:latin typeface="Book Antiqua"/>
              <a:cs typeface="Book Antiqua"/>
            </a:endParaRPr>
          </a:p>
          <a:p>
            <a:pPr marL="310515">
              <a:lnSpc>
                <a:spcPct val="100000"/>
              </a:lnSpc>
              <a:spcBef>
                <a:spcPts val="420"/>
              </a:spcBef>
            </a:pPr>
            <a:r>
              <a:rPr sz="1100" b="1" spc="-5" dirty="0">
                <a:latin typeface="Book Antiqua"/>
                <a:cs typeface="Book Antiqua"/>
              </a:rPr>
              <a:t>For example, if reference is a</a:t>
            </a:r>
            <a:r>
              <a:rPr sz="1100" b="1" spc="-15" dirty="0">
                <a:latin typeface="Book Antiqua"/>
                <a:cs typeface="Book Antiqua"/>
              </a:rPr>
              <a:t> </a:t>
            </a:r>
            <a:r>
              <a:rPr sz="1100" b="1" spc="-10" dirty="0">
                <a:latin typeface="Book Antiqua"/>
                <a:cs typeface="Book Antiqua"/>
              </a:rPr>
              <a:t>book</a:t>
            </a:r>
            <a:endParaRPr sz="1100">
              <a:latin typeface="Book Antiqua"/>
              <a:cs typeface="Book Antiqua"/>
            </a:endParaRPr>
          </a:p>
          <a:p>
            <a:pPr marL="310515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Book Antiqua"/>
                <a:cs typeface="Book Antiqua"/>
              </a:rPr>
              <a:t>@book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spc="15" dirty="0">
                <a:latin typeface="Book Antiqua"/>
                <a:cs typeface="Book Antiqua"/>
              </a:rPr>
              <a:t>HK,</a:t>
            </a:r>
            <a:endParaRPr sz="1100">
              <a:latin typeface="Book Antiqua"/>
              <a:cs typeface="Book Antiqua"/>
            </a:endParaRPr>
          </a:p>
          <a:p>
            <a:pPr marL="490855" marR="1312545">
              <a:lnSpc>
                <a:spcPct val="102600"/>
              </a:lnSpc>
            </a:pPr>
            <a:r>
              <a:rPr sz="1100" spc="-5" dirty="0">
                <a:latin typeface="Book Antiqua"/>
                <a:cs typeface="Book Antiqua"/>
              </a:rPr>
              <a:t>author </a:t>
            </a:r>
            <a:r>
              <a:rPr sz="1100" spc="-10" dirty="0">
                <a:latin typeface="Book Antiqua"/>
                <a:cs typeface="Book Antiqua"/>
              </a:rPr>
              <a:t>= “H.Kopka and </a:t>
            </a:r>
            <a:r>
              <a:rPr sz="1100" spc="-30" dirty="0">
                <a:latin typeface="Book Antiqua"/>
                <a:cs typeface="Book Antiqua"/>
              </a:rPr>
              <a:t>P.W.Daly”,  </a:t>
            </a:r>
            <a:r>
              <a:rPr sz="1100" spc="-5" dirty="0">
                <a:latin typeface="Book Antiqua"/>
                <a:cs typeface="Book Antiqua"/>
              </a:rPr>
              <a:t>title </a:t>
            </a:r>
            <a:r>
              <a:rPr sz="1100" spc="-10" dirty="0">
                <a:latin typeface="Book Antiqua"/>
                <a:cs typeface="Book Antiqua"/>
              </a:rPr>
              <a:t>= “A </a:t>
            </a:r>
            <a:r>
              <a:rPr sz="1100" spc="-5" dirty="0">
                <a:latin typeface="Book Antiqua"/>
                <a:cs typeface="Book Antiqua"/>
              </a:rPr>
              <a:t>guide to Latex”,  publisher </a:t>
            </a:r>
            <a:r>
              <a:rPr sz="1100" spc="-10" dirty="0">
                <a:latin typeface="Book Antiqua"/>
                <a:cs typeface="Book Antiqua"/>
              </a:rPr>
              <a:t>= </a:t>
            </a:r>
            <a:r>
              <a:rPr sz="1100" spc="-15" dirty="0">
                <a:latin typeface="Book Antiqua"/>
                <a:cs typeface="Book Antiqua"/>
              </a:rPr>
              <a:t>“Addison-Wesley”,  </a:t>
            </a:r>
            <a:r>
              <a:rPr sz="1100" spc="-5" dirty="0">
                <a:latin typeface="Book Antiqua"/>
                <a:cs typeface="Book Antiqua"/>
              </a:rPr>
              <a:t>year </a:t>
            </a:r>
            <a:r>
              <a:rPr sz="1100" spc="-10" dirty="0">
                <a:latin typeface="Book Antiqua"/>
                <a:cs typeface="Book Antiqua"/>
              </a:rPr>
              <a:t>= </a:t>
            </a:r>
            <a:r>
              <a:rPr sz="1100" spc="-5" dirty="0">
                <a:latin typeface="Book Antiqua"/>
                <a:cs typeface="Book Antiqua"/>
              </a:rPr>
              <a:t>1999.</a:t>
            </a:r>
            <a:endParaRPr sz="1100">
              <a:latin typeface="Book Antiqua"/>
              <a:cs typeface="Book Antiqua"/>
            </a:endParaRPr>
          </a:p>
          <a:p>
            <a:pPr marL="310515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89124" y="16905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04340" y="28951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18538" y="28951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61603" y="28951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75814" y="28951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9060" y="302575"/>
            <a:ext cx="3695700" cy="2671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U</a:t>
            </a:r>
            <a:r>
              <a:rPr sz="1150" spc="60" dirty="0">
                <a:latin typeface="Book Antiqua"/>
                <a:cs typeface="Book Antiqua"/>
              </a:rPr>
              <a:t>SING </a:t>
            </a:r>
            <a:r>
              <a:rPr sz="1400" spc="60" dirty="0">
                <a:latin typeface="Book Antiqua"/>
                <a:cs typeface="Book Antiqua"/>
              </a:rPr>
              <a:t>B</a:t>
            </a:r>
            <a:r>
              <a:rPr sz="1150" spc="60" dirty="0">
                <a:latin typeface="Book Antiqua"/>
                <a:cs typeface="Book Antiqua"/>
              </a:rPr>
              <a:t>IB</a:t>
            </a:r>
            <a:r>
              <a:rPr sz="1400" spc="60" dirty="0">
                <a:latin typeface="Book Antiqua"/>
                <a:cs typeface="Book Antiqua"/>
              </a:rPr>
              <a:t>T</a:t>
            </a:r>
            <a:r>
              <a:rPr sz="1150" spc="60" dirty="0">
                <a:latin typeface="Book Antiqua"/>
                <a:cs typeface="Book Antiqua"/>
              </a:rPr>
              <a:t>EX</a:t>
            </a:r>
            <a:r>
              <a:rPr sz="1150" spc="215" dirty="0">
                <a:latin typeface="Book Antiqua"/>
                <a:cs typeface="Book Antiqua"/>
              </a:rPr>
              <a:t> </a:t>
            </a:r>
            <a:r>
              <a:rPr sz="1150" spc="35" dirty="0">
                <a:latin typeface="Book Antiqua"/>
                <a:cs typeface="Book Antiqua"/>
              </a:rPr>
              <a:t>DATABASE</a:t>
            </a:r>
            <a:endParaRPr sz="115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Book Antiqua"/>
              <a:cs typeface="Book Antiqua"/>
            </a:endParaRPr>
          </a:p>
          <a:p>
            <a:pPr marL="588010" indent="-149225">
              <a:lnSpc>
                <a:spcPct val="100000"/>
              </a:lnSpc>
              <a:spcBef>
                <a:spcPts val="5"/>
              </a:spcBef>
              <a:buSzPct val="72727"/>
              <a:buFont typeface="Lucida Sans Unicode"/>
              <a:buChar char="►"/>
              <a:tabLst>
                <a:tab pos="588645" algn="l"/>
              </a:tabLst>
            </a:pPr>
            <a:r>
              <a:rPr sz="1100" spc="-5" dirty="0">
                <a:latin typeface="Book Antiqua"/>
                <a:cs typeface="Book Antiqua"/>
              </a:rPr>
              <a:t>Import biblatex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package</a:t>
            </a:r>
            <a:endParaRPr sz="1100" dirty="0">
              <a:latin typeface="Book Antiqua"/>
              <a:cs typeface="Book Antiqua"/>
            </a:endParaRPr>
          </a:p>
          <a:p>
            <a:pPr marL="727710">
              <a:lnSpc>
                <a:spcPct val="100000"/>
              </a:lnSpc>
              <a:spcBef>
                <a:spcPts val="470"/>
              </a:spcBef>
            </a:pPr>
            <a:r>
              <a:rPr sz="900" spc="494" baseline="13888" dirty="0">
                <a:latin typeface="Arial"/>
                <a:cs typeface="Arial"/>
              </a:rPr>
              <a:t>)</a:t>
            </a:r>
            <a:r>
              <a:rPr sz="900" spc="562" baseline="13888" dirty="0">
                <a:latin typeface="Arial"/>
                <a:cs typeface="Arial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\</a:t>
            </a:r>
            <a:r>
              <a:rPr sz="1000" i="1" spc="10" dirty="0">
                <a:latin typeface="Book Antiqua"/>
                <a:cs typeface="Book Antiqua"/>
              </a:rPr>
              <a:t>usepackage</a:t>
            </a:r>
            <a:r>
              <a:rPr sz="1000" spc="10" dirty="0">
                <a:latin typeface="Lucida Sans Unicode"/>
                <a:cs typeface="Lucida Sans Unicode"/>
              </a:rPr>
              <a:t>{</a:t>
            </a:r>
            <a:r>
              <a:rPr sz="1000" i="1" spc="10" dirty="0">
                <a:latin typeface="Book Antiqua"/>
                <a:cs typeface="Book Antiqua"/>
              </a:rPr>
              <a:t>biblatex</a:t>
            </a:r>
            <a:r>
              <a:rPr sz="1000" spc="10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588010" indent="-149225">
              <a:lnSpc>
                <a:spcPct val="100000"/>
              </a:lnSpc>
              <a:spcBef>
                <a:spcPts val="555"/>
              </a:spcBef>
              <a:buSzPct val="72727"/>
              <a:buFont typeface="Lucida Sans Unicode"/>
              <a:buChar char="►"/>
              <a:tabLst>
                <a:tab pos="588645" algn="l"/>
              </a:tabLst>
            </a:pPr>
            <a:r>
              <a:rPr sz="1100" spc="-30" dirty="0">
                <a:latin typeface="Book Antiqua"/>
                <a:cs typeface="Book Antiqua"/>
              </a:rPr>
              <a:t>Tell </a:t>
            </a:r>
            <a:r>
              <a:rPr sz="1100" spc="-5" dirty="0">
                <a:latin typeface="Book Antiqua"/>
                <a:cs typeface="Book Antiqua"/>
              </a:rPr>
              <a:t>the compiler which .bib </a:t>
            </a:r>
            <a:r>
              <a:rPr sz="1100" spc="-10" dirty="0">
                <a:latin typeface="Book Antiqua"/>
                <a:cs typeface="Book Antiqua"/>
              </a:rPr>
              <a:t>file </a:t>
            </a:r>
            <a:r>
              <a:rPr sz="1100" spc="-5" dirty="0">
                <a:latin typeface="Book Antiqua"/>
                <a:cs typeface="Book Antiqua"/>
              </a:rPr>
              <a:t>to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use</a:t>
            </a:r>
            <a:endParaRPr sz="1100" dirty="0">
              <a:latin typeface="Book Antiqua"/>
              <a:cs typeface="Book Antiqua"/>
            </a:endParaRPr>
          </a:p>
          <a:p>
            <a:pPr marL="727710">
              <a:lnSpc>
                <a:spcPct val="100000"/>
              </a:lnSpc>
              <a:spcBef>
                <a:spcPts val="475"/>
              </a:spcBef>
            </a:pPr>
            <a:r>
              <a:rPr sz="900" spc="494" baseline="13888" dirty="0">
                <a:latin typeface="Arial"/>
                <a:cs typeface="Arial"/>
              </a:rPr>
              <a:t>) </a:t>
            </a:r>
            <a:r>
              <a:rPr sz="1000" dirty="0">
                <a:latin typeface="Lucida Sans Unicode"/>
                <a:cs typeface="Lucida Sans Unicode"/>
              </a:rPr>
              <a:t>\</a:t>
            </a:r>
            <a:r>
              <a:rPr sz="1000" i="1" dirty="0">
                <a:latin typeface="Book Antiqua"/>
                <a:cs typeface="Book Antiqua"/>
              </a:rPr>
              <a:t>bibliography</a:t>
            </a:r>
            <a:r>
              <a:rPr sz="1000" dirty="0">
                <a:latin typeface="Lucida Sans Unicode"/>
                <a:cs typeface="Lucida Sans Unicode"/>
              </a:rPr>
              <a:t>{</a:t>
            </a:r>
            <a:r>
              <a:rPr sz="1000" i="1" dirty="0">
                <a:latin typeface="Book Antiqua"/>
                <a:cs typeface="Book Antiqua"/>
              </a:rPr>
              <a:t>bibfile</a:t>
            </a:r>
            <a:r>
              <a:rPr sz="1000" i="1" spc="150" dirty="0">
                <a:latin typeface="Book Antiqua"/>
                <a:cs typeface="Book Antiqua"/>
              </a:rPr>
              <a:t> </a:t>
            </a:r>
            <a:r>
              <a:rPr sz="1000" i="1" spc="30" dirty="0">
                <a:latin typeface="Book Antiqua"/>
                <a:cs typeface="Book Antiqua"/>
              </a:rPr>
              <a:t>name</a:t>
            </a:r>
            <a:r>
              <a:rPr sz="1000" spc="30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588010" indent="-149225">
              <a:lnSpc>
                <a:spcPct val="100000"/>
              </a:lnSpc>
              <a:spcBef>
                <a:spcPts val="550"/>
              </a:spcBef>
              <a:buSzPct val="72727"/>
              <a:buFont typeface="Lucida Sans Unicode"/>
              <a:buChar char="►"/>
              <a:tabLst>
                <a:tab pos="588645" algn="l"/>
              </a:tabLst>
            </a:pPr>
            <a:r>
              <a:rPr sz="1100" spc="-5" dirty="0">
                <a:latin typeface="Book Antiqua"/>
                <a:cs typeface="Book Antiqua"/>
              </a:rPr>
              <a:t>Select bibliographic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style</a:t>
            </a:r>
            <a:endParaRPr sz="1100" dirty="0">
              <a:latin typeface="Book Antiqua"/>
              <a:cs typeface="Book Antiqua"/>
            </a:endParaRPr>
          </a:p>
          <a:p>
            <a:pPr marL="727710">
              <a:lnSpc>
                <a:spcPts val="1200"/>
              </a:lnSpc>
              <a:spcBef>
                <a:spcPts val="475"/>
              </a:spcBef>
            </a:pPr>
            <a:r>
              <a:rPr sz="900" spc="494" baseline="13888" dirty="0">
                <a:latin typeface="Arial"/>
                <a:cs typeface="Arial"/>
              </a:rPr>
              <a:t>)</a:t>
            </a:r>
            <a:r>
              <a:rPr sz="900" spc="562" baseline="13888" dirty="0">
                <a:latin typeface="Arial"/>
                <a:cs typeface="Arial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\</a:t>
            </a:r>
            <a:r>
              <a:rPr sz="1000" i="1" spc="10" dirty="0">
                <a:latin typeface="Book Antiqua"/>
                <a:cs typeface="Book Antiqua"/>
              </a:rPr>
              <a:t>bibliographystyle</a:t>
            </a:r>
            <a:r>
              <a:rPr sz="1000" spc="10" dirty="0">
                <a:latin typeface="Lucida Sans Unicode"/>
                <a:cs typeface="Lucida Sans Unicode"/>
              </a:rPr>
              <a:t>{</a:t>
            </a:r>
            <a:r>
              <a:rPr sz="1000" i="1" spc="10" dirty="0">
                <a:latin typeface="Book Antiqua"/>
                <a:cs typeface="Book Antiqua"/>
              </a:rPr>
              <a:t>style</a:t>
            </a:r>
            <a:r>
              <a:rPr sz="1000" spc="10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727710">
              <a:lnSpc>
                <a:spcPts val="1195"/>
              </a:lnSpc>
            </a:pPr>
            <a:r>
              <a:rPr sz="900" spc="494" baseline="13888" dirty="0">
                <a:latin typeface="Arial"/>
                <a:cs typeface="Arial"/>
              </a:rPr>
              <a:t>) </a:t>
            </a:r>
            <a:r>
              <a:rPr sz="1000" spc="-5" dirty="0">
                <a:latin typeface="Book Antiqua"/>
                <a:cs typeface="Book Antiqua"/>
              </a:rPr>
              <a:t>Standard styles - </a:t>
            </a:r>
            <a:r>
              <a:rPr sz="1000" spc="-5" dirty="0" smtClean="0">
                <a:latin typeface="Book Antiqua"/>
                <a:cs typeface="Book Antiqua"/>
              </a:rPr>
              <a:t>plain,</a:t>
            </a:r>
            <a:r>
              <a:rPr lang="en-US" sz="1000" spc="-5" dirty="0" smtClean="0">
                <a:latin typeface="Book Antiqua"/>
                <a:cs typeface="Book Antiqua"/>
              </a:rPr>
              <a:t> </a:t>
            </a:r>
            <a:r>
              <a:rPr lang="en-US" sz="1000" spc="-5" dirty="0" err="1" smtClean="0">
                <a:latin typeface="Book Antiqua"/>
                <a:cs typeface="Book Antiqua"/>
              </a:rPr>
              <a:t>ieeetr</a:t>
            </a:r>
            <a:r>
              <a:rPr lang="en-US" sz="1000" spc="-5" dirty="0" smtClean="0">
                <a:latin typeface="Book Antiqua"/>
                <a:cs typeface="Book Antiqua"/>
              </a:rPr>
              <a:t>, </a:t>
            </a:r>
            <a:r>
              <a:rPr sz="1000" spc="-5" dirty="0" smtClean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alpha, </a:t>
            </a:r>
            <a:r>
              <a:rPr sz="1000" spc="-25" dirty="0">
                <a:latin typeface="Book Antiqua"/>
                <a:cs typeface="Book Antiqua"/>
              </a:rPr>
              <a:t>abbrv,</a:t>
            </a:r>
            <a:r>
              <a:rPr sz="1000" spc="45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unsort</a:t>
            </a:r>
            <a:endParaRPr sz="1000" dirty="0">
              <a:latin typeface="Book Antiqua"/>
              <a:cs typeface="Book Antiqua"/>
            </a:endParaRPr>
          </a:p>
          <a:p>
            <a:pPr marL="727710">
              <a:lnSpc>
                <a:spcPts val="1200"/>
              </a:lnSpc>
            </a:pPr>
            <a:r>
              <a:rPr sz="900" spc="494" baseline="13888" dirty="0">
                <a:latin typeface="Arial"/>
                <a:cs typeface="Arial"/>
              </a:rPr>
              <a:t>) </a:t>
            </a:r>
            <a:r>
              <a:rPr sz="1000" spc="-5" dirty="0">
                <a:latin typeface="Book Antiqua"/>
                <a:cs typeface="Book Antiqua"/>
              </a:rPr>
              <a:t>Publishers often supply their own style </a:t>
            </a:r>
            <a:r>
              <a:rPr sz="1000" spc="-10" dirty="0">
                <a:latin typeface="Book Antiqua"/>
                <a:cs typeface="Book Antiqua"/>
              </a:rPr>
              <a:t>files</a:t>
            </a:r>
            <a:r>
              <a:rPr sz="1000" spc="90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(.bst)</a:t>
            </a:r>
            <a:endParaRPr sz="1000" dirty="0">
              <a:latin typeface="Book Antiqua"/>
              <a:cs typeface="Book Antiqua"/>
            </a:endParaRPr>
          </a:p>
          <a:p>
            <a:pPr marL="588010" indent="-149225">
              <a:lnSpc>
                <a:spcPct val="100000"/>
              </a:lnSpc>
              <a:spcBef>
                <a:spcPts val="555"/>
              </a:spcBef>
              <a:buSzPct val="72727"/>
              <a:buFont typeface="Lucida Sans Unicode"/>
              <a:buChar char="►"/>
              <a:tabLst>
                <a:tab pos="588645" algn="l"/>
              </a:tabLst>
            </a:pPr>
            <a:r>
              <a:rPr sz="1100" spc="-5" dirty="0">
                <a:latin typeface="Book Antiqua"/>
                <a:cs typeface="Book Antiqua"/>
              </a:rPr>
              <a:t>Citing</a:t>
            </a:r>
            <a:r>
              <a:rPr sz="1100" spc="-10" dirty="0">
                <a:latin typeface="Book Antiqua"/>
                <a:cs typeface="Book Antiqua"/>
              </a:rPr>
              <a:t> Reference</a:t>
            </a:r>
            <a:endParaRPr sz="1100" dirty="0">
              <a:latin typeface="Book Antiqua"/>
              <a:cs typeface="Book Antiqua"/>
            </a:endParaRPr>
          </a:p>
          <a:p>
            <a:pPr marL="727710">
              <a:lnSpc>
                <a:spcPct val="100000"/>
              </a:lnSpc>
              <a:spcBef>
                <a:spcPts val="470"/>
              </a:spcBef>
            </a:pPr>
            <a:r>
              <a:rPr sz="900" spc="494" baseline="13888" dirty="0">
                <a:latin typeface="Arial"/>
                <a:cs typeface="Arial"/>
              </a:rPr>
              <a:t>) </a:t>
            </a:r>
            <a:r>
              <a:rPr sz="1000" spc="10" dirty="0">
                <a:latin typeface="Lucida Sans Unicode"/>
                <a:cs typeface="Lucida Sans Unicode"/>
              </a:rPr>
              <a:t>\</a:t>
            </a:r>
            <a:r>
              <a:rPr sz="1000" i="1" spc="10" dirty="0">
                <a:latin typeface="Book Antiqua"/>
                <a:cs typeface="Book Antiqua"/>
              </a:rPr>
              <a:t>cite</a:t>
            </a:r>
            <a:r>
              <a:rPr sz="1000" spc="10" dirty="0">
                <a:latin typeface="Lucida Sans Unicode"/>
                <a:cs typeface="Lucida Sans Unicode"/>
              </a:rPr>
              <a:t>{</a:t>
            </a:r>
            <a:r>
              <a:rPr sz="1000" i="1" spc="10" dirty="0">
                <a:latin typeface="Book Antiqua"/>
                <a:cs typeface="Book Antiqua"/>
              </a:rPr>
              <a:t>cite </a:t>
            </a:r>
            <a:r>
              <a:rPr sz="1000" i="1" spc="-5" dirty="0">
                <a:latin typeface="Book Antiqua"/>
                <a:cs typeface="Book Antiqua"/>
              </a:rPr>
              <a:t>key </a:t>
            </a:r>
            <a:r>
              <a:rPr sz="1000" spc="-5" dirty="0">
                <a:latin typeface="Book Antiqua"/>
                <a:cs typeface="Book Antiqua"/>
              </a:rPr>
              <a:t>1</a:t>
            </a:r>
            <a:r>
              <a:rPr sz="1000" i="1" spc="-5" dirty="0">
                <a:latin typeface="Arial"/>
                <a:cs typeface="Arial"/>
              </a:rPr>
              <a:t>, </a:t>
            </a:r>
            <a:r>
              <a:rPr sz="1000" i="1" spc="-5" dirty="0">
                <a:latin typeface="Book Antiqua"/>
                <a:cs typeface="Book Antiqua"/>
              </a:rPr>
              <a:t>cite key</a:t>
            </a:r>
            <a:r>
              <a:rPr sz="1000" i="1" dirty="0">
                <a:latin typeface="Book Antiqua"/>
                <a:cs typeface="Book Antiqua"/>
              </a:rPr>
              <a:t> </a:t>
            </a:r>
            <a:r>
              <a:rPr sz="1000" spc="-5" dirty="0">
                <a:latin typeface="Book Antiqua"/>
                <a:cs typeface="Book Antiqua"/>
              </a:rPr>
              <a:t>2</a:t>
            </a:r>
            <a:r>
              <a:rPr sz="1000" i="1" spc="-5" dirty="0">
                <a:latin typeface="Arial"/>
                <a:cs typeface="Arial"/>
              </a:rPr>
              <a:t>, </a:t>
            </a:r>
            <a:r>
              <a:rPr sz="1000" i="1" spc="40" dirty="0">
                <a:latin typeface="Arial"/>
                <a:cs typeface="Arial"/>
              </a:rPr>
              <a:t>...</a:t>
            </a:r>
            <a:r>
              <a:rPr sz="1000" spc="40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69646" y="582028"/>
            <a:ext cx="3869054" cy="2343150"/>
            <a:chOff x="369646" y="582028"/>
            <a:chExt cx="3869054" cy="2343150"/>
          </a:xfrm>
        </p:grpSpPr>
        <p:sp>
          <p:nvSpPr>
            <p:cNvPr id="49" name="object 49"/>
            <p:cNvSpPr/>
            <p:nvPr/>
          </p:nvSpPr>
          <p:spPr>
            <a:xfrm>
              <a:off x="398384" y="619030"/>
              <a:ext cx="2243177" cy="22370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646" y="584555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173" y="584555"/>
              <a:ext cx="0" cy="2338070"/>
            </a:xfrm>
            <a:custGeom>
              <a:avLst/>
              <a:gdLst/>
              <a:ahLst/>
              <a:cxnLst/>
              <a:rect l="l" t="t" r="r" b="b"/>
              <a:pathLst>
                <a:path h="2338070">
                  <a:moveTo>
                    <a:pt x="0" y="23379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71152" y="584555"/>
              <a:ext cx="0" cy="2338070"/>
            </a:xfrm>
            <a:custGeom>
              <a:avLst/>
              <a:gdLst/>
              <a:ahLst/>
              <a:cxnLst/>
              <a:rect l="l" t="t" r="r" b="b"/>
              <a:pathLst>
                <a:path h="2338070">
                  <a:moveTo>
                    <a:pt x="0" y="233794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646" y="2922498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1919" y="584644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4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43037" y="642286"/>
              <a:ext cx="1100797" cy="21950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4447" y="584644"/>
              <a:ext cx="0" cy="2338070"/>
            </a:xfrm>
            <a:custGeom>
              <a:avLst/>
              <a:gdLst/>
              <a:ahLst/>
              <a:cxnLst/>
              <a:rect l="l" t="t" r="r" b="b"/>
              <a:pathLst>
                <a:path h="2338070">
                  <a:moveTo>
                    <a:pt x="0" y="23378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35831" y="584644"/>
              <a:ext cx="0" cy="2338070"/>
            </a:xfrm>
            <a:custGeom>
              <a:avLst/>
              <a:gdLst/>
              <a:ahLst/>
              <a:cxnLst/>
              <a:rect l="l" t="t" r="r" b="b"/>
              <a:pathLst>
                <a:path h="2338070">
                  <a:moveTo>
                    <a:pt x="0" y="23378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11919" y="2922498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39">
                  <a:moveTo>
                    <a:pt x="0" y="0"/>
                  </a:moveTo>
                  <a:lnTo>
                    <a:pt x="15264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19" name="object 19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6" name="object 26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3" name="object 33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2" name="object 42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860" y="302575"/>
            <a:ext cx="2820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O</a:t>
            </a:r>
            <a:r>
              <a:rPr sz="1150" spc="60" dirty="0">
                <a:latin typeface="Book Antiqua"/>
                <a:cs typeface="Book Antiqua"/>
              </a:rPr>
              <a:t>NLINE </a:t>
            </a:r>
            <a:r>
              <a:rPr sz="1150" spc="55" dirty="0">
                <a:latin typeface="Book Antiqua"/>
                <a:cs typeface="Book Antiqua"/>
              </a:rPr>
              <a:t>TUTORIALS </a:t>
            </a:r>
            <a:r>
              <a:rPr sz="1400" spc="25" dirty="0">
                <a:latin typeface="Book Antiqua"/>
                <a:cs typeface="Book Antiqua"/>
              </a:rPr>
              <a:t>&amp;</a:t>
            </a:r>
            <a:r>
              <a:rPr sz="1400" spc="200" dirty="0">
                <a:latin typeface="Book Antiqua"/>
                <a:cs typeface="Book Antiqua"/>
              </a:rPr>
              <a:t> </a:t>
            </a:r>
            <a:r>
              <a:rPr sz="1150" spc="60" dirty="0">
                <a:latin typeface="Book Antiqua"/>
                <a:cs typeface="Book Antiqua"/>
              </a:rPr>
              <a:t>RESOURCES</a:t>
            </a:r>
            <a:endParaRPr sz="11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0989" y="1263712"/>
            <a:ext cx="3437890" cy="1090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90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10" dirty="0">
                <a:latin typeface="Book Antiqua"/>
                <a:cs typeface="Book Antiqua"/>
              </a:rPr>
              <a:t>CEAS </a:t>
            </a:r>
            <a:r>
              <a:rPr sz="1100" spc="-5" dirty="0">
                <a:latin typeface="Book Antiqua"/>
                <a:cs typeface="Book Antiqua"/>
              </a:rPr>
              <a:t>Library </a:t>
            </a:r>
            <a:r>
              <a:rPr sz="1100" spc="-185" dirty="0">
                <a:latin typeface="Book Antiqua"/>
                <a:cs typeface="Book Antiqua"/>
              </a:rPr>
              <a:t>L</a:t>
            </a:r>
            <a:r>
              <a:rPr sz="1200" spc="-277" baseline="13888" dirty="0">
                <a:latin typeface="Book Antiqua"/>
                <a:cs typeface="Book Antiqua"/>
              </a:rPr>
              <a:t>A</a:t>
            </a:r>
            <a:r>
              <a:rPr sz="1100" spc="-185" dirty="0">
                <a:latin typeface="Book Antiqua"/>
                <a:cs typeface="Book Antiqua"/>
              </a:rPr>
              <a:t>T</a:t>
            </a:r>
            <a:r>
              <a:rPr sz="1650" spc="-277" baseline="-12626" dirty="0">
                <a:latin typeface="Book Antiqua"/>
                <a:cs typeface="Book Antiqua"/>
              </a:rPr>
              <a:t>E</a:t>
            </a:r>
            <a:r>
              <a:rPr sz="1100" spc="-185" dirty="0">
                <a:latin typeface="Book Antiqua"/>
                <a:cs typeface="Book Antiqua"/>
              </a:rPr>
              <a:t>X </a:t>
            </a:r>
            <a:r>
              <a:rPr sz="1100" spc="-10" dirty="0">
                <a:latin typeface="Book Antiqua"/>
                <a:cs typeface="Book Antiqua"/>
              </a:rPr>
              <a:t>resources</a:t>
            </a:r>
            <a:endParaRPr sz="1100">
              <a:latin typeface="Book Antiqua"/>
              <a:cs typeface="Book Antiqu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0000FF"/>
                </a:solidFill>
                <a:latin typeface="Courier New"/>
                <a:cs typeface="Courier New"/>
                <a:hlinkClick r:id="rId9"/>
              </a:rPr>
              <a:t>http://guides.libraries.uc.edu/latex</a:t>
            </a:r>
            <a:endParaRPr sz="1100">
              <a:latin typeface="Courier New"/>
              <a:cs typeface="Courier New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Book Antiqua"/>
                <a:cs typeface="Book Antiqua"/>
              </a:rPr>
              <a:t>Online </a:t>
            </a:r>
            <a:r>
              <a:rPr sz="1100" spc="-185" dirty="0">
                <a:latin typeface="Book Antiqua"/>
                <a:cs typeface="Book Antiqua"/>
              </a:rPr>
              <a:t>L</a:t>
            </a:r>
            <a:r>
              <a:rPr sz="1200" spc="-277" baseline="13888" dirty="0">
                <a:latin typeface="Book Antiqua"/>
                <a:cs typeface="Book Antiqua"/>
              </a:rPr>
              <a:t>A</a:t>
            </a:r>
            <a:r>
              <a:rPr sz="1100" spc="-185" dirty="0">
                <a:latin typeface="Book Antiqua"/>
                <a:cs typeface="Book Antiqua"/>
              </a:rPr>
              <a:t>T</a:t>
            </a:r>
            <a:r>
              <a:rPr sz="1650" spc="-277" baseline="-12626" dirty="0">
                <a:latin typeface="Book Antiqua"/>
                <a:cs typeface="Book Antiqua"/>
              </a:rPr>
              <a:t>E</a:t>
            </a:r>
            <a:r>
              <a:rPr sz="1100" spc="-185" dirty="0">
                <a:latin typeface="Book Antiqua"/>
                <a:cs typeface="Book Antiqua"/>
              </a:rPr>
              <a:t>X </a:t>
            </a:r>
            <a:r>
              <a:rPr sz="1100" spc="-5" dirty="0">
                <a:latin typeface="Book Antiqua"/>
                <a:cs typeface="Book Antiqua"/>
              </a:rPr>
              <a:t>links </a:t>
            </a:r>
            <a:r>
              <a:rPr sz="1100" spc="-10" dirty="0">
                <a:latin typeface="Book Antiqua"/>
                <a:cs typeface="Book Antiqua"/>
              </a:rPr>
              <a:t>&amp;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tutorials</a:t>
            </a:r>
            <a:endParaRPr sz="1100">
              <a:latin typeface="Book Antiqua"/>
              <a:cs typeface="Book Antiqua"/>
            </a:endParaRPr>
          </a:p>
          <a:p>
            <a:pPr marL="325755">
              <a:lnSpc>
                <a:spcPts val="1200"/>
              </a:lnSpc>
              <a:spcBef>
                <a:spcPts val="470"/>
              </a:spcBef>
            </a:pPr>
            <a:r>
              <a:rPr sz="900" spc="494" baseline="13888" dirty="0">
                <a:latin typeface="Arial"/>
                <a:cs typeface="Arial"/>
              </a:rPr>
              <a:t>) </a:t>
            </a:r>
            <a:r>
              <a:rPr sz="1000" spc="-5" dirty="0">
                <a:solidFill>
                  <a:srgbClr val="0000FF"/>
                </a:solidFill>
                <a:latin typeface="Book Antiqua"/>
                <a:cs typeface="Book Antiqua"/>
                <a:hlinkClick r:id="rId10"/>
              </a:rPr>
              <a:t>Basic </a:t>
            </a:r>
            <a:r>
              <a:rPr sz="1000" spc="-15" dirty="0">
                <a:solidFill>
                  <a:srgbClr val="0000FF"/>
                </a:solidFill>
                <a:latin typeface="Book Antiqua"/>
                <a:cs typeface="Book Antiqua"/>
                <a:hlinkClick r:id="rId10"/>
              </a:rPr>
              <a:t>Tutorial </a:t>
            </a:r>
            <a:r>
              <a:rPr sz="1000" spc="-5" dirty="0">
                <a:solidFill>
                  <a:srgbClr val="0000FF"/>
                </a:solidFill>
                <a:latin typeface="Book Antiqua"/>
                <a:cs typeface="Book Antiqua"/>
                <a:hlinkClick r:id="rId10"/>
              </a:rPr>
              <a:t>by </a:t>
            </a:r>
            <a:r>
              <a:rPr sz="1000" spc="-10" dirty="0">
                <a:solidFill>
                  <a:srgbClr val="0000FF"/>
                </a:solidFill>
                <a:latin typeface="Book Antiqua"/>
                <a:cs typeface="Book Antiqua"/>
                <a:hlinkClick r:id="rId10"/>
              </a:rPr>
              <a:t>Andrew</a:t>
            </a:r>
            <a:r>
              <a:rPr sz="1000" spc="50" dirty="0">
                <a:solidFill>
                  <a:srgbClr val="0000FF"/>
                </a:solidFill>
                <a:latin typeface="Book Antiqua"/>
                <a:cs typeface="Book Antiqua"/>
                <a:hlinkClick r:id="rId10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Book Antiqua"/>
                <a:cs typeface="Book Antiqua"/>
                <a:hlinkClick r:id="rId10"/>
              </a:rPr>
              <a:t>Roberts</a:t>
            </a:r>
            <a:endParaRPr sz="1000">
              <a:latin typeface="Book Antiqua"/>
              <a:cs typeface="Book Antiqua"/>
            </a:endParaRPr>
          </a:p>
          <a:p>
            <a:pPr marL="325755">
              <a:lnSpc>
                <a:spcPts val="1195"/>
              </a:lnSpc>
            </a:pPr>
            <a:r>
              <a:rPr sz="900" spc="494" baseline="13888" dirty="0">
                <a:latin typeface="Arial"/>
                <a:cs typeface="Arial"/>
              </a:rPr>
              <a:t>) </a:t>
            </a:r>
            <a:r>
              <a:rPr sz="1000" spc="-5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The </a:t>
            </a:r>
            <a:r>
              <a:rPr sz="1000" spc="-165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L</a:t>
            </a:r>
            <a:r>
              <a:rPr sz="1050" spc="-247" baseline="15873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A</a:t>
            </a:r>
            <a:r>
              <a:rPr sz="1000" spc="-165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T</a:t>
            </a:r>
            <a:r>
              <a:rPr sz="1500" spc="-247" baseline="-13888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E</a:t>
            </a:r>
            <a:r>
              <a:rPr sz="1000" spc="-165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X </a:t>
            </a:r>
            <a:r>
              <a:rPr sz="1000" spc="-5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wiki</a:t>
            </a:r>
            <a:r>
              <a:rPr sz="1000" spc="25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Book Antiqua"/>
                <a:cs typeface="Book Antiqua"/>
                <a:hlinkClick r:id="rId11"/>
              </a:rPr>
              <a:t>book</a:t>
            </a:r>
            <a:endParaRPr sz="1000">
              <a:latin typeface="Book Antiqua"/>
              <a:cs typeface="Book Antiqua"/>
            </a:endParaRPr>
          </a:p>
          <a:p>
            <a:pPr marL="325755">
              <a:lnSpc>
                <a:spcPts val="1200"/>
              </a:lnSpc>
            </a:pPr>
            <a:r>
              <a:rPr sz="900" spc="494" baseline="13888" dirty="0">
                <a:latin typeface="Arial"/>
                <a:cs typeface="Arial"/>
              </a:rPr>
              <a:t>) </a:t>
            </a:r>
            <a:r>
              <a:rPr sz="1000" spc="-165" dirty="0">
                <a:latin typeface="Book Antiqua"/>
                <a:cs typeface="Book Antiqua"/>
              </a:rPr>
              <a:t>L</a:t>
            </a:r>
            <a:r>
              <a:rPr sz="1050" spc="-247" baseline="15873" dirty="0">
                <a:latin typeface="Book Antiqua"/>
                <a:cs typeface="Book Antiqua"/>
              </a:rPr>
              <a:t>A</a:t>
            </a:r>
            <a:r>
              <a:rPr sz="1000" spc="-165" dirty="0">
                <a:latin typeface="Book Antiqua"/>
                <a:cs typeface="Book Antiqua"/>
              </a:rPr>
              <a:t>T</a:t>
            </a:r>
            <a:r>
              <a:rPr sz="1500" spc="-247" baseline="-13888" dirty="0">
                <a:latin typeface="Book Antiqua"/>
                <a:cs typeface="Book Antiqua"/>
              </a:rPr>
              <a:t>E</a:t>
            </a:r>
            <a:r>
              <a:rPr sz="1000" spc="-165" dirty="0">
                <a:latin typeface="Book Antiqua"/>
                <a:cs typeface="Book Antiqua"/>
              </a:rPr>
              <a:t>X </a:t>
            </a:r>
            <a:r>
              <a:rPr sz="1000" spc="-5" dirty="0">
                <a:latin typeface="Book Antiqua"/>
                <a:cs typeface="Book Antiqua"/>
              </a:rPr>
              <a:t>Project</a:t>
            </a:r>
            <a:r>
              <a:rPr sz="1000" spc="60" dirty="0">
                <a:latin typeface="Book Antiqua"/>
                <a:cs typeface="Book Antiqua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Courier New"/>
                <a:cs typeface="Courier New"/>
                <a:hlinkClick r:id="rId12"/>
              </a:rPr>
              <a:t>http://www.latex-project.org/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9377" y="132717"/>
            <a:ext cx="955040" cy="41275"/>
            <a:chOff x="1569377" y="132717"/>
            <a:chExt cx="955040" cy="41275"/>
          </a:xfrm>
        </p:grpSpPr>
        <p:sp>
          <p:nvSpPr>
            <p:cNvPr id="11" name="object 11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577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23060" y="3446"/>
            <a:ext cx="10026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9935" algn="l"/>
              </a:tabLst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 </a:t>
            </a:r>
            <a:r>
              <a:rPr sz="600" spc="-4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</a:rPr>
              <a:t>	</a:t>
            </a:r>
            <a:r>
              <a:rPr sz="600" spc="25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25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ATH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5" name="object 25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2" name="object 32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1" name="object 41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460" y="302575"/>
            <a:ext cx="4127500" cy="895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latin typeface="Book Antiqua"/>
                <a:cs typeface="Book Antiqua"/>
              </a:rPr>
              <a:t>H</a:t>
            </a:r>
            <a:r>
              <a:rPr sz="1150" spc="50" dirty="0">
                <a:latin typeface="Book Antiqua"/>
                <a:cs typeface="Book Antiqua"/>
              </a:rPr>
              <a:t>OW DOES </a:t>
            </a:r>
            <a:r>
              <a:rPr sz="1400" spc="-165" dirty="0">
                <a:latin typeface="Book Antiqua"/>
                <a:cs typeface="Book Antiqua"/>
              </a:rPr>
              <a:t>L</a:t>
            </a:r>
            <a:r>
              <a:rPr sz="1500" spc="-247" baseline="16666" dirty="0">
                <a:latin typeface="Book Antiqua"/>
                <a:cs typeface="Book Antiqua"/>
              </a:rPr>
              <a:t>A</a:t>
            </a:r>
            <a:r>
              <a:rPr sz="1400" spc="-165" dirty="0">
                <a:latin typeface="Book Antiqua"/>
                <a:cs typeface="Book Antiqua"/>
              </a:rPr>
              <a:t>T</a:t>
            </a:r>
            <a:r>
              <a:rPr sz="2100" spc="-247" baseline="-13888" dirty="0">
                <a:latin typeface="Book Antiqua"/>
                <a:cs typeface="Book Antiqua"/>
              </a:rPr>
              <a:t>E</a:t>
            </a:r>
            <a:r>
              <a:rPr sz="1400" spc="-165" dirty="0">
                <a:latin typeface="Book Antiqua"/>
                <a:cs typeface="Book Antiqua"/>
              </a:rPr>
              <a:t>X</a:t>
            </a:r>
            <a:r>
              <a:rPr sz="1400" spc="-114" dirty="0">
                <a:latin typeface="Book Antiqua"/>
                <a:cs typeface="Book Antiqua"/>
              </a:rPr>
              <a:t> </a:t>
            </a:r>
            <a:r>
              <a:rPr sz="1150" spc="55" dirty="0">
                <a:latin typeface="Book Antiqua"/>
                <a:cs typeface="Book Antiqua"/>
              </a:rPr>
              <a:t>WORK</a:t>
            </a:r>
            <a:r>
              <a:rPr sz="1400" spc="55" dirty="0">
                <a:latin typeface="Book Antiqua"/>
                <a:cs typeface="Book Antiqua"/>
              </a:rPr>
              <a:t>?</a:t>
            </a:r>
            <a:endParaRPr sz="14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Book Antiqua"/>
              <a:cs typeface="Book Antiqua"/>
            </a:endParaRPr>
          </a:p>
          <a:p>
            <a:pPr marL="562610" indent="-149225">
              <a:lnSpc>
                <a:spcPct val="100000"/>
              </a:lnSpc>
              <a:buSzPct val="72727"/>
              <a:buFont typeface="Lucida Sans Unicode"/>
              <a:buChar char="►"/>
              <a:tabLst>
                <a:tab pos="563245" algn="l"/>
              </a:tabLst>
            </a:pPr>
            <a:r>
              <a:rPr sz="1100" spc="-10" dirty="0">
                <a:latin typeface="Book Antiqua"/>
                <a:cs typeface="Book Antiqua"/>
              </a:rPr>
              <a:t>Source </a:t>
            </a:r>
            <a:r>
              <a:rPr sz="1100" spc="-5" dirty="0">
                <a:latin typeface="Book Antiqua"/>
                <a:cs typeface="Book Antiqua"/>
              </a:rPr>
              <a:t>text </a:t>
            </a:r>
            <a:r>
              <a:rPr sz="1100" spc="-10" dirty="0">
                <a:latin typeface="Book Antiqua"/>
                <a:cs typeface="Book Antiqua"/>
              </a:rPr>
              <a:t>marked up </a:t>
            </a:r>
            <a:r>
              <a:rPr sz="1100" spc="-5" dirty="0">
                <a:latin typeface="Book Antiqua"/>
                <a:cs typeface="Book Antiqua"/>
              </a:rPr>
              <a:t>with logical </a:t>
            </a:r>
            <a:r>
              <a:rPr sz="1100" spc="-10" dirty="0">
                <a:latin typeface="Book Antiqua"/>
                <a:cs typeface="Book Antiqua"/>
              </a:rPr>
              <a:t>structure </a:t>
            </a:r>
            <a:r>
              <a:rPr sz="1100" spc="-5" dirty="0">
                <a:latin typeface="Book Antiqua"/>
                <a:cs typeface="Book Antiqua"/>
              </a:rPr>
              <a:t>(like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HTML)</a:t>
            </a:r>
            <a:endParaRPr sz="1100" dirty="0">
              <a:latin typeface="Book Antiqua"/>
              <a:cs typeface="Book Antiqua"/>
            </a:endParaRPr>
          </a:p>
          <a:p>
            <a:pPr marL="562610" indent="-149225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563245" algn="l"/>
              </a:tabLst>
            </a:pPr>
            <a:r>
              <a:rPr sz="1100" spc="-10" dirty="0">
                <a:latin typeface="Book Antiqua"/>
                <a:cs typeface="Book Antiqua"/>
              </a:rPr>
              <a:t>Document </a:t>
            </a:r>
            <a:r>
              <a:rPr sz="1100" spc="-5" dirty="0">
                <a:latin typeface="Book Antiqua"/>
                <a:cs typeface="Book Antiqua"/>
              </a:rPr>
              <a:t>class tells </a:t>
            </a:r>
            <a:r>
              <a:rPr sz="1100" spc="-185" dirty="0">
                <a:latin typeface="Book Antiqua"/>
                <a:cs typeface="Book Antiqua"/>
              </a:rPr>
              <a:t>L</a:t>
            </a:r>
            <a:r>
              <a:rPr sz="1200" spc="-277" baseline="13888" dirty="0">
                <a:latin typeface="Book Antiqua"/>
                <a:cs typeface="Book Antiqua"/>
              </a:rPr>
              <a:t>A</a:t>
            </a:r>
            <a:r>
              <a:rPr sz="1100" spc="-185" dirty="0">
                <a:latin typeface="Book Antiqua"/>
                <a:cs typeface="Book Antiqua"/>
              </a:rPr>
              <a:t>T</a:t>
            </a:r>
            <a:r>
              <a:rPr sz="1650" spc="-277" baseline="-12626" dirty="0">
                <a:latin typeface="Book Antiqua"/>
                <a:cs typeface="Book Antiqua"/>
              </a:rPr>
              <a:t>E</a:t>
            </a:r>
            <a:r>
              <a:rPr sz="1100" spc="-185" dirty="0">
                <a:latin typeface="Book Antiqua"/>
                <a:cs typeface="Book Antiqua"/>
              </a:rPr>
              <a:t>X </a:t>
            </a:r>
            <a:r>
              <a:rPr lang="en-US" sz="1100" spc="-185" dirty="0" smtClean="0">
                <a:latin typeface="Book Antiqua"/>
                <a:cs typeface="Book Antiqua"/>
              </a:rPr>
              <a:t>    </a:t>
            </a:r>
            <a:r>
              <a:rPr sz="1100" spc="-10" dirty="0" smtClean="0">
                <a:latin typeface="Book Antiqua"/>
                <a:cs typeface="Book Antiqua"/>
              </a:rPr>
              <a:t>how </a:t>
            </a:r>
            <a:r>
              <a:rPr sz="1100" spc="-5" dirty="0">
                <a:latin typeface="Book Antiqua"/>
                <a:cs typeface="Book Antiqua"/>
              </a:rPr>
              <a:t>to format the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content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3765" y="1279753"/>
            <a:ext cx="3680460" cy="2118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1" name="object 11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460" y="302575"/>
            <a:ext cx="2883535" cy="1291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165" dirty="0">
                <a:latin typeface="Book Antiqua"/>
                <a:cs typeface="Book Antiqua"/>
              </a:rPr>
              <a:t>L</a:t>
            </a:r>
            <a:r>
              <a:rPr sz="1500" spc="-247" baseline="16666" dirty="0">
                <a:latin typeface="Book Antiqua"/>
                <a:cs typeface="Book Antiqua"/>
              </a:rPr>
              <a:t>A</a:t>
            </a:r>
            <a:r>
              <a:rPr sz="1400" spc="-165" dirty="0">
                <a:latin typeface="Book Antiqua"/>
                <a:cs typeface="Book Antiqua"/>
              </a:rPr>
              <a:t>T</a:t>
            </a:r>
            <a:r>
              <a:rPr sz="2100" spc="-247" baseline="-13888" dirty="0">
                <a:latin typeface="Book Antiqua"/>
                <a:cs typeface="Book Antiqua"/>
              </a:rPr>
              <a:t>E</a:t>
            </a:r>
            <a:r>
              <a:rPr sz="1400" spc="-165" dirty="0">
                <a:latin typeface="Book Antiqua"/>
                <a:cs typeface="Book Antiqua"/>
              </a:rPr>
              <a:t>X </a:t>
            </a:r>
            <a:r>
              <a:rPr sz="1150" spc="55" dirty="0">
                <a:latin typeface="Book Antiqua"/>
                <a:cs typeface="Book Antiqua"/>
              </a:rPr>
              <a:t>OUTPUT</a:t>
            </a:r>
            <a:r>
              <a:rPr sz="1150" spc="190" dirty="0">
                <a:latin typeface="Book Antiqua"/>
                <a:cs typeface="Book Antiqua"/>
              </a:rPr>
              <a:t> </a:t>
            </a:r>
            <a:r>
              <a:rPr sz="1150" spc="45" dirty="0">
                <a:latin typeface="Book Antiqua"/>
                <a:cs typeface="Book Antiqua"/>
              </a:rPr>
              <a:t>FORMATS</a:t>
            </a:r>
            <a:endParaRPr sz="11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Book Antiqua"/>
              <a:cs typeface="Book Antiqua"/>
            </a:endParaRPr>
          </a:p>
          <a:p>
            <a:pPr marL="285115">
              <a:lnSpc>
                <a:spcPct val="100000"/>
              </a:lnSpc>
            </a:pPr>
            <a:r>
              <a:rPr sz="1100" spc="-5" dirty="0">
                <a:latin typeface="Book Antiqua"/>
                <a:cs typeface="Book Antiqua"/>
              </a:rPr>
              <a:t>Output formats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available</a:t>
            </a:r>
            <a:endParaRPr sz="1100">
              <a:latin typeface="Book Antiqua"/>
              <a:cs typeface="Book Antiqua"/>
            </a:endParaRPr>
          </a:p>
          <a:p>
            <a:pPr marL="562610" indent="-149225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563245" algn="l"/>
              </a:tabLst>
            </a:pPr>
            <a:r>
              <a:rPr sz="1100" spc="-10" dirty="0">
                <a:latin typeface="Book Antiqua"/>
                <a:cs typeface="Book Antiqua"/>
              </a:rPr>
              <a:t>DVI </a:t>
            </a:r>
            <a:r>
              <a:rPr sz="1100" spc="-5" dirty="0">
                <a:latin typeface="Book Antiqua"/>
                <a:cs typeface="Book Antiqua"/>
              </a:rPr>
              <a:t>- Device Independent </a:t>
            </a:r>
            <a:r>
              <a:rPr sz="1100" spc="-10" dirty="0">
                <a:latin typeface="Book Antiqua"/>
                <a:cs typeface="Book Antiqua"/>
              </a:rPr>
              <a:t>file</a:t>
            </a:r>
            <a:r>
              <a:rPr sz="1100" spc="-60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format</a:t>
            </a:r>
            <a:endParaRPr sz="1100">
              <a:latin typeface="Book Antiqua"/>
              <a:cs typeface="Book Antiqua"/>
            </a:endParaRPr>
          </a:p>
          <a:p>
            <a:pPr marL="562610" indent="-149225">
              <a:lnSpc>
                <a:spcPct val="100000"/>
              </a:lnSpc>
              <a:spcBef>
                <a:spcPts val="334"/>
              </a:spcBef>
              <a:buSzPct val="72727"/>
              <a:buFont typeface="Lucida Sans Unicode"/>
              <a:buChar char="►"/>
              <a:tabLst>
                <a:tab pos="563245" algn="l"/>
              </a:tabLst>
            </a:pPr>
            <a:r>
              <a:rPr sz="1100" spc="-10" dirty="0">
                <a:latin typeface="Book Antiqua"/>
                <a:cs typeface="Book Antiqua"/>
              </a:rPr>
              <a:t>PS </a:t>
            </a:r>
            <a:r>
              <a:rPr sz="1100" spc="-5" dirty="0">
                <a:latin typeface="Book Antiqua"/>
                <a:cs typeface="Book Antiqua"/>
              </a:rPr>
              <a:t>- PostScript </a:t>
            </a:r>
            <a:r>
              <a:rPr sz="1100" spc="-10" dirty="0">
                <a:latin typeface="Book Antiqua"/>
                <a:cs typeface="Book Antiqua"/>
              </a:rPr>
              <a:t>file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format</a:t>
            </a:r>
            <a:endParaRPr sz="1100">
              <a:latin typeface="Book Antiqua"/>
              <a:cs typeface="Book Antiqua"/>
            </a:endParaRPr>
          </a:p>
          <a:p>
            <a:pPr marL="562610" indent="-149225">
              <a:lnSpc>
                <a:spcPct val="100000"/>
              </a:lnSpc>
              <a:spcBef>
                <a:spcPts val="330"/>
              </a:spcBef>
              <a:buSzPct val="72727"/>
              <a:buFont typeface="Lucida Sans Unicode"/>
              <a:buChar char="►"/>
              <a:tabLst>
                <a:tab pos="563245" algn="l"/>
              </a:tabLst>
            </a:pPr>
            <a:r>
              <a:rPr sz="1100" spc="-10" dirty="0">
                <a:latin typeface="Book Antiqua"/>
                <a:cs typeface="Book Antiqua"/>
              </a:rPr>
              <a:t>PDF </a:t>
            </a:r>
            <a:r>
              <a:rPr sz="1100" spc="-5" dirty="0">
                <a:latin typeface="Book Antiqua"/>
                <a:cs typeface="Book Antiqua"/>
              </a:rPr>
              <a:t>- Portable </a:t>
            </a:r>
            <a:r>
              <a:rPr sz="1100" spc="-10" dirty="0">
                <a:latin typeface="Book Antiqua"/>
                <a:cs typeface="Book Antiqua"/>
              </a:rPr>
              <a:t>Document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Format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4435" y="1800669"/>
            <a:ext cx="3090298" cy="13315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93" y="3446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O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2" action="ppaction://hlinksldjump"/>
              </a:rPr>
              <a:t>BJECTIVES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39" y="132717"/>
            <a:ext cx="192405" cy="41275"/>
            <a:chOff x="776439" y="132717"/>
            <a:chExt cx="192405" cy="41275"/>
          </a:xfrm>
        </p:grpSpPr>
        <p:sp>
          <p:nvSpPr>
            <p:cNvPr id="4" name="object 4"/>
            <p:cNvSpPr/>
            <p:nvPr/>
          </p:nvSpPr>
          <p:spPr>
            <a:xfrm>
              <a:off x="7789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3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779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18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535" y="3446"/>
            <a:ext cx="561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I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3" action="ppaction://hlinksldjump"/>
              </a:rPr>
              <a:t>NTRODUCTION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377" y="132717"/>
            <a:ext cx="343535" cy="41275"/>
            <a:chOff x="1569377" y="132717"/>
            <a:chExt cx="343535" cy="41275"/>
          </a:xfrm>
        </p:grpSpPr>
        <p:sp>
          <p:nvSpPr>
            <p:cNvPr id="10" name="object 10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19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3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27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31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5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391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31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3060" y="3446"/>
            <a:ext cx="532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L</a:t>
            </a:r>
            <a:r>
              <a:rPr sz="750" spc="-120" baseline="5555" dirty="0">
                <a:latin typeface="Book Antiqua"/>
                <a:cs typeface="Book Antiqua"/>
                <a:hlinkClick r:id="rId4" action="ppaction://hlinksldjump"/>
              </a:rPr>
              <a:t>A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T</a:t>
            </a:r>
            <a:r>
              <a:rPr sz="900" spc="-120" baseline="-13888" dirty="0">
                <a:latin typeface="Book Antiqua"/>
                <a:cs typeface="Book Antiqua"/>
                <a:hlinkClick r:id="rId4" action="ppaction://hlinksldjump"/>
              </a:rPr>
              <a:t>E</a:t>
            </a:r>
            <a:r>
              <a:rPr sz="600" spc="-80" dirty="0">
                <a:latin typeface="Book Antiqua"/>
                <a:cs typeface="Book Antiqua"/>
                <a:hlinkClick r:id="rId4" action="ppaction://hlinksldjump"/>
              </a:rPr>
              <a:t>X</a:t>
            </a:r>
            <a:r>
              <a:rPr sz="600" spc="-75" dirty="0">
                <a:latin typeface="Book Antiqua"/>
                <a:cs typeface="Book Antiqua"/>
                <a:hlinkClick r:id="rId4" action="ppaction://hlinksldjump"/>
              </a:rPr>
              <a:t> </a:t>
            </a:r>
            <a:r>
              <a:rPr sz="600" spc="35" dirty="0">
                <a:latin typeface="Book Antiqua"/>
                <a:cs typeface="Book Antiqua"/>
                <a:hlinkClick r:id="rId4" action="ppaction://hlinksldjump"/>
              </a:rPr>
              <a:t>B</a:t>
            </a:r>
            <a:r>
              <a:rPr sz="450" spc="35" dirty="0">
                <a:latin typeface="Book Antiqua"/>
                <a:cs typeface="Book Antiqua"/>
                <a:hlinkClick r:id="rId4" action="ppaction://hlinksldjump"/>
              </a:rPr>
              <a:t>ASICS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1631" y="132717"/>
            <a:ext cx="243204" cy="41275"/>
            <a:chOff x="2281631" y="132717"/>
            <a:chExt cx="243204" cy="41275"/>
          </a:xfrm>
        </p:grpSpPr>
        <p:sp>
          <p:nvSpPr>
            <p:cNvPr id="20" name="object 20"/>
            <p:cNvSpPr/>
            <p:nvPr/>
          </p:nvSpPr>
          <p:spPr>
            <a:xfrm>
              <a:off x="22841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45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9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37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5771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60714" y="3446"/>
            <a:ext cx="239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M</a:t>
            </a:r>
            <a:r>
              <a:rPr sz="450" spc="1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A</a:t>
            </a:r>
            <a:r>
              <a:rPr sz="450" spc="4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T</a:t>
            </a:r>
            <a:r>
              <a:rPr sz="450" spc="20" dirty="0">
                <a:solidFill>
                  <a:srgbClr val="727272"/>
                </a:solidFill>
                <a:latin typeface="Book Antiqua"/>
                <a:cs typeface="Book Antiqua"/>
                <a:hlinkClick r:id="rId5" action="ppaction://hlinksldjump"/>
              </a:rPr>
              <a:t>H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2077" y="132717"/>
            <a:ext cx="243204" cy="41275"/>
            <a:chOff x="2752077" y="132717"/>
            <a:chExt cx="243204" cy="41275"/>
          </a:xfrm>
        </p:grpSpPr>
        <p:sp>
          <p:nvSpPr>
            <p:cNvPr id="27" name="object 27"/>
            <p:cNvSpPr/>
            <p:nvPr/>
          </p:nvSpPr>
          <p:spPr>
            <a:xfrm>
              <a:off x="27546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50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54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823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217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1160" y="3446"/>
            <a:ext cx="290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I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6" action="ppaction://hlinksldjump"/>
              </a:rPr>
              <a:t>MAGES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3310" y="132717"/>
            <a:ext cx="343535" cy="41275"/>
            <a:chOff x="3273310" y="132717"/>
            <a:chExt cx="343535" cy="41275"/>
          </a:xfrm>
        </p:grpSpPr>
        <p:sp>
          <p:nvSpPr>
            <p:cNvPr id="34" name="object 34"/>
            <p:cNvSpPr/>
            <p:nvPr/>
          </p:nvSpPr>
          <p:spPr>
            <a:xfrm>
              <a:off x="32758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62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66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70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74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785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50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52393" y="3446"/>
            <a:ext cx="538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B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7" action="ppaction://hlinksldjump"/>
              </a:rPr>
              <a:t>IBLIOGRAPHY</a:t>
            </a:r>
            <a:endParaRPr sz="450">
              <a:latin typeface="Book Antiqua"/>
              <a:cs typeface="Book Antiqu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42562" y="132717"/>
            <a:ext cx="142240" cy="41275"/>
            <a:chOff x="4042562" y="132717"/>
            <a:chExt cx="142240" cy="41275"/>
          </a:xfrm>
        </p:grpSpPr>
        <p:sp>
          <p:nvSpPr>
            <p:cNvPr id="43" name="object 43"/>
            <p:cNvSpPr/>
            <p:nvPr/>
          </p:nvSpPr>
          <p:spPr>
            <a:xfrm>
              <a:off x="40451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496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5902" y="1352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1645" y="3446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C</a:t>
            </a:r>
            <a:r>
              <a:rPr sz="450" spc="35" dirty="0">
                <a:solidFill>
                  <a:srgbClr val="727272"/>
                </a:solidFill>
                <a:latin typeface="Book Antiqua"/>
                <a:cs typeface="Book Antiqua"/>
                <a:hlinkClick r:id="rId8" action="ppaction://hlinksldjump"/>
              </a:rPr>
              <a:t>ONCLUSION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96557"/>
            <a:ext cx="4608195" cy="38100"/>
          </a:xfrm>
          <a:custGeom>
            <a:avLst/>
            <a:gdLst/>
            <a:ahLst/>
            <a:cxnLst/>
            <a:rect l="l" t="t" r="r" b="b"/>
            <a:pathLst>
              <a:path w="4608195" h="38100">
                <a:moveTo>
                  <a:pt x="4608004" y="0"/>
                </a:moveTo>
                <a:lnTo>
                  <a:pt x="0" y="0"/>
                </a:lnTo>
                <a:lnTo>
                  <a:pt x="0" y="37960"/>
                </a:lnTo>
                <a:lnTo>
                  <a:pt x="4608004" y="3796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6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4460" y="302575"/>
            <a:ext cx="1537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latin typeface="Book Antiqua"/>
                <a:cs typeface="Book Antiqua"/>
              </a:rPr>
              <a:t>S</a:t>
            </a:r>
            <a:r>
              <a:rPr sz="1150" spc="60" dirty="0">
                <a:latin typeface="Book Antiqua"/>
                <a:cs typeface="Book Antiqua"/>
              </a:rPr>
              <a:t>ETTING </a:t>
            </a:r>
            <a:r>
              <a:rPr sz="1150" spc="30" dirty="0">
                <a:latin typeface="Book Antiqua"/>
                <a:cs typeface="Book Antiqua"/>
              </a:rPr>
              <a:t>UP</a:t>
            </a:r>
            <a:r>
              <a:rPr sz="1150" spc="170" dirty="0">
                <a:latin typeface="Book Antiqua"/>
                <a:cs typeface="Book Antiqua"/>
              </a:rPr>
              <a:t> </a:t>
            </a:r>
            <a:r>
              <a:rPr sz="1400" spc="-165" dirty="0">
                <a:latin typeface="Book Antiqua"/>
                <a:cs typeface="Book Antiqua"/>
              </a:rPr>
              <a:t>L</a:t>
            </a:r>
            <a:r>
              <a:rPr sz="1500" spc="-247" baseline="16666" dirty="0">
                <a:latin typeface="Book Antiqua"/>
                <a:cs typeface="Book Antiqua"/>
              </a:rPr>
              <a:t>A</a:t>
            </a:r>
            <a:r>
              <a:rPr sz="1400" spc="-165" dirty="0">
                <a:latin typeface="Book Antiqua"/>
                <a:cs typeface="Book Antiqua"/>
              </a:rPr>
              <a:t>T</a:t>
            </a:r>
            <a:r>
              <a:rPr sz="2100" spc="-247" baseline="-13888" dirty="0">
                <a:latin typeface="Book Antiqua"/>
                <a:cs typeface="Book Antiqua"/>
              </a:rPr>
              <a:t>E</a:t>
            </a:r>
            <a:r>
              <a:rPr sz="1400" spc="-165" dirty="0">
                <a:latin typeface="Book Antiqua"/>
                <a:cs typeface="Book Antiqua"/>
              </a:rPr>
              <a:t>X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2259" y="547050"/>
            <a:ext cx="3761740" cy="24352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indent="-171450">
              <a:lnSpc>
                <a:spcPct val="100000"/>
              </a:lnSpc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LaTeX</a:t>
            </a: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  can  be used in two  modes</a:t>
            </a:r>
          </a:p>
          <a:p>
            <a:pPr marL="666115" lvl="1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Off     -   line      </a:t>
            </a: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LateX</a:t>
            </a: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   platform</a:t>
            </a:r>
          </a:p>
          <a:p>
            <a:pPr marL="1123315" lvl="2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Latex distribution + Latex editor</a:t>
            </a:r>
          </a:p>
          <a:p>
            <a:pPr marL="1580515" lvl="3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MiKTeX</a:t>
            </a:r>
            <a:endParaRPr lang="en-US" sz="1400" spc="-155" dirty="0" smtClean="0">
              <a:latin typeface="Times New Roman" pitchFamily="18" charset="0"/>
              <a:cs typeface="Times New Roman" pitchFamily="18" charset="0"/>
            </a:endParaRPr>
          </a:p>
          <a:p>
            <a:pPr marL="1580515" lvl="3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MacTeX</a:t>
            </a:r>
            <a:endParaRPr lang="en-US" sz="1400" spc="-155" dirty="0" smtClean="0">
              <a:latin typeface="Times New Roman" pitchFamily="18" charset="0"/>
              <a:cs typeface="Times New Roman" pitchFamily="18" charset="0"/>
            </a:endParaRPr>
          </a:p>
          <a:p>
            <a:pPr marL="1580515" lvl="3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ProTeX</a:t>
            </a: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,     etc.</a:t>
            </a:r>
          </a:p>
          <a:p>
            <a:pPr marL="666115" lvl="1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Online      </a:t>
            </a: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lateX</a:t>
            </a: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    platform</a:t>
            </a:r>
          </a:p>
          <a:p>
            <a:pPr marL="1123315" lvl="2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Overleaf</a:t>
            </a:r>
          </a:p>
          <a:p>
            <a:pPr marL="1123315" lvl="2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Pa  </a:t>
            </a: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peeria</a:t>
            </a:r>
            <a:endParaRPr lang="en-US" sz="1400" spc="-155" dirty="0" smtClean="0">
              <a:latin typeface="Times New Roman" pitchFamily="18" charset="0"/>
              <a:cs typeface="Times New Roman" pitchFamily="18" charset="0"/>
            </a:endParaRPr>
          </a:p>
          <a:p>
            <a:pPr marL="1123315" lvl="2" indent="-171450">
              <a:spcBef>
                <a:spcPts val="90"/>
              </a:spcBef>
              <a:buSzPct val="72727"/>
              <a:buFont typeface="Wingdings" pitchFamily="2" charset="2"/>
              <a:buChar char="Ø"/>
              <a:tabLst>
                <a:tab pos="186690" algn="l"/>
              </a:tabLst>
            </a:pP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ShareLateX</a:t>
            </a:r>
            <a:r>
              <a:rPr lang="en-US" sz="1400" spc="-15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spc="-155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14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25755">
              <a:lnSpc>
                <a:spcPts val="1200"/>
              </a:lnSpc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50" y="663574"/>
            <a:ext cx="3962400" cy="200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90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US" sz="1200" b="1" spc="-5" dirty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86055" marR="30480">
              <a:lnSpc>
                <a:spcPct val="102600"/>
              </a:lnSpc>
            </a:pP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Most distributions have a </a:t>
            </a:r>
            <a:r>
              <a:rPr lang="en-US" sz="1200" spc="-45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spc="-67" baseline="-12626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spc="-45" dirty="0" err="1">
                <a:latin typeface="Times New Roman" pitchFamily="18" charset="0"/>
                <a:cs typeface="Times New Roman" pitchFamily="18" charset="0"/>
              </a:rPr>
              <a:t>Xsystem</a:t>
            </a:r>
            <a:r>
              <a:rPr lang="en-US" sz="1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lang="en-US" sz="1200" spc="-1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200" spc="-232" baseline="13888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spc="-15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spc="-232" baseline="-12626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spc="-155" dirty="0">
                <a:latin typeface="Times New Roman" pitchFamily="18" charset="0"/>
                <a:cs typeface="Times New Roman" pitchFamily="18" charset="0"/>
              </a:rPr>
              <a:t>X. 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sz="1200" spc="-10" dirty="0">
                <a:latin typeface="Times New Roman" pitchFamily="18" charset="0"/>
                <a:cs typeface="Times New Roman" pitchFamily="18" charset="0"/>
              </a:rPr>
              <a:t>software source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sz="1200" spc="-35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spc="-52" baseline="-12626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spc="-35" dirty="0" err="1">
                <a:latin typeface="Times New Roman" pitchFamily="18" charset="0"/>
                <a:cs typeface="Times New Roman" pitchFamily="18" charset="0"/>
              </a:rPr>
              <a:t>Xpackage</a:t>
            </a:r>
            <a:r>
              <a:rPr lang="en-US" sz="1200" spc="-3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otherwise install  </a:t>
            </a:r>
            <a:r>
              <a:rPr lang="en-US" sz="1200" spc="-20" dirty="0" err="1">
                <a:latin typeface="Times New Roman" pitchFamily="18" charset="0"/>
                <a:cs typeface="Times New Roman" pitchFamily="18" charset="0"/>
              </a:rPr>
              <a:t>TexLive</a:t>
            </a:r>
            <a:r>
              <a:rPr lang="en-US" sz="1200" spc="-10" dirty="0">
                <a:latin typeface="Times New Roman" pitchFamily="18" charset="0"/>
                <a:cs typeface="Times New Roman" pitchFamily="18" charset="0"/>
              </a:rPr>
              <a:t> directly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US" sz="1200" b="1" spc="-10" dirty="0">
                <a:latin typeface="Times New Roman" pitchFamily="18" charset="0"/>
                <a:cs typeface="Times New Roman" pitchFamily="18" charset="0"/>
              </a:rPr>
              <a:t>Mac OS</a:t>
            </a:r>
            <a:r>
              <a:rPr lang="en-US" sz="12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spc="-10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MacTex</a:t>
            </a:r>
            <a:r>
              <a:rPr lang="en-US" sz="1200" spc="-2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spc="-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1200" spc="-114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spc="-172" baseline="-12626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spc="-114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system including</a:t>
            </a:r>
            <a:r>
              <a:rPr lang="en-US" sz="1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spc="-18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200" spc="-277" baseline="13888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spc="-18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spc="-277" baseline="-12626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spc="-185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US" sz="1200" b="1" spc="-15" dirty="0">
                <a:latin typeface="Times New Roman" pitchFamily="18" charset="0"/>
                <a:cs typeface="Times New Roman" pitchFamily="18" charset="0"/>
              </a:rPr>
              <a:t>Windows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497205" indent="-171450">
              <a:lnSpc>
                <a:spcPts val="1200"/>
              </a:lnSpc>
              <a:spcBef>
                <a:spcPts val="470"/>
              </a:spcBef>
              <a:buFont typeface="Wingdings" pitchFamily="2" charset="2"/>
              <a:buChar char="Ø"/>
            </a:pPr>
            <a:r>
              <a:rPr lang="en-US" sz="1200" spc="494" baseline="138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spc="-2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proTeXt</a:t>
            </a:r>
            <a:r>
              <a:rPr lang="en-US" sz="1200" spc="-2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- Easy to install complete </a:t>
            </a:r>
            <a:r>
              <a:rPr lang="en-US" sz="1200" spc="-16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200" spc="-247" baseline="158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spc="-16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spc="-247" baseline="-13888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spc="-16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497205" indent="-171450">
              <a:lnSpc>
                <a:spcPts val="1200"/>
              </a:lnSpc>
              <a:buFont typeface="Wingdings" pitchFamily="2" charset="2"/>
              <a:buChar char="Ø"/>
            </a:pPr>
            <a:r>
              <a:rPr lang="en-US" sz="1200" spc="494" baseline="1388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sz="1200" spc="-2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MikTeX</a:t>
            </a:r>
            <a:r>
              <a:rPr lang="en-US" sz="1200" spc="-2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 </a:t>
            </a:r>
            <a:r>
              <a:rPr lang="en-US" sz="12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200" spc="-1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TeXnicCenter</a:t>
            </a:r>
            <a:r>
              <a:rPr lang="en-US" sz="1200" spc="5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 </a:t>
            </a:r>
            <a:r>
              <a:rPr lang="en-US" sz="1200" spc="-5" dirty="0" smtClean="0">
                <a:latin typeface="Times New Roman" pitchFamily="18" charset="0"/>
                <a:cs typeface="Times New Roman" pitchFamily="18" charset="0"/>
              </a:rPr>
              <a:t>separately</a:t>
            </a:r>
          </a:p>
          <a:p>
            <a:pPr marL="497205" indent="-171450">
              <a:lnSpc>
                <a:spcPts val="1200"/>
              </a:lnSpc>
              <a:buFont typeface="Wingdings" pitchFamily="2" charset="2"/>
              <a:buChar char="Ø"/>
            </a:pPr>
            <a:endParaRPr lang="en-US" sz="1200" spc="-5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88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450" y="387110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LaTeX</a:t>
            </a:r>
            <a:r>
              <a:rPr lang="en-US" dirty="0" smtClean="0"/>
              <a:t> Document Structure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196975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documentclass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{article}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Document class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usepackage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{graphics}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Packages used /Optional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\begin{document}    	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Main body / document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This is my first latex file.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\end{document}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2253</Words>
  <Application>Microsoft Office PowerPoint</Application>
  <PresentationFormat>Custom</PresentationFormat>
  <Paragraphs>521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roshni rk</cp:lastModifiedBy>
  <cp:revision>37</cp:revision>
  <dcterms:created xsi:type="dcterms:W3CDTF">2020-11-04T02:42:23Z</dcterms:created>
  <dcterms:modified xsi:type="dcterms:W3CDTF">2023-08-20T03:46:01Z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2020-11-04T00:00:00Z</vt:filetime>
  </property>
</Properties>
</file>