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5" r:id="rId6"/>
    <p:sldId id="266" r:id="rId7"/>
    <p:sldId id="267" r:id="rId8"/>
    <p:sldId id="261" r:id="rId9"/>
    <p:sldId id="262" r:id="rId10"/>
    <p:sldId id="269" r:id="rId11"/>
    <p:sldId id="257" r:id="rId12"/>
    <p:sldId id="258" r:id="rId13"/>
    <p:sldId id="263" r:id="rId14"/>
    <p:sldId id="264" r:id="rId15"/>
    <p:sldId id="268" r:id="rId16"/>
    <p:sldId id="259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BD35-334E-4371-A1AF-171D5B65F61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DFA2-306D-44A0-9378-60581A35F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8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BD35-334E-4371-A1AF-171D5B65F61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DFA2-306D-44A0-9378-60581A35F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6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BD35-334E-4371-A1AF-171D5B65F61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DFA2-306D-44A0-9378-60581A35F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95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BD35-334E-4371-A1AF-171D5B65F61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DFA2-306D-44A0-9378-60581A35F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51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BD35-334E-4371-A1AF-171D5B65F61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DFA2-306D-44A0-9378-60581A35F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91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BD35-334E-4371-A1AF-171D5B65F61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DFA2-306D-44A0-9378-60581A35F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3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BD35-334E-4371-A1AF-171D5B65F61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DFA2-306D-44A0-9378-60581A35F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0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BD35-334E-4371-A1AF-171D5B65F61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DFA2-306D-44A0-9378-60581A35F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7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BD35-334E-4371-A1AF-171D5B65F61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DFA2-306D-44A0-9378-60581A35F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7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BD35-334E-4371-A1AF-171D5B65F61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DFA2-306D-44A0-9378-60581A35F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1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BD35-334E-4371-A1AF-171D5B65F61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DFA2-306D-44A0-9378-60581A35F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1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BD35-334E-4371-A1AF-171D5B65F61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DFA2-306D-44A0-9378-60581A35F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9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BD35-334E-4371-A1AF-171D5B65F61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DFA2-306D-44A0-9378-60581A35F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1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51CBD35-334E-4371-A1AF-171D5B65F61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BA0DFA2-306D-44A0-9378-60581A35F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1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51CBD35-334E-4371-A1AF-171D5B65F61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BA0DFA2-306D-44A0-9378-60581A35F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27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arendrageek/mental-health-faq-for-chatbot" TargetMode="External"/><Relationship Id="rId2" Type="http://schemas.openxmlformats.org/officeDocument/2006/relationships/hyperlink" Target="https://www.kaggle.com/datasets/grafstor/simple-dialogs-for-chatbo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atharvjairath/empathetic-dialogues-facebook-ai" TargetMode="External"/><Relationship Id="rId5" Type="http://schemas.openxmlformats.org/officeDocument/2006/relationships/hyperlink" Target="https://www.kaggle.com/datasets/kausr25/chatterbotenglish" TargetMode="External"/><Relationship Id="rId4" Type="http://schemas.openxmlformats.org/officeDocument/2006/relationships/hyperlink" Target="https://www.kaggle.com/datasets/arnavsharmaas/chatbot-dataset-topical-cha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82FF-48C1-984A-4109-FA3183441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Interactive Chatbot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32645-EDA0-5B0B-862C-7F9CF6DFD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408853"/>
            <a:ext cx="10572000" cy="434974"/>
          </a:xfrm>
        </p:spPr>
        <p:txBody>
          <a:bodyPr>
            <a:noAutofit/>
          </a:bodyPr>
          <a:lstStyle/>
          <a:p>
            <a:r>
              <a:rPr lang="en-US" sz="2800" dirty="0"/>
              <a:t>Deep Learning Assignment</a:t>
            </a:r>
          </a:p>
        </p:txBody>
      </p:sp>
    </p:spTree>
    <p:extLst>
      <p:ext uri="{BB962C8B-B14F-4D97-AF65-F5344CB8AC3E}">
        <p14:creationId xmlns:p14="http://schemas.microsoft.com/office/powerpoint/2010/main" val="380867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CDBF-2157-DB43-4F05-0D6E6215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Classifiers trained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866F47-C10E-7CE5-F389-B1B65E52D9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291169"/>
              </p:ext>
            </p:extLst>
          </p:nvPr>
        </p:nvGraphicFramePr>
        <p:xfrm>
          <a:off x="828298" y="2434936"/>
          <a:ext cx="10553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425">
                  <a:extLst>
                    <a:ext uri="{9D8B030D-6E8A-4147-A177-3AD203B41FA5}">
                      <a16:colId xmlns:a16="http://schemas.microsoft.com/office/drawing/2014/main" val="1882191786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1048670542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604327828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2407113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 marL="91771" marR="91771"/>
                </a:tc>
                <a:extLst>
                  <a:ext uri="{0D108BD9-81ED-4DB2-BD59-A6C34878D82A}">
                    <a16:rowId xmlns:a16="http://schemas.microsoft.com/office/drawing/2014/main" val="1114922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0.6609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0.6997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0.6751</a:t>
                      </a:r>
                    </a:p>
                  </a:txBody>
                  <a:tcPr marL="91771" marR="91771"/>
                </a:tc>
                <a:extLst>
                  <a:ext uri="{0D108BD9-81ED-4DB2-BD59-A6C34878D82A}">
                    <a16:rowId xmlns:a16="http://schemas.microsoft.com/office/drawing/2014/main" val="28937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0.6299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0.6104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0.6299</a:t>
                      </a:r>
                    </a:p>
                  </a:txBody>
                  <a:tcPr marL="91771" marR="91771"/>
                </a:tc>
                <a:extLst>
                  <a:ext uri="{0D108BD9-81ED-4DB2-BD59-A6C34878D82A}">
                    <a16:rowId xmlns:a16="http://schemas.microsoft.com/office/drawing/2014/main" val="152401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SGD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0.5841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0.5820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0.5841</a:t>
                      </a:r>
                    </a:p>
                  </a:txBody>
                  <a:tcPr marL="91771" marR="91771"/>
                </a:tc>
                <a:extLst>
                  <a:ext uri="{0D108BD9-81ED-4DB2-BD59-A6C34878D82A}">
                    <a16:rowId xmlns:a16="http://schemas.microsoft.com/office/drawing/2014/main" val="51941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0.9277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0.9444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 marL="91771" marR="91771"/>
                </a:tc>
                <a:extLst>
                  <a:ext uri="{0D108BD9-81ED-4DB2-BD59-A6C34878D82A}">
                    <a16:rowId xmlns:a16="http://schemas.microsoft.com/office/drawing/2014/main" val="3575866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61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BAC8-70D9-DE2C-BE0F-61AD7E7F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LSTMs trained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A3DCD8-44B4-6622-C1AC-BBDA4875C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8041502-1A97-231B-87E8-227586BE63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225086"/>
              </p:ext>
            </p:extLst>
          </p:nvPr>
        </p:nvGraphicFramePr>
        <p:xfrm>
          <a:off x="286328" y="2043136"/>
          <a:ext cx="11619344" cy="4633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861">
                  <a:extLst>
                    <a:ext uri="{9D8B030D-6E8A-4147-A177-3AD203B41FA5}">
                      <a16:colId xmlns:a16="http://schemas.microsoft.com/office/drawing/2014/main" val="3592955209"/>
                    </a:ext>
                  </a:extLst>
                </a:gridCol>
                <a:gridCol w="4406368">
                  <a:extLst>
                    <a:ext uri="{9D8B030D-6E8A-4147-A177-3AD203B41FA5}">
                      <a16:colId xmlns:a16="http://schemas.microsoft.com/office/drawing/2014/main" val="3295575765"/>
                    </a:ext>
                  </a:extLst>
                </a:gridCol>
                <a:gridCol w="3873115">
                  <a:extLst>
                    <a:ext uri="{9D8B030D-6E8A-4147-A177-3AD203B41FA5}">
                      <a16:colId xmlns:a16="http://schemas.microsoft.com/office/drawing/2014/main" val="1323065012"/>
                    </a:ext>
                  </a:extLst>
                </a:gridCol>
              </a:tblGrid>
              <a:tr h="589774">
                <a:tc>
                  <a:txBody>
                    <a:bodyPr/>
                    <a:lstStyle/>
                    <a:p>
                      <a:r>
                        <a:rPr lang="en-US" sz="1600" dirty="0"/>
                        <a:t>LSTM 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Dimension – hyperparameters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(vocab size, </a:t>
                      </a:r>
                      <a:r>
                        <a:rPr lang="en-US" sz="1600" dirty="0" err="1"/>
                        <a:t>ip</a:t>
                      </a:r>
                      <a:r>
                        <a:rPr lang="en-US" sz="1600" dirty="0"/>
                        <a:t> dim1, </a:t>
                      </a:r>
                      <a:r>
                        <a:rPr lang="en-US" sz="1600" dirty="0" err="1"/>
                        <a:t>ip</a:t>
                      </a:r>
                      <a:r>
                        <a:rPr lang="en-US" sz="1600" dirty="0"/>
                        <a:t> dim2)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Loss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808456"/>
                  </a:ext>
                </a:extLst>
              </a:tr>
              <a:tr h="337014">
                <a:tc>
                  <a:txBody>
                    <a:bodyPr/>
                    <a:lstStyle/>
                    <a:p>
                      <a:r>
                        <a:rPr lang="en-US" sz="1600"/>
                        <a:t>Afraid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4712, 68, 77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0.2127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465063"/>
                  </a:ext>
                </a:extLst>
              </a:tr>
              <a:tr h="337014">
                <a:tc>
                  <a:txBody>
                    <a:bodyPr/>
                    <a:lstStyle/>
                    <a:p>
                      <a:r>
                        <a:rPr lang="en-US" sz="1600"/>
                        <a:t>Angry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5118, 70, 79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0.1444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654137"/>
                  </a:ext>
                </a:extLst>
              </a:tr>
              <a:tr h="337014">
                <a:tc>
                  <a:txBody>
                    <a:bodyPr/>
                    <a:lstStyle/>
                    <a:p>
                      <a:r>
                        <a:rPr lang="en-US" sz="1600"/>
                        <a:t>Annoyed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5863, 70, 79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0.0879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186369"/>
                  </a:ext>
                </a:extLst>
              </a:tr>
              <a:tr h="337014">
                <a:tc>
                  <a:txBody>
                    <a:bodyPr/>
                    <a:lstStyle/>
                    <a:p>
                      <a:r>
                        <a:rPr lang="en-US" sz="1600"/>
                        <a:t>Anticipating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5729, 69, 78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0.1310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55483"/>
                  </a:ext>
                </a:extLst>
              </a:tr>
              <a:tr h="337014">
                <a:tc>
                  <a:txBody>
                    <a:bodyPr/>
                    <a:lstStyle/>
                    <a:p>
                      <a:r>
                        <a:rPr lang="en-US" sz="1600"/>
                        <a:t>Disgusted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4990, 70, 78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0.1450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61223"/>
                  </a:ext>
                </a:extLst>
              </a:tr>
              <a:tr h="337014">
                <a:tc>
                  <a:txBody>
                    <a:bodyPr/>
                    <a:lstStyle/>
                    <a:p>
                      <a:r>
                        <a:rPr lang="en-US" sz="1600"/>
                        <a:t>Faithful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7051, 68, 76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0.0672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027385"/>
                  </a:ext>
                </a:extLst>
              </a:tr>
              <a:tr h="337014">
                <a:tc>
                  <a:txBody>
                    <a:bodyPr/>
                    <a:lstStyle/>
                    <a:p>
                      <a:r>
                        <a:rPr lang="en-US" sz="1600"/>
                        <a:t>Joyful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3007, 63, 73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0.1514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68356"/>
                  </a:ext>
                </a:extLst>
              </a:tr>
              <a:tr h="337014">
                <a:tc>
                  <a:txBody>
                    <a:bodyPr/>
                    <a:lstStyle/>
                    <a:p>
                      <a:r>
                        <a:rPr lang="en-US" sz="1600"/>
                        <a:t>Neutral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5692, 69, 77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0.0808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417753"/>
                  </a:ext>
                </a:extLst>
              </a:tr>
              <a:tr h="337014">
                <a:tc>
                  <a:txBody>
                    <a:bodyPr/>
                    <a:lstStyle/>
                    <a:p>
                      <a:r>
                        <a:rPr lang="en-US" sz="1600"/>
                        <a:t>Proud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5007, 65, 73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0.1385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31234"/>
                  </a:ext>
                </a:extLst>
              </a:tr>
              <a:tr h="337014">
                <a:tc>
                  <a:txBody>
                    <a:bodyPr/>
                    <a:lstStyle/>
                    <a:p>
                      <a:r>
                        <a:rPr lang="en-US" sz="1600"/>
                        <a:t>Sad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6281, 68, 80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0.0698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389558"/>
                  </a:ext>
                </a:extLst>
              </a:tr>
              <a:tr h="337014">
                <a:tc>
                  <a:txBody>
                    <a:bodyPr/>
                    <a:lstStyle/>
                    <a:p>
                      <a:r>
                        <a:rPr lang="en-US" sz="1600"/>
                        <a:t>Sentimental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2683, 70, 78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0.1618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656607"/>
                  </a:ext>
                </a:extLst>
              </a:tr>
              <a:tr h="337014">
                <a:tc>
                  <a:txBody>
                    <a:bodyPr/>
                    <a:lstStyle/>
                    <a:p>
                      <a:r>
                        <a:rPr lang="en-US" sz="1600"/>
                        <a:t>Surprised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5722, 65, 73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95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950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31AE-4B2E-48D5-4A7A-841267F2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E0450-41B2-F417-CCE5-15931F665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6250"/>
            <a:ext cx="10554574" cy="3636511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https://www.kaggle.com/datasets/grafstor/simple-dialogs-for-chatbot</a:t>
            </a:r>
            <a:br>
              <a:rPr lang="en-IN" dirty="0"/>
            </a:br>
            <a:endParaRPr lang="en-IN" dirty="0"/>
          </a:p>
          <a:p>
            <a:r>
              <a:rPr lang="en-IN" dirty="0">
                <a:hlinkClick r:id="rId3"/>
              </a:rPr>
              <a:t>https://www.kaggle.com/datasets/narendrageek/mental-health-faq-for-chatbot</a:t>
            </a:r>
            <a:br>
              <a:rPr lang="en-IN" dirty="0"/>
            </a:br>
            <a:endParaRPr lang="en-IN" dirty="0"/>
          </a:p>
          <a:p>
            <a:r>
              <a:rPr lang="en-IN" dirty="0">
                <a:hlinkClick r:id="rId4"/>
              </a:rPr>
              <a:t>https://www.kaggle.com/datasets/arnavsharmaas/chatbot-dataset-topical-chat</a:t>
            </a:r>
            <a:br>
              <a:rPr lang="en-IN" dirty="0"/>
            </a:br>
            <a:endParaRPr lang="en-IN" dirty="0"/>
          </a:p>
          <a:p>
            <a:r>
              <a:rPr lang="en-IN" dirty="0">
                <a:hlinkClick r:id="rId5"/>
              </a:rPr>
              <a:t>https://www.kaggle.com/datasets/kausr25/chatterbotenglish</a:t>
            </a:r>
            <a:br>
              <a:rPr lang="en-IN" dirty="0"/>
            </a:br>
            <a:endParaRPr lang="en-IN" dirty="0"/>
          </a:p>
          <a:p>
            <a:r>
              <a:rPr lang="en-IN" dirty="0">
                <a:hlinkClick r:id="rId6"/>
              </a:rPr>
              <a:t>https://www.kaggle.com/datasets/atharvjairath/empathetic-dialogues-facebook-ai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047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CD25-A3BD-AD11-9770-BCF3ECFB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F57C5-BE57-18D4-F863-1260FB90A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collected from various resources is categorized based on its topic and segregated together as question-answer pair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question-answer pair have a sentiment associated with them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grouped these sentiments into 12 categories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30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3B44-B614-74BF-86FA-21B31C0D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BC7-934A-849A-75A9-8450BC8AC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774301"/>
            <a:ext cx="10554574" cy="36365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New sentiment classification-based architecture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Simple LSTM architecture with custom entropy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Comparison and evaluation of different models in text classification for Chatbot</a:t>
            </a:r>
            <a:br>
              <a:rPr lang="en-US" dirty="0"/>
            </a:br>
            <a:endParaRPr lang="en-US" dirty="0"/>
          </a:p>
          <a:p>
            <a:r>
              <a:rPr lang="en-US" dirty="0"/>
              <a:t>Dataset Creation: Collection and formatting of Question-Answer type data on multiple topics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Analysis of various LSTM archetypes for chatbot prediction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6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6ADB-5E5F-ADC5-CFC0-FC635A9E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4B4A5-578F-D418-6241-4F4917C6A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Girish Kumar M P – 106119034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Mohan Kumar G – 106119078</a:t>
            </a:r>
            <a:br>
              <a:rPr lang="en-US" dirty="0"/>
            </a:br>
            <a:endParaRPr lang="en-US" dirty="0"/>
          </a:p>
          <a:p>
            <a:r>
              <a:rPr lang="en-US" dirty="0"/>
              <a:t>M Shriram – 106119080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54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830A-641A-32C0-AAE7-F838937A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F52B-39F0-ED9D-68FA-5DB08D184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1610744"/>
            <a:ext cx="10554574" cy="3636511"/>
          </a:xfrm>
        </p:spPr>
        <p:txBody>
          <a:bodyPr/>
          <a:lstStyle/>
          <a:p>
            <a:r>
              <a:rPr lang="en-US" dirty="0"/>
              <a:t>To create an interactive chatbot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688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5F4A-E316-B186-A9AA-7502A05A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Libraries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91E33-6C8C-319B-1A45-B5366E8A9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endParaRPr lang="en-US" dirty="0"/>
          </a:p>
          <a:p>
            <a:r>
              <a:rPr lang="en-US" dirty="0" err="1"/>
              <a:t>Keras</a:t>
            </a:r>
            <a:endParaRPr lang="en-US" dirty="0"/>
          </a:p>
          <a:p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Pickle</a:t>
            </a:r>
          </a:p>
          <a:p>
            <a:r>
              <a:rPr lang="en-US" dirty="0"/>
              <a:t>NLTK</a:t>
            </a:r>
          </a:p>
          <a:p>
            <a:r>
              <a:rPr lang="en-US" dirty="0"/>
              <a:t>Pandas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VS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975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EA4A-6F5F-C2A0-D02B-8926B907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95F6B-8371-9F6E-BD21-9DB78509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379305"/>
            <a:ext cx="10554574" cy="36365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this project, we created an interactive chatbot that replies to the given message string using LSTMs and sentiment classification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sentiment is attached to each chat message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 LSTM model is trained for each sentiment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reply/prediction to the given message is given by the LSTM trained on the respective sentiment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following are considered for sentiment classification : SVM, Logistic Regression, ANN, SGD</a:t>
            </a:r>
          </a:p>
        </p:txBody>
      </p:sp>
    </p:spTree>
    <p:extLst>
      <p:ext uri="{BB962C8B-B14F-4D97-AF65-F5344CB8AC3E}">
        <p14:creationId xmlns:p14="http://schemas.microsoft.com/office/powerpoint/2010/main" val="416023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976B-614F-0FC1-06A2-E1B31144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D3174-E793-2CD3-C54C-94AC33D27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  <a:p>
            <a:pPr lvl="1"/>
            <a:r>
              <a:rPr lang="en-US"/>
              <a:t>All 12 </a:t>
            </a:r>
            <a:r>
              <a:rPr lang="en-US" dirty="0"/>
              <a:t>LSTM models are trained separately on the respective datasets</a:t>
            </a:r>
          </a:p>
          <a:p>
            <a:endParaRPr lang="en-US" dirty="0"/>
          </a:p>
          <a:p>
            <a:r>
              <a:rPr lang="en-US" dirty="0"/>
              <a:t>Sentiment Classifier</a:t>
            </a:r>
          </a:p>
          <a:p>
            <a:pPr lvl="1"/>
            <a:r>
              <a:rPr lang="en-US" dirty="0"/>
              <a:t>The classifier is trained on a combined dataset</a:t>
            </a:r>
          </a:p>
        </p:txBody>
      </p:sp>
    </p:spTree>
    <p:extLst>
      <p:ext uri="{BB962C8B-B14F-4D97-AF65-F5344CB8AC3E}">
        <p14:creationId xmlns:p14="http://schemas.microsoft.com/office/powerpoint/2010/main" val="188418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EF91-2E1B-FD5D-8095-AA5BCE5C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Sentiment Analysis DNN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B841FC-7CD0-331E-34AD-35077BADC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9666" y="2124362"/>
            <a:ext cx="4192668" cy="4548909"/>
          </a:xfrm>
        </p:spPr>
      </p:pic>
    </p:spTree>
    <p:extLst>
      <p:ext uri="{BB962C8B-B14F-4D97-AF65-F5344CB8AC3E}">
        <p14:creationId xmlns:p14="http://schemas.microsoft.com/office/powerpoint/2010/main" val="162005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E334-BF60-DA63-1BE5-5AEEFDD9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1325563"/>
          </a:xfrm>
        </p:spPr>
        <p:txBody>
          <a:bodyPr/>
          <a:lstStyle/>
          <a:p>
            <a:r>
              <a:rPr lang="en-US" dirty="0"/>
              <a:t>LSTM model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97F7E0B-D3B4-33D5-B78D-32A513AA8DC0}"/>
              </a:ext>
            </a:extLst>
          </p:cNvPr>
          <p:cNvSpPr/>
          <p:nvPr/>
        </p:nvSpPr>
        <p:spPr>
          <a:xfrm>
            <a:off x="7610764" y="4146570"/>
            <a:ext cx="1587500" cy="942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134D56-C77D-E01E-F601-40C6C6669F0B}"/>
              </a:ext>
            </a:extLst>
          </p:cNvPr>
          <p:cNvSpPr/>
          <p:nvPr/>
        </p:nvSpPr>
        <p:spPr>
          <a:xfrm>
            <a:off x="3470564" y="4146570"/>
            <a:ext cx="1587500" cy="942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49CB3-367E-DB6A-CFE9-E7F8C6E94760}"/>
              </a:ext>
            </a:extLst>
          </p:cNvPr>
          <p:cNvSpPr txBox="1"/>
          <p:nvPr/>
        </p:nvSpPr>
        <p:spPr>
          <a:xfrm flipH="1">
            <a:off x="3601664" y="6299034"/>
            <a:ext cx="138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C8ABBA-CFE2-A9A3-BF6A-399DF1AB7D3F}"/>
              </a:ext>
            </a:extLst>
          </p:cNvPr>
          <p:cNvSpPr txBox="1"/>
          <p:nvPr/>
        </p:nvSpPr>
        <p:spPr>
          <a:xfrm flipH="1">
            <a:off x="7844498" y="6233499"/>
            <a:ext cx="115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86C64D-50AB-848A-C6E8-15926FF1D927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V="1">
            <a:off x="4293179" y="5833521"/>
            <a:ext cx="2" cy="46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53B8D4-2926-7C3B-4DC1-9B60DBD6A1E2}"/>
              </a:ext>
            </a:extLst>
          </p:cNvPr>
          <p:cNvCxnSpPr>
            <a:cxnSpLocks/>
            <a:stCxn id="10" idx="0"/>
            <a:endCxn id="22" idx="2"/>
          </p:cNvCxnSpPr>
          <p:nvPr/>
        </p:nvCxnSpPr>
        <p:spPr>
          <a:xfrm flipV="1">
            <a:off x="8420391" y="5821065"/>
            <a:ext cx="2" cy="41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B80B415-B1B3-F2D8-E88A-C709168D8B8A}"/>
              </a:ext>
            </a:extLst>
          </p:cNvPr>
          <p:cNvSpPr/>
          <p:nvPr/>
        </p:nvSpPr>
        <p:spPr>
          <a:xfrm>
            <a:off x="7610763" y="2763238"/>
            <a:ext cx="1587500" cy="942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B37015-0D00-CF7C-B576-E7FE699D6C96}"/>
              </a:ext>
            </a:extLst>
          </p:cNvPr>
          <p:cNvCxnSpPr>
            <a:stCxn id="5" idx="3"/>
            <a:endCxn id="3" idx="1"/>
          </p:cNvCxnSpPr>
          <p:nvPr/>
        </p:nvCxnSpPr>
        <p:spPr>
          <a:xfrm>
            <a:off x="5058064" y="4618058"/>
            <a:ext cx="2552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04981E-6D56-85B0-6CDD-5BFDE88FE057}"/>
              </a:ext>
            </a:extLst>
          </p:cNvPr>
          <p:cNvCxnSpPr>
            <a:stCxn id="3" idx="0"/>
            <a:endCxn id="15" idx="2"/>
          </p:cNvCxnSpPr>
          <p:nvPr/>
        </p:nvCxnSpPr>
        <p:spPr>
          <a:xfrm flipH="1" flipV="1">
            <a:off x="8404513" y="3706213"/>
            <a:ext cx="1" cy="44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5858D5-DEF8-7B79-39FC-73AE6E474484}"/>
              </a:ext>
            </a:extLst>
          </p:cNvPr>
          <p:cNvSpPr txBox="1"/>
          <p:nvPr/>
        </p:nvSpPr>
        <p:spPr>
          <a:xfrm flipH="1">
            <a:off x="7880221" y="2027262"/>
            <a:ext cx="104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25B8A2-C00B-254B-1700-DCCB42AF347D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flipH="1" flipV="1">
            <a:off x="8404512" y="2396594"/>
            <a:ext cx="1" cy="366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58C0EE2-7AF8-D046-2F95-ADF04142C5DF}"/>
              </a:ext>
            </a:extLst>
          </p:cNvPr>
          <p:cNvSpPr/>
          <p:nvPr/>
        </p:nvSpPr>
        <p:spPr>
          <a:xfrm>
            <a:off x="2281382" y="2668512"/>
            <a:ext cx="7666182" cy="326118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1E17F516-AD92-95C6-BD8C-4597B70D0958}"/>
              </a:ext>
            </a:extLst>
          </p:cNvPr>
          <p:cNvSpPr/>
          <p:nvPr/>
        </p:nvSpPr>
        <p:spPr>
          <a:xfrm>
            <a:off x="3272564" y="5102001"/>
            <a:ext cx="2041233" cy="731520"/>
          </a:xfrm>
          <a:prstGeom prst="trapezoi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 Layer</a:t>
            </a:r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CF17EB9B-76CB-B0BF-4E58-DB413C612DA6}"/>
              </a:ext>
            </a:extLst>
          </p:cNvPr>
          <p:cNvSpPr/>
          <p:nvPr/>
        </p:nvSpPr>
        <p:spPr>
          <a:xfrm>
            <a:off x="7399776" y="5089545"/>
            <a:ext cx="2041233" cy="731520"/>
          </a:xfrm>
          <a:prstGeom prst="trapezoi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 Layer</a:t>
            </a:r>
          </a:p>
        </p:txBody>
      </p:sp>
    </p:spTree>
    <p:extLst>
      <p:ext uri="{BB962C8B-B14F-4D97-AF65-F5344CB8AC3E}">
        <p14:creationId xmlns:p14="http://schemas.microsoft.com/office/powerpoint/2010/main" val="380541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9B8F-37F9-44BB-CC44-11B24DA33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1325563"/>
          </a:xfrm>
        </p:spPr>
        <p:txBody>
          <a:bodyPr/>
          <a:lstStyle/>
          <a:p>
            <a:r>
              <a:rPr lang="en-US" dirty="0"/>
              <a:t>Overall architecture for Chatbot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40C782-A98A-F80C-6FF5-E11C245FA7E8}"/>
              </a:ext>
            </a:extLst>
          </p:cNvPr>
          <p:cNvSpPr/>
          <p:nvPr/>
        </p:nvSpPr>
        <p:spPr>
          <a:xfrm>
            <a:off x="2944090" y="3199640"/>
            <a:ext cx="1587500" cy="942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Classifier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FC81BB-95DF-925E-3B1A-13B5227B2847}"/>
              </a:ext>
            </a:extLst>
          </p:cNvPr>
          <p:cNvSpPr/>
          <p:nvPr/>
        </p:nvSpPr>
        <p:spPr>
          <a:xfrm>
            <a:off x="5437476" y="1986792"/>
            <a:ext cx="1834284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 for topic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D104DA-8E33-EFD8-F78B-24A31E7C75F3}"/>
              </a:ext>
            </a:extLst>
          </p:cNvPr>
          <p:cNvSpPr/>
          <p:nvPr/>
        </p:nvSpPr>
        <p:spPr>
          <a:xfrm>
            <a:off x="403367" y="3351088"/>
            <a:ext cx="1754909" cy="640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message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2B0D67-231F-6B08-1F48-E71457D7BB6A}"/>
              </a:ext>
            </a:extLst>
          </p:cNvPr>
          <p:cNvSpPr/>
          <p:nvPr/>
        </p:nvSpPr>
        <p:spPr>
          <a:xfrm>
            <a:off x="5437476" y="2736452"/>
            <a:ext cx="1834284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 for topic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99ACF7-609F-39D4-B983-94343201F91E}"/>
              </a:ext>
            </a:extLst>
          </p:cNvPr>
          <p:cNvSpPr/>
          <p:nvPr/>
        </p:nvSpPr>
        <p:spPr>
          <a:xfrm>
            <a:off x="5417379" y="5379642"/>
            <a:ext cx="1874476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 for topic 11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D3F402B-97DC-EAF5-5774-1899C0952837}"/>
              </a:ext>
            </a:extLst>
          </p:cNvPr>
          <p:cNvSpPr/>
          <p:nvPr/>
        </p:nvSpPr>
        <p:spPr>
          <a:xfrm>
            <a:off x="5397283" y="6249086"/>
            <a:ext cx="1914669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 for topic 12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8DDE426-7DBD-61AD-FACD-6A4B1DD8D4DB}"/>
              </a:ext>
            </a:extLst>
          </p:cNvPr>
          <p:cNvSpPr/>
          <p:nvPr/>
        </p:nvSpPr>
        <p:spPr>
          <a:xfrm>
            <a:off x="9959832" y="3417128"/>
            <a:ext cx="1754909" cy="640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message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937107-E026-C2C7-93AA-9727C0251804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2158276" y="3671128"/>
            <a:ext cx="785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ECDBCA1-51C3-8E30-1747-FE430BC7487B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4531590" y="2240792"/>
            <a:ext cx="905886" cy="14303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CE755F1-82CF-FC69-9B8B-C2FC77C37562}"/>
              </a:ext>
            </a:extLst>
          </p:cNvPr>
          <p:cNvCxnSpPr>
            <a:stCxn id="3" idx="3"/>
            <a:endCxn id="14" idx="1"/>
          </p:cNvCxnSpPr>
          <p:nvPr/>
        </p:nvCxnSpPr>
        <p:spPr>
          <a:xfrm>
            <a:off x="4531590" y="3671128"/>
            <a:ext cx="865693" cy="28319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29CB442-5D5F-32B4-BB40-C0F6AB708B9E}"/>
              </a:ext>
            </a:extLst>
          </p:cNvPr>
          <p:cNvCxnSpPr>
            <a:stCxn id="3" idx="3"/>
            <a:endCxn id="10" idx="1"/>
          </p:cNvCxnSpPr>
          <p:nvPr/>
        </p:nvCxnSpPr>
        <p:spPr>
          <a:xfrm flipV="1">
            <a:off x="4531590" y="2990452"/>
            <a:ext cx="905886" cy="680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6AA1E94-63A7-F2CF-5CB2-1D331B821662}"/>
              </a:ext>
            </a:extLst>
          </p:cNvPr>
          <p:cNvCxnSpPr>
            <a:stCxn id="3" idx="3"/>
            <a:endCxn id="13" idx="1"/>
          </p:cNvCxnSpPr>
          <p:nvPr/>
        </p:nvCxnSpPr>
        <p:spPr>
          <a:xfrm>
            <a:off x="4531590" y="3671128"/>
            <a:ext cx="885789" cy="19625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6C15EB-82F9-C3E9-C18C-01CC0355CF1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354617" y="3351088"/>
            <a:ext cx="0" cy="2028554"/>
          </a:xfrm>
          <a:prstGeom prst="line">
            <a:avLst/>
          </a:prstGeom>
          <a:ln w="15875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ADAE74E-2F57-5319-E8C4-52D431CF48AB}"/>
              </a:ext>
            </a:extLst>
          </p:cNvPr>
          <p:cNvCxnSpPr>
            <a:stCxn id="5" idx="3"/>
            <a:endCxn id="15" idx="1"/>
          </p:cNvCxnSpPr>
          <p:nvPr/>
        </p:nvCxnSpPr>
        <p:spPr>
          <a:xfrm>
            <a:off x="7271760" y="2240792"/>
            <a:ext cx="2688072" cy="14963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15CDCB6-CD64-0A8D-E069-0E44E6DCC58B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7271760" y="2990452"/>
            <a:ext cx="2688072" cy="7467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2A84DB8-C1CC-F595-FE2F-B6073346C366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291855" y="3737168"/>
            <a:ext cx="2667977" cy="18964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ED8C329-7DC7-C663-15F5-2F38139FC7E3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7311952" y="3737168"/>
            <a:ext cx="2647880" cy="2765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526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5A22309E133E4DA3C07B35B7424A37" ma:contentTypeVersion="14" ma:contentTypeDescription="Create a new document." ma:contentTypeScope="" ma:versionID="e5bd1fcd57cbb2893f4bd7914c0239d6">
  <xsd:schema xmlns:xsd="http://www.w3.org/2001/XMLSchema" xmlns:xs="http://www.w3.org/2001/XMLSchema" xmlns:p="http://schemas.microsoft.com/office/2006/metadata/properties" xmlns:ns3="8aa3827f-9535-4efb-8230-1ffca0dd606c" xmlns:ns4="56ed928c-3d6d-4195-b4ae-17d7c40987d2" targetNamespace="http://schemas.microsoft.com/office/2006/metadata/properties" ma:root="true" ma:fieldsID="da1ecaac082ac0ae2325fb7ae4fcad17" ns3:_="" ns4:_="">
    <xsd:import namespace="8aa3827f-9535-4efb-8230-1ffca0dd606c"/>
    <xsd:import namespace="56ed928c-3d6d-4195-b4ae-17d7c40987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a3827f-9535-4efb-8230-1ffca0dd60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ed928c-3d6d-4195-b4ae-17d7c40987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68E9F0-1BBB-4C59-A4EA-5CB0CBBBCB7A}">
  <ds:schemaRefs>
    <ds:schemaRef ds:uri="http://purl.org/dc/terms/"/>
    <ds:schemaRef ds:uri="http://schemas.microsoft.com/office/2006/metadata/properties"/>
    <ds:schemaRef ds:uri="56ed928c-3d6d-4195-b4ae-17d7c40987d2"/>
    <ds:schemaRef ds:uri="8aa3827f-9535-4efb-8230-1ffca0dd606c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4C92659-3B11-4A82-9828-61A0EA4ACC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2C6AFB-C175-4397-9660-B061D34522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a3827f-9535-4efb-8230-1ffca0dd606c"/>
    <ds:schemaRef ds:uri="56ed928c-3d6d-4195-b4ae-17d7c40987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736</TotalTime>
  <Words>474</Words>
  <Application>Microsoft Office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Quotable</vt:lpstr>
      <vt:lpstr>Interactive Chatbot</vt:lpstr>
      <vt:lpstr>Team Details</vt:lpstr>
      <vt:lpstr>Problem Statement</vt:lpstr>
      <vt:lpstr>Tools and Libraries used</vt:lpstr>
      <vt:lpstr>The Approach</vt:lpstr>
      <vt:lpstr>Training the models</vt:lpstr>
      <vt:lpstr>Architecture of Sentiment Analysis DNN</vt:lpstr>
      <vt:lpstr>LSTM model</vt:lpstr>
      <vt:lpstr>Overall architecture for Chatbot</vt:lpstr>
      <vt:lpstr>Sentiment Classifiers trained</vt:lpstr>
      <vt:lpstr>LSTMs trained</vt:lpstr>
      <vt:lpstr>Datasets used</vt:lpstr>
      <vt:lpstr>Dataset Creation</vt:lpstr>
      <vt:lpstr>Novelties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Chatbot</dc:title>
  <dc:creator>Mohan Kumar</dc:creator>
  <cp:lastModifiedBy>Girishkumar MP</cp:lastModifiedBy>
  <cp:revision>17</cp:revision>
  <dcterms:created xsi:type="dcterms:W3CDTF">2022-11-29T22:17:04Z</dcterms:created>
  <dcterms:modified xsi:type="dcterms:W3CDTF">2022-11-30T10:54:18Z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0x010100D85A22309E133E4DA3C07B35B7424A37</vt:lpwstr>
  </property>
</Properties>
</file>