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 id="271" r:id="rId5"/>
    <p:sldId id="263" r:id="rId6"/>
    <p:sldId id="265" r:id="rId7"/>
    <p:sldId id="264" r:id="rId8"/>
    <p:sldId id="272" r:id="rId9"/>
    <p:sldId id="273" r:id="rId10"/>
    <p:sldId id="274" r:id="rId11"/>
    <p:sldId id="275" r:id="rId12"/>
    <p:sldId id="276" r:id="rId13"/>
    <p:sldId id="269" r:id="rId14"/>
    <p:sldId id="270"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F0F0F0"/>
    <a:srgbClr val="EEEEEE"/>
    <a:srgbClr val="F7F7F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8D3716-81D6-40F0-80C4-68C766DCE77C}"/>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2E812ACF-28C9-4744-92DA-D860405623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27E81514-B5C3-4D2F-A8DB-D38FCF33060E}"/>
              </a:ext>
            </a:extLst>
          </p:cNvPr>
          <p:cNvSpPr>
            <a:spLocks noGrp="1"/>
          </p:cNvSpPr>
          <p:nvPr>
            <p:ph type="dt" sz="half" idx="10"/>
          </p:nvPr>
        </p:nvSpPr>
        <p:spPr/>
        <p:txBody>
          <a:bodyPr/>
          <a:lstStyle/>
          <a:p>
            <a:fld id="{D7B6A5F9-199B-4DA3-AAED-3B13DA2663CF}" type="datetimeFigureOut">
              <a:rPr lang="ru-RU" smtClean="0"/>
              <a:t>11.12.2023</a:t>
            </a:fld>
            <a:endParaRPr lang="ru-RU"/>
          </a:p>
        </p:txBody>
      </p:sp>
      <p:sp>
        <p:nvSpPr>
          <p:cNvPr id="5" name="Нижний колонтитул 4">
            <a:extLst>
              <a:ext uri="{FF2B5EF4-FFF2-40B4-BE49-F238E27FC236}">
                <a16:creationId xmlns:a16="http://schemas.microsoft.com/office/drawing/2014/main" id="{E1585685-5353-414A-BCA2-B247D170ED7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2221B59-C916-418A-924E-6ED23FE2D498}"/>
              </a:ext>
            </a:extLst>
          </p:cNvPr>
          <p:cNvSpPr>
            <a:spLocks noGrp="1"/>
          </p:cNvSpPr>
          <p:nvPr>
            <p:ph type="sldNum" sz="quarter" idx="12"/>
          </p:nvPr>
        </p:nvSpPr>
        <p:spPr/>
        <p:txBody>
          <a:bodyPr/>
          <a:lstStyle/>
          <a:p>
            <a:fld id="{1D48B69F-1272-45FD-A7F5-A3F25B4DB09C}" type="slidenum">
              <a:rPr lang="ru-RU" smtClean="0"/>
              <a:t>‹#›</a:t>
            </a:fld>
            <a:endParaRPr lang="ru-RU"/>
          </a:p>
        </p:txBody>
      </p:sp>
    </p:spTree>
    <p:extLst>
      <p:ext uri="{BB962C8B-B14F-4D97-AF65-F5344CB8AC3E}">
        <p14:creationId xmlns:p14="http://schemas.microsoft.com/office/powerpoint/2010/main" val="3364943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4E6834-580A-45A2-ACDB-6A7EAA27DDF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16208109-521A-4C18-868F-4D12D40418A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A14D1C8-6820-45E4-9C49-DEE9AADDB91B}"/>
              </a:ext>
            </a:extLst>
          </p:cNvPr>
          <p:cNvSpPr>
            <a:spLocks noGrp="1"/>
          </p:cNvSpPr>
          <p:nvPr>
            <p:ph type="dt" sz="half" idx="10"/>
          </p:nvPr>
        </p:nvSpPr>
        <p:spPr/>
        <p:txBody>
          <a:bodyPr/>
          <a:lstStyle/>
          <a:p>
            <a:fld id="{D7B6A5F9-199B-4DA3-AAED-3B13DA2663CF}" type="datetimeFigureOut">
              <a:rPr lang="ru-RU" smtClean="0"/>
              <a:t>11.12.2023</a:t>
            </a:fld>
            <a:endParaRPr lang="ru-RU"/>
          </a:p>
        </p:txBody>
      </p:sp>
      <p:sp>
        <p:nvSpPr>
          <p:cNvPr id="5" name="Нижний колонтитул 4">
            <a:extLst>
              <a:ext uri="{FF2B5EF4-FFF2-40B4-BE49-F238E27FC236}">
                <a16:creationId xmlns:a16="http://schemas.microsoft.com/office/drawing/2014/main" id="{E6E57774-D53B-4745-A364-AA458907B97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9D15ED9-AF90-4630-B6D1-4A3CC80CAA69}"/>
              </a:ext>
            </a:extLst>
          </p:cNvPr>
          <p:cNvSpPr>
            <a:spLocks noGrp="1"/>
          </p:cNvSpPr>
          <p:nvPr>
            <p:ph type="sldNum" sz="quarter" idx="12"/>
          </p:nvPr>
        </p:nvSpPr>
        <p:spPr/>
        <p:txBody>
          <a:bodyPr/>
          <a:lstStyle/>
          <a:p>
            <a:fld id="{1D48B69F-1272-45FD-A7F5-A3F25B4DB09C}" type="slidenum">
              <a:rPr lang="ru-RU" smtClean="0"/>
              <a:t>‹#›</a:t>
            </a:fld>
            <a:endParaRPr lang="ru-RU"/>
          </a:p>
        </p:txBody>
      </p:sp>
    </p:spTree>
    <p:extLst>
      <p:ext uri="{BB962C8B-B14F-4D97-AF65-F5344CB8AC3E}">
        <p14:creationId xmlns:p14="http://schemas.microsoft.com/office/powerpoint/2010/main" val="141985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DA0687B-43CA-4402-A73A-8F37EDE2A65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8C6BFDD2-09B8-4752-8922-FD58DA5D870F}"/>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064D32B-1D8A-48F6-8D26-36C829112713}"/>
              </a:ext>
            </a:extLst>
          </p:cNvPr>
          <p:cNvSpPr>
            <a:spLocks noGrp="1"/>
          </p:cNvSpPr>
          <p:nvPr>
            <p:ph type="dt" sz="half" idx="10"/>
          </p:nvPr>
        </p:nvSpPr>
        <p:spPr/>
        <p:txBody>
          <a:bodyPr/>
          <a:lstStyle/>
          <a:p>
            <a:fld id="{D7B6A5F9-199B-4DA3-AAED-3B13DA2663CF}" type="datetimeFigureOut">
              <a:rPr lang="ru-RU" smtClean="0"/>
              <a:t>11.12.2023</a:t>
            </a:fld>
            <a:endParaRPr lang="ru-RU"/>
          </a:p>
        </p:txBody>
      </p:sp>
      <p:sp>
        <p:nvSpPr>
          <p:cNvPr id="5" name="Нижний колонтитул 4">
            <a:extLst>
              <a:ext uri="{FF2B5EF4-FFF2-40B4-BE49-F238E27FC236}">
                <a16:creationId xmlns:a16="http://schemas.microsoft.com/office/drawing/2014/main" id="{7A5C304C-4612-47D7-81E4-40943E3D16C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ABB6152-2B9B-4FB7-8E1B-BD9FCC4D4CC3}"/>
              </a:ext>
            </a:extLst>
          </p:cNvPr>
          <p:cNvSpPr>
            <a:spLocks noGrp="1"/>
          </p:cNvSpPr>
          <p:nvPr>
            <p:ph type="sldNum" sz="quarter" idx="12"/>
          </p:nvPr>
        </p:nvSpPr>
        <p:spPr/>
        <p:txBody>
          <a:bodyPr/>
          <a:lstStyle/>
          <a:p>
            <a:fld id="{1D48B69F-1272-45FD-A7F5-A3F25B4DB09C}" type="slidenum">
              <a:rPr lang="ru-RU" smtClean="0"/>
              <a:t>‹#›</a:t>
            </a:fld>
            <a:endParaRPr lang="ru-RU"/>
          </a:p>
        </p:txBody>
      </p:sp>
    </p:spTree>
    <p:extLst>
      <p:ext uri="{BB962C8B-B14F-4D97-AF65-F5344CB8AC3E}">
        <p14:creationId xmlns:p14="http://schemas.microsoft.com/office/powerpoint/2010/main" val="3996583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FE940A-F19B-44A3-9B30-F96F3F4AEF65}"/>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041F7BC-9676-4118-B5F2-033F3FBE7F57}"/>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C59C518-2F47-4A59-A56D-8E27EBFB6F94}"/>
              </a:ext>
            </a:extLst>
          </p:cNvPr>
          <p:cNvSpPr>
            <a:spLocks noGrp="1"/>
          </p:cNvSpPr>
          <p:nvPr>
            <p:ph type="dt" sz="half" idx="10"/>
          </p:nvPr>
        </p:nvSpPr>
        <p:spPr/>
        <p:txBody>
          <a:bodyPr/>
          <a:lstStyle/>
          <a:p>
            <a:fld id="{D7B6A5F9-199B-4DA3-AAED-3B13DA2663CF}" type="datetimeFigureOut">
              <a:rPr lang="ru-RU" smtClean="0"/>
              <a:t>11.12.2023</a:t>
            </a:fld>
            <a:endParaRPr lang="ru-RU"/>
          </a:p>
        </p:txBody>
      </p:sp>
      <p:sp>
        <p:nvSpPr>
          <p:cNvPr id="5" name="Нижний колонтитул 4">
            <a:extLst>
              <a:ext uri="{FF2B5EF4-FFF2-40B4-BE49-F238E27FC236}">
                <a16:creationId xmlns:a16="http://schemas.microsoft.com/office/drawing/2014/main" id="{3B8BCB73-4A06-43BE-907B-210D5FA853C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0D9ED60-6269-461D-B5F8-CB1479D1A9FE}"/>
              </a:ext>
            </a:extLst>
          </p:cNvPr>
          <p:cNvSpPr>
            <a:spLocks noGrp="1"/>
          </p:cNvSpPr>
          <p:nvPr>
            <p:ph type="sldNum" sz="quarter" idx="12"/>
          </p:nvPr>
        </p:nvSpPr>
        <p:spPr/>
        <p:txBody>
          <a:bodyPr/>
          <a:lstStyle/>
          <a:p>
            <a:fld id="{1D48B69F-1272-45FD-A7F5-A3F25B4DB09C}" type="slidenum">
              <a:rPr lang="ru-RU" smtClean="0"/>
              <a:t>‹#›</a:t>
            </a:fld>
            <a:endParaRPr lang="ru-RU"/>
          </a:p>
        </p:txBody>
      </p:sp>
    </p:spTree>
    <p:extLst>
      <p:ext uri="{BB962C8B-B14F-4D97-AF65-F5344CB8AC3E}">
        <p14:creationId xmlns:p14="http://schemas.microsoft.com/office/powerpoint/2010/main" val="145399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A452AA-B760-4C84-9276-16588BE6B7F0}"/>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01EE7B81-1B6F-484D-B62B-E6276227DA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C909E47-6C96-4497-A1AE-BA6B86867E4C}"/>
              </a:ext>
            </a:extLst>
          </p:cNvPr>
          <p:cNvSpPr>
            <a:spLocks noGrp="1"/>
          </p:cNvSpPr>
          <p:nvPr>
            <p:ph type="dt" sz="half" idx="10"/>
          </p:nvPr>
        </p:nvSpPr>
        <p:spPr/>
        <p:txBody>
          <a:bodyPr/>
          <a:lstStyle/>
          <a:p>
            <a:fld id="{D7B6A5F9-199B-4DA3-AAED-3B13DA2663CF}" type="datetimeFigureOut">
              <a:rPr lang="ru-RU" smtClean="0"/>
              <a:t>11.12.2023</a:t>
            </a:fld>
            <a:endParaRPr lang="ru-RU"/>
          </a:p>
        </p:txBody>
      </p:sp>
      <p:sp>
        <p:nvSpPr>
          <p:cNvPr id="5" name="Нижний колонтитул 4">
            <a:extLst>
              <a:ext uri="{FF2B5EF4-FFF2-40B4-BE49-F238E27FC236}">
                <a16:creationId xmlns:a16="http://schemas.microsoft.com/office/drawing/2014/main" id="{ADF1D499-5668-4E95-9DA4-1C78C294EBE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BA1BF37-661C-489A-9D85-71B367C46870}"/>
              </a:ext>
            </a:extLst>
          </p:cNvPr>
          <p:cNvSpPr>
            <a:spLocks noGrp="1"/>
          </p:cNvSpPr>
          <p:nvPr>
            <p:ph type="sldNum" sz="quarter" idx="12"/>
          </p:nvPr>
        </p:nvSpPr>
        <p:spPr/>
        <p:txBody>
          <a:bodyPr/>
          <a:lstStyle/>
          <a:p>
            <a:fld id="{1D48B69F-1272-45FD-A7F5-A3F25B4DB09C}" type="slidenum">
              <a:rPr lang="ru-RU" smtClean="0"/>
              <a:t>‹#›</a:t>
            </a:fld>
            <a:endParaRPr lang="ru-RU"/>
          </a:p>
        </p:txBody>
      </p:sp>
    </p:spTree>
    <p:extLst>
      <p:ext uri="{BB962C8B-B14F-4D97-AF65-F5344CB8AC3E}">
        <p14:creationId xmlns:p14="http://schemas.microsoft.com/office/powerpoint/2010/main" val="390564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290848-C81C-4058-8C4B-8BC94F16679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13D2783F-80B6-4A53-B2AA-E26A0438B7CC}"/>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5717F4A4-4E17-482F-AB38-8F37CD7961E7}"/>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ACC57CE6-6220-4603-9A95-9210DD5F647D}"/>
              </a:ext>
            </a:extLst>
          </p:cNvPr>
          <p:cNvSpPr>
            <a:spLocks noGrp="1"/>
          </p:cNvSpPr>
          <p:nvPr>
            <p:ph type="dt" sz="half" idx="10"/>
          </p:nvPr>
        </p:nvSpPr>
        <p:spPr/>
        <p:txBody>
          <a:bodyPr/>
          <a:lstStyle/>
          <a:p>
            <a:fld id="{D7B6A5F9-199B-4DA3-AAED-3B13DA2663CF}" type="datetimeFigureOut">
              <a:rPr lang="ru-RU" smtClean="0"/>
              <a:t>11.12.2023</a:t>
            </a:fld>
            <a:endParaRPr lang="ru-RU"/>
          </a:p>
        </p:txBody>
      </p:sp>
      <p:sp>
        <p:nvSpPr>
          <p:cNvPr id="6" name="Нижний колонтитул 5">
            <a:extLst>
              <a:ext uri="{FF2B5EF4-FFF2-40B4-BE49-F238E27FC236}">
                <a16:creationId xmlns:a16="http://schemas.microsoft.com/office/drawing/2014/main" id="{63B08329-9123-4213-BDB9-B9D5BA6A273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FFD482A-0385-416D-86A8-CB568A63F31F}"/>
              </a:ext>
            </a:extLst>
          </p:cNvPr>
          <p:cNvSpPr>
            <a:spLocks noGrp="1"/>
          </p:cNvSpPr>
          <p:nvPr>
            <p:ph type="sldNum" sz="quarter" idx="12"/>
          </p:nvPr>
        </p:nvSpPr>
        <p:spPr/>
        <p:txBody>
          <a:bodyPr/>
          <a:lstStyle/>
          <a:p>
            <a:fld id="{1D48B69F-1272-45FD-A7F5-A3F25B4DB09C}" type="slidenum">
              <a:rPr lang="ru-RU" smtClean="0"/>
              <a:t>‹#›</a:t>
            </a:fld>
            <a:endParaRPr lang="ru-RU"/>
          </a:p>
        </p:txBody>
      </p:sp>
    </p:spTree>
    <p:extLst>
      <p:ext uri="{BB962C8B-B14F-4D97-AF65-F5344CB8AC3E}">
        <p14:creationId xmlns:p14="http://schemas.microsoft.com/office/powerpoint/2010/main" val="840848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BA773D-015D-4290-8FC7-D175365A25D2}"/>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02673532-A2CE-4245-B1B5-E2A849D905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8497FC3-0FF7-422E-A037-4BEA976B68B9}"/>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B8101180-1E64-4AC6-9488-8EDBB46A36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6FB776EC-9DD0-4D88-82A6-6A4FE7CA7A10}"/>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9146849E-8F48-41E6-8A07-E006BCB6FEC2}"/>
              </a:ext>
            </a:extLst>
          </p:cNvPr>
          <p:cNvSpPr>
            <a:spLocks noGrp="1"/>
          </p:cNvSpPr>
          <p:nvPr>
            <p:ph type="dt" sz="half" idx="10"/>
          </p:nvPr>
        </p:nvSpPr>
        <p:spPr/>
        <p:txBody>
          <a:bodyPr/>
          <a:lstStyle/>
          <a:p>
            <a:fld id="{D7B6A5F9-199B-4DA3-AAED-3B13DA2663CF}" type="datetimeFigureOut">
              <a:rPr lang="ru-RU" smtClean="0"/>
              <a:t>11.12.2023</a:t>
            </a:fld>
            <a:endParaRPr lang="ru-RU"/>
          </a:p>
        </p:txBody>
      </p:sp>
      <p:sp>
        <p:nvSpPr>
          <p:cNvPr id="8" name="Нижний колонтитул 7">
            <a:extLst>
              <a:ext uri="{FF2B5EF4-FFF2-40B4-BE49-F238E27FC236}">
                <a16:creationId xmlns:a16="http://schemas.microsoft.com/office/drawing/2014/main" id="{BD881F07-4EFD-4E68-8699-6534258D0C15}"/>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983C7C98-891B-4ECE-8582-58841A0BFDC6}"/>
              </a:ext>
            </a:extLst>
          </p:cNvPr>
          <p:cNvSpPr>
            <a:spLocks noGrp="1"/>
          </p:cNvSpPr>
          <p:nvPr>
            <p:ph type="sldNum" sz="quarter" idx="12"/>
          </p:nvPr>
        </p:nvSpPr>
        <p:spPr/>
        <p:txBody>
          <a:bodyPr/>
          <a:lstStyle/>
          <a:p>
            <a:fld id="{1D48B69F-1272-45FD-A7F5-A3F25B4DB09C}" type="slidenum">
              <a:rPr lang="ru-RU" smtClean="0"/>
              <a:t>‹#›</a:t>
            </a:fld>
            <a:endParaRPr lang="ru-RU"/>
          </a:p>
        </p:txBody>
      </p:sp>
    </p:spTree>
    <p:extLst>
      <p:ext uri="{BB962C8B-B14F-4D97-AF65-F5344CB8AC3E}">
        <p14:creationId xmlns:p14="http://schemas.microsoft.com/office/powerpoint/2010/main" val="2637000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14E23E-9572-4682-84D3-8223CED6018B}"/>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B01D3BD9-3088-4E67-9442-151590826E41}"/>
              </a:ext>
            </a:extLst>
          </p:cNvPr>
          <p:cNvSpPr>
            <a:spLocks noGrp="1"/>
          </p:cNvSpPr>
          <p:nvPr>
            <p:ph type="dt" sz="half" idx="10"/>
          </p:nvPr>
        </p:nvSpPr>
        <p:spPr/>
        <p:txBody>
          <a:bodyPr/>
          <a:lstStyle/>
          <a:p>
            <a:fld id="{D7B6A5F9-199B-4DA3-AAED-3B13DA2663CF}" type="datetimeFigureOut">
              <a:rPr lang="ru-RU" smtClean="0"/>
              <a:t>11.12.2023</a:t>
            </a:fld>
            <a:endParaRPr lang="ru-RU"/>
          </a:p>
        </p:txBody>
      </p:sp>
      <p:sp>
        <p:nvSpPr>
          <p:cNvPr id="4" name="Нижний колонтитул 3">
            <a:extLst>
              <a:ext uri="{FF2B5EF4-FFF2-40B4-BE49-F238E27FC236}">
                <a16:creationId xmlns:a16="http://schemas.microsoft.com/office/drawing/2014/main" id="{7F957F2A-7DCD-40D1-8655-E009F4D30BE0}"/>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F892402D-38D6-4E06-B088-BE91E4534B7D}"/>
              </a:ext>
            </a:extLst>
          </p:cNvPr>
          <p:cNvSpPr>
            <a:spLocks noGrp="1"/>
          </p:cNvSpPr>
          <p:nvPr>
            <p:ph type="sldNum" sz="quarter" idx="12"/>
          </p:nvPr>
        </p:nvSpPr>
        <p:spPr/>
        <p:txBody>
          <a:bodyPr/>
          <a:lstStyle/>
          <a:p>
            <a:fld id="{1D48B69F-1272-45FD-A7F5-A3F25B4DB09C}" type="slidenum">
              <a:rPr lang="ru-RU" smtClean="0"/>
              <a:t>‹#›</a:t>
            </a:fld>
            <a:endParaRPr lang="ru-RU"/>
          </a:p>
        </p:txBody>
      </p:sp>
    </p:spTree>
    <p:extLst>
      <p:ext uri="{BB962C8B-B14F-4D97-AF65-F5344CB8AC3E}">
        <p14:creationId xmlns:p14="http://schemas.microsoft.com/office/powerpoint/2010/main" val="856335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8284558F-0B61-4D21-8E26-D7F8CBEC475A}"/>
              </a:ext>
            </a:extLst>
          </p:cNvPr>
          <p:cNvSpPr>
            <a:spLocks noGrp="1"/>
          </p:cNvSpPr>
          <p:nvPr>
            <p:ph type="dt" sz="half" idx="10"/>
          </p:nvPr>
        </p:nvSpPr>
        <p:spPr/>
        <p:txBody>
          <a:bodyPr/>
          <a:lstStyle/>
          <a:p>
            <a:fld id="{D7B6A5F9-199B-4DA3-AAED-3B13DA2663CF}" type="datetimeFigureOut">
              <a:rPr lang="ru-RU" smtClean="0"/>
              <a:t>11.12.2023</a:t>
            </a:fld>
            <a:endParaRPr lang="ru-RU"/>
          </a:p>
        </p:txBody>
      </p:sp>
      <p:sp>
        <p:nvSpPr>
          <p:cNvPr id="3" name="Нижний колонтитул 2">
            <a:extLst>
              <a:ext uri="{FF2B5EF4-FFF2-40B4-BE49-F238E27FC236}">
                <a16:creationId xmlns:a16="http://schemas.microsoft.com/office/drawing/2014/main" id="{87B33504-5077-43A3-8FBC-048B0B98A21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ACD09F0C-FF34-482D-8F30-3419A542F9F9}"/>
              </a:ext>
            </a:extLst>
          </p:cNvPr>
          <p:cNvSpPr>
            <a:spLocks noGrp="1"/>
          </p:cNvSpPr>
          <p:nvPr>
            <p:ph type="sldNum" sz="quarter" idx="12"/>
          </p:nvPr>
        </p:nvSpPr>
        <p:spPr/>
        <p:txBody>
          <a:bodyPr/>
          <a:lstStyle/>
          <a:p>
            <a:fld id="{1D48B69F-1272-45FD-A7F5-A3F25B4DB09C}" type="slidenum">
              <a:rPr lang="ru-RU" smtClean="0"/>
              <a:t>‹#›</a:t>
            </a:fld>
            <a:endParaRPr lang="ru-RU"/>
          </a:p>
        </p:txBody>
      </p:sp>
    </p:spTree>
    <p:extLst>
      <p:ext uri="{BB962C8B-B14F-4D97-AF65-F5344CB8AC3E}">
        <p14:creationId xmlns:p14="http://schemas.microsoft.com/office/powerpoint/2010/main" val="2400743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63852C-A656-4B34-9F72-AE7E6CB96F5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F1BC1D22-84FB-43F0-933D-65CC7D88E5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A51D60CD-BDF8-4C72-8199-5119551AC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15F9F94-D14A-46E9-91C8-52BA9D555DAC}"/>
              </a:ext>
            </a:extLst>
          </p:cNvPr>
          <p:cNvSpPr>
            <a:spLocks noGrp="1"/>
          </p:cNvSpPr>
          <p:nvPr>
            <p:ph type="dt" sz="half" idx="10"/>
          </p:nvPr>
        </p:nvSpPr>
        <p:spPr/>
        <p:txBody>
          <a:bodyPr/>
          <a:lstStyle/>
          <a:p>
            <a:fld id="{D7B6A5F9-199B-4DA3-AAED-3B13DA2663CF}" type="datetimeFigureOut">
              <a:rPr lang="ru-RU" smtClean="0"/>
              <a:t>11.12.2023</a:t>
            </a:fld>
            <a:endParaRPr lang="ru-RU"/>
          </a:p>
        </p:txBody>
      </p:sp>
      <p:sp>
        <p:nvSpPr>
          <p:cNvPr id="6" name="Нижний колонтитул 5">
            <a:extLst>
              <a:ext uri="{FF2B5EF4-FFF2-40B4-BE49-F238E27FC236}">
                <a16:creationId xmlns:a16="http://schemas.microsoft.com/office/drawing/2014/main" id="{9F507D8E-FB7D-4F9C-A670-8DAD2BAA6C5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205D294-F41A-4A5F-8247-189C599CEC56}"/>
              </a:ext>
            </a:extLst>
          </p:cNvPr>
          <p:cNvSpPr>
            <a:spLocks noGrp="1"/>
          </p:cNvSpPr>
          <p:nvPr>
            <p:ph type="sldNum" sz="quarter" idx="12"/>
          </p:nvPr>
        </p:nvSpPr>
        <p:spPr/>
        <p:txBody>
          <a:bodyPr/>
          <a:lstStyle/>
          <a:p>
            <a:fld id="{1D48B69F-1272-45FD-A7F5-A3F25B4DB09C}" type="slidenum">
              <a:rPr lang="ru-RU" smtClean="0"/>
              <a:t>‹#›</a:t>
            </a:fld>
            <a:endParaRPr lang="ru-RU"/>
          </a:p>
        </p:txBody>
      </p:sp>
    </p:spTree>
    <p:extLst>
      <p:ext uri="{BB962C8B-B14F-4D97-AF65-F5344CB8AC3E}">
        <p14:creationId xmlns:p14="http://schemas.microsoft.com/office/powerpoint/2010/main" val="26706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6958D2-DA15-4260-93FD-5FE08F665CD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345A4F3D-BCB8-4986-B953-872184089C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C512F02A-1BED-4B23-B7D4-6225437AA6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5AEBC44-8D62-4232-94C8-96C1748A1F94}"/>
              </a:ext>
            </a:extLst>
          </p:cNvPr>
          <p:cNvSpPr>
            <a:spLocks noGrp="1"/>
          </p:cNvSpPr>
          <p:nvPr>
            <p:ph type="dt" sz="half" idx="10"/>
          </p:nvPr>
        </p:nvSpPr>
        <p:spPr/>
        <p:txBody>
          <a:bodyPr/>
          <a:lstStyle/>
          <a:p>
            <a:fld id="{D7B6A5F9-199B-4DA3-AAED-3B13DA2663CF}" type="datetimeFigureOut">
              <a:rPr lang="ru-RU" smtClean="0"/>
              <a:t>11.12.2023</a:t>
            </a:fld>
            <a:endParaRPr lang="ru-RU"/>
          </a:p>
        </p:txBody>
      </p:sp>
      <p:sp>
        <p:nvSpPr>
          <p:cNvPr id="6" name="Нижний колонтитул 5">
            <a:extLst>
              <a:ext uri="{FF2B5EF4-FFF2-40B4-BE49-F238E27FC236}">
                <a16:creationId xmlns:a16="http://schemas.microsoft.com/office/drawing/2014/main" id="{B508791F-C0D4-4A40-A333-7BE29D63D0D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FBE4C1C-E825-4592-A475-FF64A98ACD87}"/>
              </a:ext>
            </a:extLst>
          </p:cNvPr>
          <p:cNvSpPr>
            <a:spLocks noGrp="1"/>
          </p:cNvSpPr>
          <p:nvPr>
            <p:ph type="sldNum" sz="quarter" idx="12"/>
          </p:nvPr>
        </p:nvSpPr>
        <p:spPr/>
        <p:txBody>
          <a:bodyPr/>
          <a:lstStyle/>
          <a:p>
            <a:fld id="{1D48B69F-1272-45FD-A7F5-A3F25B4DB09C}" type="slidenum">
              <a:rPr lang="ru-RU" smtClean="0"/>
              <a:t>‹#›</a:t>
            </a:fld>
            <a:endParaRPr lang="ru-RU"/>
          </a:p>
        </p:txBody>
      </p:sp>
    </p:spTree>
    <p:extLst>
      <p:ext uri="{BB962C8B-B14F-4D97-AF65-F5344CB8AC3E}">
        <p14:creationId xmlns:p14="http://schemas.microsoft.com/office/powerpoint/2010/main" val="2873869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0E1247-C236-48AA-976C-C8F36D1942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BC3D586-6EB4-4B75-AD6C-224671E2ED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1344323-1326-49DA-A4E5-0F4E0DEB98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B6A5F9-199B-4DA3-AAED-3B13DA2663CF}" type="datetimeFigureOut">
              <a:rPr lang="ru-RU" smtClean="0"/>
              <a:t>11.12.2023</a:t>
            </a:fld>
            <a:endParaRPr lang="ru-RU"/>
          </a:p>
        </p:txBody>
      </p:sp>
      <p:sp>
        <p:nvSpPr>
          <p:cNvPr id="5" name="Нижний колонтитул 4">
            <a:extLst>
              <a:ext uri="{FF2B5EF4-FFF2-40B4-BE49-F238E27FC236}">
                <a16:creationId xmlns:a16="http://schemas.microsoft.com/office/drawing/2014/main" id="{AE34A7A8-7CD6-469D-B6A6-A2C1BC037A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A2B59B7F-4983-40A6-B4A1-9D22D89458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48B69F-1272-45FD-A7F5-A3F25B4DB09C}" type="slidenum">
              <a:rPr lang="ru-RU" smtClean="0"/>
              <a:t>‹#›</a:t>
            </a:fld>
            <a:endParaRPr lang="ru-RU"/>
          </a:p>
        </p:txBody>
      </p:sp>
    </p:spTree>
    <p:extLst>
      <p:ext uri="{BB962C8B-B14F-4D97-AF65-F5344CB8AC3E}">
        <p14:creationId xmlns:p14="http://schemas.microsoft.com/office/powerpoint/2010/main" val="2944049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BE8B29-4DE9-422B-860D-412679A681FA}"/>
              </a:ext>
            </a:extLst>
          </p:cNvPr>
          <p:cNvSpPr>
            <a:spLocks noGrp="1"/>
          </p:cNvSpPr>
          <p:nvPr>
            <p:ph type="ctrTitle"/>
          </p:nvPr>
        </p:nvSpPr>
        <p:spPr>
          <a:xfrm>
            <a:off x="274320" y="2514599"/>
            <a:ext cx="11445240" cy="2477454"/>
          </a:xfrm>
        </p:spPr>
        <p:txBody>
          <a:bodyPr>
            <a:normAutofit/>
          </a:bodyPr>
          <a:lstStyle/>
          <a:p>
            <a:r>
              <a:rPr lang="ru-RU" sz="6600" b="1" i="1" dirty="0">
                <a:latin typeface="+mn-lt"/>
              </a:rPr>
              <a:t>КУРСОВОЙ ПРОЕКТ</a:t>
            </a:r>
            <a:br>
              <a:rPr lang="ru-RU" dirty="0">
                <a:latin typeface="+mn-lt"/>
              </a:rPr>
            </a:br>
            <a:r>
              <a:rPr lang="ru-RU" sz="5300" i="1" dirty="0">
                <a:latin typeface="+mn-lt"/>
              </a:rPr>
              <a:t>Разработка базы данных</a:t>
            </a:r>
            <a:br>
              <a:rPr lang="ru-RU" sz="5300" i="1" dirty="0">
                <a:latin typeface="+mn-lt"/>
              </a:rPr>
            </a:br>
            <a:r>
              <a:rPr lang="ru-RU" sz="5300" i="1" dirty="0">
                <a:latin typeface="+mn-lt"/>
              </a:rPr>
              <a:t>«Биржа труда»</a:t>
            </a:r>
            <a:endParaRPr lang="ru-RU" sz="5300" dirty="0">
              <a:latin typeface="+mn-lt"/>
            </a:endParaRPr>
          </a:p>
        </p:txBody>
      </p:sp>
      <p:sp>
        <p:nvSpPr>
          <p:cNvPr id="3" name="Подзаголовок 2">
            <a:extLst>
              <a:ext uri="{FF2B5EF4-FFF2-40B4-BE49-F238E27FC236}">
                <a16:creationId xmlns:a16="http://schemas.microsoft.com/office/drawing/2014/main" id="{25F2B9D9-0E1E-4571-9630-516E091AC982}"/>
              </a:ext>
            </a:extLst>
          </p:cNvPr>
          <p:cNvSpPr>
            <a:spLocks noGrp="1"/>
          </p:cNvSpPr>
          <p:nvPr>
            <p:ph type="subTitle" idx="1"/>
          </p:nvPr>
        </p:nvSpPr>
        <p:spPr>
          <a:xfrm>
            <a:off x="7520940" y="5243512"/>
            <a:ext cx="4198620" cy="1225868"/>
          </a:xfrm>
        </p:spPr>
        <p:txBody>
          <a:bodyPr>
            <a:normAutofit fontScale="47500" lnSpcReduction="20000"/>
          </a:bodyPr>
          <a:lstStyle/>
          <a:p>
            <a:pPr algn="r"/>
            <a:r>
              <a:rPr lang="ru-RU" sz="3800" i="1" dirty="0"/>
              <a:t>Руководитель проекта:</a:t>
            </a:r>
          </a:p>
          <a:p>
            <a:pPr algn="r"/>
            <a:r>
              <a:rPr lang="ru-RU" sz="3800" i="1" dirty="0"/>
              <a:t>            Д.П. Егоров</a:t>
            </a:r>
          </a:p>
          <a:p>
            <a:pPr marL="108000" algn="r"/>
            <a:r>
              <a:rPr lang="ru-RU" sz="3800" i="1" dirty="0"/>
              <a:t>Выполнил студент группы: ИСП-20             М.С. Шуметов </a:t>
            </a:r>
          </a:p>
          <a:p>
            <a:endParaRPr lang="ru-RU" dirty="0"/>
          </a:p>
        </p:txBody>
      </p:sp>
      <p:sp>
        <p:nvSpPr>
          <p:cNvPr id="4" name="TextBox 3">
            <a:extLst>
              <a:ext uri="{FF2B5EF4-FFF2-40B4-BE49-F238E27FC236}">
                <a16:creationId xmlns:a16="http://schemas.microsoft.com/office/drawing/2014/main" id="{0EFA99AE-B055-48C6-98B9-EDDB250D4C21}"/>
              </a:ext>
            </a:extLst>
          </p:cNvPr>
          <p:cNvSpPr txBox="1"/>
          <p:nvPr/>
        </p:nvSpPr>
        <p:spPr>
          <a:xfrm>
            <a:off x="274320" y="388620"/>
            <a:ext cx="11445240" cy="1477328"/>
          </a:xfrm>
          <a:prstGeom prst="rect">
            <a:avLst/>
          </a:prstGeom>
          <a:noFill/>
        </p:spPr>
        <p:txBody>
          <a:bodyPr wrap="square" rtlCol="0">
            <a:spAutoFit/>
          </a:bodyPr>
          <a:lstStyle/>
          <a:p>
            <a:pPr algn="ctr"/>
            <a:r>
              <a:rPr lang="ru-RU" sz="2400" i="1" dirty="0"/>
              <a:t>МИНИСТЕРСТВО ОБРАЗОВАНИЯ И НАУКИ РЕСПУБЛИКИ КОМИ</a:t>
            </a:r>
            <a:endParaRPr lang="ru-RU" sz="2400" dirty="0"/>
          </a:p>
          <a:p>
            <a:pPr algn="ctr"/>
            <a:r>
              <a:rPr lang="ru-RU" sz="2400" i="1" dirty="0"/>
              <a:t>ГОСУДАРСТВЕННОЕ ПРОФЕССИОНАЛЬНОЕ ОБРАЗОВАТЕЛЬНОЕ УЧРЕЖДЕНИЕ</a:t>
            </a:r>
            <a:endParaRPr lang="ru-RU" sz="2400" dirty="0"/>
          </a:p>
          <a:p>
            <a:pPr algn="ctr"/>
            <a:r>
              <a:rPr lang="ru-RU" sz="2400" i="1" dirty="0"/>
              <a:t>"ВОРКУТИНСКИЙ АРКТИЧЕСКИЙ ГОРНО-ПОЛИТЕХНИЧЕСКИЙ КОЛЛЕДЖ"</a:t>
            </a:r>
            <a:endParaRPr lang="ru-RU" sz="2400" dirty="0"/>
          </a:p>
          <a:p>
            <a:endParaRPr lang="ru-RU" dirty="0"/>
          </a:p>
        </p:txBody>
      </p:sp>
    </p:spTree>
    <p:extLst>
      <p:ext uri="{BB962C8B-B14F-4D97-AF65-F5344CB8AC3E}">
        <p14:creationId xmlns:p14="http://schemas.microsoft.com/office/powerpoint/2010/main" val="31863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D992BA-2655-4DD7-8B15-16E8CD9A407E}"/>
              </a:ext>
            </a:extLst>
          </p:cNvPr>
          <p:cNvSpPr>
            <a:spLocks noGrp="1"/>
          </p:cNvSpPr>
          <p:nvPr>
            <p:ph type="title"/>
          </p:nvPr>
        </p:nvSpPr>
        <p:spPr>
          <a:xfrm>
            <a:off x="838199" y="365125"/>
            <a:ext cx="11126639" cy="1325563"/>
          </a:xfrm>
        </p:spPr>
        <p:txBody>
          <a:bodyPr>
            <a:normAutofit/>
          </a:bodyPr>
          <a:lstStyle/>
          <a:p>
            <a:r>
              <a:rPr lang="ru-RU" sz="4000" b="1" cap="all" dirty="0"/>
              <a:t>Управление разрешениями на уровне базы данных</a:t>
            </a:r>
          </a:p>
        </p:txBody>
      </p:sp>
      <p:sp>
        <p:nvSpPr>
          <p:cNvPr id="3" name="Объект 2">
            <a:extLst>
              <a:ext uri="{FF2B5EF4-FFF2-40B4-BE49-F238E27FC236}">
                <a16:creationId xmlns:a16="http://schemas.microsoft.com/office/drawing/2014/main" id="{46EC1B37-8D77-4EA0-9C6A-3451627C22FB}"/>
              </a:ext>
            </a:extLst>
          </p:cNvPr>
          <p:cNvSpPr>
            <a:spLocks noGrp="1"/>
          </p:cNvSpPr>
          <p:nvPr>
            <p:ph idx="1"/>
          </p:nvPr>
        </p:nvSpPr>
        <p:spPr>
          <a:xfrm>
            <a:off x="838200" y="1825625"/>
            <a:ext cx="6305550" cy="4351338"/>
          </a:xfrm>
        </p:spPr>
        <p:txBody>
          <a:bodyPr>
            <a:normAutofit/>
          </a:bodyPr>
          <a:lstStyle/>
          <a:p>
            <a:pPr marL="0" indent="0">
              <a:buNone/>
            </a:pPr>
            <a:r>
              <a:rPr lang="ru-RU" dirty="0"/>
              <a:t>Каждая защищаемая среда SQL Server имеет связанные разрешения, которые можно предоставить субъекту. Разрешения в ядро СУБД управляются на уровне базы данных, назначенной пользователям базы данных и ролям базы данных.</a:t>
            </a:r>
          </a:p>
        </p:txBody>
      </p:sp>
      <p:pic>
        <p:nvPicPr>
          <p:cNvPr id="5" name="Рисунок 4">
            <a:extLst>
              <a:ext uri="{FF2B5EF4-FFF2-40B4-BE49-F238E27FC236}">
                <a16:creationId xmlns:a16="http://schemas.microsoft.com/office/drawing/2014/main" id="{54CBEFD6-450D-F86B-D37B-CAFD607A844E}"/>
              </a:ext>
            </a:extLst>
          </p:cNvPr>
          <p:cNvPicPr>
            <a:picLocks noChangeAspect="1"/>
          </p:cNvPicPr>
          <p:nvPr/>
        </p:nvPicPr>
        <p:blipFill>
          <a:blip r:embed="rId2"/>
          <a:stretch>
            <a:fillRect/>
          </a:stretch>
        </p:blipFill>
        <p:spPr>
          <a:xfrm>
            <a:off x="7293914" y="1817613"/>
            <a:ext cx="4307535" cy="4351338"/>
          </a:xfrm>
          <a:prstGeom prst="rect">
            <a:avLst/>
          </a:prstGeom>
        </p:spPr>
      </p:pic>
    </p:spTree>
    <p:extLst>
      <p:ext uri="{BB962C8B-B14F-4D97-AF65-F5344CB8AC3E}">
        <p14:creationId xmlns:p14="http://schemas.microsoft.com/office/powerpoint/2010/main" val="2066419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D992BA-2655-4DD7-8B15-16E8CD9A407E}"/>
              </a:ext>
            </a:extLst>
          </p:cNvPr>
          <p:cNvSpPr>
            <a:spLocks noGrp="1"/>
          </p:cNvSpPr>
          <p:nvPr>
            <p:ph type="title"/>
          </p:nvPr>
        </p:nvSpPr>
        <p:spPr/>
        <p:txBody>
          <a:bodyPr>
            <a:normAutofit/>
          </a:bodyPr>
          <a:lstStyle/>
          <a:p>
            <a:r>
              <a:rPr lang="ru-RU" sz="4000" b="1" cap="all" dirty="0"/>
              <a:t>Шифрование данных в Базе данных</a:t>
            </a:r>
          </a:p>
        </p:txBody>
      </p:sp>
      <p:sp>
        <p:nvSpPr>
          <p:cNvPr id="3" name="Объект 2">
            <a:extLst>
              <a:ext uri="{FF2B5EF4-FFF2-40B4-BE49-F238E27FC236}">
                <a16:creationId xmlns:a16="http://schemas.microsoft.com/office/drawing/2014/main" id="{46EC1B37-8D77-4EA0-9C6A-3451627C22FB}"/>
              </a:ext>
            </a:extLst>
          </p:cNvPr>
          <p:cNvSpPr>
            <a:spLocks noGrp="1"/>
          </p:cNvSpPr>
          <p:nvPr>
            <p:ph idx="1"/>
          </p:nvPr>
        </p:nvSpPr>
        <p:spPr>
          <a:xfrm>
            <a:off x="838200" y="1825625"/>
            <a:ext cx="10515600" cy="3089275"/>
          </a:xfrm>
        </p:spPr>
        <p:txBody>
          <a:bodyPr/>
          <a:lstStyle/>
          <a:p>
            <a:pPr marL="0" indent="0">
              <a:buNone/>
            </a:pPr>
            <a:r>
              <a:rPr lang="ru-RU" dirty="0"/>
              <a:t>Шифрование делает данные бесполезными без соответствующего ключа или пароля для дешифрования. Шифрование не решает проблемы управления доступом, однако повышает защиту за счет ограничения потери данных даже при обходе системы управления доступом. </a:t>
            </a:r>
          </a:p>
        </p:txBody>
      </p:sp>
      <p:pic>
        <p:nvPicPr>
          <p:cNvPr id="5" name="Рисунок 4">
            <a:extLst>
              <a:ext uri="{FF2B5EF4-FFF2-40B4-BE49-F238E27FC236}">
                <a16:creationId xmlns:a16="http://schemas.microsoft.com/office/drawing/2014/main" id="{8C3A698C-D656-7A84-A54E-E7FE729C6409}"/>
              </a:ext>
            </a:extLst>
          </p:cNvPr>
          <p:cNvPicPr>
            <a:picLocks noChangeAspect="1"/>
          </p:cNvPicPr>
          <p:nvPr/>
        </p:nvPicPr>
        <p:blipFill>
          <a:blip r:embed="rId2"/>
          <a:stretch>
            <a:fillRect/>
          </a:stretch>
        </p:blipFill>
        <p:spPr>
          <a:xfrm>
            <a:off x="3269914" y="4452937"/>
            <a:ext cx="5652171" cy="1168400"/>
          </a:xfrm>
          <a:prstGeom prst="rect">
            <a:avLst/>
          </a:prstGeom>
        </p:spPr>
      </p:pic>
      <p:pic>
        <p:nvPicPr>
          <p:cNvPr id="9" name="Рисунок 8">
            <a:extLst>
              <a:ext uri="{FF2B5EF4-FFF2-40B4-BE49-F238E27FC236}">
                <a16:creationId xmlns:a16="http://schemas.microsoft.com/office/drawing/2014/main" id="{B3554866-779D-B2F0-D306-2AF88A424ADA}"/>
              </a:ext>
            </a:extLst>
          </p:cNvPr>
          <p:cNvPicPr>
            <a:picLocks noChangeAspect="1"/>
          </p:cNvPicPr>
          <p:nvPr/>
        </p:nvPicPr>
        <p:blipFill>
          <a:blip r:embed="rId3"/>
          <a:stretch>
            <a:fillRect/>
          </a:stretch>
        </p:blipFill>
        <p:spPr>
          <a:xfrm>
            <a:off x="3269913" y="5976853"/>
            <a:ext cx="5652171" cy="600159"/>
          </a:xfrm>
          <a:prstGeom prst="rect">
            <a:avLst/>
          </a:prstGeom>
        </p:spPr>
      </p:pic>
    </p:spTree>
    <p:extLst>
      <p:ext uri="{BB962C8B-B14F-4D97-AF65-F5344CB8AC3E}">
        <p14:creationId xmlns:p14="http://schemas.microsoft.com/office/powerpoint/2010/main" val="299591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D992BA-2655-4DD7-8B15-16E8CD9A407E}"/>
              </a:ext>
            </a:extLst>
          </p:cNvPr>
          <p:cNvSpPr>
            <a:spLocks noGrp="1"/>
          </p:cNvSpPr>
          <p:nvPr>
            <p:ph type="title"/>
          </p:nvPr>
        </p:nvSpPr>
        <p:spPr/>
        <p:txBody>
          <a:bodyPr>
            <a:normAutofit/>
          </a:bodyPr>
          <a:lstStyle/>
          <a:p>
            <a:r>
              <a:rPr lang="ru-RU" sz="4000" b="1" cap="all" dirty="0"/>
              <a:t>Шифрование данных в базе данных</a:t>
            </a:r>
          </a:p>
        </p:txBody>
      </p:sp>
      <p:sp>
        <p:nvSpPr>
          <p:cNvPr id="3" name="Объект 2">
            <a:extLst>
              <a:ext uri="{FF2B5EF4-FFF2-40B4-BE49-F238E27FC236}">
                <a16:creationId xmlns:a16="http://schemas.microsoft.com/office/drawing/2014/main" id="{46EC1B37-8D77-4EA0-9C6A-3451627C22FB}"/>
              </a:ext>
            </a:extLst>
          </p:cNvPr>
          <p:cNvSpPr>
            <a:spLocks noGrp="1"/>
          </p:cNvSpPr>
          <p:nvPr>
            <p:ph idx="1"/>
          </p:nvPr>
        </p:nvSpPr>
        <p:spPr>
          <a:xfrm>
            <a:off x="838200" y="1825625"/>
            <a:ext cx="10515600" cy="3089275"/>
          </a:xfrm>
        </p:spPr>
        <p:txBody>
          <a:bodyPr/>
          <a:lstStyle/>
          <a:p>
            <a:pPr marL="0" indent="0">
              <a:buNone/>
            </a:pPr>
            <a:r>
              <a:rPr lang="ru-RU" dirty="0"/>
              <a:t>Для расшифровки логина и пароля в приложении была создана хранимая процедура которая в дальнейшем вызывается в приложении. </a:t>
            </a:r>
          </a:p>
        </p:txBody>
      </p:sp>
      <p:pic>
        <p:nvPicPr>
          <p:cNvPr id="6" name="Рисунок 5">
            <a:extLst>
              <a:ext uri="{FF2B5EF4-FFF2-40B4-BE49-F238E27FC236}">
                <a16:creationId xmlns:a16="http://schemas.microsoft.com/office/drawing/2014/main" id="{6441BCD8-7C53-4D45-F39B-198D216C7021}"/>
              </a:ext>
            </a:extLst>
          </p:cNvPr>
          <p:cNvPicPr>
            <a:picLocks noChangeAspect="1"/>
          </p:cNvPicPr>
          <p:nvPr/>
        </p:nvPicPr>
        <p:blipFill>
          <a:blip r:embed="rId2"/>
          <a:stretch>
            <a:fillRect/>
          </a:stretch>
        </p:blipFill>
        <p:spPr>
          <a:xfrm>
            <a:off x="508309" y="4795735"/>
            <a:ext cx="5587691" cy="832485"/>
          </a:xfrm>
          <a:prstGeom prst="rect">
            <a:avLst/>
          </a:prstGeom>
        </p:spPr>
      </p:pic>
      <p:pic>
        <p:nvPicPr>
          <p:cNvPr id="7" name="Рисунок 6">
            <a:extLst>
              <a:ext uri="{FF2B5EF4-FFF2-40B4-BE49-F238E27FC236}">
                <a16:creationId xmlns:a16="http://schemas.microsoft.com/office/drawing/2014/main" id="{681790A3-2176-8B8E-74A2-DE8F8DF4C840}"/>
              </a:ext>
            </a:extLst>
          </p:cNvPr>
          <p:cNvPicPr>
            <a:picLocks noChangeAspect="1"/>
          </p:cNvPicPr>
          <p:nvPr/>
        </p:nvPicPr>
        <p:blipFill>
          <a:blip r:embed="rId3"/>
          <a:stretch>
            <a:fillRect/>
          </a:stretch>
        </p:blipFill>
        <p:spPr>
          <a:xfrm>
            <a:off x="7353300" y="4282869"/>
            <a:ext cx="4539941" cy="2328752"/>
          </a:xfrm>
          <a:prstGeom prst="rect">
            <a:avLst/>
          </a:prstGeom>
        </p:spPr>
      </p:pic>
    </p:spTree>
    <p:extLst>
      <p:ext uri="{BB962C8B-B14F-4D97-AF65-F5344CB8AC3E}">
        <p14:creationId xmlns:p14="http://schemas.microsoft.com/office/powerpoint/2010/main" val="1570899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9D9F6A-754F-4B20-98AA-B6CDD9C57EF7}"/>
              </a:ext>
            </a:extLst>
          </p:cNvPr>
          <p:cNvSpPr>
            <a:spLocks noGrp="1"/>
          </p:cNvSpPr>
          <p:nvPr>
            <p:ph type="title"/>
          </p:nvPr>
        </p:nvSpPr>
        <p:spPr/>
        <p:txBody>
          <a:bodyPr/>
          <a:lstStyle/>
          <a:p>
            <a:r>
              <a:rPr lang="ru-RU" b="1" dirty="0"/>
              <a:t>ЗАКЛЮЧЕНИЕ</a:t>
            </a:r>
            <a:endParaRPr lang="ru-RU" dirty="0"/>
          </a:p>
        </p:txBody>
      </p:sp>
      <p:sp>
        <p:nvSpPr>
          <p:cNvPr id="3" name="Объект 2">
            <a:extLst>
              <a:ext uri="{FF2B5EF4-FFF2-40B4-BE49-F238E27FC236}">
                <a16:creationId xmlns:a16="http://schemas.microsoft.com/office/drawing/2014/main" id="{D9BFB087-50B0-4F0A-8757-934690718B79}"/>
              </a:ext>
            </a:extLst>
          </p:cNvPr>
          <p:cNvSpPr>
            <a:spLocks noGrp="1"/>
          </p:cNvSpPr>
          <p:nvPr>
            <p:ph idx="1"/>
          </p:nvPr>
        </p:nvSpPr>
        <p:spPr/>
        <p:txBody>
          <a:bodyPr/>
          <a:lstStyle/>
          <a:p>
            <a:pPr marL="0" indent="0">
              <a:buNone/>
            </a:pPr>
            <a:r>
              <a:rPr lang="ru-RU" dirty="0">
                <a:effectLst/>
                <a:latin typeface="Calibri" panose="020F0502020204030204" pitchFamily="34" charset="0"/>
                <a:ea typeface="Calibri" panose="020F0502020204030204" pitchFamily="34" charset="0"/>
                <a:cs typeface="Calibri" panose="020F0502020204030204" pitchFamily="34" charset="0"/>
              </a:rPr>
              <a:t>При выполнении данной работы, была спроектирована диаграмма </a:t>
            </a:r>
            <a:r>
              <a:rPr lang="en-US" dirty="0">
                <a:effectLst/>
                <a:latin typeface="Calibri" panose="020F0502020204030204" pitchFamily="34" charset="0"/>
                <a:ea typeface="Calibri" panose="020F0502020204030204" pitchFamily="34" charset="0"/>
                <a:cs typeface="Calibri" panose="020F0502020204030204" pitchFamily="34" charset="0"/>
              </a:rPr>
              <a:t>ERD</a:t>
            </a:r>
            <a:r>
              <a:rPr lang="ru-RU" dirty="0">
                <a:latin typeface="Calibri" panose="020F0502020204030204" pitchFamily="34" charset="0"/>
                <a:ea typeface="Calibri" panose="020F0502020204030204" pitchFamily="34" charset="0"/>
                <a:cs typeface="Calibri" panose="020F0502020204030204" pitchFamily="34" charset="0"/>
              </a:rPr>
              <a:t>,</a:t>
            </a:r>
            <a:r>
              <a:rPr lang="ru-RU" dirty="0">
                <a:effectLst/>
                <a:latin typeface="Calibri" panose="020F0502020204030204" pitchFamily="34" charset="0"/>
                <a:ea typeface="Calibri" panose="020F0502020204030204" pitchFamily="34" charset="0"/>
                <a:cs typeface="Calibri" panose="020F0502020204030204" pitchFamily="34" charset="0"/>
              </a:rPr>
              <a:t> разработана база данных</a:t>
            </a:r>
            <a:r>
              <a:rPr lang="ru-RU" dirty="0">
                <a:latin typeface="Calibri" panose="020F0502020204030204" pitchFamily="34" charset="0"/>
                <a:ea typeface="Calibri" panose="020F0502020204030204" pitchFamily="34" charset="0"/>
                <a:cs typeface="Calibri" panose="020F0502020204030204" pitchFamily="34" charset="0"/>
              </a:rPr>
              <a:t> для </a:t>
            </a:r>
            <a:r>
              <a:rPr lang="ru-RU" dirty="0">
                <a:effectLst/>
                <a:latin typeface="Calibri" panose="020F0502020204030204" pitchFamily="34" charset="0"/>
                <a:ea typeface="Calibri" panose="020F0502020204030204" pitchFamily="34" charset="0"/>
                <a:cs typeface="Calibri" panose="020F0502020204030204" pitchFamily="34" charset="0"/>
              </a:rPr>
              <a:t>информационной системы «Биржа труда». С помощью разработанной информационной системы можно упростить работу сотрудников биржи труда.</a:t>
            </a:r>
          </a:p>
          <a:p>
            <a:pPr marL="0" indent="0">
              <a:buNone/>
            </a:pPr>
            <a:r>
              <a:rPr lang="ru-RU" dirty="0">
                <a:effectLst/>
                <a:latin typeface="Calibri" panose="020F0502020204030204" pitchFamily="34" charset="0"/>
                <a:ea typeface="Calibri" panose="020F0502020204030204" pitchFamily="34" charset="0"/>
                <a:cs typeface="Calibri" panose="020F0502020204030204" pitchFamily="34" charset="0"/>
              </a:rPr>
              <a:t>Считаю, что все поставленные задачи были успешно выполнены.</a:t>
            </a:r>
            <a:endParaRPr lang="ru-RU" sz="4000" dirty="0">
              <a:latin typeface="Calibri" panose="020F0502020204030204" pitchFamily="34" charset="0"/>
              <a:ea typeface="Calibri" panose="020F0502020204030204" pitchFamily="34" charset="0"/>
              <a:cs typeface="Calibri" panose="020F0502020204030204" pitchFamily="34" charset="0"/>
            </a:endParaRPr>
          </a:p>
          <a:p>
            <a:endParaRPr lang="ru-RU" dirty="0"/>
          </a:p>
        </p:txBody>
      </p:sp>
      <p:pic>
        <p:nvPicPr>
          <p:cNvPr id="5" name="Рисунок 4">
            <a:extLst>
              <a:ext uri="{FF2B5EF4-FFF2-40B4-BE49-F238E27FC236}">
                <a16:creationId xmlns:a16="http://schemas.microsoft.com/office/drawing/2014/main" id="{A4EC1990-AEC7-257F-65D3-1146265E2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1724" y="4657724"/>
            <a:ext cx="2066925" cy="2066925"/>
          </a:xfrm>
          <a:prstGeom prst="rect">
            <a:avLst/>
          </a:prstGeom>
        </p:spPr>
      </p:pic>
    </p:spTree>
    <p:extLst>
      <p:ext uri="{BB962C8B-B14F-4D97-AF65-F5344CB8AC3E}">
        <p14:creationId xmlns:p14="http://schemas.microsoft.com/office/powerpoint/2010/main" val="1924688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ABBEA2-6B1C-4851-8A1B-BAFAC477364B}"/>
              </a:ext>
            </a:extLst>
          </p:cNvPr>
          <p:cNvSpPr>
            <a:spLocks noGrp="1"/>
          </p:cNvSpPr>
          <p:nvPr>
            <p:ph type="title"/>
          </p:nvPr>
        </p:nvSpPr>
        <p:spPr>
          <a:xfrm>
            <a:off x="838200" y="2766218"/>
            <a:ext cx="10515600" cy="1325563"/>
          </a:xfrm>
        </p:spPr>
        <p:txBody>
          <a:bodyPr/>
          <a:lstStyle/>
          <a:p>
            <a:pPr algn="ctr"/>
            <a:r>
              <a:rPr lang="ru-RU" b="1" dirty="0"/>
              <a:t>СПАСИБО ЗА ВНИМАНИЕ</a:t>
            </a:r>
          </a:p>
        </p:txBody>
      </p:sp>
      <p:sp>
        <p:nvSpPr>
          <p:cNvPr id="3" name="TextBox 2">
            <a:extLst>
              <a:ext uri="{FF2B5EF4-FFF2-40B4-BE49-F238E27FC236}">
                <a16:creationId xmlns:a16="http://schemas.microsoft.com/office/drawing/2014/main" id="{1CFE748D-E0A8-7534-2468-AD72C17E92C4}"/>
              </a:ext>
            </a:extLst>
          </p:cNvPr>
          <p:cNvSpPr txBox="1"/>
          <p:nvPr/>
        </p:nvSpPr>
        <p:spPr>
          <a:xfrm>
            <a:off x="5862446" y="4955596"/>
            <a:ext cx="467108" cy="369332"/>
          </a:xfrm>
          <a:prstGeom prst="rect">
            <a:avLst/>
          </a:prstGeom>
          <a:noFill/>
        </p:spPr>
        <p:txBody>
          <a:bodyPr wrap="square" rtlCol="0">
            <a:spAutoFit/>
          </a:bodyPr>
          <a:lstStyle/>
          <a:p>
            <a:r>
              <a:rPr lang="ru-RU" dirty="0">
                <a:solidFill>
                  <a:srgbClr val="F9F9F9"/>
                </a:solidFill>
              </a:rPr>
              <a:t>ЧО</a:t>
            </a:r>
          </a:p>
        </p:txBody>
      </p:sp>
    </p:spTree>
    <p:extLst>
      <p:ext uri="{BB962C8B-B14F-4D97-AF65-F5344CB8AC3E}">
        <p14:creationId xmlns:p14="http://schemas.microsoft.com/office/powerpoint/2010/main" val="177431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2483F3-7A2A-4CA5-9050-86648F50EFA2}"/>
              </a:ext>
            </a:extLst>
          </p:cNvPr>
          <p:cNvSpPr>
            <a:spLocks noGrp="1"/>
          </p:cNvSpPr>
          <p:nvPr>
            <p:ph type="title"/>
          </p:nvPr>
        </p:nvSpPr>
        <p:spPr/>
        <p:txBody>
          <a:bodyPr>
            <a:normAutofit/>
          </a:bodyPr>
          <a:lstStyle/>
          <a:p>
            <a:r>
              <a:rPr lang="ru-RU" sz="4000" b="1" dirty="0"/>
              <a:t>ЦЕЛЬ И ЗАДАЧИ</a:t>
            </a:r>
          </a:p>
        </p:txBody>
      </p:sp>
      <p:sp>
        <p:nvSpPr>
          <p:cNvPr id="3" name="Объект 2">
            <a:extLst>
              <a:ext uri="{FF2B5EF4-FFF2-40B4-BE49-F238E27FC236}">
                <a16:creationId xmlns:a16="http://schemas.microsoft.com/office/drawing/2014/main" id="{A793EC80-539F-42CF-B47E-E1E4527F899A}"/>
              </a:ext>
            </a:extLst>
          </p:cNvPr>
          <p:cNvSpPr>
            <a:spLocks noGrp="1"/>
          </p:cNvSpPr>
          <p:nvPr>
            <p:ph idx="1"/>
          </p:nvPr>
        </p:nvSpPr>
        <p:spPr/>
        <p:txBody>
          <a:bodyPr/>
          <a:lstStyle/>
          <a:p>
            <a:pPr marL="0" indent="0">
              <a:buNone/>
            </a:pPr>
            <a:r>
              <a:rPr lang="ru-RU" sz="2400" b="1" dirty="0"/>
              <a:t>Цель: </a:t>
            </a:r>
            <a:r>
              <a:rPr lang="ru-RU" sz="2400" dirty="0"/>
              <a:t>разработать базу данных для ИС «Биржа труда», которая упростит поиск работника или работы. </a:t>
            </a:r>
          </a:p>
          <a:p>
            <a:pPr marL="0" indent="0">
              <a:buNone/>
            </a:pPr>
            <a:r>
              <a:rPr lang="ru-RU" sz="2400" b="1" dirty="0"/>
              <a:t>Задачи: </a:t>
            </a:r>
          </a:p>
          <a:p>
            <a:r>
              <a:rPr lang="ru-RU" sz="2400" dirty="0"/>
              <a:t>выбрать инструментарий для разработки базы данных для ИС «Биржа труда»;</a:t>
            </a:r>
          </a:p>
          <a:p>
            <a:r>
              <a:rPr lang="ru-RU" sz="2400" dirty="0"/>
              <a:t>спроектировать базу данных для информационной системы «Биржа труда»;</a:t>
            </a:r>
          </a:p>
          <a:p>
            <a:r>
              <a:rPr lang="ru-RU" sz="2400" dirty="0"/>
              <a:t>разработать базу данных для ИС «Биржа труда».</a:t>
            </a:r>
          </a:p>
          <a:p>
            <a:pPr marL="0" indent="0">
              <a:buNone/>
            </a:pPr>
            <a:endParaRPr lang="ru-RU" dirty="0"/>
          </a:p>
        </p:txBody>
      </p:sp>
    </p:spTree>
    <p:extLst>
      <p:ext uri="{BB962C8B-B14F-4D97-AF65-F5344CB8AC3E}">
        <p14:creationId xmlns:p14="http://schemas.microsoft.com/office/powerpoint/2010/main" val="1991416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A1FB85-C1BD-4E1E-BA61-DD8FBEC89C3A}"/>
              </a:ext>
            </a:extLst>
          </p:cNvPr>
          <p:cNvSpPr>
            <a:spLocks noGrp="1"/>
          </p:cNvSpPr>
          <p:nvPr>
            <p:ph type="title"/>
          </p:nvPr>
        </p:nvSpPr>
        <p:spPr>
          <a:xfrm>
            <a:off x="838200" y="365125"/>
            <a:ext cx="10888980" cy="1325563"/>
          </a:xfrm>
        </p:spPr>
        <p:txBody>
          <a:bodyPr>
            <a:normAutofit/>
          </a:bodyPr>
          <a:lstStyle/>
          <a:p>
            <a:r>
              <a:rPr lang="ru-RU" sz="4000" b="1" cap="all" dirty="0"/>
              <a:t>Выбор инструментария</a:t>
            </a:r>
          </a:p>
        </p:txBody>
      </p:sp>
      <p:sp>
        <p:nvSpPr>
          <p:cNvPr id="3" name="Объект 2">
            <a:extLst>
              <a:ext uri="{FF2B5EF4-FFF2-40B4-BE49-F238E27FC236}">
                <a16:creationId xmlns:a16="http://schemas.microsoft.com/office/drawing/2014/main" id="{0C47C686-7082-4135-9835-B64BC7F6205C}"/>
              </a:ext>
            </a:extLst>
          </p:cNvPr>
          <p:cNvSpPr>
            <a:spLocks noGrp="1"/>
          </p:cNvSpPr>
          <p:nvPr>
            <p:ph idx="1"/>
          </p:nvPr>
        </p:nvSpPr>
        <p:spPr/>
        <p:txBody>
          <a:bodyPr/>
          <a:lstStyle/>
          <a:p>
            <a:r>
              <a:rPr lang="ru-RU" b="1" dirty="0">
                <a:latin typeface="Calibri" panose="020F0502020204030204" pitchFamily="34" charset="0"/>
                <a:ea typeface="Calibri" panose="020F0502020204030204" pitchFamily="34" charset="0"/>
                <a:cs typeface="Calibri" panose="020F0502020204030204" pitchFamily="34" charset="0"/>
              </a:rPr>
              <a:t>СУБД </a:t>
            </a:r>
            <a:r>
              <a:rPr lang="en-US" b="1" dirty="0">
                <a:latin typeface="Calibri" panose="020F0502020204030204" pitchFamily="34" charset="0"/>
                <a:ea typeface="Calibri" panose="020F0502020204030204" pitchFamily="34" charset="0"/>
                <a:cs typeface="Calibri" panose="020F0502020204030204" pitchFamily="34" charset="0"/>
              </a:rPr>
              <a:t>SQL</a:t>
            </a:r>
            <a:r>
              <a:rPr lang="ru-RU" b="1"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Server</a:t>
            </a:r>
            <a:endParaRPr lang="ru-RU" b="1" dirty="0">
              <a:latin typeface="Calibri" panose="020F0502020204030204" pitchFamily="34" charset="0"/>
              <a:ea typeface="Calibri" panose="020F0502020204030204" pitchFamily="34" charset="0"/>
              <a:cs typeface="Calibri" panose="020F0502020204030204" pitchFamily="34" charset="0"/>
            </a:endParaRPr>
          </a:p>
          <a:p>
            <a:pPr marL="230400" indent="0">
              <a:buNone/>
            </a:pPr>
            <a:r>
              <a:rPr lang="ru-RU" dirty="0">
                <a:latin typeface="Calibri" panose="020F0502020204030204" pitchFamily="34" charset="0"/>
                <a:ea typeface="Calibri" panose="020F0502020204030204" pitchFamily="34" charset="0"/>
                <a:cs typeface="Calibri" panose="020F0502020204030204" pitchFamily="34" charset="0"/>
              </a:rPr>
              <a:t>Используется для создания, размещения, хранения и управления базами данных на серверах или в облаке.</a:t>
            </a:r>
          </a:p>
          <a:p>
            <a:r>
              <a:rPr lang="en-US" b="1" dirty="0">
                <a:latin typeface="Calibri" panose="020F0502020204030204" pitchFamily="34" charset="0"/>
                <a:ea typeface="Calibri" panose="020F0502020204030204" pitchFamily="34" charset="0"/>
                <a:cs typeface="Calibri" panose="020F0502020204030204" pitchFamily="34" charset="0"/>
              </a:rPr>
              <a:t>Microsoft SQL Server Manager Studio</a:t>
            </a:r>
            <a:r>
              <a:rPr lang="ru-RU" b="1"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SSMS</a:t>
            </a:r>
            <a:r>
              <a:rPr lang="ru-RU" b="1" dirty="0">
                <a:latin typeface="Calibri" panose="020F0502020204030204" pitchFamily="34" charset="0"/>
                <a:ea typeface="Calibri" panose="020F0502020204030204" pitchFamily="34" charset="0"/>
                <a:cs typeface="Calibri" panose="020F0502020204030204" pitchFamily="34" charset="0"/>
              </a:rPr>
              <a:t>)</a:t>
            </a:r>
            <a:endParaRPr lang="en-US" b="1" dirty="0">
              <a:latin typeface="Calibri" panose="020F0502020204030204" pitchFamily="34" charset="0"/>
              <a:ea typeface="Calibri" panose="020F0502020204030204" pitchFamily="34" charset="0"/>
              <a:cs typeface="Calibri" panose="020F0502020204030204" pitchFamily="34" charset="0"/>
            </a:endParaRPr>
          </a:p>
          <a:p>
            <a:pPr marL="230400" indent="0">
              <a:buNone/>
            </a:pPr>
            <a:r>
              <a:rPr lang="ru-RU" dirty="0">
                <a:latin typeface="Calibri" panose="020F0502020204030204" pitchFamily="34" charset="0"/>
                <a:ea typeface="Calibri" panose="020F0502020204030204" pitchFamily="34" charset="0"/>
                <a:cs typeface="Calibri" panose="020F0502020204030204" pitchFamily="34" charset="0"/>
              </a:rPr>
              <a:t>Утилита, предназначенная для конфигурирования, управления и администрирования СУБД.</a:t>
            </a:r>
          </a:p>
          <a:p>
            <a:endParaRPr lang="ru-RU" dirty="0"/>
          </a:p>
        </p:txBody>
      </p:sp>
    </p:spTree>
    <p:extLst>
      <p:ext uri="{BB962C8B-B14F-4D97-AF65-F5344CB8AC3E}">
        <p14:creationId xmlns:p14="http://schemas.microsoft.com/office/powerpoint/2010/main" val="221236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A1FB85-C1BD-4E1E-BA61-DD8FBEC89C3A}"/>
              </a:ext>
            </a:extLst>
          </p:cNvPr>
          <p:cNvSpPr>
            <a:spLocks noGrp="1"/>
          </p:cNvSpPr>
          <p:nvPr>
            <p:ph type="title"/>
          </p:nvPr>
        </p:nvSpPr>
        <p:spPr>
          <a:xfrm>
            <a:off x="838200" y="365125"/>
            <a:ext cx="10888980" cy="1325563"/>
          </a:xfrm>
        </p:spPr>
        <p:txBody>
          <a:bodyPr>
            <a:normAutofit/>
          </a:bodyPr>
          <a:lstStyle/>
          <a:p>
            <a:r>
              <a:rPr lang="ru-RU" sz="4000" b="1" cap="all" dirty="0"/>
              <a:t>Выбор инструментария</a:t>
            </a:r>
          </a:p>
        </p:txBody>
      </p:sp>
      <p:sp>
        <p:nvSpPr>
          <p:cNvPr id="3" name="Объект 2">
            <a:extLst>
              <a:ext uri="{FF2B5EF4-FFF2-40B4-BE49-F238E27FC236}">
                <a16:creationId xmlns:a16="http://schemas.microsoft.com/office/drawing/2014/main" id="{0C47C686-7082-4135-9835-B64BC7F6205C}"/>
              </a:ext>
            </a:extLst>
          </p:cNvPr>
          <p:cNvSpPr>
            <a:spLocks noGrp="1"/>
          </p:cNvSpPr>
          <p:nvPr>
            <p:ph idx="1"/>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Entity Framework</a:t>
            </a:r>
          </a:p>
          <a:p>
            <a:pPr marL="230400" indent="0">
              <a:buNone/>
            </a:pPr>
            <a:r>
              <a:rPr lang="ru-RU" dirty="0">
                <a:latin typeface="Calibri" panose="020F0502020204030204" pitchFamily="34" charset="0"/>
                <a:ea typeface="Calibri" panose="020F0502020204030204" pitchFamily="34" charset="0"/>
                <a:cs typeface="Calibri" panose="020F0502020204030204" pitchFamily="34" charset="0"/>
              </a:rPr>
              <a:t>Это набор технологий </a:t>
            </a:r>
            <a:r>
              <a:rPr lang="en-US" dirty="0">
                <a:latin typeface="Calibri" panose="020F0502020204030204" pitchFamily="34" charset="0"/>
                <a:ea typeface="Calibri" panose="020F0502020204030204" pitchFamily="34" charset="0"/>
                <a:cs typeface="Calibri" panose="020F0502020204030204" pitchFamily="34" charset="0"/>
              </a:rPr>
              <a:t>ADO.NET</a:t>
            </a:r>
            <a:r>
              <a:rPr lang="ru-RU" dirty="0">
                <a:latin typeface="Calibri" panose="020F0502020204030204" pitchFamily="34" charset="0"/>
                <a:ea typeface="Calibri" panose="020F0502020204030204" pitchFamily="34" charset="0"/>
                <a:cs typeface="Calibri" panose="020F0502020204030204" pitchFamily="34" charset="0"/>
              </a:rPr>
              <a:t>, которые поддерживают разработку программных приложений, ориентированные на данные. Даёт разработчикам возможность работать с данными на более высоком уровне абстракции, создавать и сопровождать приложения.</a:t>
            </a:r>
          </a:p>
          <a:p>
            <a:endParaRPr lang="ru-RU" dirty="0"/>
          </a:p>
        </p:txBody>
      </p:sp>
    </p:spTree>
    <p:extLst>
      <p:ext uri="{BB962C8B-B14F-4D97-AF65-F5344CB8AC3E}">
        <p14:creationId xmlns:p14="http://schemas.microsoft.com/office/powerpoint/2010/main" val="4136091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D2EDD4-33BB-4EFF-B373-ABD8820B7BD2}"/>
              </a:ext>
            </a:extLst>
          </p:cNvPr>
          <p:cNvSpPr>
            <a:spLocks noGrp="1"/>
          </p:cNvSpPr>
          <p:nvPr>
            <p:ph type="title"/>
          </p:nvPr>
        </p:nvSpPr>
        <p:spPr/>
        <p:txBody>
          <a:bodyPr>
            <a:normAutofit/>
          </a:bodyPr>
          <a:lstStyle/>
          <a:p>
            <a:r>
              <a:rPr lang="ru-RU" sz="4000" b="1" cap="all" dirty="0"/>
              <a:t>Анализ диаграммы </a:t>
            </a:r>
            <a:r>
              <a:rPr lang="en-US" sz="4000" b="1" cap="all" dirty="0"/>
              <a:t>ERD</a:t>
            </a:r>
            <a:endParaRPr lang="ru-RU" sz="4000" b="1" cap="all" dirty="0"/>
          </a:p>
        </p:txBody>
      </p:sp>
      <p:sp>
        <p:nvSpPr>
          <p:cNvPr id="3" name="Объект 2">
            <a:extLst>
              <a:ext uri="{FF2B5EF4-FFF2-40B4-BE49-F238E27FC236}">
                <a16:creationId xmlns:a16="http://schemas.microsoft.com/office/drawing/2014/main" id="{50DAB179-F321-45A6-93C3-8B445F87B12B}"/>
              </a:ext>
            </a:extLst>
          </p:cNvPr>
          <p:cNvSpPr>
            <a:spLocks noGrp="1"/>
          </p:cNvSpPr>
          <p:nvPr>
            <p:ph idx="1"/>
          </p:nvPr>
        </p:nvSpPr>
        <p:spPr>
          <a:xfrm>
            <a:off x="838199" y="1825625"/>
            <a:ext cx="5667055" cy="4351338"/>
          </a:xfrm>
        </p:spPr>
        <p:txBody>
          <a:bodyPr/>
          <a:lstStyle/>
          <a:p>
            <a:pPr marL="0" indent="0">
              <a:buNone/>
            </a:pPr>
            <a:r>
              <a:rPr lang="ru-RU" sz="2800" dirty="0">
                <a:effectLst/>
                <a:latin typeface="Calibri" panose="020F0502020204030204" pitchFamily="34" charset="0"/>
                <a:ea typeface="Calibri" panose="020F0502020204030204" pitchFamily="34" charset="0"/>
                <a:cs typeface="Calibri" panose="020F0502020204030204" pitchFamily="34" charset="0"/>
              </a:rPr>
              <a:t>Основными сущностями для решения указанной задачи являются: авторизация, вакансии и граждане.</a:t>
            </a:r>
            <a:r>
              <a:rPr lang="ru-RU" sz="2800" dirty="0">
                <a:latin typeface="Calibri" panose="020F0502020204030204" pitchFamily="34" charset="0"/>
                <a:ea typeface="Calibri" panose="020F0502020204030204" pitchFamily="34" charset="0"/>
                <a:cs typeface="Calibri" panose="020F0502020204030204" pitchFamily="34" charset="0"/>
              </a:rPr>
              <a:t> В каждой сущности имеются свои атрибуты и ключи</a:t>
            </a:r>
            <a:r>
              <a:rPr lang="ru-RU" sz="2800" dirty="0">
                <a:effectLst/>
                <a:latin typeface="Calibri" panose="020F0502020204030204" pitchFamily="34" charset="0"/>
                <a:ea typeface="Calibri" panose="020F0502020204030204" pitchFamily="34" charset="0"/>
                <a:cs typeface="Calibri" panose="020F0502020204030204" pitchFamily="34" charset="0"/>
              </a:rPr>
              <a:t>.</a:t>
            </a:r>
          </a:p>
          <a:p>
            <a:endParaRPr lang="ru-RU" dirty="0"/>
          </a:p>
        </p:txBody>
      </p:sp>
      <p:pic>
        <p:nvPicPr>
          <p:cNvPr id="4" name="Рисунок 3">
            <a:extLst>
              <a:ext uri="{FF2B5EF4-FFF2-40B4-BE49-F238E27FC236}">
                <a16:creationId xmlns:a16="http://schemas.microsoft.com/office/drawing/2014/main" id="{16CF5646-1F91-D461-6A1D-01D80B3AA48B}"/>
              </a:ext>
            </a:extLst>
          </p:cNvPr>
          <p:cNvPicPr>
            <a:picLocks noChangeAspect="1"/>
          </p:cNvPicPr>
          <p:nvPr/>
        </p:nvPicPr>
        <p:blipFill>
          <a:blip r:embed="rId2"/>
          <a:stretch>
            <a:fillRect/>
          </a:stretch>
        </p:blipFill>
        <p:spPr>
          <a:xfrm>
            <a:off x="6505255" y="1465471"/>
            <a:ext cx="5606535" cy="5005889"/>
          </a:xfrm>
          <a:prstGeom prst="rect">
            <a:avLst/>
          </a:prstGeom>
        </p:spPr>
      </p:pic>
    </p:spTree>
    <p:extLst>
      <p:ext uri="{BB962C8B-B14F-4D97-AF65-F5344CB8AC3E}">
        <p14:creationId xmlns:p14="http://schemas.microsoft.com/office/powerpoint/2010/main" val="3240776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A7703D-F950-4479-910F-88E6F83AF020}"/>
              </a:ext>
            </a:extLst>
          </p:cNvPr>
          <p:cNvSpPr>
            <a:spLocks noGrp="1"/>
          </p:cNvSpPr>
          <p:nvPr>
            <p:ph type="title"/>
          </p:nvPr>
        </p:nvSpPr>
        <p:spPr/>
        <p:txBody>
          <a:bodyPr>
            <a:normAutofit/>
          </a:bodyPr>
          <a:lstStyle/>
          <a:p>
            <a:r>
              <a:rPr lang="ru-RU" sz="4000" b="1" cap="all" dirty="0"/>
              <a:t>Разработка базы данных</a:t>
            </a:r>
          </a:p>
        </p:txBody>
      </p:sp>
      <p:sp>
        <p:nvSpPr>
          <p:cNvPr id="3" name="Объект 2">
            <a:extLst>
              <a:ext uri="{FF2B5EF4-FFF2-40B4-BE49-F238E27FC236}">
                <a16:creationId xmlns:a16="http://schemas.microsoft.com/office/drawing/2014/main" id="{FE28A357-0FB8-4742-9710-7FF10A067DD6}"/>
              </a:ext>
            </a:extLst>
          </p:cNvPr>
          <p:cNvSpPr>
            <a:spLocks noGrp="1"/>
          </p:cNvSpPr>
          <p:nvPr>
            <p:ph idx="1"/>
          </p:nvPr>
        </p:nvSpPr>
        <p:spPr>
          <a:xfrm>
            <a:off x="838200" y="1825625"/>
            <a:ext cx="10515600" cy="943454"/>
          </a:xfrm>
        </p:spPr>
        <p:txBody>
          <a:bodyPr/>
          <a:lstStyle/>
          <a:p>
            <a:pPr marL="0" indent="0">
              <a:buNone/>
            </a:pPr>
            <a:r>
              <a:rPr lang="ru-RU" dirty="0"/>
              <a:t>За основу будем использовать </a:t>
            </a:r>
            <a:r>
              <a:rPr lang="en-US" dirty="0"/>
              <a:t>ERD </a:t>
            </a:r>
            <a:r>
              <a:rPr lang="ru-RU" dirty="0"/>
              <a:t>диаграмму. Для разработки используется </a:t>
            </a:r>
            <a:r>
              <a:rPr lang="en-US" dirty="0"/>
              <a:t>Microsoft SQL Server Management Studio.</a:t>
            </a:r>
            <a:endParaRPr lang="ru-RU" dirty="0"/>
          </a:p>
          <a:p>
            <a:pPr marL="0" indent="0">
              <a:buNone/>
            </a:pPr>
            <a:endParaRPr lang="ru-RU" dirty="0"/>
          </a:p>
        </p:txBody>
      </p:sp>
      <p:pic>
        <p:nvPicPr>
          <p:cNvPr id="4" name="Рисунок 3">
            <a:extLst>
              <a:ext uri="{FF2B5EF4-FFF2-40B4-BE49-F238E27FC236}">
                <a16:creationId xmlns:a16="http://schemas.microsoft.com/office/drawing/2014/main" id="{768F7723-CF0B-B2E9-5D7E-89ED488B2165}"/>
              </a:ext>
            </a:extLst>
          </p:cNvPr>
          <p:cNvPicPr>
            <a:picLocks noChangeAspect="1"/>
          </p:cNvPicPr>
          <p:nvPr/>
        </p:nvPicPr>
        <p:blipFill>
          <a:blip r:embed="rId2"/>
          <a:stretch>
            <a:fillRect/>
          </a:stretch>
        </p:blipFill>
        <p:spPr>
          <a:xfrm>
            <a:off x="390250" y="3429000"/>
            <a:ext cx="11411499" cy="2666393"/>
          </a:xfrm>
          <a:prstGeom prst="rect">
            <a:avLst/>
          </a:prstGeom>
        </p:spPr>
      </p:pic>
    </p:spTree>
    <p:extLst>
      <p:ext uri="{BB962C8B-B14F-4D97-AF65-F5344CB8AC3E}">
        <p14:creationId xmlns:p14="http://schemas.microsoft.com/office/powerpoint/2010/main" val="2139168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D992BA-2655-4DD7-8B15-16E8CD9A407E}"/>
              </a:ext>
            </a:extLst>
          </p:cNvPr>
          <p:cNvSpPr>
            <a:spLocks noGrp="1"/>
          </p:cNvSpPr>
          <p:nvPr>
            <p:ph type="title"/>
          </p:nvPr>
        </p:nvSpPr>
        <p:spPr/>
        <p:txBody>
          <a:bodyPr>
            <a:normAutofit/>
          </a:bodyPr>
          <a:lstStyle/>
          <a:p>
            <a:r>
              <a:rPr lang="ru-RU" sz="4000" b="1" cap="all" dirty="0"/>
              <a:t>Резервное копирование</a:t>
            </a:r>
            <a:r>
              <a:rPr lang="en-US" sz="4000" b="1" cap="all" dirty="0"/>
              <a:t> </a:t>
            </a:r>
            <a:r>
              <a:rPr lang="ru-RU" sz="4000" b="1" cap="all" dirty="0"/>
              <a:t>базы данных в </a:t>
            </a:r>
            <a:r>
              <a:rPr lang="en-US" sz="4000" b="1" cap="all" dirty="0"/>
              <a:t>SSMS</a:t>
            </a:r>
            <a:endParaRPr lang="ru-RU" sz="4000" b="1" cap="all" dirty="0"/>
          </a:p>
        </p:txBody>
      </p:sp>
      <p:sp>
        <p:nvSpPr>
          <p:cNvPr id="3" name="Объект 2">
            <a:extLst>
              <a:ext uri="{FF2B5EF4-FFF2-40B4-BE49-F238E27FC236}">
                <a16:creationId xmlns:a16="http://schemas.microsoft.com/office/drawing/2014/main" id="{46EC1B37-8D77-4EA0-9C6A-3451627C22FB}"/>
              </a:ext>
            </a:extLst>
          </p:cNvPr>
          <p:cNvSpPr>
            <a:spLocks noGrp="1"/>
          </p:cNvSpPr>
          <p:nvPr>
            <p:ph idx="1"/>
          </p:nvPr>
        </p:nvSpPr>
        <p:spPr>
          <a:xfrm>
            <a:off x="838200" y="1825625"/>
            <a:ext cx="10515600" cy="3032125"/>
          </a:xfrm>
        </p:spPr>
        <p:txBody>
          <a:bodyPr/>
          <a:lstStyle/>
          <a:p>
            <a:pPr marL="0" indent="0">
              <a:buNone/>
            </a:pPr>
            <a:r>
              <a:rPr lang="ru-RU" dirty="0"/>
              <a:t>Резервное копирование – это сохранение копии базы данных где-то вне основного места его хранения. Главное назначение резервного копирования – восстановление данных после их потери</a:t>
            </a:r>
          </a:p>
        </p:txBody>
      </p:sp>
      <p:pic>
        <p:nvPicPr>
          <p:cNvPr id="4" name="Рисунок 3">
            <a:extLst>
              <a:ext uri="{FF2B5EF4-FFF2-40B4-BE49-F238E27FC236}">
                <a16:creationId xmlns:a16="http://schemas.microsoft.com/office/drawing/2014/main" id="{D1723CE9-92DB-3A26-9F56-1612009501A2}"/>
              </a:ext>
            </a:extLst>
          </p:cNvPr>
          <p:cNvPicPr>
            <a:picLocks noChangeAspect="1"/>
          </p:cNvPicPr>
          <p:nvPr/>
        </p:nvPicPr>
        <p:blipFill rotWithShape="1">
          <a:blip r:embed="rId2"/>
          <a:srcRect t="49804"/>
          <a:stretch/>
        </p:blipFill>
        <p:spPr>
          <a:xfrm>
            <a:off x="1062456" y="5331900"/>
            <a:ext cx="4768850" cy="655033"/>
          </a:xfrm>
          <a:prstGeom prst="rect">
            <a:avLst/>
          </a:prstGeom>
        </p:spPr>
      </p:pic>
      <p:pic>
        <p:nvPicPr>
          <p:cNvPr id="5" name="Рисунок 4">
            <a:extLst>
              <a:ext uri="{FF2B5EF4-FFF2-40B4-BE49-F238E27FC236}">
                <a16:creationId xmlns:a16="http://schemas.microsoft.com/office/drawing/2014/main" id="{CC367C01-E4FD-ED14-546F-F1F9B68D85A9}"/>
              </a:ext>
            </a:extLst>
          </p:cNvPr>
          <p:cNvPicPr>
            <a:picLocks noChangeAspect="1"/>
          </p:cNvPicPr>
          <p:nvPr/>
        </p:nvPicPr>
        <p:blipFill>
          <a:blip r:embed="rId3"/>
          <a:stretch>
            <a:fillRect/>
          </a:stretch>
        </p:blipFill>
        <p:spPr>
          <a:xfrm>
            <a:off x="7658100" y="5273655"/>
            <a:ext cx="3848100" cy="771525"/>
          </a:xfrm>
          <a:prstGeom prst="rect">
            <a:avLst/>
          </a:prstGeom>
        </p:spPr>
      </p:pic>
    </p:spTree>
    <p:extLst>
      <p:ext uri="{BB962C8B-B14F-4D97-AF65-F5344CB8AC3E}">
        <p14:creationId xmlns:p14="http://schemas.microsoft.com/office/powerpoint/2010/main" val="3428989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D992BA-2655-4DD7-8B15-16E8CD9A407E}"/>
              </a:ext>
            </a:extLst>
          </p:cNvPr>
          <p:cNvSpPr>
            <a:spLocks noGrp="1"/>
          </p:cNvSpPr>
          <p:nvPr>
            <p:ph type="title"/>
          </p:nvPr>
        </p:nvSpPr>
        <p:spPr/>
        <p:txBody>
          <a:bodyPr>
            <a:normAutofit/>
          </a:bodyPr>
          <a:lstStyle/>
          <a:p>
            <a:r>
              <a:rPr lang="ru-RU" sz="4000" b="1" cap="all" dirty="0"/>
              <a:t>Создание пользователей на уровне сервера</a:t>
            </a:r>
          </a:p>
        </p:txBody>
      </p:sp>
      <p:sp>
        <p:nvSpPr>
          <p:cNvPr id="3" name="Объект 2">
            <a:extLst>
              <a:ext uri="{FF2B5EF4-FFF2-40B4-BE49-F238E27FC236}">
                <a16:creationId xmlns:a16="http://schemas.microsoft.com/office/drawing/2014/main" id="{46EC1B37-8D77-4EA0-9C6A-3451627C22FB}"/>
              </a:ext>
            </a:extLst>
          </p:cNvPr>
          <p:cNvSpPr>
            <a:spLocks noGrp="1"/>
          </p:cNvSpPr>
          <p:nvPr>
            <p:ph idx="1"/>
          </p:nvPr>
        </p:nvSpPr>
        <p:spPr>
          <a:xfrm>
            <a:off x="838200" y="1825625"/>
            <a:ext cx="10515600" cy="3098800"/>
          </a:xfrm>
        </p:spPr>
        <p:txBody>
          <a:bodyPr/>
          <a:lstStyle/>
          <a:p>
            <a:pPr marL="0" indent="0">
              <a:buNone/>
            </a:pPr>
            <a:r>
              <a:rPr lang="ru-RU" dirty="0"/>
              <a:t>SQL Server предоставляет роли уровня сервера для управления разрешениями на сервере. Эти роли являются субъектами безопасности, группирующими других участников. Разрешения ролей уровня сервера распространяются на весь сервер.</a:t>
            </a:r>
          </a:p>
        </p:txBody>
      </p:sp>
      <p:pic>
        <p:nvPicPr>
          <p:cNvPr id="5" name="Рисунок 4">
            <a:extLst>
              <a:ext uri="{FF2B5EF4-FFF2-40B4-BE49-F238E27FC236}">
                <a16:creationId xmlns:a16="http://schemas.microsoft.com/office/drawing/2014/main" id="{E1485DAD-316F-BA92-58C4-CDFDAD91D830}"/>
              </a:ext>
            </a:extLst>
          </p:cNvPr>
          <p:cNvPicPr>
            <a:picLocks noChangeAspect="1"/>
          </p:cNvPicPr>
          <p:nvPr/>
        </p:nvPicPr>
        <p:blipFill>
          <a:blip r:embed="rId2"/>
          <a:stretch>
            <a:fillRect/>
          </a:stretch>
        </p:blipFill>
        <p:spPr>
          <a:xfrm>
            <a:off x="2576512" y="4009935"/>
            <a:ext cx="7038975" cy="1404638"/>
          </a:xfrm>
          <a:prstGeom prst="rect">
            <a:avLst/>
          </a:prstGeom>
        </p:spPr>
      </p:pic>
    </p:spTree>
    <p:extLst>
      <p:ext uri="{BB962C8B-B14F-4D97-AF65-F5344CB8AC3E}">
        <p14:creationId xmlns:p14="http://schemas.microsoft.com/office/powerpoint/2010/main" val="3576443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D992BA-2655-4DD7-8B15-16E8CD9A407E}"/>
              </a:ext>
            </a:extLst>
          </p:cNvPr>
          <p:cNvSpPr>
            <a:spLocks noGrp="1"/>
          </p:cNvSpPr>
          <p:nvPr>
            <p:ph type="title"/>
          </p:nvPr>
        </p:nvSpPr>
        <p:spPr>
          <a:xfrm>
            <a:off x="838199" y="365125"/>
            <a:ext cx="10910977" cy="1325563"/>
          </a:xfrm>
        </p:spPr>
        <p:txBody>
          <a:bodyPr>
            <a:normAutofit/>
          </a:bodyPr>
          <a:lstStyle/>
          <a:p>
            <a:r>
              <a:rPr lang="ru-RU" sz="4000" b="1" cap="all" dirty="0"/>
              <a:t>Создание пользователей на уровне Базы данных</a:t>
            </a:r>
          </a:p>
        </p:txBody>
      </p:sp>
      <p:pic>
        <p:nvPicPr>
          <p:cNvPr id="4" name="Объект 3">
            <a:extLst>
              <a:ext uri="{FF2B5EF4-FFF2-40B4-BE49-F238E27FC236}">
                <a16:creationId xmlns:a16="http://schemas.microsoft.com/office/drawing/2014/main" id="{6469B0DF-F8AD-BB36-830C-8A10FAB41D9B}"/>
              </a:ext>
            </a:extLst>
          </p:cNvPr>
          <p:cNvPicPr>
            <a:picLocks noGrp="1" noChangeAspect="1"/>
          </p:cNvPicPr>
          <p:nvPr>
            <p:ph idx="1"/>
          </p:nvPr>
        </p:nvPicPr>
        <p:blipFill>
          <a:blip r:embed="rId2"/>
          <a:stretch>
            <a:fillRect/>
          </a:stretch>
        </p:blipFill>
        <p:spPr>
          <a:xfrm>
            <a:off x="2314176" y="4156018"/>
            <a:ext cx="7563648" cy="1108132"/>
          </a:xfrm>
          <a:prstGeom prst="rect">
            <a:avLst/>
          </a:prstGeom>
        </p:spPr>
      </p:pic>
      <p:sp>
        <p:nvSpPr>
          <p:cNvPr id="7" name="TextBox 6">
            <a:extLst>
              <a:ext uri="{FF2B5EF4-FFF2-40B4-BE49-F238E27FC236}">
                <a16:creationId xmlns:a16="http://schemas.microsoft.com/office/drawing/2014/main" id="{1D827E2B-DC7E-3119-C8AF-B330A151C21E}"/>
              </a:ext>
            </a:extLst>
          </p:cNvPr>
          <p:cNvSpPr txBox="1"/>
          <p:nvPr/>
        </p:nvSpPr>
        <p:spPr>
          <a:xfrm>
            <a:off x="838199" y="1690688"/>
            <a:ext cx="9961891" cy="1384995"/>
          </a:xfrm>
          <a:prstGeom prst="rect">
            <a:avLst/>
          </a:prstGeom>
          <a:noFill/>
        </p:spPr>
        <p:txBody>
          <a:bodyPr wrap="square">
            <a:spAutoFit/>
          </a:bodyPr>
          <a:lstStyle/>
          <a:p>
            <a:r>
              <a:rPr lang="ru-RU" sz="2800" dirty="0"/>
              <a:t>После создание пользователей на уровне сервера, эти же пользователи появятся на уровне базы данных так как ранее мы указали к какой базе данных они принадлежат.</a:t>
            </a:r>
          </a:p>
        </p:txBody>
      </p:sp>
    </p:spTree>
    <p:extLst>
      <p:ext uri="{BB962C8B-B14F-4D97-AF65-F5344CB8AC3E}">
        <p14:creationId xmlns:p14="http://schemas.microsoft.com/office/powerpoint/2010/main" val="184879288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472</Words>
  <Application>Microsoft Office PowerPoint</Application>
  <PresentationFormat>Широкоэкранный</PresentationFormat>
  <Paragraphs>42</Paragraphs>
  <Slides>14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14</vt:i4>
      </vt:variant>
    </vt:vector>
  </HeadingPairs>
  <TitlesOfParts>
    <vt:vector size="18" baseType="lpstr">
      <vt:lpstr>Arial</vt:lpstr>
      <vt:lpstr>Calibri</vt:lpstr>
      <vt:lpstr>Calibri Light</vt:lpstr>
      <vt:lpstr>Тема Office</vt:lpstr>
      <vt:lpstr>КУРСОВОЙ ПРОЕКТ Разработка базы данных «Биржа труда»</vt:lpstr>
      <vt:lpstr>ЦЕЛЬ И ЗАДАЧИ</vt:lpstr>
      <vt:lpstr>Выбор инструментария</vt:lpstr>
      <vt:lpstr>Выбор инструментария</vt:lpstr>
      <vt:lpstr>Анализ диаграммы ERD</vt:lpstr>
      <vt:lpstr>Разработка базы данных</vt:lpstr>
      <vt:lpstr>Резервное копирование базы данных в SSMS</vt:lpstr>
      <vt:lpstr>Создание пользователей на уровне сервера</vt:lpstr>
      <vt:lpstr>Создание пользователей на уровне Базы данных</vt:lpstr>
      <vt:lpstr>Управление разрешениями на уровне базы данных</vt:lpstr>
      <vt:lpstr>Шифрование данных в Базе данных</vt:lpstr>
      <vt:lpstr>Шифрование данных в базе данных</vt:lpstr>
      <vt:lpstr>ЗАКЛЮЧЕНИЕ</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КУРСОВОЙ ПРОЕКТ «Разработка информационной системы НАЗВАНИЕ».</dc:title>
  <dc:creator>РС-1</dc:creator>
  <cp:lastModifiedBy>Максим Шуметов</cp:lastModifiedBy>
  <cp:revision>8</cp:revision>
  <dcterms:created xsi:type="dcterms:W3CDTF">2021-04-30T05:44:13Z</dcterms:created>
  <dcterms:modified xsi:type="dcterms:W3CDTF">2023-12-11T20:26:41Z</dcterms:modified>
</cp:coreProperties>
</file>