
<file path=[Content_Types].xml><?xml version="1.0" encoding="utf-8"?>
<Types xmlns="http://schemas.openxmlformats.org/package/2006/content-types">
  <Override PartName="/ppt/embeddings/Microsoft_Equation2.bin" ContentType="application/vnd.openxmlformats-officedocument.oleObject"/>
  <Default Extension="jpeg" ContentType="image/jpeg"/>
  <Override PartName="/ppt/slideLayouts/slideLayout6.xml" ContentType="application/vnd.openxmlformats-officedocument.presentationml.slideLayout+xml"/>
  <Override PartName="/docProps/core.xml" ContentType="application/vnd.openxmlformats-package.core-properties+xml"/>
  <Default Extension="rels" ContentType="application/vnd.openxmlformats-package.relationships+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ict" ContentType="image/pict"/>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embeddings/Microsoft_Equation1.bin" ContentType="application/vnd.openxmlformats-officedocument.oleObject"/>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Default Extension="gif" ContentType="image/gif"/>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vml" ContentType="application/vnd.openxmlformats-officedocument.vmlDrawin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horzBarState="maximized">
    <p:restoredLeft sz="15620"/>
    <p:restoredTop sz="94660"/>
  </p:normalViewPr>
  <p:slideViewPr>
    <p:cSldViewPr snapToObjects="1">
      <p:cViewPr varScale="1">
        <p:scale>
          <a:sx n="36" d="100"/>
          <a:sy n="36" d="100"/>
        </p:scale>
        <p:origin x="-488" y="-152"/>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 Id="rId2" Type="http://schemas.openxmlformats.org/officeDocument/2006/relationships/image" Target="../media/image2.pict"/></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5D9E5A-A402-B044-93F3-10B45B9F6733}" type="datetimeFigureOut">
              <a:rPr lang="en-US" smtClean="0"/>
              <a:t>12/9/09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A743E-0334-D24B-B73B-CF85BDE3296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5D9E5A-A402-B044-93F3-10B45B9F6733}" type="datetimeFigureOut">
              <a:rPr lang="en-US" smtClean="0"/>
              <a:t>12/9/09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A743E-0334-D24B-B73B-CF85BDE329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5D9E5A-A402-B044-93F3-10B45B9F6733}" type="datetimeFigureOut">
              <a:rPr lang="en-US" smtClean="0"/>
              <a:t>12/9/09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A743E-0334-D24B-B73B-CF85BDE329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5D9E5A-A402-B044-93F3-10B45B9F6733}" type="datetimeFigureOut">
              <a:rPr lang="en-US" smtClean="0"/>
              <a:t>12/9/09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A743E-0334-D24B-B73B-CF85BDE329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5D9E5A-A402-B044-93F3-10B45B9F6733}" type="datetimeFigureOut">
              <a:rPr lang="en-US" smtClean="0"/>
              <a:t>12/9/09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A743E-0334-D24B-B73B-CF85BDE3296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5D9E5A-A402-B044-93F3-10B45B9F6733}" type="datetimeFigureOut">
              <a:rPr lang="en-US" smtClean="0"/>
              <a:t>12/9/09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A743E-0334-D24B-B73B-CF85BDE329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5D9E5A-A402-B044-93F3-10B45B9F6733}" type="datetimeFigureOut">
              <a:rPr lang="en-US" smtClean="0"/>
              <a:t>12/9/09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FA743E-0334-D24B-B73B-CF85BDE329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5D9E5A-A402-B044-93F3-10B45B9F6733}" type="datetimeFigureOut">
              <a:rPr lang="en-US" smtClean="0"/>
              <a:t>12/9/09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FA743E-0334-D24B-B73B-CF85BDE329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D9E5A-A402-B044-93F3-10B45B9F6733}" type="datetimeFigureOut">
              <a:rPr lang="en-US" smtClean="0"/>
              <a:t>12/9/09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FA743E-0334-D24B-B73B-CF85BDE329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5D9E5A-A402-B044-93F3-10B45B9F6733}" type="datetimeFigureOut">
              <a:rPr lang="en-US" smtClean="0"/>
              <a:t>12/9/09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A743E-0334-D24B-B73B-CF85BDE3296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5D9E5A-A402-B044-93F3-10B45B9F6733}" type="datetimeFigureOut">
              <a:rPr lang="en-US" smtClean="0"/>
              <a:t>12/9/09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A743E-0334-D24B-B73B-CF85BDE329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765D9E5A-A402-B044-93F3-10B45B9F6733}" type="datetimeFigureOut">
              <a:rPr lang="en-US" smtClean="0"/>
              <a:t>12/9/09</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7FA743E-0334-D24B-B73B-CF85BDE329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image" Target="../media/image3.png"/><Relationship Id="rId4" Type="http://schemas.openxmlformats.org/officeDocument/2006/relationships/image" Target="../media/image4.gif"/><Relationship Id="rId5" Type="http://schemas.openxmlformats.org/officeDocument/2006/relationships/image" Target="../media/image5.gif"/><Relationship Id="rId6" Type="http://schemas.openxmlformats.org/officeDocument/2006/relationships/oleObject" Target="../embeddings/Microsoft_Equation1.bin"/><Relationship Id="rId7" Type="http://schemas.openxmlformats.org/officeDocument/2006/relationships/oleObject" Target="../embeddings/Microsoft_Equation2.bin"/><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flipH="1">
            <a:off x="4042633" y="685800"/>
            <a:ext cx="35805934" cy="2800767"/>
          </a:xfrm>
          <a:prstGeom prst="rect">
            <a:avLst/>
          </a:prstGeom>
          <a:solidFill>
            <a:schemeClr val="bg1"/>
          </a:solidFill>
          <a:ln>
            <a:solidFill>
              <a:schemeClr val="tx2">
                <a:lumMod val="60000"/>
                <a:lumOff val="40000"/>
              </a:schemeClr>
            </a:solidFill>
          </a:ln>
          <a:effectLst>
            <a:outerShdw blurRad="50800" dist="38100" dir="19140000" algn="tl" rotWithShape="0">
              <a:srgbClr val="000000">
                <a:alpha val="43000"/>
              </a:srgbClr>
            </a:outerShdw>
          </a:effectLst>
        </p:spPr>
        <p:txBody>
          <a:bodyPr wrap="square" rtlCol="0">
            <a:spAutoFit/>
          </a:bodyPr>
          <a:lstStyle/>
          <a:p>
            <a:pPr algn="ctr"/>
            <a:r>
              <a:rPr lang="en-US" dirty="0" smtClean="0">
                <a:solidFill>
                  <a:schemeClr val="accent1"/>
                </a:solidFill>
              </a:rPr>
              <a:t>Application and Analysis of Data Mining Techniques in a Learning System</a:t>
            </a:r>
          </a:p>
          <a:p>
            <a:pPr algn="ctr"/>
            <a:r>
              <a:rPr lang="en-US" sz="3000" dirty="0" smtClean="0"/>
              <a:t>Elijah Flesher, Drew </a:t>
            </a:r>
            <a:r>
              <a:rPr lang="en-US" sz="3000" dirty="0" err="1" smtClean="0"/>
              <a:t>Waltman</a:t>
            </a:r>
            <a:endParaRPr lang="en-US" sz="3000" dirty="0" smtClean="0"/>
          </a:p>
          <a:p>
            <a:pPr algn="ctr"/>
            <a:r>
              <a:rPr lang="en-US" sz="3000" dirty="0" smtClean="0"/>
              <a:t>Lane Department of Computer Science and Electrical Engineering, West Virginia University, Morgantown, WV 26506-6109, USA</a:t>
            </a:r>
            <a:endParaRPr lang="en-US" sz="3000" dirty="0"/>
          </a:p>
          <a:p>
            <a:pPr algn="ctr"/>
            <a:endParaRPr lang="en-US" sz="3000" dirty="0"/>
          </a:p>
        </p:txBody>
      </p:sp>
      <p:sp>
        <p:nvSpPr>
          <p:cNvPr id="7" name="TextBox 6"/>
          <p:cNvSpPr txBox="1"/>
          <p:nvPr/>
        </p:nvSpPr>
        <p:spPr>
          <a:xfrm flipH="1">
            <a:off x="1028700" y="10829925"/>
            <a:ext cx="9677400" cy="9633406"/>
          </a:xfrm>
          <a:prstGeom prst="rect">
            <a:avLst/>
          </a:prstGeom>
          <a:solidFill>
            <a:schemeClr val="bg1"/>
          </a:solidFill>
          <a:ln>
            <a:solidFill>
              <a:schemeClr val="tx2">
                <a:lumMod val="60000"/>
                <a:lumOff val="40000"/>
              </a:schemeClr>
            </a:solidFill>
          </a:ln>
          <a:effectLst>
            <a:outerShdw blurRad="50800" dist="38100" dir="19140000" algn="tl" rotWithShape="0">
              <a:srgbClr val="000000">
                <a:alpha val="43000"/>
              </a:srgbClr>
            </a:outerShdw>
          </a:effectLst>
        </p:spPr>
        <p:txBody>
          <a:bodyPr wrap="square" rtlCol="0">
            <a:spAutoFit/>
          </a:bodyPr>
          <a:lstStyle/>
          <a:p>
            <a:pPr algn="ctr"/>
            <a:r>
              <a:rPr lang="en-US" sz="4000" b="1" u="sng" dirty="0" smtClean="0">
                <a:solidFill>
                  <a:srgbClr val="4F81BD"/>
                </a:solidFill>
              </a:rPr>
              <a:t>Algorithms of a Learner</a:t>
            </a:r>
          </a:p>
          <a:p>
            <a:pPr algn="just"/>
            <a:endParaRPr lang="en-US" sz="3000" dirty="0" smtClean="0"/>
          </a:p>
          <a:p>
            <a:pPr algn="just"/>
            <a:r>
              <a:rPr lang="en-US" sz="2500" dirty="0" smtClean="0"/>
              <a:t>Our learner includes five se types of algorithms. Each type, with the exception of the classifier, manipulates the data in the hopes that certain operations of data reforming will result in better accuracy for the classifier. The following details how each category attempts to effect the data and which algorithms we chose to implement throughout the </a:t>
            </a:r>
            <a:r>
              <a:rPr lang="en-US" sz="2500" dirty="0" err="1" smtClean="0"/>
              <a:t>cours</a:t>
            </a:r>
            <a:endParaRPr lang="en-US" sz="2500" dirty="0" smtClean="0"/>
          </a:p>
          <a:p>
            <a:pPr algn="just"/>
            <a:endParaRPr lang="en-US" sz="2500" dirty="0" smtClean="0"/>
          </a:p>
          <a:p>
            <a:pPr algn="just"/>
            <a:r>
              <a:rPr lang="en-US" sz="2500" b="1" dirty="0" smtClean="0"/>
              <a:t>Pre-processors:</a:t>
            </a:r>
            <a:r>
              <a:rPr lang="en-US" sz="2500" dirty="0" smtClean="0"/>
              <a:t> Pre-processors typically remove outliers and/or scale or normalize the data.</a:t>
            </a:r>
          </a:p>
          <a:p>
            <a:pPr algn="just"/>
            <a:endParaRPr lang="en-US" sz="2500" dirty="0" smtClean="0"/>
          </a:p>
          <a:p>
            <a:pPr algn="just"/>
            <a:r>
              <a:rPr lang="en-US" sz="2500" b="1" dirty="0" err="1" smtClean="0"/>
              <a:t>Discretizer</a:t>
            </a:r>
            <a:r>
              <a:rPr lang="en-US" sz="2500" b="1" dirty="0" smtClean="0"/>
              <a:t>:</a:t>
            </a:r>
            <a:r>
              <a:rPr lang="en-US" sz="2500" dirty="0" smtClean="0"/>
              <a:t> </a:t>
            </a:r>
            <a:r>
              <a:rPr lang="en-US" sz="2500" dirty="0" err="1" smtClean="0"/>
              <a:t>Discretizers</a:t>
            </a:r>
            <a:r>
              <a:rPr lang="en-US" sz="2500" dirty="0" smtClean="0"/>
              <a:t> compress the data into a small number of of bins so that a signal or pattern may become visible.</a:t>
            </a:r>
          </a:p>
          <a:p>
            <a:pPr algn="just"/>
            <a:endParaRPr lang="en-US" sz="2500" dirty="0" smtClean="0"/>
          </a:p>
          <a:p>
            <a:pPr algn="just"/>
            <a:r>
              <a:rPr lang="en-US" sz="2500" b="1" dirty="0" err="1" smtClean="0"/>
              <a:t>Clusterer</a:t>
            </a:r>
            <a:r>
              <a:rPr lang="en-US" sz="2500" b="1" dirty="0" smtClean="0"/>
              <a:t>: </a:t>
            </a:r>
            <a:r>
              <a:rPr lang="en-US" sz="2500" dirty="0" err="1" smtClean="0"/>
              <a:t>Clusterers</a:t>
            </a:r>
            <a:r>
              <a:rPr lang="en-US" sz="2500" dirty="0" smtClean="0"/>
              <a:t> group together related rows for the classifier to train with in hopes of being able to predict rows that would belong to a cluster more clearly.</a:t>
            </a:r>
          </a:p>
          <a:p>
            <a:pPr algn="just"/>
            <a:endParaRPr lang="en-US" sz="2500" dirty="0" smtClean="0"/>
          </a:p>
          <a:p>
            <a:pPr algn="just"/>
            <a:r>
              <a:rPr lang="en-US" sz="2500" b="1" dirty="0" smtClean="0"/>
              <a:t>Feature Subset Selector: </a:t>
            </a:r>
            <a:r>
              <a:rPr lang="en-US" sz="2500" dirty="0" err="1" smtClean="0"/>
              <a:t>FSS’s</a:t>
            </a:r>
            <a:r>
              <a:rPr lang="en-US" sz="2500" dirty="0" smtClean="0"/>
              <a:t> attempt to isolate data that has little or no bearing on the record’s class and remove it from consideration.</a:t>
            </a:r>
          </a:p>
          <a:p>
            <a:pPr algn="just"/>
            <a:endParaRPr lang="en-US" sz="2500" b="1" dirty="0" smtClean="0"/>
          </a:p>
          <a:p>
            <a:pPr algn="just"/>
            <a:r>
              <a:rPr lang="en-US" sz="2500" b="1" dirty="0" smtClean="0"/>
              <a:t>Classifier:</a:t>
            </a:r>
            <a:r>
              <a:rPr lang="en-US" sz="2500" dirty="0" smtClean="0"/>
              <a:t> Classifiers are decision-making engines that, either through discovering a complex set of rules or through mathematical decision-making, predict the class of a given record given its fields.</a:t>
            </a:r>
            <a:endParaRPr lang="en-US" sz="2500" b="1" dirty="0" smtClean="0"/>
          </a:p>
        </p:txBody>
      </p:sp>
      <p:sp>
        <p:nvSpPr>
          <p:cNvPr id="8" name="TextBox 7"/>
          <p:cNvSpPr txBox="1"/>
          <p:nvPr/>
        </p:nvSpPr>
        <p:spPr>
          <a:xfrm flipH="1">
            <a:off x="11747500" y="5638800"/>
            <a:ext cx="9677400" cy="26484173"/>
          </a:xfrm>
          <a:prstGeom prst="rect">
            <a:avLst/>
          </a:prstGeom>
          <a:solidFill>
            <a:schemeClr val="bg1"/>
          </a:solidFill>
          <a:ln>
            <a:solidFill>
              <a:schemeClr val="tx2">
                <a:lumMod val="60000"/>
                <a:lumOff val="40000"/>
              </a:schemeClr>
            </a:solidFill>
          </a:ln>
          <a:effectLst>
            <a:outerShdw blurRad="50800" dist="38100" dir="19140000" algn="tl" rotWithShape="0">
              <a:srgbClr val="000000">
                <a:alpha val="43000"/>
              </a:srgbClr>
            </a:outerShdw>
          </a:effectLst>
        </p:spPr>
        <p:txBody>
          <a:bodyPr wrap="square" rtlCol="0">
            <a:spAutoFit/>
          </a:bodyPr>
          <a:lstStyle/>
          <a:p>
            <a:pPr algn="ctr"/>
            <a:r>
              <a:rPr lang="en-US" sz="4000" b="1" u="sng" dirty="0" smtClean="0">
                <a:solidFill>
                  <a:srgbClr val="4F81BD"/>
                </a:solidFill>
              </a:rPr>
              <a:t>Algorithms Implemented by our Learner</a:t>
            </a:r>
          </a:p>
          <a:p>
            <a:pPr algn="ctr"/>
            <a:r>
              <a:rPr lang="en-US" sz="2000" dirty="0" smtClean="0">
                <a:solidFill>
                  <a:srgbClr val="4F81BD"/>
                </a:solidFill>
              </a:rPr>
              <a:t>(Continued)</a:t>
            </a:r>
          </a:p>
          <a:p>
            <a:pPr algn="just"/>
            <a:endParaRPr lang="en-US" sz="2500" dirty="0" smtClean="0"/>
          </a:p>
          <a:p>
            <a:pPr algn="just"/>
            <a:r>
              <a:rPr lang="en-US" sz="2500" b="1" dirty="0" smtClean="0"/>
              <a:t>N-bins (</a:t>
            </a:r>
            <a:r>
              <a:rPr lang="en-US" sz="2500" b="1" dirty="0" err="1" smtClean="0"/>
              <a:t>discretizer</a:t>
            </a:r>
            <a:r>
              <a:rPr lang="en-US" sz="2500" b="1" dirty="0" smtClean="0"/>
              <a:t>):</a:t>
            </a:r>
          </a:p>
          <a:p>
            <a:pPr algn="just"/>
            <a:r>
              <a:rPr lang="en-US" sz="2500" dirty="0" smtClean="0"/>
              <a:t>N-bins </a:t>
            </a:r>
            <a:r>
              <a:rPr lang="en-US" sz="2500" dirty="0" err="1" smtClean="0"/>
              <a:t>discretizes</a:t>
            </a:r>
            <a:r>
              <a:rPr lang="en-US" sz="2500" dirty="0" smtClean="0"/>
              <a:t> the data into N bins of equal width by replacing numeric data according to the following formula:</a:t>
            </a:r>
          </a:p>
          <a:p>
            <a:pPr algn="just"/>
            <a:endParaRPr lang="en-US" sz="2500" dirty="0" smtClean="0"/>
          </a:p>
          <a:p>
            <a:pPr algn="just"/>
            <a:endParaRPr lang="en-US" sz="2500" dirty="0" smtClean="0"/>
          </a:p>
          <a:p>
            <a:pPr algn="just"/>
            <a:endParaRPr lang="en-US" sz="2500" dirty="0" smtClean="0"/>
          </a:p>
          <a:p>
            <a:pPr algn="just"/>
            <a:r>
              <a:rPr lang="en-US" sz="2500" dirty="0" smtClean="0"/>
              <a:t>Where X is the continuous value. N-bins is a form of equal-width-</a:t>
            </a:r>
            <a:r>
              <a:rPr lang="en-US" sz="2500" dirty="0" err="1" smtClean="0"/>
              <a:t>discretization</a:t>
            </a:r>
            <a:r>
              <a:rPr lang="en-US" sz="2500" dirty="0" smtClean="0"/>
              <a:t>.</a:t>
            </a:r>
          </a:p>
          <a:p>
            <a:pPr algn="just"/>
            <a:endParaRPr lang="en-US" sz="2500" dirty="0" smtClean="0"/>
          </a:p>
          <a:p>
            <a:pPr algn="just"/>
            <a:r>
              <a:rPr lang="en-US" sz="2500" b="1" dirty="0" smtClean="0"/>
              <a:t>Bin-logging</a:t>
            </a:r>
            <a:r>
              <a:rPr lang="en-US" sz="2500" b="1" dirty="0" smtClean="0"/>
              <a:t> (</a:t>
            </a:r>
            <a:r>
              <a:rPr lang="en-US" sz="2500" b="1" dirty="0" err="1" smtClean="0"/>
              <a:t>discretizer</a:t>
            </a:r>
            <a:r>
              <a:rPr lang="en-US" sz="2500" b="1" dirty="0" smtClean="0"/>
              <a:t>)</a:t>
            </a:r>
            <a:r>
              <a:rPr lang="en-US" sz="2500" b="1" dirty="0" smtClean="0"/>
              <a:t>:</a:t>
            </a:r>
          </a:p>
          <a:p>
            <a:pPr algn="just"/>
            <a:r>
              <a:rPr lang="en-US" sz="2500" dirty="0" smtClean="0"/>
              <a:t>Bin-logging is the same algorithm as N-bins except N is set at the log of the number of distinct values. </a:t>
            </a:r>
          </a:p>
          <a:p>
            <a:pPr algn="just"/>
            <a:r>
              <a:rPr lang="en-US" sz="2500" dirty="0"/>
              <a:t>.</a:t>
            </a:r>
            <a:endParaRPr lang="en-US" sz="2500" dirty="0" smtClean="0"/>
          </a:p>
          <a:p>
            <a:pPr algn="just"/>
            <a:r>
              <a:rPr lang="en-US" sz="2500" b="1" dirty="0" smtClean="0"/>
              <a:t>Normal-chops</a:t>
            </a:r>
            <a:r>
              <a:rPr lang="en-US" sz="2500" b="1" dirty="0" smtClean="0"/>
              <a:t> (</a:t>
            </a:r>
            <a:r>
              <a:rPr lang="en-US" sz="2500" b="1" dirty="0" err="1" smtClean="0"/>
              <a:t>discretizer</a:t>
            </a:r>
            <a:r>
              <a:rPr lang="en-US" sz="2500" b="1" dirty="0" smtClean="0"/>
              <a:t>)</a:t>
            </a:r>
            <a:r>
              <a:rPr lang="en-US" sz="2500" b="1" dirty="0" smtClean="0"/>
              <a:t>:</a:t>
            </a:r>
          </a:p>
          <a:p>
            <a:pPr algn="just"/>
            <a:r>
              <a:rPr lang="en-US" sz="2500" dirty="0" smtClean="0"/>
              <a:t>Normal-chops separates data into bins containing the sequential N% of data from the set; this is a form of equal-frequency-</a:t>
            </a:r>
            <a:r>
              <a:rPr lang="en-US" sz="2500" dirty="0" err="1" smtClean="0"/>
              <a:t>discretization</a:t>
            </a:r>
            <a:r>
              <a:rPr lang="en-US" sz="2500" dirty="0" smtClean="0"/>
              <a:t>.</a:t>
            </a:r>
          </a:p>
          <a:p>
            <a:pPr algn="just"/>
            <a:endParaRPr lang="en-US" sz="2500" b="1" dirty="0" smtClean="0"/>
          </a:p>
          <a:p>
            <a:pPr algn="just"/>
            <a:r>
              <a:rPr lang="en-US" sz="2500" b="1" dirty="0" err="1" smtClean="0"/>
              <a:t>Kmeans</a:t>
            </a:r>
            <a:r>
              <a:rPr lang="en-US" sz="2500" b="1" dirty="0" smtClean="0"/>
              <a:t> (</a:t>
            </a:r>
            <a:r>
              <a:rPr lang="en-US" sz="2500" b="1" dirty="0" err="1" smtClean="0"/>
              <a:t>clusterer</a:t>
            </a:r>
            <a:r>
              <a:rPr lang="en-US" sz="2500" b="1" dirty="0" smtClean="0"/>
              <a:t>):</a:t>
            </a:r>
          </a:p>
          <a:p>
            <a:pPr algn="just"/>
            <a:r>
              <a:rPr lang="en-US" sz="2500" dirty="0" smtClean="0"/>
              <a:t>K-means chooses </a:t>
            </a:r>
            <a:r>
              <a:rPr lang="en-US" sz="2500" dirty="0" err="1" smtClean="0"/>
              <a:t>k</a:t>
            </a:r>
            <a:r>
              <a:rPr lang="en-US" sz="2500" dirty="0" smtClean="0"/>
              <a:t> instances at random as </a:t>
            </a:r>
            <a:r>
              <a:rPr lang="en-US" sz="2500" dirty="0" err="1" smtClean="0"/>
              <a:t>centroids</a:t>
            </a:r>
            <a:r>
              <a:rPr lang="en-US" sz="2500" dirty="0" smtClean="0"/>
              <a:t>. It then computes the closest distance to all </a:t>
            </a:r>
            <a:r>
              <a:rPr lang="en-US" sz="2500" dirty="0" err="1" smtClean="0"/>
              <a:t>centroids</a:t>
            </a:r>
            <a:r>
              <a:rPr lang="en-US" sz="2500" dirty="0" smtClean="0"/>
              <a:t> and moves each </a:t>
            </a:r>
            <a:r>
              <a:rPr lang="en-US" sz="2500" dirty="0" err="1" smtClean="0"/>
              <a:t>centroid</a:t>
            </a:r>
            <a:r>
              <a:rPr lang="en-US" sz="2500" dirty="0" smtClean="0"/>
              <a:t> to the mean position of all </a:t>
            </a:r>
            <a:r>
              <a:rPr lang="en-US" sz="2500" dirty="0" err="1"/>
              <a:t>a</a:t>
            </a:r>
            <a:r>
              <a:rPr lang="en-US" sz="2500" dirty="0" err="1" smtClean="0"/>
              <a:t>sociated</a:t>
            </a:r>
            <a:r>
              <a:rPr lang="en-US" sz="2500" dirty="0" smtClean="0"/>
              <a:t> member for each </a:t>
            </a:r>
            <a:r>
              <a:rPr lang="en-US" sz="2500" dirty="0" err="1" smtClean="0"/>
              <a:t>centroid</a:t>
            </a:r>
            <a:r>
              <a:rPr lang="en-US" sz="2500" dirty="0" smtClean="0"/>
              <a:t>.</a:t>
            </a:r>
          </a:p>
          <a:p>
            <a:pPr algn="just"/>
            <a:endParaRPr lang="en-US" sz="2500" b="1" dirty="0" smtClean="0"/>
          </a:p>
          <a:p>
            <a:pPr algn="just"/>
            <a:r>
              <a:rPr lang="en-US" sz="2500" b="1" dirty="0" err="1" smtClean="0"/>
              <a:t>Genic</a:t>
            </a:r>
            <a:r>
              <a:rPr lang="en-US" sz="2500" b="1" dirty="0" smtClean="0"/>
              <a:t> (</a:t>
            </a:r>
            <a:r>
              <a:rPr lang="en-US" sz="2500" b="1" dirty="0" err="1" smtClean="0"/>
              <a:t>clusterer</a:t>
            </a:r>
            <a:r>
              <a:rPr lang="en-US" sz="2500" b="1" dirty="0" smtClean="0"/>
              <a:t>)</a:t>
            </a:r>
            <a:r>
              <a:rPr lang="en-US" sz="2500" b="1" dirty="0" smtClean="0"/>
              <a:t>:</a:t>
            </a:r>
          </a:p>
          <a:p>
            <a:pPr algn="just"/>
            <a:r>
              <a:rPr lang="en-US" sz="2500" dirty="0" err="1" smtClean="0"/>
              <a:t>Genic</a:t>
            </a:r>
            <a:r>
              <a:rPr lang="en-US" sz="2500" dirty="0" smtClean="0"/>
              <a:t> is a stochastic clustering mechanism that was built for serial communication and therefore only reviews the data one time. </a:t>
            </a:r>
            <a:r>
              <a:rPr lang="en-US" sz="2500" dirty="0" err="1" smtClean="0"/>
              <a:t>Genic</a:t>
            </a:r>
            <a:r>
              <a:rPr lang="en-US" sz="2500" dirty="0" smtClean="0"/>
              <a:t> begins by choosing </a:t>
            </a:r>
            <a:r>
              <a:rPr lang="en-US" sz="2500" dirty="0" err="1" smtClean="0"/>
              <a:t>n</a:t>
            </a:r>
            <a:r>
              <a:rPr lang="en-US" sz="2500" dirty="0" smtClean="0"/>
              <a:t> </a:t>
            </a:r>
            <a:r>
              <a:rPr lang="en-US" sz="2500" dirty="0" err="1" smtClean="0"/>
              <a:t>centroids</a:t>
            </a:r>
            <a:r>
              <a:rPr lang="en-US" sz="2500" dirty="0" smtClean="0"/>
              <a:t> and then grading each, keeping the most fit. After deleting the unfit </a:t>
            </a:r>
            <a:r>
              <a:rPr lang="en-US" sz="2500" dirty="0" err="1" smtClean="0"/>
              <a:t>centroids</a:t>
            </a:r>
            <a:r>
              <a:rPr lang="en-US" sz="2500" dirty="0" smtClean="0"/>
              <a:t>, </a:t>
            </a:r>
            <a:r>
              <a:rPr lang="en-US" sz="2500" dirty="0" err="1" smtClean="0"/>
              <a:t>Genic</a:t>
            </a:r>
            <a:r>
              <a:rPr lang="en-US" sz="2500" dirty="0" smtClean="0"/>
              <a:t> chooses new </a:t>
            </a:r>
            <a:r>
              <a:rPr lang="en-US" sz="2500" dirty="0" err="1" smtClean="0"/>
              <a:t>centroids</a:t>
            </a:r>
            <a:r>
              <a:rPr lang="en-US" sz="2500" dirty="0" smtClean="0"/>
              <a:t> at </a:t>
            </a:r>
            <a:r>
              <a:rPr lang="en-US" sz="2500" dirty="0" err="1" smtClean="0"/>
              <a:t>randm</a:t>
            </a:r>
            <a:r>
              <a:rPr lang="en-US" sz="2500" dirty="0" smtClean="0"/>
              <a:t>. </a:t>
            </a:r>
          </a:p>
          <a:p>
            <a:pPr algn="just"/>
            <a:endParaRPr lang="en-US" sz="2500" b="1" dirty="0" smtClean="0"/>
          </a:p>
          <a:p>
            <a:pPr algn="just"/>
            <a:r>
              <a:rPr lang="en-US" sz="2500" b="1" dirty="0" err="1" smtClean="0"/>
              <a:t>Genic</a:t>
            </a:r>
            <a:r>
              <a:rPr lang="en-US" sz="2500" b="1" dirty="0" smtClean="0"/>
              <a:t> 2</a:t>
            </a:r>
            <a:r>
              <a:rPr lang="en-US" sz="2500" b="1" dirty="0" smtClean="0"/>
              <a:t> (</a:t>
            </a:r>
            <a:r>
              <a:rPr lang="en-US" sz="2500" b="1" dirty="0" err="1" smtClean="0"/>
              <a:t>clusterer</a:t>
            </a:r>
            <a:r>
              <a:rPr lang="en-US" sz="2500" b="1" dirty="0" smtClean="0"/>
              <a:t>)</a:t>
            </a:r>
            <a:r>
              <a:rPr lang="en-US" sz="2500" b="1" dirty="0" smtClean="0"/>
              <a:t>:</a:t>
            </a:r>
          </a:p>
          <a:p>
            <a:pPr algn="just"/>
            <a:r>
              <a:rPr lang="en-US" sz="2500" b="1" dirty="0" err="1" smtClean="0"/>
              <a:t>G</a:t>
            </a:r>
            <a:r>
              <a:rPr lang="en-US" sz="2500" dirty="0" err="1" smtClean="0"/>
              <a:t>enic</a:t>
            </a:r>
            <a:r>
              <a:rPr lang="en-US" sz="2500" dirty="0" smtClean="0"/>
              <a:t> 2 works very similarly to </a:t>
            </a:r>
            <a:r>
              <a:rPr lang="en-US" sz="2500" dirty="0" err="1" smtClean="0"/>
              <a:t>Genic</a:t>
            </a:r>
            <a:r>
              <a:rPr lang="en-US" sz="2500" dirty="0" smtClean="0"/>
              <a:t> with the exception of a self-pruning method whereby a </a:t>
            </a:r>
            <a:r>
              <a:rPr lang="en-US" sz="2500" dirty="0" err="1" smtClean="0"/>
              <a:t>centroid</a:t>
            </a:r>
            <a:r>
              <a:rPr lang="en-US" sz="2500" dirty="0" smtClean="0"/>
              <a:t> is dropped if it’s weight drops below half the max. weight. New </a:t>
            </a:r>
            <a:r>
              <a:rPr lang="en-US" sz="2500" dirty="0" err="1" smtClean="0"/>
              <a:t>centroids</a:t>
            </a:r>
            <a:r>
              <a:rPr lang="en-US" sz="2500" dirty="0" smtClean="0"/>
              <a:t> are added when no old </a:t>
            </a:r>
            <a:r>
              <a:rPr lang="en-US" sz="2500" dirty="0" err="1" smtClean="0"/>
              <a:t>centroids</a:t>
            </a:r>
            <a:r>
              <a:rPr lang="en-US" sz="2500" dirty="0" smtClean="0"/>
              <a:t> are dropped. The algorithm terminates after so many generations.</a:t>
            </a:r>
          </a:p>
          <a:p>
            <a:pPr algn="just"/>
            <a:endParaRPr lang="en-US" sz="2500" b="1" dirty="0" smtClean="0"/>
          </a:p>
          <a:p>
            <a:pPr algn="just"/>
            <a:r>
              <a:rPr lang="en-US" sz="2500" b="1" dirty="0" err="1" smtClean="0"/>
              <a:t>InfoGain</a:t>
            </a:r>
            <a:r>
              <a:rPr lang="en-US" sz="2500" b="1" dirty="0" smtClean="0"/>
              <a:t> </a:t>
            </a:r>
            <a:r>
              <a:rPr lang="en-US" sz="2500" b="1" dirty="0" smtClean="0"/>
              <a:t>(</a:t>
            </a:r>
            <a:r>
              <a:rPr lang="en-US" sz="2500" b="1" dirty="0" smtClean="0"/>
              <a:t>FSS):</a:t>
            </a:r>
          </a:p>
          <a:p>
            <a:pPr algn="just"/>
            <a:r>
              <a:rPr lang="en-US" sz="2500" b="1" dirty="0" err="1" smtClean="0"/>
              <a:t>Inf</a:t>
            </a:r>
            <a:r>
              <a:rPr lang="en-US" sz="2500" dirty="0" err="1" smtClean="0"/>
              <a:t>ogain</a:t>
            </a:r>
            <a:r>
              <a:rPr lang="en-US" sz="2500" dirty="0" smtClean="0"/>
              <a:t> ranks each column and then reject column below a certain rank. The ranking formula is:</a:t>
            </a:r>
          </a:p>
          <a:p>
            <a:pPr algn="just"/>
            <a:endParaRPr lang="en-US" sz="2500" b="1" dirty="0" smtClean="0"/>
          </a:p>
          <a:p>
            <a:pPr algn="just"/>
            <a:endParaRPr lang="en-US" sz="2500" b="1" dirty="0" smtClean="0"/>
          </a:p>
          <a:p>
            <a:pPr algn="just"/>
            <a:endParaRPr lang="en-US" sz="2500" dirty="0" smtClean="0"/>
          </a:p>
          <a:p>
            <a:pPr algn="just"/>
            <a:r>
              <a:rPr lang="en-US" sz="2500" b="1" dirty="0" smtClean="0"/>
              <a:t>Relief</a:t>
            </a:r>
            <a:r>
              <a:rPr lang="en-US" sz="2500" b="1" dirty="0" smtClean="0"/>
              <a:t> (FSS)</a:t>
            </a:r>
            <a:r>
              <a:rPr lang="en-US" sz="2500" b="1" dirty="0" smtClean="0"/>
              <a:t>:</a:t>
            </a:r>
          </a:p>
          <a:p>
            <a:pPr algn="just"/>
            <a:r>
              <a:rPr lang="en-US" sz="2500" dirty="0" smtClean="0"/>
              <a:t>Relief works by improving the weights on a field if other elements have the same class as the current element and the same values for a given field.</a:t>
            </a:r>
          </a:p>
          <a:p>
            <a:pPr algn="just"/>
            <a:endParaRPr lang="en-US" sz="2500" b="1" dirty="0" smtClean="0"/>
          </a:p>
          <a:p>
            <a:pPr algn="just"/>
            <a:r>
              <a:rPr lang="en-US" sz="2500" b="1" dirty="0" err="1" smtClean="0"/>
              <a:t>NaïveBayes</a:t>
            </a:r>
            <a:r>
              <a:rPr lang="en-US" sz="2500" b="1" dirty="0" smtClean="0"/>
              <a:t> (classifier):</a:t>
            </a:r>
          </a:p>
          <a:p>
            <a:pPr algn="just"/>
            <a:r>
              <a:rPr lang="en-US" sz="2500" b="1" dirty="0" err="1" smtClean="0"/>
              <a:t>N</a:t>
            </a:r>
            <a:r>
              <a:rPr lang="en-US" sz="2500" dirty="0" err="1" smtClean="0"/>
              <a:t>aïveBayes</a:t>
            </a:r>
            <a:r>
              <a:rPr lang="en-US" sz="2500" dirty="0" smtClean="0"/>
              <a:t> uses a mathematical formula to determine the likelihood that a given element is of a given class using the statistical data from other, known elements.</a:t>
            </a:r>
          </a:p>
          <a:p>
            <a:pPr algn="just"/>
            <a:endParaRPr lang="en-US" sz="2500" b="1" dirty="0" smtClean="0"/>
          </a:p>
          <a:p>
            <a:pPr algn="just"/>
            <a:endParaRPr lang="en-US" sz="2500" b="1" dirty="0" smtClean="0"/>
          </a:p>
          <a:p>
            <a:pPr algn="just"/>
            <a:r>
              <a:rPr lang="en-US" sz="2500" b="1" dirty="0" smtClean="0"/>
              <a:t>2B</a:t>
            </a:r>
            <a:r>
              <a:rPr lang="en-US" sz="2500" b="1" dirty="0" smtClean="0"/>
              <a:t> (classifier)</a:t>
            </a:r>
            <a:r>
              <a:rPr lang="en-US" sz="2500" b="1" dirty="0" smtClean="0"/>
              <a:t>:</a:t>
            </a:r>
            <a:endParaRPr lang="en-US" sz="2500" dirty="0" smtClean="0"/>
          </a:p>
          <a:p>
            <a:pPr algn="just"/>
            <a:r>
              <a:rPr lang="en-US" sz="2500" dirty="0" smtClean="0"/>
              <a:t>2B is nearly the same as </a:t>
            </a:r>
            <a:r>
              <a:rPr lang="en-US" sz="2500" dirty="0" err="1" smtClean="0"/>
              <a:t>NaïveBayes</a:t>
            </a:r>
            <a:r>
              <a:rPr lang="en-US" sz="2500" dirty="0" smtClean="0"/>
              <a:t> except before performing the </a:t>
            </a:r>
            <a:r>
              <a:rPr lang="en-US" sz="2500" dirty="0" err="1" smtClean="0"/>
              <a:t>Baysian</a:t>
            </a:r>
            <a:r>
              <a:rPr lang="en-US" sz="2500" dirty="0" smtClean="0"/>
              <a:t> analysis the columns are paired  to create new training data.</a:t>
            </a:r>
          </a:p>
          <a:p>
            <a:pPr algn="just"/>
            <a:endParaRPr lang="en-US" sz="2500" b="1" dirty="0" smtClean="0"/>
          </a:p>
          <a:p>
            <a:pPr algn="just"/>
            <a:r>
              <a:rPr lang="en-US" sz="2500" b="1" dirty="0" err="1" smtClean="0"/>
              <a:t>OneR</a:t>
            </a:r>
            <a:r>
              <a:rPr lang="en-US" sz="2500" b="1" dirty="0" smtClean="0"/>
              <a:t> (classifier)</a:t>
            </a:r>
            <a:r>
              <a:rPr lang="en-US" sz="2500" b="1" dirty="0" smtClean="0"/>
              <a:t>:</a:t>
            </a:r>
          </a:p>
          <a:p>
            <a:pPr algn="just"/>
            <a:r>
              <a:rPr lang="en-US" sz="2500" dirty="0" err="1" smtClean="0"/>
              <a:t>OneR</a:t>
            </a:r>
            <a:r>
              <a:rPr lang="en-US" sz="2500" dirty="0" smtClean="0"/>
              <a:t> uses multiple fields to calculate probability of errors based on using a single field as a class indicator. It then creates a rule based on the field with the lowest rate of error.</a:t>
            </a:r>
          </a:p>
          <a:p>
            <a:pPr algn="just"/>
            <a:endParaRPr lang="en-US" sz="2500" dirty="0" smtClean="0"/>
          </a:p>
          <a:p>
            <a:pPr algn="just"/>
            <a:r>
              <a:rPr lang="en-US" sz="2500" b="1" dirty="0" err="1" smtClean="0"/>
              <a:t>TwoR</a:t>
            </a:r>
            <a:r>
              <a:rPr lang="en-US" sz="2500" b="1" dirty="0" smtClean="0"/>
              <a:t> (classifier)</a:t>
            </a:r>
            <a:r>
              <a:rPr lang="en-US" sz="2500" b="1" dirty="0" smtClean="0"/>
              <a:t>:</a:t>
            </a:r>
          </a:p>
          <a:p>
            <a:pPr algn="just"/>
            <a:r>
              <a:rPr lang="en-US" sz="2500" dirty="0" err="1" smtClean="0"/>
              <a:t>TwoR</a:t>
            </a:r>
            <a:r>
              <a:rPr lang="en-US" sz="2500" dirty="0" smtClean="0"/>
              <a:t> works like </a:t>
            </a:r>
            <a:r>
              <a:rPr lang="en-US" sz="2500" dirty="0" err="1" smtClean="0"/>
              <a:t>OnR</a:t>
            </a:r>
            <a:r>
              <a:rPr lang="en-US" sz="2500" dirty="0" smtClean="0"/>
              <a:t>, but it creates paired data to test rather than using single fields as with </a:t>
            </a:r>
            <a:r>
              <a:rPr lang="en-US" sz="2500" dirty="0" err="1" smtClean="0"/>
              <a:t>oneR</a:t>
            </a:r>
            <a:r>
              <a:rPr lang="en-US" sz="2500" dirty="0" smtClean="0"/>
              <a:t>. </a:t>
            </a:r>
          </a:p>
          <a:p>
            <a:pPr algn="ctr"/>
            <a:endParaRPr lang="en-US" sz="3000" b="1" u="sng" dirty="0"/>
          </a:p>
        </p:txBody>
      </p:sp>
      <p:sp>
        <p:nvSpPr>
          <p:cNvPr id="9" name="TextBox 8"/>
          <p:cNvSpPr txBox="1"/>
          <p:nvPr/>
        </p:nvSpPr>
        <p:spPr>
          <a:xfrm flipH="1">
            <a:off x="33185100" y="22143318"/>
            <a:ext cx="9677400" cy="7555915"/>
          </a:xfrm>
          <a:prstGeom prst="rect">
            <a:avLst/>
          </a:prstGeom>
          <a:solidFill>
            <a:schemeClr val="bg1"/>
          </a:solidFill>
          <a:ln>
            <a:solidFill>
              <a:schemeClr val="tx2">
                <a:lumMod val="60000"/>
                <a:lumOff val="40000"/>
              </a:schemeClr>
            </a:solidFill>
          </a:ln>
          <a:effectLst>
            <a:outerShdw blurRad="50800" dist="38100" dir="19140000" algn="tl" rotWithShape="0">
              <a:srgbClr val="000000">
                <a:alpha val="43000"/>
              </a:srgbClr>
            </a:outerShdw>
          </a:effectLst>
        </p:spPr>
        <p:txBody>
          <a:bodyPr wrap="square" rtlCol="0">
            <a:spAutoFit/>
          </a:bodyPr>
          <a:lstStyle/>
          <a:p>
            <a:pPr algn="ctr"/>
            <a:r>
              <a:rPr lang="en-US" sz="4000" b="1" u="sng" dirty="0" smtClean="0">
                <a:solidFill>
                  <a:srgbClr val="4F81BD"/>
                </a:solidFill>
              </a:rPr>
              <a:t>Observation and Conclusion</a:t>
            </a:r>
          </a:p>
          <a:p>
            <a:pPr algn="ctr"/>
            <a:endParaRPr lang="en-US" sz="4000" b="1" u="sng" dirty="0" smtClean="0">
              <a:solidFill>
                <a:srgbClr val="4F81BD"/>
              </a:solidFill>
            </a:endParaRPr>
          </a:p>
          <a:p>
            <a:pPr algn="just"/>
            <a:r>
              <a:rPr lang="en-US" sz="2500" dirty="0" smtClean="0"/>
              <a:t>Our </a:t>
            </a:r>
            <a:r>
              <a:rPr lang="en-US" sz="2500" dirty="0" err="1" smtClean="0"/>
              <a:t>TwoR</a:t>
            </a:r>
            <a:r>
              <a:rPr lang="en-US" sz="2500" dirty="0" smtClean="0"/>
              <a:t> was wildly more accurate than our other learning algorithms, which makes us suspicious.  We can also note from this data that the </a:t>
            </a:r>
            <a:r>
              <a:rPr lang="en-US" sz="2500" dirty="0" err="1" smtClean="0"/>
              <a:t>AdditionalBolt</a:t>
            </a:r>
            <a:r>
              <a:rPr lang="en-US" sz="2500" dirty="0" smtClean="0"/>
              <a:t> dataset is either unpredictable or contained data such that is hindered one of our learners, though not </a:t>
            </a:r>
            <a:r>
              <a:rPr lang="en-US" sz="2500" dirty="0" err="1" smtClean="0"/>
              <a:t>TwoR</a:t>
            </a:r>
            <a:r>
              <a:rPr lang="en-US" sz="2500" dirty="0" smtClean="0"/>
              <a:t>.</a:t>
            </a:r>
          </a:p>
          <a:p>
            <a:pPr algn="just"/>
            <a:endParaRPr lang="en-US" sz="2500" dirty="0" smtClean="0"/>
          </a:p>
          <a:p>
            <a:pPr algn="just"/>
            <a:r>
              <a:rPr lang="en-US" sz="2500" dirty="0" smtClean="0"/>
              <a:t>Therefore, it is our belief that </a:t>
            </a:r>
            <a:r>
              <a:rPr lang="en-US" sz="2500" dirty="0" err="1" smtClean="0"/>
              <a:t>TwoR</a:t>
            </a:r>
            <a:r>
              <a:rPr lang="en-US" sz="2500" dirty="0" smtClean="0"/>
              <a:t>, as implemented here, does not function properly. It is thus our recommendation to anyone using this learner, be suspicious of </a:t>
            </a:r>
            <a:r>
              <a:rPr lang="en-US" sz="2500" dirty="0" err="1" smtClean="0"/>
              <a:t>TwoR</a:t>
            </a:r>
            <a:r>
              <a:rPr lang="en-US" sz="2500" dirty="0" smtClean="0"/>
              <a:t> – we do however plan to test it further. </a:t>
            </a:r>
          </a:p>
          <a:p>
            <a:pPr algn="just"/>
            <a:endParaRPr lang="en-US" sz="2500" dirty="0" smtClean="0"/>
          </a:p>
          <a:p>
            <a:pPr algn="just"/>
            <a:r>
              <a:rPr lang="en-US" sz="2500" dirty="0" smtClean="0"/>
              <a:t>For the time being, until further analysis can be done in more depth, we believe that the 2b learner is the more reliable system. </a:t>
            </a:r>
          </a:p>
          <a:p>
            <a:pPr algn="just"/>
            <a:endParaRPr lang="en-US" sz="2500" dirty="0" smtClean="0"/>
          </a:p>
          <a:p>
            <a:pPr algn="just"/>
            <a:r>
              <a:rPr lang="en-US" sz="2500" dirty="0" smtClean="0"/>
              <a:t>Overall we had a great deal of fun implementing this system and learned a great deal.</a:t>
            </a:r>
          </a:p>
          <a:p>
            <a:pPr algn="just"/>
            <a:endParaRPr lang="en-US" sz="2500" dirty="0" smtClean="0"/>
          </a:p>
          <a:p>
            <a:pPr algn="ctr"/>
            <a:endParaRPr lang="en-US" sz="3000" dirty="0"/>
          </a:p>
        </p:txBody>
      </p:sp>
      <p:sp>
        <p:nvSpPr>
          <p:cNvPr id="6" name="TextBox 5"/>
          <p:cNvSpPr txBox="1"/>
          <p:nvPr/>
        </p:nvSpPr>
        <p:spPr>
          <a:xfrm flipH="1">
            <a:off x="1028700" y="5638800"/>
            <a:ext cx="9677400" cy="4632037"/>
          </a:xfrm>
          <a:prstGeom prst="rect">
            <a:avLst/>
          </a:prstGeom>
          <a:solidFill>
            <a:schemeClr val="bg1"/>
          </a:solidFill>
          <a:ln>
            <a:solidFill>
              <a:schemeClr val="tx2">
                <a:lumMod val="60000"/>
                <a:lumOff val="40000"/>
              </a:schemeClr>
            </a:solidFill>
          </a:ln>
          <a:effectLst>
            <a:outerShdw blurRad="50800" dist="38100" dir="19140000" algn="tl" rotWithShape="0">
              <a:srgbClr val="000000">
                <a:alpha val="43000"/>
              </a:srgbClr>
            </a:outerShdw>
          </a:effectLst>
        </p:spPr>
        <p:txBody>
          <a:bodyPr wrap="square" rtlCol="0">
            <a:spAutoFit/>
          </a:bodyPr>
          <a:lstStyle/>
          <a:p>
            <a:pPr algn="ctr"/>
            <a:r>
              <a:rPr lang="en-US" sz="4000" b="1" u="sng" dirty="0" smtClean="0">
                <a:solidFill>
                  <a:srgbClr val="4F81BD"/>
                </a:solidFill>
              </a:rPr>
              <a:t>Summary</a:t>
            </a:r>
          </a:p>
          <a:p>
            <a:pPr algn="just"/>
            <a:endParaRPr lang="en-US" sz="3000" dirty="0" smtClean="0"/>
          </a:p>
          <a:p>
            <a:pPr algn="just"/>
            <a:r>
              <a:rPr lang="en-US" sz="2500" dirty="0" smtClean="0"/>
              <a:t>Throughout our introductory education in data mining with Dr. </a:t>
            </a:r>
            <a:r>
              <a:rPr lang="en-US" sz="2500" dirty="0" err="1" smtClean="0"/>
              <a:t>Timm</a:t>
            </a:r>
            <a:r>
              <a:rPr lang="en-US" sz="2500" dirty="0" smtClean="0"/>
              <a:t> </a:t>
            </a:r>
            <a:r>
              <a:rPr lang="en-US" sz="2500" dirty="0" err="1" smtClean="0"/>
              <a:t>Menzies</a:t>
            </a:r>
            <a:r>
              <a:rPr lang="en-US" sz="2500" dirty="0" smtClean="0"/>
              <a:t>, we have implemented several different aspects of a learning system. For the most part, these were largely unverified algorithms until this point. This experiment will detail the results of our system. </a:t>
            </a:r>
          </a:p>
          <a:p>
            <a:pPr algn="just"/>
            <a:endParaRPr lang="en-US" sz="2500" dirty="0" smtClean="0"/>
          </a:p>
          <a:p>
            <a:pPr algn="just"/>
            <a:r>
              <a:rPr lang="en-US" sz="2500" dirty="0" smtClean="0"/>
              <a:t>What follows is a description of each part of our learner, succinct explanation of the concepts behind each type of algorithm, descriptions of the algorithms themselves and disclosure of our results including </a:t>
            </a:r>
            <a:r>
              <a:rPr lang="en-US" sz="2500" dirty="0" smtClean="0"/>
              <a:t>accuracy and performance in a 5x5 Cross Validation.</a:t>
            </a:r>
            <a:endParaRPr lang="en-US" sz="2500" dirty="0" smtClean="0"/>
          </a:p>
        </p:txBody>
      </p:sp>
      <p:sp>
        <p:nvSpPr>
          <p:cNvPr id="11" name="TextBox 10"/>
          <p:cNvSpPr txBox="1"/>
          <p:nvPr/>
        </p:nvSpPr>
        <p:spPr>
          <a:xfrm flipH="1">
            <a:off x="22466300" y="5638800"/>
            <a:ext cx="9677400" cy="5786199"/>
          </a:xfrm>
          <a:prstGeom prst="rect">
            <a:avLst/>
          </a:prstGeom>
          <a:solidFill>
            <a:schemeClr val="bg1"/>
          </a:solidFill>
          <a:ln>
            <a:solidFill>
              <a:schemeClr val="tx2">
                <a:lumMod val="60000"/>
                <a:lumOff val="40000"/>
              </a:schemeClr>
            </a:solidFill>
          </a:ln>
          <a:effectLst>
            <a:outerShdw blurRad="50800" dist="38100" dir="19140000" algn="tl" rotWithShape="0">
              <a:srgbClr val="000000">
                <a:alpha val="43000"/>
              </a:srgbClr>
            </a:outerShdw>
          </a:effectLst>
        </p:spPr>
        <p:txBody>
          <a:bodyPr wrap="square" rtlCol="0">
            <a:spAutoFit/>
          </a:bodyPr>
          <a:lstStyle/>
          <a:p>
            <a:pPr algn="ctr"/>
            <a:r>
              <a:rPr lang="en-US" sz="4000" b="1" u="sng" dirty="0" smtClean="0">
                <a:solidFill>
                  <a:srgbClr val="4F81BD"/>
                </a:solidFill>
              </a:rPr>
              <a:t>Cross Validation Setup</a:t>
            </a:r>
          </a:p>
          <a:p>
            <a:pPr algn="ctr"/>
            <a:endParaRPr lang="en-US" sz="3000" dirty="0" smtClean="0"/>
          </a:p>
          <a:p>
            <a:r>
              <a:rPr lang="en-US" sz="2500" dirty="0" smtClean="0"/>
              <a:t>We have setup scripts to run a 5x5 cross validation for our learner. However, for reasons of time and reliability, we have decide to omit some of our algorithms, namely, Genic2, </a:t>
            </a:r>
            <a:r>
              <a:rPr lang="en-US" sz="2500" dirty="0" err="1" smtClean="0"/>
              <a:t>kMeans</a:t>
            </a:r>
            <a:r>
              <a:rPr lang="en-US" sz="2500" dirty="0" smtClean="0"/>
              <a:t> and </a:t>
            </a:r>
            <a:r>
              <a:rPr lang="en-US" sz="2500" dirty="0" err="1" smtClean="0"/>
              <a:t>InfoGain</a:t>
            </a:r>
            <a:r>
              <a:rPr lang="en-US" sz="2500" dirty="0" smtClean="0"/>
              <a:t> and </a:t>
            </a:r>
            <a:r>
              <a:rPr lang="en-US" sz="2500" dirty="0" err="1" smtClean="0"/>
              <a:t>OneR</a:t>
            </a:r>
            <a:r>
              <a:rPr lang="en-US" sz="2500" dirty="0" smtClean="0"/>
              <a:t>. We have found issues in time with Genic2 but have not had time to profile the code and our implementations of </a:t>
            </a:r>
            <a:r>
              <a:rPr lang="en-US" sz="2500" dirty="0" err="1" smtClean="0"/>
              <a:t>OneR</a:t>
            </a:r>
            <a:r>
              <a:rPr lang="en-US" sz="2500" dirty="0" smtClean="0"/>
              <a:t>, </a:t>
            </a:r>
            <a:r>
              <a:rPr lang="en-US" sz="2500" dirty="0" err="1" smtClean="0"/>
              <a:t>kMeans</a:t>
            </a:r>
            <a:r>
              <a:rPr lang="en-US" sz="2500" dirty="0" smtClean="0"/>
              <a:t> and </a:t>
            </a:r>
            <a:r>
              <a:rPr lang="en-US" sz="2500" dirty="0" err="1" smtClean="0"/>
              <a:t>InfoGain</a:t>
            </a:r>
            <a:r>
              <a:rPr lang="en-US" sz="2500" dirty="0" smtClean="0"/>
              <a:t> are not yet working properly.</a:t>
            </a:r>
          </a:p>
          <a:p>
            <a:endParaRPr lang="en-US" sz="2500" dirty="0" smtClean="0"/>
          </a:p>
          <a:p>
            <a:r>
              <a:rPr lang="en-US" sz="2500" dirty="0" smtClean="0"/>
              <a:t>That being said, a 5x5 cross validation, on six tables , with 18 permutations of the learner results in 1080 trials. For each trial, we are comparing the result with the expectation and compute the average. This gives us a good idea of the reliability of our learner as well as the individual algorithms in our learner. </a:t>
            </a:r>
            <a:endParaRPr lang="en-US" sz="2500" dirty="0"/>
          </a:p>
        </p:txBody>
      </p:sp>
      <p:sp>
        <p:nvSpPr>
          <p:cNvPr id="14" name="TextBox 13"/>
          <p:cNvSpPr txBox="1"/>
          <p:nvPr/>
        </p:nvSpPr>
        <p:spPr>
          <a:xfrm flipH="1">
            <a:off x="1028700" y="21022419"/>
            <a:ext cx="9677400" cy="4555093"/>
          </a:xfrm>
          <a:prstGeom prst="rect">
            <a:avLst/>
          </a:prstGeom>
          <a:solidFill>
            <a:schemeClr val="bg1"/>
          </a:solidFill>
          <a:ln>
            <a:solidFill>
              <a:schemeClr val="tx2">
                <a:lumMod val="60000"/>
                <a:lumOff val="40000"/>
              </a:schemeClr>
            </a:solidFill>
          </a:ln>
          <a:effectLst>
            <a:outerShdw blurRad="50800" dist="38100" dir="19140000" algn="tl" rotWithShape="0">
              <a:srgbClr val="000000">
                <a:alpha val="43000"/>
              </a:srgbClr>
            </a:outerShdw>
          </a:effectLst>
        </p:spPr>
        <p:txBody>
          <a:bodyPr wrap="square" rtlCol="0">
            <a:spAutoFit/>
          </a:bodyPr>
          <a:lstStyle/>
          <a:p>
            <a:pPr algn="ctr"/>
            <a:r>
              <a:rPr lang="en-US" sz="4000" b="1" u="sng" dirty="0" smtClean="0">
                <a:solidFill>
                  <a:srgbClr val="4F81BD"/>
                </a:solidFill>
              </a:rPr>
              <a:t>A Word about Implementation</a:t>
            </a:r>
            <a:endParaRPr lang="en-US" sz="2500" b="1" u="sng" dirty="0" smtClean="0">
              <a:solidFill>
                <a:srgbClr val="4F81BD"/>
              </a:solidFill>
            </a:endParaRPr>
          </a:p>
          <a:p>
            <a:pPr algn="just"/>
            <a:endParaRPr lang="en-US" sz="2500" b="1" dirty="0" smtClean="0"/>
          </a:p>
          <a:p>
            <a:pPr algn="just"/>
            <a:r>
              <a:rPr lang="en-US" sz="2500" dirty="0" smtClean="0"/>
              <a:t>Each of the algorithms presented in this report were implemented using a similar prototype. Depending on the algorithm, they either took only a training table* or both a training and testing table*. Every algorithm returned one or more tables with the exception of the classifiers which returned a list of classes compared to the expected class (if available) and a </a:t>
            </a:r>
            <a:r>
              <a:rPr lang="en-US" sz="2500" dirty="0" err="1" smtClean="0"/>
              <a:t>boolean</a:t>
            </a:r>
            <a:r>
              <a:rPr lang="en-US" sz="2500" dirty="0" smtClean="0"/>
              <a:t> representing correctness of classification when the expected result is known. The </a:t>
            </a:r>
            <a:r>
              <a:rPr lang="en-US" sz="2500" dirty="0" err="1" smtClean="0"/>
              <a:t>clusterers</a:t>
            </a:r>
            <a:r>
              <a:rPr lang="en-US" sz="2500" dirty="0" smtClean="0"/>
              <a:t> retuned one table for each cluster.</a:t>
            </a:r>
          </a:p>
          <a:p>
            <a:pPr algn="just"/>
            <a:endParaRPr lang="en-US" sz="3000" dirty="0" smtClean="0"/>
          </a:p>
          <a:p>
            <a:pPr algn="just"/>
            <a:r>
              <a:rPr lang="en-US" sz="1500" dirty="0" smtClean="0"/>
              <a:t>* Table refers to a table structure provided by Dr. </a:t>
            </a:r>
            <a:r>
              <a:rPr lang="en-US" sz="1500" dirty="0" err="1" smtClean="0"/>
              <a:t>Timm</a:t>
            </a:r>
            <a:r>
              <a:rPr lang="en-US" sz="1500" dirty="0" smtClean="0"/>
              <a:t> </a:t>
            </a:r>
            <a:r>
              <a:rPr lang="en-US" sz="1500" dirty="0" err="1" smtClean="0"/>
              <a:t>Menzies</a:t>
            </a:r>
            <a:r>
              <a:rPr lang="en-US" sz="1500" dirty="0" smtClean="0"/>
              <a:t> as part of the course instruction set. </a:t>
            </a:r>
          </a:p>
        </p:txBody>
      </p:sp>
      <p:grpSp>
        <p:nvGrpSpPr>
          <p:cNvPr id="18" name="Group 17"/>
          <p:cNvGrpSpPr/>
          <p:nvPr/>
        </p:nvGrpSpPr>
        <p:grpSpPr>
          <a:xfrm>
            <a:off x="33185100" y="30030092"/>
            <a:ext cx="9677400" cy="2092881"/>
            <a:chOff x="22466300" y="21071919"/>
            <a:chExt cx="9677400" cy="2092881"/>
          </a:xfrm>
        </p:grpSpPr>
        <p:sp>
          <p:nvSpPr>
            <p:cNvPr id="16" name="TextBox 15"/>
            <p:cNvSpPr txBox="1"/>
            <p:nvPr/>
          </p:nvSpPr>
          <p:spPr>
            <a:xfrm flipH="1">
              <a:off x="22466300" y="21071919"/>
              <a:ext cx="9677400" cy="2092881"/>
            </a:xfrm>
            <a:prstGeom prst="rect">
              <a:avLst/>
            </a:prstGeom>
            <a:solidFill>
              <a:schemeClr val="bg1"/>
            </a:solidFill>
            <a:ln>
              <a:solidFill>
                <a:schemeClr val="tx2">
                  <a:lumMod val="60000"/>
                  <a:lumOff val="40000"/>
                </a:schemeClr>
              </a:solidFill>
            </a:ln>
            <a:effectLst>
              <a:outerShdw blurRad="50800" dist="38100" dir="19140000" algn="tl" rotWithShape="0">
                <a:srgbClr val="000000">
                  <a:alpha val="43000"/>
                </a:srgbClr>
              </a:outerShdw>
            </a:effectLst>
          </p:spPr>
          <p:txBody>
            <a:bodyPr wrap="square" rtlCol="0">
              <a:spAutoFit/>
            </a:bodyPr>
            <a:lstStyle/>
            <a:p>
              <a:pPr algn="ctr"/>
              <a:endParaRPr lang="en-US" sz="4000" dirty="0" smtClean="0"/>
            </a:p>
            <a:p>
              <a:pPr algn="ctr"/>
              <a:endParaRPr lang="en-US" sz="3000" dirty="0" smtClean="0"/>
            </a:p>
            <a:p>
              <a:pPr algn="ctr"/>
              <a:endParaRPr lang="en-US" sz="3000" dirty="0" smtClean="0"/>
            </a:p>
            <a:p>
              <a:pPr algn="ctr"/>
              <a:endParaRPr lang="en-US" sz="3000" dirty="0"/>
            </a:p>
          </p:txBody>
        </p:sp>
        <p:pic>
          <p:nvPicPr>
            <p:cNvPr id="17" name="Picture 16" descr="1229629864.gif"/>
            <p:cNvPicPr>
              <a:picLocks noChangeAspect="1"/>
            </p:cNvPicPr>
            <p:nvPr/>
          </p:nvPicPr>
          <p:blipFill>
            <a:blip r:embed="rId4"/>
            <a:stretch>
              <a:fillRect/>
            </a:stretch>
          </p:blipFill>
          <p:spPr>
            <a:xfrm>
              <a:off x="24612600" y="21717000"/>
              <a:ext cx="5346700" cy="850900"/>
            </a:xfrm>
            <a:prstGeom prst="rect">
              <a:avLst/>
            </a:prstGeom>
          </p:spPr>
        </p:pic>
      </p:grpSp>
      <p:grpSp>
        <p:nvGrpSpPr>
          <p:cNvPr id="33" name="Group 32"/>
          <p:cNvGrpSpPr/>
          <p:nvPr/>
        </p:nvGrpSpPr>
        <p:grpSpPr>
          <a:xfrm>
            <a:off x="22466300" y="12145669"/>
            <a:ext cx="9677400" cy="19977304"/>
            <a:chOff x="22466300" y="12145669"/>
            <a:chExt cx="9677400" cy="19977304"/>
          </a:xfrm>
        </p:grpSpPr>
        <p:sp>
          <p:nvSpPr>
            <p:cNvPr id="26" name="TextBox 25"/>
            <p:cNvSpPr txBox="1"/>
            <p:nvPr/>
          </p:nvSpPr>
          <p:spPr>
            <a:xfrm flipH="1">
              <a:off x="22466300" y="12145669"/>
              <a:ext cx="9677400" cy="19977304"/>
            </a:xfrm>
            <a:prstGeom prst="rect">
              <a:avLst/>
            </a:prstGeom>
            <a:solidFill>
              <a:schemeClr val="bg1"/>
            </a:solidFill>
            <a:ln>
              <a:solidFill>
                <a:schemeClr val="tx2">
                  <a:lumMod val="60000"/>
                  <a:lumOff val="40000"/>
                </a:schemeClr>
              </a:solidFill>
            </a:ln>
            <a:effectLst>
              <a:outerShdw blurRad="50800" dist="38100" dir="19140000" algn="tl" rotWithShape="0">
                <a:srgbClr val="000000">
                  <a:alpha val="43000"/>
                </a:srgbClr>
              </a:outerShdw>
            </a:effectLst>
          </p:spPr>
          <p:txBody>
            <a:bodyPr wrap="square" rtlCol="0">
              <a:spAutoFit/>
            </a:bodyPr>
            <a:lstStyle/>
            <a:p>
              <a:pPr algn="ctr"/>
              <a:r>
                <a:rPr lang="en-US" sz="4000" b="1" u="sng" dirty="0" smtClean="0">
                  <a:solidFill>
                    <a:srgbClr val="4F81BD"/>
                  </a:solidFill>
                </a:rPr>
                <a:t>Test Datasets</a:t>
              </a:r>
            </a:p>
            <a:p>
              <a:pPr algn="ctr"/>
              <a:endParaRPr lang="en-US" sz="3000" dirty="0" smtClean="0"/>
            </a:p>
            <a:p>
              <a:r>
                <a:rPr lang="en-US" sz="2500" dirty="0" smtClean="0"/>
                <a:t>Below are the characteristics of each of the six tables we ran the trials on. This data was chosen because it contained a lot of variability. We have small to large numbers of records, discreet and continuous fields and binary discreet, multiple discreet and continuous classes.</a:t>
              </a:r>
            </a:p>
            <a:p>
              <a:endParaRPr lang="en-US" sz="2500" dirty="0" smtClean="0"/>
            </a:p>
            <a:p>
              <a:r>
                <a:rPr lang="en-US" sz="2500" b="1" dirty="0" err="1" smtClean="0"/>
                <a:t>AdditionalBolts</a:t>
              </a:r>
              <a:r>
                <a:rPr lang="en-US" sz="2500" b="1" dirty="0" smtClean="0"/>
                <a:t> Dataset</a:t>
              </a:r>
            </a:p>
            <a:p>
              <a:r>
                <a:rPr lang="en-US" sz="2500" dirty="0" smtClean="0"/>
                <a:t>     Number of Records: 10</a:t>
              </a:r>
            </a:p>
            <a:p>
              <a:r>
                <a:rPr lang="en-US" sz="2500" dirty="0" smtClean="0"/>
                <a:t>     Type of Data: </a:t>
              </a:r>
              <a:r>
                <a:rPr lang="en-US" sz="2500" dirty="0" smtClean="0"/>
                <a:t>Continuous</a:t>
              </a:r>
              <a:endParaRPr lang="en-US" sz="2500" dirty="0" smtClean="0"/>
            </a:p>
            <a:p>
              <a:r>
                <a:rPr lang="en-US" sz="2500" dirty="0" smtClean="0"/>
                <a:t>     Number of Classes: Inf. </a:t>
              </a:r>
              <a:r>
                <a:rPr lang="en-US" sz="2500" dirty="0" smtClean="0"/>
                <a:t>Continuous</a:t>
              </a:r>
              <a:endParaRPr lang="en-US" sz="2500" dirty="0" smtClean="0"/>
            </a:p>
            <a:p>
              <a:endParaRPr lang="en-US" sz="2500" dirty="0" smtClean="0"/>
            </a:p>
            <a:p>
              <a:r>
                <a:rPr lang="en-US" sz="2500" b="1" dirty="0" smtClean="0"/>
                <a:t>Weather-</a:t>
              </a:r>
              <a:r>
                <a:rPr lang="en-US" sz="2500" b="1" dirty="0" err="1" smtClean="0"/>
                <a:t>Numerics</a:t>
              </a:r>
              <a:r>
                <a:rPr lang="en-US" sz="2500" b="1" dirty="0" smtClean="0"/>
                <a:t> Dataset</a:t>
              </a:r>
            </a:p>
            <a:p>
              <a:r>
                <a:rPr lang="en-US" sz="2500" dirty="0" smtClean="0"/>
                <a:t>     Number of Records: 14</a:t>
              </a:r>
            </a:p>
            <a:p>
              <a:r>
                <a:rPr lang="en-US" sz="2500" dirty="0" smtClean="0"/>
                <a:t>     Type of Data: Mixed</a:t>
              </a:r>
            </a:p>
            <a:p>
              <a:r>
                <a:rPr lang="en-US" sz="2500" dirty="0" smtClean="0"/>
                <a:t>     Number of Classes: Binary Discreet</a:t>
              </a:r>
            </a:p>
            <a:p>
              <a:endParaRPr lang="en-US" sz="2500" dirty="0" smtClean="0"/>
            </a:p>
            <a:p>
              <a:r>
                <a:rPr lang="en-US" sz="2500" b="1" dirty="0" smtClean="0"/>
                <a:t>Weather Dataset</a:t>
              </a:r>
            </a:p>
            <a:p>
              <a:r>
                <a:rPr lang="en-US" sz="2500" dirty="0" smtClean="0"/>
                <a:t>     Number of Records: 14</a:t>
              </a:r>
            </a:p>
            <a:p>
              <a:r>
                <a:rPr lang="en-US" sz="2500" dirty="0" smtClean="0"/>
                <a:t>     Type of Data: Discreet</a:t>
              </a:r>
            </a:p>
            <a:p>
              <a:r>
                <a:rPr lang="en-US" sz="2500" dirty="0" smtClean="0"/>
                <a:t>     Number of Classes: Binary Discreet</a:t>
              </a:r>
            </a:p>
            <a:p>
              <a:endParaRPr lang="en-US" sz="2500" dirty="0" smtClean="0"/>
            </a:p>
            <a:p>
              <a:r>
                <a:rPr lang="en-US" sz="2500" b="1" dirty="0" smtClean="0"/>
                <a:t>Ionosphere Dataset</a:t>
              </a:r>
            </a:p>
            <a:p>
              <a:r>
                <a:rPr lang="en-US" sz="2500" dirty="0" smtClean="0"/>
                <a:t>     Number of Records: 351</a:t>
              </a:r>
            </a:p>
            <a:p>
              <a:r>
                <a:rPr lang="en-US" sz="2500" dirty="0" smtClean="0"/>
                <a:t>     Type of Data: Continuous</a:t>
              </a:r>
            </a:p>
            <a:p>
              <a:r>
                <a:rPr lang="en-US" sz="2500" dirty="0" smtClean="0"/>
                <a:t>     Number of Classes: Binary Discreet</a:t>
              </a:r>
            </a:p>
            <a:p>
              <a:endParaRPr lang="en-US" sz="2500" dirty="0" smtClean="0"/>
            </a:p>
            <a:p>
              <a:r>
                <a:rPr lang="en-US" sz="2500" b="1" dirty="0" smtClean="0"/>
                <a:t>Boston-Housing Dataset</a:t>
              </a:r>
            </a:p>
            <a:p>
              <a:r>
                <a:rPr lang="en-US" sz="2500" dirty="0" smtClean="0"/>
                <a:t>     Number of Records: 506</a:t>
              </a:r>
            </a:p>
            <a:p>
              <a:r>
                <a:rPr lang="en-US" sz="2500" dirty="0" smtClean="0"/>
                <a:t>     Type of Data: Continuous</a:t>
              </a:r>
            </a:p>
            <a:p>
              <a:r>
                <a:rPr lang="en-US" sz="2500" dirty="0" smtClean="0"/>
                <a:t>     Number of Classes: Inf. Continuous</a:t>
              </a:r>
            </a:p>
            <a:p>
              <a:endParaRPr lang="en-US" sz="2500" dirty="0" smtClean="0"/>
            </a:p>
            <a:p>
              <a:r>
                <a:rPr lang="en-US" sz="2500" b="1" dirty="0" smtClean="0"/>
                <a:t>Soybean Dataset</a:t>
              </a:r>
            </a:p>
            <a:p>
              <a:r>
                <a:rPr lang="en-US" sz="2500" dirty="0" smtClean="0"/>
                <a:t>     Number of Records: 683</a:t>
              </a:r>
            </a:p>
            <a:p>
              <a:r>
                <a:rPr lang="en-US" sz="2500" dirty="0" smtClean="0"/>
                <a:t>     Type of Data: Discreet</a:t>
              </a:r>
            </a:p>
            <a:p>
              <a:r>
                <a:rPr lang="en-US" sz="2500" dirty="0" smtClean="0"/>
                <a:t>     Number of Classes: Multiple Discreet (19)</a:t>
              </a:r>
            </a:p>
            <a:p>
              <a:endParaRPr lang="en-US" sz="2500" dirty="0" smtClean="0"/>
            </a:p>
            <a:p>
              <a:r>
                <a:rPr lang="en-US" sz="2500" b="1" dirty="0" smtClean="0"/>
                <a:t>Mushroom Dataset</a:t>
              </a:r>
            </a:p>
            <a:p>
              <a:r>
                <a:rPr lang="en-US" sz="2500" dirty="0" smtClean="0"/>
                <a:t>     Number of Records: 8124</a:t>
              </a:r>
            </a:p>
            <a:p>
              <a:r>
                <a:rPr lang="en-US" sz="2500" dirty="0" smtClean="0"/>
                <a:t>     Type of Data: Discreet</a:t>
              </a:r>
            </a:p>
            <a:p>
              <a:r>
                <a:rPr lang="en-US" sz="2500" dirty="0" smtClean="0"/>
                <a:t>     Number of Classes: Multiple Discreet (7)</a:t>
              </a:r>
            </a:p>
            <a:p>
              <a:endParaRPr lang="en-US" sz="2500" dirty="0" smtClean="0"/>
            </a:p>
            <a:p>
              <a:endParaRPr lang="en-US" sz="2500" dirty="0" smtClean="0"/>
            </a:p>
            <a:p>
              <a:endParaRPr lang="en-US" sz="2500" dirty="0" smtClean="0"/>
            </a:p>
            <a:p>
              <a:endParaRPr lang="en-US" sz="2500" dirty="0" smtClean="0"/>
            </a:p>
            <a:p>
              <a:endParaRPr lang="en-US" sz="2500" dirty="0" smtClean="0"/>
            </a:p>
            <a:p>
              <a:endParaRPr lang="en-US" sz="2500" dirty="0" smtClean="0"/>
            </a:p>
            <a:p>
              <a:endParaRPr lang="en-US" sz="2500" dirty="0" smtClean="0"/>
            </a:p>
            <a:p>
              <a:endParaRPr lang="en-US" sz="2500" dirty="0" smtClean="0"/>
            </a:p>
            <a:p>
              <a:endParaRPr lang="en-US" sz="3000" dirty="0" smtClean="0"/>
            </a:p>
            <a:p>
              <a:pPr lvl="0" algn="just"/>
              <a:r>
                <a:rPr lang="en-US" sz="1500" dirty="0" smtClean="0">
                  <a:solidFill>
                    <a:prstClr val="black"/>
                  </a:solidFill>
                </a:rPr>
                <a:t>* All data sets provided </a:t>
              </a:r>
              <a:r>
                <a:rPr lang="en-US" sz="1500" dirty="0">
                  <a:solidFill>
                    <a:prstClr val="black"/>
                  </a:solidFill>
                </a:rPr>
                <a:t>by Dr. </a:t>
              </a:r>
              <a:r>
                <a:rPr lang="en-US" sz="1500" dirty="0" err="1">
                  <a:solidFill>
                    <a:prstClr val="black"/>
                  </a:solidFill>
                </a:rPr>
                <a:t>Timm</a:t>
              </a:r>
              <a:r>
                <a:rPr lang="en-US" sz="1500" dirty="0">
                  <a:solidFill>
                    <a:prstClr val="black"/>
                  </a:solidFill>
                </a:rPr>
                <a:t> </a:t>
              </a:r>
              <a:r>
                <a:rPr lang="en-US" sz="1500" dirty="0" err="1">
                  <a:solidFill>
                    <a:prstClr val="black"/>
                  </a:solidFill>
                </a:rPr>
                <a:t>Menzies</a:t>
              </a:r>
              <a:r>
                <a:rPr lang="en-US" sz="1500" dirty="0">
                  <a:solidFill>
                    <a:prstClr val="black"/>
                  </a:solidFill>
                </a:rPr>
                <a:t> as part of the course instruction set.</a:t>
              </a:r>
              <a:r>
                <a:rPr lang="en-US" sz="1500" dirty="0" smtClean="0">
                  <a:solidFill>
                    <a:prstClr val="black"/>
                  </a:solidFill>
                </a:rPr>
                <a:t> </a:t>
              </a:r>
              <a:endParaRPr lang="en-US" sz="1500" dirty="0">
                <a:solidFill>
                  <a:prstClr val="black"/>
                </a:solidFill>
              </a:endParaRPr>
            </a:p>
          </p:txBody>
        </p:sp>
        <p:pic>
          <p:nvPicPr>
            <p:cNvPr id="20" name="Picture 19" descr="36_data_mining.gif"/>
            <p:cNvPicPr>
              <a:picLocks noChangeAspect="1"/>
            </p:cNvPicPr>
            <p:nvPr/>
          </p:nvPicPr>
          <p:blipFill>
            <a:blip r:embed="rId5"/>
            <a:stretch>
              <a:fillRect/>
            </a:stretch>
          </p:blipFill>
          <p:spPr>
            <a:xfrm>
              <a:off x="25527000" y="28772792"/>
              <a:ext cx="3327400" cy="2514600"/>
            </a:xfrm>
            <a:prstGeom prst="rect">
              <a:avLst/>
            </a:prstGeom>
          </p:spPr>
        </p:pic>
      </p:grpSp>
      <p:graphicFrame>
        <p:nvGraphicFramePr>
          <p:cNvPr id="21" name="Object 20"/>
          <p:cNvGraphicFramePr>
            <a:graphicFrameLocks noChangeAspect="1"/>
          </p:cNvGraphicFramePr>
          <p:nvPr/>
        </p:nvGraphicFramePr>
        <p:xfrm>
          <a:off x="14249400" y="8229600"/>
          <a:ext cx="4505632" cy="990600"/>
        </p:xfrm>
        <a:graphic>
          <a:graphicData uri="http://schemas.openxmlformats.org/presentationml/2006/ole">
            <p:oleObj spid="_x0000_s3074" name="Equation" r:id="rId6" imgW="1790700" imgH="393700" progId="Equation.3">
              <p:embed/>
            </p:oleObj>
          </a:graphicData>
        </a:graphic>
      </p:graphicFrame>
      <p:sp>
        <p:nvSpPr>
          <p:cNvPr id="22" name="TextBox 21"/>
          <p:cNvSpPr txBox="1"/>
          <p:nvPr/>
        </p:nvSpPr>
        <p:spPr>
          <a:xfrm flipH="1">
            <a:off x="1028700" y="26136599"/>
            <a:ext cx="9677400" cy="5986374"/>
          </a:xfrm>
          <a:prstGeom prst="rect">
            <a:avLst/>
          </a:prstGeom>
          <a:solidFill>
            <a:schemeClr val="bg1"/>
          </a:solidFill>
          <a:ln>
            <a:solidFill>
              <a:schemeClr val="tx2">
                <a:lumMod val="60000"/>
                <a:lumOff val="40000"/>
              </a:schemeClr>
            </a:solidFill>
          </a:ln>
          <a:effectLst>
            <a:outerShdw blurRad="50800" dist="38100" dir="19140000" algn="tl" rotWithShape="0">
              <a:srgbClr val="000000">
                <a:alpha val="43000"/>
              </a:srgbClr>
            </a:outerShdw>
          </a:effectLst>
        </p:spPr>
        <p:txBody>
          <a:bodyPr wrap="square" rtlCol="0">
            <a:spAutoFit/>
          </a:bodyPr>
          <a:lstStyle/>
          <a:p>
            <a:pPr algn="ctr"/>
            <a:r>
              <a:rPr lang="en-US" sz="4000" b="1" u="sng" dirty="0" smtClean="0">
                <a:solidFill>
                  <a:srgbClr val="4F81BD"/>
                </a:solidFill>
              </a:rPr>
              <a:t>Algorithms Implemented by our Learner</a:t>
            </a:r>
          </a:p>
          <a:p>
            <a:pPr algn="just"/>
            <a:endParaRPr lang="en-US" sz="2500" b="1" dirty="0" smtClean="0"/>
          </a:p>
          <a:p>
            <a:pPr algn="just"/>
            <a:r>
              <a:rPr lang="en-US" sz="2500" b="1" dirty="0" smtClean="0"/>
              <a:t>Normalize (pre-processor):</a:t>
            </a:r>
          </a:p>
          <a:p>
            <a:pPr algn="just"/>
            <a:r>
              <a:rPr lang="en-US" sz="2500" dirty="0" smtClean="0"/>
              <a:t>Normalize converts numerical data into discreet values by determining how many standard deviations they are form the mean. If then scores them from -3 to 3 with 0 being the mean. Outlying data greater than ±3 standard deviations from the mean are set to ±3, thus eliminating outliers.</a:t>
            </a:r>
          </a:p>
          <a:p>
            <a:pPr algn="just"/>
            <a:endParaRPr lang="en-US" sz="2500" dirty="0" smtClean="0"/>
          </a:p>
          <a:p>
            <a:pPr algn="just"/>
            <a:r>
              <a:rPr lang="en-US" sz="2500" b="1" dirty="0" smtClean="0"/>
              <a:t>Subsample (pre-processor):</a:t>
            </a:r>
          </a:p>
          <a:p>
            <a:pPr algn="just"/>
            <a:r>
              <a:rPr lang="en-US" sz="2500" dirty="0" smtClean="0"/>
              <a:t>Subsample removes any records belonging to classes with greater frequency than that of  the minority class. This pre processor eliminates over-inflated classes.</a:t>
            </a:r>
          </a:p>
          <a:p>
            <a:pPr algn="ctr"/>
            <a:endParaRPr lang="en-US" sz="3000" dirty="0"/>
          </a:p>
        </p:txBody>
      </p:sp>
      <p:graphicFrame>
        <p:nvGraphicFramePr>
          <p:cNvPr id="3075" name="Object 3"/>
          <p:cNvGraphicFramePr>
            <a:graphicFrameLocks noChangeAspect="1"/>
          </p:cNvGraphicFramePr>
          <p:nvPr/>
        </p:nvGraphicFramePr>
        <p:xfrm>
          <a:off x="14249400" y="21640800"/>
          <a:ext cx="3994150" cy="671513"/>
        </p:xfrm>
        <a:graphic>
          <a:graphicData uri="http://schemas.openxmlformats.org/presentationml/2006/ole">
            <p:oleObj spid="_x0000_s3075" name="Equation" r:id="rId7" imgW="1587500" imgH="266700" progId="Equation.3">
              <p:embed/>
            </p:oleObj>
          </a:graphicData>
        </a:graphic>
      </p:graphicFrame>
      <p:pic>
        <p:nvPicPr>
          <p:cNvPr id="25" name="Picture 24" descr="3174021f44ba0d31f6ede772624c5523.png"/>
          <p:cNvPicPr>
            <a:picLocks noChangeAspect="1"/>
          </p:cNvPicPr>
          <p:nvPr/>
        </p:nvPicPr>
        <p:blipFill>
          <a:blip r:embed="rId8">
            <a:lum contrast="47000"/>
          </a:blip>
          <a:stretch>
            <a:fillRect/>
          </a:stretch>
        </p:blipFill>
        <p:spPr>
          <a:xfrm>
            <a:off x="14249400" y="26136599"/>
            <a:ext cx="4445000" cy="635000"/>
          </a:xfrm>
          <a:prstGeom prst="rect">
            <a:avLst/>
          </a:prstGeom>
        </p:spPr>
      </p:pic>
      <p:grpSp>
        <p:nvGrpSpPr>
          <p:cNvPr id="32" name="Group 31"/>
          <p:cNvGrpSpPr/>
          <p:nvPr/>
        </p:nvGrpSpPr>
        <p:grpSpPr>
          <a:xfrm>
            <a:off x="33185100" y="5638800"/>
            <a:ext cx="9677400" cy="16173658"/>
            <a:chOff x="33185100" y="5638800"/>
            <a:chExt cx="9677400" cy="16173658"/>
          </a:xfrm>
        </p:grpSpPr>
        <p:sp>
          <p:nvSpPr>
            <p:cNvPr id="12" name="TextBox 11"/>
            <p:cNvSpPr txBox="1"/>
            <p:nvPr/>
          </p:nvSpPr>
          <p:spPr>
            <a:xfrm flipH="1">
              <a:off x="33185100" y="5638800"/>
              <a:ext cx="9677400" cy="16173658"/>
            </a:xfrm>
            <a:prstGeom prst="rect">
              <a:avLst/>
            </a:prstGeom>
            <a:solidFill>
              <a:schemeClr val="bg1"/>
            </a:solidFill>
            <a:ln>
              <a:solidFill>
                <a:schemeClr val="tx2">
                  <a:lumMod val="60000"/>
                  <a:lumOff val="40000"/>
                </a:schemeClr>
              </a:solidFill>
            </a:ln>
            <a:effectLst>
              <a:outerShdw blurRad="50800" dist="38100" dir="19140000" algn="tl" rotWithShape="0">
                <a:srgbClr val="000000">
                  <a:alpha val="43000"/>
                </a:srgbClr>
              </a:outerShdw>
            </a:effectLst>
          </p:spPr>
          <p:txBody>
            <a:bodyPr wrap="square" rtlCol="0">
              <a:spAutoFit/>
            </a:bodyPr>
            <a:lstStyle/>
            <a:p>
              <a:pPr algn="ctr"/>
              <a:r>
                <a:rPr lang="en-US" sz="4000" b="1" u="sng" dirty="0" smtClean="0">
                  <a:solidFill>
                    <a:srgbClr val="4F81BD"/>
                  </a:solidFill>
                </a:rPr>
                <a:t>Results</a:t>
              </a:r>
            </a:p>
            <a:p>
              <a:r>
                <a:rPr lang="en-US" sz="2500" b="1" dirty="0" smtClean="0"/>
                <a:t>Individual Accuracy for Permutations of Learner</a:t>
              </a:r>
            </a:p>
            <a:p>
              <a:pPr algn="ctr"/>
              <a:endParaRPr lang="en-US" sz="3000" dirty="0" smtClean="0"/>
            </a:p>
            <a:p>
              <a:pPr algn="ctr"/>
              <a:endParaRPr lang="en-US" sz="3000" dirty="0" smtClean="0"/>
            </a:p>
            <a:p>
              <a:pPr algn="ctr"/>
              <a:endParaRPr lang="en-US" sz="3000" dirty="0" smtClean="0"/>
            </a:p>
            <a:p>
              <a:pPr algn="ctr"/>
              <a:endParaRPr lang="en-US" sz="3000" dirty="0" smtClean="0"/>
            </a:p>
            <a:p>
              <a:pPr algn="ctr"/>
              <a:endParaRPr lang="en-US" sz="3000" dirty="0" smtClean="0"/>
            </a:p>
            <a:p>
              <a:pPr algn="ctr"/>
              <a:endParaRPr lang="en-US" sz="3000" dirty="0" smtClean="0"/>
            </a:p>
            <a:p>
              <a:pPr algn="ctr"/>
              <a:endParaRPr lang="en-US" sz="3000" dirty="0" smtClean="0"/>
            </a:p>
            <a:p>
              <a:pPr algn="ctr"/>
              <a:endParaRPr lang="en-US" sz="3000" dirty="0" smtClean="0"/>
            </a:p>
            <a:p>
              <a:pPr algn="ctr"/>
              <a:endParaRPr lang="en-US" sz="3000" dirty="0" smtClean="0"/>
            </a:p>
            <a:p>
              <a:pPr algn="ctr"/>
              <a:endParaRPr lang="en-US" sz="3000" dirty="0" smtClean="0"/>
            </a:p>
            <a:p>
              <a:r>
                <a:rPr lang="en-US" sz="2500" b="1" dirty="0" smtClean="0"/>
                <a:t>Average Accuracy for Permutations of Learner</a:t>
              </a:r>
            </a:p>
            <a:p>
              <a:pPr algn="ctr"/>
              <a:endParaRPr lang="en-US" sz="3000" dirty="0" smtClean="0"/>
            </a:p>
            <a:p>
              <a:pPr algn="ctr"/>
              <a:endParaRPr lang="en-US" sz="3000" dirty="0" smtClean="0"/>
            </a:p>
            <a:p>
              <a:pPr algn="ctr"/>
              <a:endParaRPr lang="en-US" sz="3000" dirty="0" smtClean="0"/>
            </a:p>
            <a:p>
              <a:pPr algn="ctr"/>
              <a:endParaRPr lang="en-US" sz="3000" dirty="0" smtClean="0"/>
            </a:p>
            <a:p>
              <a:pPr algn="ctr"/>
              <a:endParaRPr lang="en-US" sz="3000" dirty="0" smtClean="0"/>
            </a:p>
            <a:p>
              <a:pPr algn="ctr"/>
              <a:endParaRPr lang="en-US" sz="3000" dirty="0" smtClean="0"/>
            </a:p>
            <a:p>
              <a:pPr algn="ctr"/>
              <a:endParaRPr lang="en-US" sz="3000" dirty="0" smtClean="0"/>
            </a:p>
            <a:p>
              <a:pPr algn="ctr"/>
              <a:endParaRPr lang="en-US" sz="3000" dirty="0" smtClean="0"/>
            </a:p>
            <a:p>
              <a:pPr algn="ctr"/>
              <a:endParaRPr lang="en-US" sz="3000" dirty="0" smtClean="0"/>
            </a:p>
            <a:p>
              <a:pPr algn="ctr"/>
              <a:endParaRPr lang="en-US" sz="3000" dirty="0" smtClean="0"/>
            </a:p>
            <a:p>
              <a:r>
                <a:rPr lang="en-US" sz="2500" b="1" dirty="0" smtClean="0"/>
                <a:t>Average Accuracy Chart and Key</a:t>
              </a:r>
            </a:p>
            <a:p>
              <a:endParaRPr lang="en-US" sz="2500" b="1" dirty="0" smtClean="0"/>
            </a:p>
            <a:p>
              <a:endParaRPr lang="en-US" sz="2500" b="1" dirty="0" smtClean="0"/>
            </a:p>
            <a:p>
              <a:endParaRPr lang="en-US" sz="2500" b="1" dirty="0" smtClean="0"/>
            </a:p>
            <a:p>
              <a:endParaRPr lang="en-US" sz="2500" b="1" dirty="0" smtClean="0"/>
            </a:p>
            <a:p>
              <a:endParaRPr lang="en-US" sz="2500" b="1" dirty="0" smtClean="0"/>
            </a:p>
            <a:p>
              <a:endParaRPr lang="en-US" sz="2500" b="1" dirty="0" smtClean="0"/>
            </a:p>
            <a:p>
              <a:endParaRPr lang="en-US" sz="2500" b="1" dirty="0" smtClean="0"/>
            </a:p>
            <a:p>
              <a:endParaRPr lang="en-US" sz="2500" b="1" dirty="0" smtClean="0"/>
            </a:p>
            <a:p>
              <a:endParaRPr lang="en-US" sz="2500" b="1" dirty="0" smtClean="0"/>
            </a:p>
            <a:p>
              <a:endParaRPr lang="en-US" sz="2500" b="1" dirty="0" smtClean="0"/>
            </a:p>
            <a:p>
              <a:endParaRPr lang="en-US" sz="2500" b="1" dirty="0" smtClean="0"/>
            </a:p>
            <a:p>
              <a:endParaRPr lang="en-US" sz="2500" b="1" dirty="0" smtClean="0"/>
            </a:p>
            <a:p>
              <a:pPr algn="ctr"/>
              <a:endParaRPr lang="en-US" sz="3000" dirty="0"/>
            </a:p>
          </p:txBody>
        </p:sp>
        <p:pic>
          <p:nvPicPr>
            <p:cNvPr id="27" name="Picture 26" descr="Individual Permutations.png"/>
            <p:cNvPicPr>
              <a:picLocks noChangeAspect="1"/>
            </p:cNvPicPr>
            <p:nvPr/>
          </p:nvPicPr>
          <p:blipFill>
            <a:blip r:embed="rId9"/>
            <a:stretch>
              <a:fillRect/>
            </a:stretch>
          </p:blipFill>
          <p:spPr>
            <a:xfrm>
              <a:off x="33506312" y="6973001"/>
              <a:ext cx="9089488" cy="3856923"/>
            </a:xfrm>
            <a:prstGeom prst="rect">
              <a:avLst/>
            </a:prstGeom>
          </p:spPr>
        </p:pic>
        <p:pic>
          <p:nvPicPr>
            <p:cNvPr id="28" name="Picture 27" descr="Screen shot 2009-12-10 at 8.44.43 AM.png"/>
            <p:cNvPicPr>
              <a:picLocks noChangeAspect="1"/>
            </p:cNvPicPr>
            <p:nvPr/>
          </p:nvPicPr>
          <p:blipFill>
            <a:blip r:embed="rId10"/>
            <a:stretch>
              <a:fillRect/>
            </a:stretch>
          </p:blipFill>
          <p:spPr>
            <a:xfrm>
              <a:off x="34769753" y="11963400"/>
              <a:ext cx="6378247" cy="3742091"/>
            </a:xfrm>
            <a:prstGeom prst="rect">
              <a:avLst/>
            </a:prstGeom>
          </p:spPr>
        </p:pic>
        <p:pic>
          <p:nvPicPr>
            <p:cNvPr id="29" name="Picture 28" descr="Screen shot 2009-12-10 at 8.57.23 AM.png"/>
            <p:cNvPicPr>
              <a:picLocks noChangeAspect="1"/>
            </p:cNvPicPr>
            <p:nvPr/>
          </p:nvPicPr>
          <p:blipFill>
            <a:blip r:embed="rId11"/>
            <a:stretch>
              <a:fillRect/>
            </a:stretch>
          </p:blipFill>
          <p:spPr>
            <a:xfrm>
              <a:off x="34518600" y="20421600"/>
              <a:ext cx="2978150" cy="791535"/>
            </a:xfrm>
            <a:prstGeom prst="rect">
              <a:avLst/>
            </a:prstGeom>
          </p:spPr>
        </p:pic>
        <p:pic>
          <p:nvPicPr>
            <p:cNvPr id="31" name="Picture 30" descr="Screen shot 2009-12-10 at 9.08.43 AM.png"/>
            <p:cNvPicPr>
              <a:picLocks noChangeAspect="1"/>
            </p:cNvPicPr>
            <p:nvPr/>
          </p:nvPicPr>
          <p:blipFill>
            <a:blip r:embed="rId12"/>
            <a:stretch>
              <a:fillRect/>
            </a:stretch>
          </p:blipFill>
          <p:spPr>
            <a:xfrm>
              <a:off x="34518600" y="16840200"/>
              <a:ext cx="7035800" cy="3136900"/>
            </a:xfrm>
            <a:prstGeom prst="rect">
              <a:avLst/>
            </a:prstGeom>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570</TotalTime>
  <Words>1530</Words>
  <Application>Microsoft Macintosh PowerPoint</Application>
  <PresentationFormat>Custom</PresentationFormat>
  <Paragraphs>177</Paragraphs>
  <Slides>1</Slides>
  <Notes>0</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Microsoft Equation</vt:lpstr>
      <vt:lpstr>Slide 1</vt:lpstr>
    </vt:vector>
  </TitlesOfParts>
  <Company>West Virginia University</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Elijah  Flesher</dc:creator>
  <cp:lastModifiedBy>Elijah  Flesher</cp:lastModifiedBy>
  <cp:revision>15</cp:revision>
  <cp:lastPrinted>2009-12-10T14:16:52Z</cp:lastPrinted>
  <dcterms:created xsi:type="dcterms:W3CDTF">2009-12-10T04:46:39Z</dcterms:created>
  <dcterms:modified xsi:type="dcterms:W3CDTF">2009-12-10T14:17:34Z</dcterms:modified>
</cp:coreProperties>
</file>