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265" autoAdjust="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BB51D-2E03-4CED-82AE-9A1F006E80D6}" type="datetimeFigureOut">
              <a:rPr lang="en-US" smtClean="0"/>
              <a:t>2/21/2025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B879F-A8ED-447A-ABFF-FB72B69C11B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B879F-A8ED-447A-ABFF-FB72B69C11BD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FE28F0-6C62-4EF1-B0EE-0AE09A0680B0}" type="datetime1">
              <a:rPr lang="en-US" smtClean="0"/>
              <a:t>2/21/2025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3DBCAA-0FC2-43FC-8057-A2F0DA0A0E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B1D927-6294-4370-95C5-406AB492C058}" type="datetime1">
              <a:rPr lang="en-US" smtClean="0"/>
              <a:t>2/21/2025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DBCAA-0FC2-43FC-8057-A2F0DA0A0E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DFC3CE-4008-40A1-8827-8DA515A0CDC4}" type="datetime1">
              <a:rPr lang="en-US" smtClean="0"/>
              <a:t>2/21/2025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DBCAA-0FC2-43FC-8057-A2F0DA0A0E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B02AAF-3AB3-4D93-87E2-DFD50C9475E8}" type="datetime1">
              <a:rPr lang="en-US" smtClean="0"/>
              <a:t>2/21/2025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DBCAA-0FC2-43FC-8057-A2F0DA0A0E3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4B914A-478F-4C8E-8AE1-CD9B2120E177}" type="datetime1">
              <a:rPr lang="en-US" smtClean="0"/>
              <a:t>2/21/2025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DBCAA-0FC2-43FC-8057-A2F0DA0A0E3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A37B04-F769-44C6-822D-A0819F533E9C}" type="datetime1">
              <a:rPr lang="en-US" smtClean="0"/>
              <a:t>2/21/2025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DBCAA-0FC2-43FC-8057-A2F0DA0A0E3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7693C5-D5F3-4B93-86E7-C7F6C08467BC}" type="datetime1">
              <a:rPr lang="en-US" smtClean="0"/>
              <a:t>2/21/2025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DBCAA-0FC2-43FC-8057-A2F0DA0A0E3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3454AB-1860-45C1-AA9B-D0B548113CD3}" type="datetime1">
              <a:rPr lang="en-US" smtClean="0"/>
              <a:t>2/21/2025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DBCAA-0FC2-43FC-8057-A2F0DA0A0E3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5BCDBC-C5C2-42D0-894C-E5257ECC402A}" type="datetime1">
              <a:rPr lang="en-US" smtClean="0"/>
              <a:t>2/21/2025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DBCAA-0FC2-43FC-8057-A2F0DA0A0E3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A2C8E79-80B6-474D-BD92-B110E90CF71A}" type="datetime1">
              <a:rPr lang="en-US" smtClean="0"/>
              <a:t>2/21/2025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3DBCAA-0FC2-43FC-8057-A2F0DA0A0E3B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4A8336-9787-4BFA-B63C-0CB5F4F8639D}" type="datetime1">
              <a:rPr lang="en-US" smtClean="0"/>
              <a:t>2/21/2025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3DBCAA-0FC2-43FC-8057-A2F0DA0A0E3B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03BE1E-7D6D-449E-9845-6CB4BE2541F8}" type="datetime1">
              <a:rPr lang="en-US" smtClean="0"/>
              <a:t>2/21/2025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3DBCAA-0FC2-43FC-8057-A2F0DA0A0E3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vetrirah/customer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machinelearningmastery.com/vector-norms-machine-learning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www.pythonprog.com/sklearn-preprocessing-normaliz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Automobile Customer Segmentation: </a:t>
            </a:r>
            <a:br>
              <a:rPr lang="en-GB" dirty="0" smtClean="0"/>
            </a:br>
            <a:r>
              <a:rPr lang="en-GB" dirty="0" smtClean="0"/>
              <a:t>Unsupervised Machine Learning Investigation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Deirdre Boland</a:t>
            </a:r>
          </a:p>
          <a:p>
            <a:r>
              <a:rPr lang="en-GB" dirty="0" smtClean="0"/>
              <a:t>21 Feb 25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BCAA-0FC2-43FC-8057-A2F0DA0A0E3B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Unsupervised learning was not able to reproduce existing A-D customer classification</a:t>
            </a:r>
          </a:p>
          <a:p>
            <a:pPr lvl="1"/>
            <a:r>
              <a:rPr lang="en-GB" dirty="0" smtClean="0"/>
              <a:t>More domain knowledge required – oddities in work experience and spending score noted in data exploration</a:t>
            </a:r>
          </a:p>
          <a:p>
            <a:r>
              <a:rPr lang="en-GB" dirty="0" smtClean="0"/>
              <a:t>Future work/improvements</a:t>
            </a:r>
          </a:p>
          <a:p>
            <a:pPr lvl="1"/>
            <a:r>
              <a:rPr lang="en-GB" dirty="0" smtClean="0"/>
              <a:t>Could have split dataset into training and test data with known answer</a:t>
            </a:r>
          </a:p>
          <a:p>
            <a:pPr lvl="1"/>
            <a:r>
              <a:rPr lang="en-GB" dirty="0" smtClean="0"/>
              <a:t>Iterative approach taken – function or pipeline would reduce coding lines for review</a:t>
            </a:r>
          </a:p>
          <a:p>
            <a:pPr lvl="1"/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BCAA-0FC2-43FC-8057-A2F0DA0A0E3B}" type="slidenum">
              <a:rPr lang="en-GB" smtClean="0"/>
              <a:t>10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GB" sz="1800" b="1" dirty="0" smtClean="0"/>
              <a:t>D</a:t>
            </a:r>
            <a:r>
              <a:rPr lang="en-GB" sz="1800" b="1" dirty="0" smtClean="0"/>
              <a:t>ataset</a:t>
            </a:r>
          </a:p>
          <a:p>
            <a:r>
              <a:rPr lang="en-GB" sz="1800" dirty="0" smtClean="0"/>
              <a:t>Sales team at an automobile company has classified </a:t>
            </a:r>
            <a:r>
              <a:rPr lang="en-GB" sz="1800" dirty="0" smtClean="0"/>
              <a:t>all customers into 4 segments (A, B, C, D ). </a:t>
            </a:r>
            <a:r>
              <a:rPr lang="en-GB" sz="1800" dirty="0" smtClean="0"/>
              <a:t>A strategy of performing </a:t>
            </a:r>
            <a:r>
              <a:rPr lang="en-GB" sz="1800" dirty="0" smtClean="0"/>
              <a:t>segmented outreach and communication </a:t>
            </a:r>
            <a:r>
              <a:rPr lang="en-GB" sz="1800" dirty="0" smtClean="0"/>
              <a:t>has worked exceptionally </a:t>
            </a:r>
            <a:r>
              <a:rPr lang="en-GB" sz="1800" dirty="0" smtClean="0"/>
              <a:t>well for them. </a:t>
            </a:r>
            <a:endParaRPr lang="en-GB" sz="1800" dirty="0" smtClean="0"/>
          </a:p>
          <a:p>
            <a:pPr>
              <a:buNone/>
            </a:pPr>
            <a:r>
              <a:rPr lang="en-GB" sz="1800" b="1" dirty="0" smtClean="0"/>
              <a:t>Objective</a:t>
            </a:r>
          </a:p>
          <a:p>
            <a:r>
              <a:rPr lang="en-GB" sz="1800" dirty="0" smtClean="0"/>
              <a:t>Can an unsupervised machine learning (ML) model predict the 4 segments?</a:t>
            </a:r>
          </a:p>
          <a:p>
            <a:pPr algn="ctr">
              <a:buNone/>
            </a:pPr>
            <a:r>
              <a:rPr lang="en-GB" sz="1800" dirty="0" smtClean="0"/>
              <a:t>or</a:t>
            </a:r>
          </a:p>
          <a:p>
            <a:r>
              <a:rPr lang="en-GB" sz="1800" dirty="0" smtClean="0"/>
              <a:t>Is domain knowledge and further data required?</a:t>
            </a:r>
          </a:p>
          <a:p>
            <a:pPr>
              <a:buNone/>
            </a:pPr>
            <a:r>
              <a:rPr lang="en-GB" sz="1800" b="1" dirty="0" smtClean="0"/>
              <a:t>Approach</a:t>
            </a:r>
          </a:p>
          <a:p>
            <a:r>
              <a:rPr lang="en-GB" sz="1800" dirty="0" smtClean="0"/>
              <a:t>Took training dataset and removed A-D segmentation to review against unsupervised ML results</a:t>
            </a:r>
            <a:endParaRPr lang="en-GB" sz="1800" dirty="0" smtClean="0"/>
          </a:p>
          <a:p>
            <a:endParaRPr lang="en-GB" sz="1800" dirty="0" smtClean="0"/>
          </a:p>
          <a:p>
            <a:r>
              <a:rPr lang="en-GB" sz="1400" dirty="0" smtClean="0"/>
              <a:t>Reference – </a:t>
            </a:r>
            <a:r>
              <a:rPr lang="en-GB" sz="1400" dirty="0" err="1" smtClean="0"/>
              <a:t>Kaggle</a:t>
            </a:r>
            <a:r>
              <a:rPr lang="en-GB" sz="1400" dirty="0" smtClean="0"/>
              <a:t>: </a:t>
            </a:r>
            <a:r>
              <a:rPr lang="en-GB" sz="1400" dirty="0" smtClean="0">
                <a:hlinkClick r:id="rId2"/>
              </a:rPr>
              <a:t>Customer </a:t>
            </a:r>
            <a:r>
              <a:rPr lang="en-GB" sz="1400" dirty="0" smtClean="0">
                <a:hlinkClick r:id="rId2"/>
              </a:rPr>
              <a:t>Segmentation</a:t>
            </a:r>
            <a:r>
              <a:rPr lang="en-GB" sz="1400" dirty="0" smtClean="0"/>
              <a:t> </a:t>
            </a:r>
            <a:r>
              <a:rPr lang="en-GB" sz="1400" dirty="0" err="1" smtClean="0"/>
              <a:t>Vetrivel</a:t>
            </a:r>
            <a:r>
              <a:rPr lang="en-GB" sz="1400" dirty="0" smtClean="0"/>
              <a:t>-PS</a:t>
            </a:r>
            <a:endParaRPr lang="en-GB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Dataset, Objective and Approach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BCAA-0FC2-43FC-8057-A2F0DA0A0E3B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42908" y="571480"/>
            <a:ext cx="9286908" cy="3071834"/>
          </a:xfrm>
        </p:spPr>
        <p:txBody>
          <a:bodyPr>
            <a:normAutofit fontScale="40000" lnSpcReduction="20000"/>
          </a:bodyPr>
          <a:lstStyle/>
          <a:p>
            <a:r>
              <a:rPr lang="en-GB" dirty="0" smtClean="0"/>
              <a:t>Only ID, gender, age, </a:t>
            </a:r>
            <a:r>
              <a:rPr lang="en-GB" dirty="0" smtClean="0"/>
              <a:t>spending score </a:t>
            </a:r>
            <a:r>
              <a:rPr lang="en-GB" dirty="0" smtClean="0"/>
              <a:t>and segmentation have full data</a:t>
            </a:r>
          </a:p>
          <a:p>
            <a:r>
              <a:rPr lang="en-GB" dirty="0" smtClean="0"/>
              <a:t>Removed null values from Ever Married (cat), Graduated (cat), Family Size (num), Var_1 (cat)</a:t>
            </a:r>
          </a:p>
          <a:p>
            <a:pPr lvl="1"/>
            <a:r>
              <a:rPr lang="en-GB" dirty="0" smtClean="0"/>
              <a:t>7.3</a:t>
            </a:r>
            <a:r>
              <a:rPr lang="en-GB" dirty="0" smtClean="0"/>
              <a:t>% data </a:t>
            </a:r>
            <a:r>
              <a:rPr lang="en-GB" dirty="0" smtClean="0"/>
              <a:t>dropped – 7477 from 8068 (index = original dataset row index)</a:t>
            </a:r>
          </a:p>
          <a:p>
            <a:pPr lvl="1"/>
            <a:r>
              <a:rPr lang="en-GB" dirty="0" smtClean="0"/>
              <a:t>If not removed or replaced with string values will create new variable on encoding</a:t>
            </a:r>
          </a:p>
          <a:p>
            <a:r>
              <a:rPr lang="en-GB" dirty="0" smtClean="0"/>
              <a:t>Label encoded categorical features</a:t>
            </a:r>
          </a:p>
          <a:p>
            <a:pPr lvl="1"/>
            <a:r>
              <a:rPr lang="en-GB" dirty="0" smtClean="0"/>
              <a:t> Gender - </a:t>
            </a:r>
            <a:r>
              <a:rPr lang="en-GB" sz="2400" dirty="0" smtClean="0"/>
              <a:t>male </a:t>
            </a:r>
            <a:r>
              <a:rPr lang="en-GB" sz="2400" dirty="0" smtClean="0"/>
              <a:t>= 1, </a:t>
            </a:r>
            <a:r>
              <a:rPr lang="en-GB" sz="2400" dirty="0" smtClean="0"/>
              <a:t>female </a:t>
            </a:r>
            <a:r>
              <a:rPr lang="en-GB" sz="2400" dirty="0" smtClean="0"/>
              <a:t>= 0</a:t>
            </a:r>
          </a:p>
          <a:p>
            <a:pPr lvl="1"/>
            <a:r>
              <a:rPr lang="en-GB" dirty="0" smtClean="0"/>
              <a:t>Ever married and Graduated  - </a:t>
            </a:r>
            <a:r>
              <a:rPr lang="en-GB" sz="2400" dirty="0" smtClean="0"/>
              <a:t>yes </a:t>
            </a:r>
            <a:r>
              <a:rPr lang="en-GB" sz="2400" dirty="0" smtClean="0"/>
              <a:t>= 1, </a:t>
            </a:r>
            <a:r>
              <a:rPr lang="en-GB" sz="2400" dirty="0" smtClean="0"/>
              <a:t>no </a:t>
            </a:r>
            <a:r>
              <a:rPr lang="en-GB" sz="2400" dirty="0" smtClean="0"/>
              <a:t>= </a:t>
            </a:r>
            <a:r>
              <a:rPr lang="en-GB" sz="2400" dirty="0" smtClean="0"/>
              <a:t>0</a:t>
            </a:r>
          </a:p>
          <a:p>
            <a:pPr lvl="1"/>
            <a:r>
              <a:rPr lang="en-GB" sz="2400" dirty="0" smtClean="0"/>
              <a:t>Profession - Artist </a:t>
            </a:r>
            <a:r>
              <a:rPr lang="en-GB" sz="2400" dirty="0" smtClean="0"/>
              <a:t>= 0, Doctor = 1, Engineer = 2, Entertainment = 3, Executive = 4,  Healthcare = 5, Homemaker = 6,   Lawyer = 7, Marketing = 8, </a:t>
            </a:r>
            <a:r>
              <a:rPr lang="en-GB" sz="2400" i="1" dirty="0" smtClean="0"/>
              <a:t>null= </a:t>
            </a:r>
            <a:r>
              <a:rPr lang="en-GB" sz="2400" i="1" dirty="0" smtClean="0"/>
              <a:t>9 </a:t>
            </a:r>
            <a:r>
              <a:rPr lang="en-GB" sz="2400" i="1" dirty="0" smtClean="0"/>
              <a:t>*</a:t>
            </a:r>
            <a:r>
              <a:rPr lang="en-GB" sz="2400" i="1" dirty="0" smtClean="0"/>
              <a:t> </a:t>
            </a:r>
            <a:endParaRPr lang="en-GB" sz="2400" i="1" dirty="0" smtClean="0"/>
          </a:p>
          <a:p>
            <a:pPr lvl="2"/>
            <a:r>
              <a:rPr lang="en-GB" sz="2200" i="1" dirty="0" smtClean="0"/>
              <a:t>*Potential loss further 1.2% if dropped null, categories seemed limited so allowing place for other/null</a:t>
            </a:r>
          </a:p>
          <a:p>
            <a:pPr lvl="1"/>
            <a:r>
              <a:rPr lang="en-GB" sz="2400" dirty="0" smtClean="0"/>
              <a:t>Spend score - Average </a:t>
            </a:r>
            <a:r>
              <a:rPr lang="en-GB" sz="2400" dirty="0" smtClean="0"/>
              <a:t>= 0,  high = 1, low = </a:t>
            </a:r>
            <a:r>
              <a:rPr lang="en-GB" sz="2400" dirty="0" smtClean="0"/>
              <a:t>2</a:t>
            </a:r>
          </a:p>
          <a:p>
            <a:pPr lvl="2"/>
            <a:r>
              <a:rPr lang="en-GB" sz="2200" b="1" dirty="0" smtClean="0"/>
              <a:t> Low has highest count not average – average may be based on external factor</a:t>
            </a:r>
          </a:p>
          <a:p>
            <a:pPr lvl="1"/>
            <a:r>
              <a:rPr lang="en-GB" sz="2400" dirty="0" smtClean="0"/>
              <a:t>Var_1 - Cat </a:t>
            </a:r>
            <a:r>
              <a:rPr lang="en-GB" sz="2400" dirty="0" smtClean="0"/>
              <a:t>1 - 7, </a:t>
            </a:r>
            <a:r>
              <a:rPr lang="en-GB" sz="2400" dirty="0" smtClean="0"/>
              <a:t>0-6</a:t>
            </a:r>
          </a:p>
          <a:p>
            <a:pPr lvl="1"/>
            <a:r>
              <a:rPr lang="en-GB" sz="2400" dirty="0" smtClean="0"/>
              <a:t>Segmentation - A-D</a:t>
            </a:r>
            <a:r>
              <a:rPr lang="en-GB" sz="2400" dirty="0" smtClean="0"/>
              <a:t>, </a:t>
            </a:r>
            <a:r>
              <a:rPr lang="en-GB" sz="2400" dirty="0" smtClean="0"/>
              <a:t>0-3</a:t>
            </a:r>
          </a:p>
          <a:p>
            <a:r>
              <a:rPr lang="en-GB" sz="2800" dirty="0" smtClean="0"/>
              <a:t>Work experience further 10% loss if dropped nulls </a:t>
            </a:r>
          </a:p>
          <a:p>
            <a:pPr lvl="1"/>
            <a:r>
              <a:rPr lang="en-GB" sz="2400" b="1" dirty="0" smtClean="0"/>
              <a:t>High count 0/1s despite wide adult age range</a:t>
            </a:r>
          </a:p>
          <a:p>
            <a:pPr lvl="1"/>
            <a:r>
              <a:rPr lang="en-GB" sz="2400" dirty="0" smtClean="0"/>
              <a:t>Low correlation</a:t>
            </a:r>
          </a:p>
          <a:p>
            <a:pPr lvl="1"/>
            <a:r>
              <a:rPr lang="en-GB" sz="2400" dirty="0" smtClean="0"/>
              <a:t>dropped column from dataset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BCAA-0FC2-43FC-8057-A2F0DA0A0E3B}" type="slidenum">
              <a:rPr lang="en-GB" smtClean="0"/>
              <a:t>3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42900"/>
            <a:ext cx="8229600" cy="928694"/>
          </a:xfrm>
        </p:spPr>
        <p:txBody>
          <a:bodyPr/>
          <a:lstStyle/>
          <a:p>
            <a:r>
              <a:rPr lang="en-GB" dirty="0" smtClean="0"/>
              <a:t>Data exploration and cleaning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71876"/>
            <a:ext cx="3429024" cy="288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heatmap segmentation vs featur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2571744"/>
            <a:ext cx="4102145" cy="4095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5000628" cy="4525963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8 numeric features after dropping segmentation (target)</a:t>
            </a:r>
          </a:p>
          <a:p>
            <a:r>
              <a:rPr lang="en-GB" dirty="0" smtClean="0"/>
              <a:t>Data preparation</a:t>
            </a:r>
          </a:p>
          <a:p>
            <a:pPr lvl="1"/>
            <a:r>
              <a:rPr lang="en-GB" dirty="0" smtClean="0"/>
              <a:t>Regularisation</a:t>
            </a:r>
          </a:p>
          <a:p>
            <a:pPr lvl="2"/>
            <a:r>
              <a:rPr lang="en-GB" dirty="0" smtClean="0"/>
              <a:t>Scaled by Z scale, Robust scale and Min max scale</a:t>
            </a:r>
          </a:p>
          <a:p>
            <a:pPr lvl="2"/>
            <a:r>
              <a:rPr lang="en-GB" dirty="0" smtClean="0"/>
              <a:t>Normalised by L1, L2 or Max normalisation</a:t>
            </a:r>
          </a:p>
          <a:p>
            <a:pPr lvl="1"/>
            <a:r>
              <a:rPr lang="en-GB" dirty="0" smtClean="0"/>
              <a:t>PCA of original, scaled and normalised</a:t>
            </a:r>
          </a:p>
          <a:p>
            <a:pPr lvl="1"/>
            <a:r>
              <a:rPr lang="en-GB" dirty="0" smtClean="0"/>
              <a:t>Unsupervised modelling</a:t>
            </a:r>
          </a:p>
          <a:p>
            <a:pPr lvl="2"/>
            <a:r>
              <a:rPr lang="en-GB" dirty="0" smtClean="0"/>
              <a:t>Forcing to 4 categories (k = 4) to match target set even if not optimal</a:t>
            </a:r>
          </a:p>
          <a:p>
            <a:pPr lvl="2"/>
            <a:r>
              <a:rPr lang="en-GB" dirty="0" smtClean="0"/>
              <a:t>K means (Km) clustering</a:t>
            </a:r>
          </a:p>
          <a:p>
            <a:pPr lvl="3"/>
            <a:r>
              <a:rPr lang="en-GB" dirty="0" smtClean="0"/>
              <a:t>Default settings, random state set to limit variation from setting initial </a:t>
            </a:r>
            <a:r>
              <a:rPr lang="en-GB" dirty="0" err="1" smtClean="0"/>
              <a:t>centroids</a:t>
            </a:r>
            <a:endParaRPr lang="en-GB" dirty="0" smtClean="0"/>
          </a:p>
          <a:p>
            <a:pPr lvl="3"/>
            <a:r>
              <a:rPr lang="en-GB" dirty="0" smtClean="0"/>
              <a:t>K assessment using elbow method and silhouette score</a:t>
            </a:r>
          </a:p>
          <a:p>
            <a:pPr lvl="2"/>
            <a:r>
              <a:rPr lang="en-GB" dirty="0" smtClean="0"/>
              <a:t>Agglomerative (</a:t>
            </a:r>
            <a:r>
              <a:rPr lang="en-GB" dirty="0" err="1" smtClean="0"/>
              <a:t>Aggl</a:t>
            </a:r>
            <a:r>
              <a:rPr lang="en-GB" dirty="0" smtClean="0"/>
              <a:t>)/Hierarchical clustering</a:t>
            </a:r>
          </a:p>
          <a:p>
            <a:pPr lvl="3"/>
            <a:r>
              <a:rPr lang="en-GB" dirty="0" smtClean="0"/>
              <a:t> metric= </a:t>
            </a:r>
            <a:r>
              <a:rPr lang="en-GB" dirty="0" smtClean="0"/>
              <a:t>"Euclidean", </a:t>
            </a:r>
            <a:r>
              <a:rPr lang="en-GB" dirty="0" smtClean="0"/>
              <a:t>linkage = "</a:t>
            </a:r>
            <a:r>
              <a:rPr lang="en-GB" dirty="0" smtClean="0"/>
              <a:t>ward”</a:t>
            </a:r>
          </a:p>
          <a:p>
            <a:pPr lvl="3"/>
            <a:r>
              <a:rPr lang="en-GB" dirty="0" smtClean="0"/>
              <a:t>Deterministic, random state not required</a:t>
            </a:r>
          </a:p>
          <a:p>
            <a:pPr lvl="3"/>
            <a:r>
              <a:rPr lang="en-GB" dirty="0" smtClean="0"/>
              <a:t>K </a:t>
            </a:r>
            <a:r>
              <a:rPr lang="en-GB" dirty="0" smtClean="0"/>
              <a:t>assessment using silhouette </a:t>
            </a:r>
            <a:r>
              <a:rPr lang="en-GB" dirty="0" smtClean="0"/>
              <a:t>score</a:t>
            </a:r>
          </a:p>
          <a:p>
            <a:pPr lvl="3"/>
            <a:endParaRPr lang="en-GB" dirty="0" smtClean="0"/>
          </a:p>
          <a:p>
            <a:pPr lvl="2"/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BCAA-0FC2-43FC-8057-A2F0DA0A0E3B}" type="slidenum">
              <a:rPr lang="en-GB" smtClean="0"/>
              <a:t>4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approach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500174"/>
            <a:ext cx="37623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42866" y="695510"/>
            <a:ext cx="8972584" cy="1233292"/>
          </a:xfrm>
        </p:spPr>
        <p:txBody>
          <a:bodyPr>
            <a:noAutofit/>
          </a:bodyPr>
          <a:lstStyle/>
          <a:p>
            <a:r>
              <a:rPr lang="en-GB" sz="1000" dirty="0" err="1" smtClean="0"/>
              <a:t>Normalizer</a:t>
            </a:r>
            <a:r>
              <a:rPr lang="en-GB" sz="1000" dirty="0" smtClean="0"/>
              <a:t> </a:t>
            </a:r>
            <a:r>
              <a:rPr lang="en-GB" sz="1000" dirty="0" smtClean="0"/>
              <a:t>works on each sample </a:t>
            </a:r>
            <a:r>
              <a:rPr lang="en-GB" sz="1000" dirty="0" smtClean="0"/>
              <a:t>(row) independently </a:t>
            </a:r>
          </a:p>
          <a:p>
            <a:pPr lvl="1"/>
            <a:r>
              <a:rPr lang="en-GB" sz="800" dirty="0" smtClean="0"/>
              <a:t>calculates </a:t>
            </a:r>
            <a:r>
              <a:rPr lang="en-GB" sz="800" dirty="0" smtClean="0"/>
              <a:t>the norm of each sample and then scales the individual features by dividing them by the computed norm</a:t>
            </a:r>
            <a:r>
              <a:rPr lang="en-GB" sz="800" dirty="0" smtClean="0"/>
              <a:t>. </a:t>
            </a:r>
          </a:p>
          <a:p>
            <a:pPr lvl="1"/>
            <a:r>
              <a:rPr lang="en-GB" sz="800" dirty="0" smtClean="0"/>
              <a:t>A </a:t>
            </a:r>
            <a:r>
              <a:rPr lang="en-GB" sz="800" dirty="0" smtClean="0"/>
              <a:t>regularization method, e.g. a method to keep the coefficients of the model small, and in turn, the model less complex</a:t>
            </a:r>
            <a:r>
              <a:rPr lang="en-GB" sz="500" dirty="0" smtClean="0"/>
              <a:t>.</a:t>
            </a:r>
          </a:p>
          <a:p>
            <a:r>
              <a:rPr lang="en-GB" sz="1000" dirty="0" smtClean="0"/>
              <a:t>L1 Norm: </a:t>
            </a:r>
            <a:r>
              <a:rPr lang="en-GB" sz="1000" dirty="0" smtClean="0"/>
              <a:t>aka Manhattan norm - sum </a:t>
            </a:r>
            <a:r>
              <a:rPr lang="en-GB" sz="1000" dirty="0" smtClean="0"/>
              <a:t>of absolute </a:t>
            </a:r>
            <a:r>
              <a:rPr lang="en-GB" sz="1000" dirty="0" smtClean="0"/>
              <a:t>values</a:t>
            </a:r>
            <a:endParaRPr lang="en-GB" sz="1000" dirty="0" smtClean="0"/>
          </a:p>
          <a:p>
            <a:r>
              <a:rPr lang="en-GB" sz="1000" dirty="0" smtClean="0"/>
              <a:t>L2 Norm: </a:t>
            </a:r>
            <a:r>
              <a:rPr lang="en-GB" sz="1000" dirty="0" smtClean="0"/>
              <a:t>aka Euclidean norm - square </a:t>
            </a:r>
            <a:r>
              <a:rPr lang="en-GB" sz="1000" dirty="0" smtClean="0"/>
              <a:t>root of the sum of squared </a:t>
            </a:r>
            <a:r>
              <a:rPr lang="en-GB" sz="1000" dirty="0" smtClean="0"/>
              <a:t>values – most common</a:t>
            </a:r>
            <a:endParaRPr lang="en-GB" sz="1000" dirty="0" smtClean="0"/>
          </a:p>
          <a:p>
            <a:r>
              <a:rPr lang="en-GB" sz="1000" dirty="0" smtClean="0"/>
              <a:t>Max Norm: Scales each feature by the maximum absolute value in the </a:t>
            </a:r>
            <a:r>
              <a:rPr lang="en-GB" sz="1000" dirty="0" smtClean="0"/>
              <a:t>sample – used neural network weights</a:t>
            </a:r>
            <a:endParaRPr lang="en-GB" sz="1000" dirty="0" smtClean="0"/>
          </a:p>
          <a:p>
            <a:r>
              <a:rPr lang="en-GB" sz="600" dirty="0" smtClean="0"/>
              <a:t>References  - </a:t>
            </a:r>
            <a:r>
              <a:rPr lang="en-GB" sz="600" dirty="0" smtClean="0">
                <a:hlinkClick r:id="rId2"/>
              </a:rPr>
              <a:t>https</a:t>
            </a:r>
            <a:r>
              <a:rPr lang="en-GB" sz="600" dirty="0" smtClean="0">
                <a:hlinkClick r:id="rId2"/>
              </a:rPr>
              <a:t>://www.pythonprog.com/sklearn-preprocessing-normalizer/#:~:text=The%20Normalizer%20in%20Scikit-Learn%20focuses%20on%20transforming%20individual,values%20so%20they%20fall%20within%20a%20certain%20range</a:t>
            </a:r>
            <a:r>
              <a:rPr lang="en-GB" sz="600" dirty="0" smtClean="0"/>
              <a:t>.  </a:t>
            </a:r>
            <a:r>
              <a:rPr lang="en-GB" sz="600" dirty="0" smtClean="0">
                <a:hlinkClick r:id="rId3"/>
              </a:rPr>
              <a:t>https://machinelearningmastery.com/vector-norms-machine-learning</a:t>
            </a:r>
            <a:r>
              <a:rPr lang="en-GB" sz="500" dirty="0" smtClean="0">
                <a:hlinkClick r:id="rId3"/>
              </a:rPr>
              <a:t>/</a:t>
            </a:r>
            <a:r>
              <a:rPr lang="en-GB" sz="500" dirty="0" smtClean="0"/>
              <a:t> </a:t>
            </a:r>
            <a:endParaRPr lang="en-GB" sz="500" dirty="0" smtClean="0"/>
          </a:p>
          <a:p>
            <a:endParaRPr lang="en-GB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BCAA-0FC2-43FC-8057-A2F0DA0A0E3B}" type="slidenum">
              <a:rPr lang="en-GB" smtClean="0"/>
              <a:t>5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42892"/>
            <a:ext cx="8229600" cy="1143000"/>
          </a:xfrm>
        </p:spPr>
        <p:txBody>
          <a:bodyPr/>
          <a:lstStyle/>
          <a:p>
            <a:r>
              <a:rPr lang="en-GB" dirty="0" smtClean="0"/>
              <a:t>Effects of normalisation</a:t>
            </a:r>
            <a:endParaRPr lang="en-GB" dirty="0"/>
          </a:p>
        </p:txBody>
      </p:sp>
      <p:pic>
        <p:nvPicPr>
          <p:cNvPr id="5" name="Content Placeholder 7" descr="heat map scaled data 8 featur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8" y="2214554"/>
            <a:ext cx="4038955" cy="4357718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2214554"/>
            <a:ext cx="2357453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4252932"/>
            <a:ext cx="2357454" cy="203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43174" y="4214819"/>
            <a:ext cx="2357454" cy="2071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43174" y="2214555"/>
            <a:ext cx="2357453" cy="20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BCAA-0FC2-43FC-8057-A2F0DA0A0E3B}" type="slidenum">
              <a:rPr lang="en-GB" smtClean="0"/>
              <a:t>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Effects of scaling</a:t>
            </a:r>
            <a:endParaRPr lang="en-GB" dirty="0"/>
          </a:p>
        </p:txBody>
      </p:sp>
      <p:pic>
        <p:nvPicPr>
          <p:cNvPr id="10" name="Content Placeholder 9" descr="heat map scaled data 8 featur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314" y="1285860"/>
            <a:ext cx="4038955" cy="4525962"/>
          </a:xfr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85860"/>
            <a:ext cx="221457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1266824"/>
            <a:ext cx="2214578" cy="223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3500438"/>
            <a:ext cx="2214578" cy="21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43174" y="3500438"/>
            <a:ext cx="221457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ontent Placeholder 1"/>
          <p:cNvSpPr txBox="1">
            <a:spLocks/>
          </p:cNvSpPr>
          <p:nvPr/>
        </p:nvSpPr>
        <p:spPr>
          <a:xfrm>
            <a:off x="-42866" y="1071546"/>
            <a:ext cx="8972584" cy="123329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GB" sz="1000" dirty="0" smtClean="0"/>
              <a:t>X axis changes but no major change to distribution or correlation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BCAA-0FC2-43FC-8057-A2F0DA0A0E3B}" type="slidenum">
              <a:rPr lang="en-GB" smtClean="0"/>
              <a:t>7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8 features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965173" y="1977932"/>
            <a:ext cx="196454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800" b="1" dirty="0"/>
              <a:t>Original data </a:t>
            </a:r>
            <a:r>
              <a:rPr lang="en-GB" sz="800" dirty="0" smtClean="0"/>
              <a:t>Variance </a:t>
            </a:r>
            <a:r>
              <a:rPr lang="en-GB" sz="800" dirty="0"/>
              <a:t>Ratio: </a:t>
            </a:r>
            <a:r>
              <a:rPr lang="en-GB" sz="800" dirty="0" smtClean="0"/>
              <a:t>[0.958 0.024] </a:t>
            </a:r>
            <a:r>
              <a:rPr lang="en-GB" sz="800" dirty="0" smtClean="0"/>
              <a:t>2 </a:t>
            </a:r>
            <a:r>
              <a:rPr lang="en-GB" sz="800" dirty="0"/>
              <a:t>component PCA covers </a:t>
            </a:r>
            <a:r>
              <a:rPr lang="en-GB" sz="800" dirty="0" smtClean="0"/>
              <a:t>98.17 %</a:t>
            </a:r>
          </a:p>
          <a:p>
            <a:r>
              <a:rPr lang="en-GB" sz="800" b="1" dirty="0"/>
              <a:t>L2 normalised </a:t>
            </a:r>
            <a:r>
              <a:rPr lang="en-GB" sz="800" dirty="0"/>
              <a:t>data </a:t>
            </a:r>
            <a:r>
              <a:rPr lang="en-GB" sz="800" dirty="0" smtClean="0"/>
              <a:t>Variance </a:t>
            </a:r>
            <a:r>
              <a:rPr lang="en-GB" sz="800" dirty="0"/>
              <a:t>Ratio: [</a:t>
            </a:r>
            <a:r>
              <a:rPr lang="en-GB" sz="800" dirty="0" smtClean="0"/>
              <a:t>0.62 0.18 0.128] 3 </a:t>
            </a:r>
            <a:r>
              <a:rPr lang="en-GB" sz="800" dirty="0"/>
              <a:t>component PCA covers 93.35 %</a:t>
            </a:r>
            <a:endParaRPr lang="en-GB" sz="800" dirty="0" smtClean="0"/>
          </a:p>
          <a:p>
            <a:r>
              <a:rPr lang="en-GB" sz="800" b="1" dirty="0"/>
              <a:t>Min max Scaled </a:t>
            </a:r>
            <a:r>
              <a:rPr lang="en-GB" sz="800" dirty="0"/>
              <a:t>data </a:t>
            </a:r>
            <a:r>
              <a:rPr lang="en-GB" sz="800" dirty="0" err="1"/>
              <a:t>Varaiance</a:t>
            </a:r>
            <a:r>
              <a:rPr lang="en-GB" sz="800" dirty="0"/>
              <a:t> Ratio: [</a:t>
            </a:r>
            <a:r>
              <a:rPr lang="en-GB" sz="800" dirty="0" smtClean="0"/>
              <a:t>0.35 0.226 0.182] 3 </a:t>
            </a:r>
            <a:r>
              <a:rPr lang="en-GB" sz="800" dirty="0"/>
              <a:t>component PCA covers 75.82 %</a:t>
            </a:r>
            <a:endParaRPr lang="en-GB" sz="800" dirty="0" smtClean="0"/>
          </a:p>
          <a:p>
            <a:r>
              <a:rPr lang="en-GB" sz="800" b="1" dirty="0"/>
              <a:t>Z Scaled data </a:t>
            </a:r>
            <a:r>
              <a:rPr lang="en-GB" sz="800" dirty="0" err="1"/>
              <a:t>Varaiance</a:t>
            </a:r>
            <a:r>
              <a:rPr lang="en-GB" sz="800" dirty="0"/>
              <a:t> Ratio: [</a:t>
            </a:r>
            <a:r>
              <a:rPr lang="en-GB" sz="800" dirty="0" smtClean="0"/>
              <a:t>0.28 0.168 0.145] 3 </a:t>
            </a:r>
            <a:r>
              <a:rPr lang="en-GB" sz="800" dirty="0"/>
              <a:t>component PCA covers 59.47 </a:t>
            </a:r>
            <a:r>
              <a:rPr lang="en-GB" sz="800" dirty="0" smtClean="0"/>
              <a:t>%</a:t>
            </a:r>
          </a:p>
          <a:p>
            <a:r>
              <a:rPr lang="en-GB" sz="800" b="1" dirty="0"/>
              <a:t>L1 normalised </a:t>
            </a:r>
            <a:r>
              <a:rPr lang="en-GB" sz="800" dirty="0"/>
              <a:t>data </a:t>
            </a:r>
            <a:r>
              <a:rPr lang="en-GB" sz="800" dirty="0" err="1"/>
              <a:t>Varaiance</a:t>
            </a:r>
            <a:r>
              <a:rPr lang="en-GB" sz="800" dirty="0"/>
              <a:t> Ratio: [</a:t>
            </a:r>
            <a:r>
              <a:rPr lang="en-GB" sz="800" dirty="0" smtClean="0"/>
              <a:t>0.778 0.112 0.069] 3 </a:t>
            </a:r>
            <a:r>
              <a:rPr lang="en-GB" sz="800" dirty="0"/>
              <a:t>component PCA covers 95.86 </a:t>
            </a:r>
            <a:r>
              <a:rPr lang="en-GB" sz="800" dirty="0" smtClean="0"/>
              <a:t>%</a:t>
            </a:r>
          </a:p>
          <a:p>
            <a:r>
              <a:rPr lang="en-GB" sz="800" b="1" dirty="0"/>
              <a:t>Max normalised </a:t>
            </a:r>
            <a:r>
              <a:rPr lang="en-GB" sz="800" dirty="0"/>
              <a:t>data </a:t>
            </a:r>
            <a:r>
              <a:rPr lang="en-GB" sz="800" dirty="0" err="1"/>
              <a:t>Varaiance</a:t>
            </a:r>
            <a:r>
              <a:rPr lang="en-GB" sz="800" dirty="0"/>
              <a:t> Ratio: [</a:t>
            </a:r>
            <a:r>
              <a:rPr lang="en-GB" sz="800" dirty="0" smtClean="0"/>
              <a:t>0.635 0.179 0.125] 3 </a:t>
            </a:r>
            <a:r>
              <a:rPr lang="en-GB" sz="800" dirty="0"/>
              <a:t>component PCA covers 93.89 </a:t>
            </a:r>
            <a:r>
              <a:rPr lang="en-GB" sz="800" dirty="0" smtClean="0"/>
              <a:t>%</a:t>
            </a:r>
            <a:endParaRPr lang="en-GB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2000232" y="5643578"/>
            <a:ext cx="44291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- minimal alignment</a:t>
            </a:r>
          </a:p>
          <a:p>
            <a:pPr>
              <a:buFontTx/>
              <a:buChar char="-"/>
            </a:pPr>
            <a:r>
              <a:rPr lang="en-GB" sz="900" dirty="0" smtClean="0"/>
              <a:t>Desired scatter matrix output is 4/minimum points only on scatter as per Km </a:t>
            </a:r>
            <a:r>
              <a:rPr lang="en-GB" sz="900" dirty="0" err="1" smtClean="0"/>
              <a:t>Orig</a:t>
            </a:r>
            <a:r>
              <a:rPr lang="en-GB" sz="900" dirty="0" smtClean="0"/>
              <a:t> vs. Km PCA </a:t>
            </a:r>
            <a:r>
              <a:rPr lang="en-GB" sz="900" dirty="0" err="1" smtClean="0"/>
              <a:t>orig</a:t>
            </a:r>
            <a:r>
              <a:rPr lang="en-GB" sz="900" dirty="0" smtClean="0"/>
              <a:t> (on right)</a:t>
            </a:r>
          </a:p>
          <a:p>
            <a:pPr>
              <a:buFontTx/>
              <a:buChar char="-"/>
            </a:pPr>
            <a:r>
              <a:rPr lang="en-GB" sz="900" dirty="0"/>
              <a:t> </a:t>
            </a:r>
            <a:r>
              <a:rPr lang="en-GB" sz="900" dirty="0" smtClean="0"/>
              <a:t>Actual outcome = a 0 in segmentation has a 0,1,2 or 3 in model and same for all categories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795075"/>
            <a:ext cx="27606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 smtClean="0"/>
              <a:t>Scatter matrix  - target vs. models</a:t>
            </a:r>
            <a:endParaRPr lang="en-GB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0" y="1142984"/>
            <a:ext cx="30716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 smtClean="0"/>
              <a:t>Correlation</a:t>
            </a:r>
            <a:r>
              <a:rPr lang="en-GB" sz="1200" b="1" dirty="0" smtClean="0"/>
              <a:t> matrix – target vs. models </a:t>
            </a:r>
            <a:endParaRPr lang="en-GB" sz="1200" b="1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692948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4500570"/>
            <a:ext cx="2143140" cy="481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6429388" y="4357694"/>
            <a:ext cx="2643174" cy="2357430"/>
          </a:xfrm>
          <a:prstGeom prst="rect">
            <a:avLst/>
          </a:prstGeom>
          <a:noFill/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5053028"/>
            <a:ext cx="5572164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64" y="5000636"/>
            <a:ext cx="2500298" cy="169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71438" y="2857496"/>
            <a:ext cx="2500298" cy="428628"/>
          </a:xfrm>
          <a:prstGeom prst="rect">
            <a:avLst/>
          </a:prstGeom>
          <a:noFill/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0" y="2714620"/>
            <a:ext cx="6286544" cy="14287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-32" y="5000636"/>
            <a:ext cx="6286544" cy="64294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71736" y="3214686"/>
            <a:ext cx="3857652" cy="114300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2999569" y="3929066"/>
            <a:ext cx="2143140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3"/>
          <a:srcRect r="87111"/>
          <a:stretch>
            <a:fillRect/>
          </a:stretch>
        </p:blipFill>
        <p:spPr bwMode="auto">
          <a:xfrm rot="5400000">
            <a:off x="254777" y="5031609"/>
            <a:ext cx="276229" cy="6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Rectangle 25"/>
          <p:cNvSpPr/>
          <p:nvPr/>
        </p:nvSpPr>
        <p:spPr>
          <a:xfrm>
            <a:off x="23325" y="2071678"/>
            <a:ext cx="8338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/>
              <a:t>Silhouette score</a:t>
            </a:r>
            <a:endParaRPr lang="en-GB" sz="1050" dirty="0"/>
          </a:p>
        </p:txBody>
      </p:sp>
      <p:sp>
        <p:nvSpPr>
          <p:cNvPr id="27" name="Rectangle 26"/>
          <p:cNvSpPr/>
          <p:nvPr/>
        </p:nvSpPr>
        <p:spPr>
          <a:xfrm>
            <a:off x="7215206" y="5429264"/>
            <a:ext cx="500066" cy="428628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7643834" y="5000636"/>
            <a:ext cx="500066" cy="428628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2000232" y="5929330"/>
            <a:ext cx="2143140" cy="142876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4525963"/>
          </a:xfrm>
        </p:spPr>
        <p:txBody>
          <a:bodyPr>
            <a:normAutofit/>
          </a:bodyPr>
          <a:lstStyle/>
          <a:p>
            <a:r>
              <a:rPr lang="en-GB" sz="1200" dirty="0" smtClean="0"/>
              <a:t>Only ID, gender, age, spending score and </a:t>
            </a:r>
            <a:r>
              <a:rPr lang="en-GB" sz="1200" dirty="0" smtClean="0"/>
              <a:t>segmentation </a:t>
            </a:r>
            <a:r>
              <a:rPr lang="en-GB" sz="1200" dirty="0" smtClean="0"/>
              <a:t>have full </a:t>
            </a:r>
            <a:r>
              <a:rPr lang="en-GB" sz="1200" dirty="0" smtClean="0"/>
              <a:t>data – questions around spending score and profession</a:t>
            </a:r>
          </a:p>
          <a:p>
            <a:r>
              <a:rPr lang="en-GB" sz="1200" dirty="0" smtClean="0"/>
              <a:t>Copied notebook, remodelled data for just gender, age and spending score and re-ran </a:t>
            </a:r>
            <a:endParaRPr lang="en-GB" sz="1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BCAA-0FC2-43FC-8057-A2F0DA0A0E3B}" type="slidenum">
              <a:rPr lang="en-GB" smtClean="0"/>
              <a:t>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Results – 3 features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858016" y="2418702"/>
            <a:ext cx="2214546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800" b="1" dirty="0"/>
              <a:t>Original data </a:t>
            </a:r>
            <a:r>
              <a:rPr lang="en-GB" sz="800" dirty="0" smtClean="0"/>
              <a:t>Variance </a:t>
            </a:r>
            <a:r>
              <a:rPr lang="en-GB" sz="800" dirty="0"/>
              <a:t>Ratio: [0.99673525 0.00238464] </a:t>
            </a:r>
            <a:endParaRPr lang="en-GB" sz="800" dirty="0" smtClean="0"/>
          </a:p>
          <a:p>
            <a:r>
              <a:rPr lang="en-GB" sz="800" dirty="0" smtClean="0"/>
              <a:t>2 </a:t>
            </a:r>
            <a:r>
              <a:rPr lang="en-GB" sz="800" dirty="0"/>
              <a:t>component PCA covers 99.91 </a:t>
            </a:r>
            <a:r>
              <a:rPr lang="en-GB" sz="800" dirty="0" smtClean="0"/>
              <a:t>%</a:t>
            </a:r>
          </a:p>
          <a:p>
            <a:r>
              <a:rPr lang="en-GB" sz="800" b="1" dirty="0"/>
              <a:t>L2 normalised data </a:t>
            </a:r>
            <a:r>
              <a:rPr lang="en-GB" sz="800" dirty="0" smtClean="0"/>
              <a:t>Variance </a:t>
            </a:r>
            <a:r>
              <a:rPr lang="en-GB" sz="800" dirty="0"/>
              <a:t>Ratio: [</a:t>
            </a:r>
            <a:r>
              <a:rPr lang="en-GB" sz="800" dirty="0" smtClean="0"/>
              <a:t>0.82 0.18] 2 </a:t>
            </a:r>
            <a:r>
              <a:rPr lang="en-GB" sz="800" dirty="0"/>
              <a:t>component PCA covers 99.98 %</a:t>
            </a:r>
            <a:endParaRPr lang="en-GB" sz="800" dirty="0" smtClean="0"/>
          </a:p>
          <a:p>
            <a:r>
              <a:rPr lang="en-GB" sz="800" b="1" dirty="0"/>
              <a:t>Min max Scaled </a:t>
            </a:r>
            <a:r>
              <a:rPr lang="en-GB" sz="800" dirty="0"/>
              <a:t>data </a:t>
            </a:r>
            <a:r>
              <a:rPr lang="en-GB" sz="800" dirty="0" smtClean="0"/>
              <a:t>Variance </a:t>
            </a:r>
            <a:r>
              <a:rPr lang="en-GB" sz="800" dirty="0"/>
              <a:t>Ratio: [</a:t>
            </a:r>
            <a:r>
              <a:rPr lang="en-GB" sz="800" dirty="0" smtClean="0"/>
              <a:t>0.52 0.38 0.10] </a:t>
            </a:r>
            <a:r>
              <a:rPr lang="en-GB" sz="800" dirty="0"/>
              <a:t>Variance covered by 3 component PCA covers 100.0 %</a:t>
            </a:r>
            <a:endParaRPr lang="en-GB" sz="800" dirty="0" smtClean="0"/>
          </a:p>
          <a:p>
            <a:r>
              <a:rPr lang="en-GB" sz="800" b="1" dirty="0"/>
              <a:t>Z Scaled data </a:t>
            </a:r>
            <a:r>
              <a:rPr lang="en-GB" sz="800" dirty="0" smtClean="0"/>
              <a:t>Variance </a:t>
            </a:r>
            <a:r>
              <a:rPr lang="en-GB" sz="800" dirty="0"/>
              <a:t>Ratio: [</a:t>
            </a:r>
            <a:r>
              <a:rPr lang="en-GB" sz="800" dirty="0" smtClean="0"/>
              <a:t>0.43 0.33 0.24] 3 </a:t>
            </a:r>
            <a:r>
              <a:rPr lang="en-GB" sz="800" dirty="0"/>
              <a:t>component PCA covers 100.0 </a:t>
            </a:r>
            <a:r>
              <a:rPr lang="en-GB" sz="800" dirty="0" smtClean="0"/>
              <a:t>%</a:t>
            </a:r>
          </a:p>
          <a:p>
            <a:r>
              <a:rPr lang="en-GB" sz="800" b="1" dirty="0"/>
              <a:t>L1 normalised data </a:t>
            </a:r>
            <a:r>
              <a:rPr lang="en-GB" sz="800" dirty="0" smtClean="0"/>
              <a:t>Variance </a:t>
            </a:r>
            <a:r>
              <a:rPr lang="en-GB" sz="800" dirty="0"/>
              <a:t>Ratio: [</a:t>
            </a:r>
            <a:r>
              <a:rPr lang="en-GB" sz="800" dirty="0" smtClean="0"/>
              <a:t>0.89 0.11] 2 </a:t>
            </a:r>
            <a:r>
              <a:rPr lang="en-GB" sz="800" dirty="0"/>
              <a:t>component PCA covers 100.0 </a:t>
            </a:r>
            <a:r>
              <a:rPr lang="en-GB" sz="800" dirty="0" smtClean="0"/>
              <a:t>%</a:t>
            </a:r>
          </a:p>
          <a:p>
            <a:r>
              <a:rPr lang="en-GB" sz="800" b="1" dirty="0"/>
              <a:t>Max normalised data </a:t>
            </a:r>
            <a:r>
              <a:rPr lang="en-GB" sz="800" dirty="0" smtClean="0"/>
              <a:t>Variance </a:t>
            </a:r>
            <a:r>
              <a:rPr lang="en-GB" sz="800" dirty="0"/>
              <a:t>Ratio: [</a:t>
            </a:r>
            <a:r>
              <a:rPr lang="en-GB" sz="800" dirty="0" smtClean="0"/>
              <a:t>0.82 0.175] 2 </a:t>
            </a:r>
            <a:r>
              <a:rPr lang="en-GB" sz="800" dirty="0"/>
              <a:t>component PCA covers 100.0 </a:t>
            </a:r>
            <a:r>
              <a:rPr lang="en-GB" sz="800" dirty="0" smtClean="0"/>
              <a:t>%</a:t>
            </a:r>
            <a:endParaRPr lang="en-GB" sz="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285859"/>
            <a:ext cx="6786610" cy="371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5000636"/>
            <a:ext cx="5500726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734" y="5004318"/>
            <a:ext cx="2357422" cy="178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4500570"/>
            <a:ext cx="2143140" cy="481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/>
          <a:srcRect r="87111"/>
          <a:stretch>
            <a:fillRect/>
          </a:stretch>
        </p:blipFill>
        <p:spPr bwMode="auto">
          <a:xfrm rot="5400000">
            <a:off x="183340" y="5031609"/>
            <a:ext cx="276229" cy="6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000232" y="5643578"/>
            <a:ext cx="44291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- minimal alignment</a:t>
            </a:r>
          </a:p>
          <a:p>
            <a:pPr>
              <a:buFontTx/>
              <a:buChar char="-"/>
            </a:pPr>
            <a:r>
              <a:rPr lang="en-GB" sz="900" dirty="0" smtClean="0"/>
              <a:t>Desired scatter matrix output is 4/minimum points only on scatter as per Km </a:t>
            </a:r>
            <a:r>
              <a:rPr lang="en-GB" sz="900" dirty="0" err="1" smtClean="0"/>
              <a:t>Orig</a:t>
            </a:r>
            <a:r>
              <a:rPr lang="en-GB" sz="900" dirty="0" smtClean="0"/>
              <a:t> vs. Km PCA </a:t>
            </a:r>
            <a:r>
              <a:rPr lang="en-GB" sz="900" dirty="0" err="1" smtClean="0"/>
              <a:t>orig</a:t>
            </a:r>
            <a:r>
              <a:rPr lang="en-GB" sz="900" dirty="0" smtClean="0"/>
              <a:t> (on right)</a:t>
            </a:r>
          </a:p>
          <a:p>
            <a:pPr>
              <a:buFontTx/>
              <a:buChar char="-"/>
            </a:pPr>
            <a:r>
              <a:rPr lang="en-GB" sz="900" dirty="0"/>
              <a:t> </a:t>
            </a:r>
            <a:r>
              <a:rPr lang="en-GB" sz="900" dirty="0" smtClean="0"/>
              <a:t>Actual outcome = a 0 in segmentation has a 0,1,2 or 3 in model and same for all categories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4795075"/>
            <a:ext cx="27606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 smtClean="0"/>
              <a:t>Scatter matrix  - target vs. models</a:t>
            </a:r>
            <a:endParaRPr lang="en-GB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1142984"/>
            <a:ext cx="30716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 smtClean="0"/>
              <a:t>Correlation</a:t>
            </a:r>
            <a:r>
              <a:rPr lang="en-GB" sz="1200" b="1" dirty="0" smtClean="0"/>
              <a:t> matrix – target vs. models </a:t>
            </a:r>
            <a:endParaRPr lang="en-GB" sz="1200" b="1" dirty="0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/>
          <a:srcRect r="87111"/>
          <a:stretch>
            <a:fillRect/>
          </a:stretch>
        </p:blipFill>
        <p:spPr bwMode="auto">
          <a:xfrm rot="5400000">
            <a:off x="611938" y="4245790"/>
            <a:ext cx="276229" cy="6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ectangle 23"/>
          <p:cNvSpPr/>
          <p:nvPr/>
        </p:nvSpPr>
        <p:spPr>
          <a:xfrm>
            <a:off x="6429388" y="4429132"/>
            <a:ext cx="2643174" cy="2357430"/>
          </a:xfrm>
          <a:prstGeom prst="rect">
            <a:avLst/>
          </a:prstGeom>
          <a:noFill/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1438" y="2857496"/>
            <a:ext cx="2500298" cy="428628"/>
          </a:xfrm>
          <a:prstGeom prst="rect">
            <a:avLst/>
          </a:prstGeom>
          <a:noFill/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0" y="2714620"/>
            <a:ext cx="6215074" cy="14287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-32" y="5000636"/>
            <a:ext cx="6215074" cy="64294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/>
          <p:nvPr/>
        </p:nvCxnSpPr>
        <p:spPr>
          <a:xfrm>
            <a:off x="2571736" y="3286124"/>
            <a:ext cx="3857652" cy="114300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999569" y="3929066"/>
            <a:ext cx="2143140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-71470" y="2071678"/>
            <a:ext cx="8338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/>
              <a:t>Silhouette score</a:t>
            </a:r>
            <a:endParaRPr lang="en-GB" sz="1050" dirty="0"/>
          </a:p>
        </p:txBody>
      </p:sp>
      <p:sp>
        <p:nvSpPr>
          <p:cNvPr id="31" name="Rectangle 30"/>
          <p:cNvSpPr/>
          <p:nvPr/>
        </p:nvSpPr>
        <p:spPr>
          <a:xfrm>
            <a:off x="7215206" y="5429264"/>
            <a:ext cx="500066" cy="428628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7643834" y="5000636"/>
            <a:ext cx="500066" cy="428628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2000232" y="5929330"/>
            <a:ext cx="2143140" cy="142876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844" y="642918"/>
            <a:ext cx="8229600" cy="4525963"/>
          </a:xfrm>
        </p:spPr>
        <p:txBody>
          <a:bodyPr>
            <a:normAutofit/>
          </a:bodyPr>
          <a:lstStyle/>
          <a:p>
            <a:r>
              <a:rPr lang="en-GB" sz="1200" dirty="0" err="1" smtClean="0"/>
              <a:t>Kmeans</a:t>
            </a:r>
            <a:r>
              <a:rPr lang="en-GB" sz="1200" dirty="0" smtClean="0"/>
              <a:t> (Km) and Agglomerative (</a:t>
            </a:r>
            <a:r>
              <a:rPr lang="en-GB" sz="1200" dirty="0" err="1" smtClean="0"/>
              <a:t>Aggl</a:t>
            </a:r>
            <a:r>
              <a:rPr lang="en-GB" sz="1200" dirty="0" smtClean="0"/>
              <a:t>) scatter plots of data use whole </a:t>
            </a:r>
            <a:r>
              <a:rPr lang="en-GB" sz="1200" dirty="0" smtClean="0"/>
              <a:t>dataset</a:t>
            </a:r>
          </a:p>
          <a:p>
            <a:r>
              <a:rPr lang="en-GB" sz="1200" dirty="0" smtClean="0"/>
              <a:t>20 row subset (fixed sampling using </a:t>
            </a:r>
            <a:r>
              <a:rPr lang="en-GB" sz="1200" dirty="0" err="1" smtClean="0"/>
              <a:t>numpy</a:t>
            </a:r>
            <a:r>
              <a:rPr lang="en-GB" sz="1200" dirty="0" smtClean="0"/>
              <a:t> seed) used to plot </a:t>
            </a:r>
            <a:r>
              <a:rPr lang="en-GB" sz="1200" dirty="0" err="1" smtClean="0"/>
              <a:t>dendrograms</a:t>
            </a:r>
            <a:r>
              <a:rPr lang="en-GB" sz="1200" dirty="0" smtClean="0"/>
              <a:t> (</a:t>
            </a:r>
            <a:r>
              <a:rPr lang="en-GB" sz="1200" dirty="0" err="1" smtClean="0"/>
              <a:t>dend</a:t>
            </a:r>
            <a:r>
              <a:rPr lang="en-GB" sz="1200" dirty="0" smtClean="0"/>
              <a:t>)</a:t>
            </a:r>
          </a:p>
          <a:p>
            <a:pPr lvl="1"/>
            <a:r>
              <a:rPr lang="en-GB" sz="1000" dirty="0" smtClean="0"/>
              <a:t> rough idea of categorisation compared to full data</a:t>
            </a:r>
          </a:p>
          <a:p>
            <a:pPr>
              <a:buNone/>
            </a:pPr>
            <a:r>
              <a:rPr lang="en-GB" sz="1200" b="1" dirty="0" smtClean="0"/>
              <a:t>8 features </a:t>
            </a:r>
            <a:r>
              <a:rPr lang="en-GB" sz="1200" dirty="0" smtClean="0"/>
              <a:t>– Age tracks &amp; </a:t>
            </a:r>
            <a:r>
              <a:rPr lang="en-GB" sz="1200" dirty="0" err="1" smtClean="0"/>
              <a:t>Aggl</a:t>
            </a:r>
            <a:r>
              <a:rPr lang="en-GB" sz="1200" dirty="0" smtClean="0"/>
              <a:t> and </a:t>
            </a:r>
            <a:r>
              <a:rPr lang="en-GB" sz="1200" dirty="0" err="1" smtClean="0"/>
              <a:t>Kmeans</a:t>
            </a:r>
            <a:r>
              <a:rPr lang="en-GB" sz="1200" dirty="0" smtClean="0"/>
              <a:t> close to </a:t>
            </a:r>
            <a:r>
              <a:rPr lang="en-GB" sz="1200" dirty="0" err="1" smtClean="0"/>
              <a:t>dend</a:t>
            </a:r>
            <a:r>
              <a:rPr lang="en-GB" sz="1200" dirty="0" smtClean="0"/>
              <a:t> (2 and 3 swapped)</a:t>
            </a:r>
            <a:endParaRPr lang="en-GB" sz="1200" b="1" dirty="0" smtClean="0"/>
          </a:p>
          <a:p>
            <a:pPr>
              <a:buNone/>
            </a:pPr>
            <a:endParaRPr lang="en-GB" sz="1200" b="1" dirty="0" smtClean="0"/>
          </a:p>
          <a:p>
            <a:pPr>
              <a:buNone/>
            </a:pPr>
            <a:endParaRPr lang="en-GB" sz="1200" b="1" dirty="0" smtClean="0"/>
          </a:p>
          <a:p>
            <a:pPr>
              <a:buNone/>
            </a:pPr>
            <a:endParaRPr lang="en-GB" sz="1200" b="1" dirty="0" smtClean="0"/>
          </a:p>
          <a:p>
            <a:pPr>
              <a:buNone/>
            </a:pPr>
            <a:endParaRPr lang="en-GB" sz="1200" b="1" dirty="0" smtClean="0"/>
          </a:p>
          <a:p>
            <a:pPr>
              <a:buNone/>
            </a:pPr>
            <a:endParaRPr lang="en-GB" sz="1200" b="1" dirty="0" smtClean="0"/>
          </a:p>
          <a:p>
            <a:pPr>
              <a:buNone/>
            </a:pPr>
            <a:endParaRPr lang="en-GB" sz="1200" b="1" dirty="0" smtClean="0"/>
          </a:p>
          <a:p>
            <a:pPr>
              <a:buNone/>
            </a:pPr>
            <a:endParaRPr lang="en-GB" sz="1200" b="1" dirty="0" smtClean="0"/>
          </a:p>
          <a:p>
            <a:pPr>
              <a:buNone/>
            </a:pPr>
            <a:endParaRPr lang="en-GB" sz="1200" b="1" dirty="0" smtClean="0"/>
          </a:p>
          <a:p>
            <a:pPr>
              <a:buNone/>
            </a:pPr>
            <a:endParaRPr lang="en-GB" sz="1200" b="1" dirty="0" smtClean="0"/>
          </a:p>
          <a:p>
            <a:pPr>
              <a:buNone/>
            </a:pPr>
            <a:r>
              <a:rPr lang="en-GB" sz="1200" b="1" dirty="0" smtClean="0"/>
              <a:t>_______________________________________________________________________________________________________</a:t>
            </a:r>
          </a:p>
          <a:p>
            <a:pPr>
              <a:buNone/>
            </a:pPr>
            <a:r>
              <a:rPr lang="en-GB" sz="1200" b="1" dirty="0" smtClean="0"/>
              <a:t>3 features – </a:t>
            </a:r>
            <a:r>
              <a:rPr lang="en-GB" sz="1200" dirty="0" smtClean="0"/>
              <a:t>Age tracks &amp; </a:t>
            </a:r>
            <a:r>
              <a:rPr lang="en-GB" sz="1200" dirty="0" err="1" smtClean="0"/>
              <a:t>Kmeans</a:t>
            </a:r>
            <a:r>
              <a:rPr lang="en-GB" sz="1200" dirty="0" smtClean="0"/>
              <a:t> matches and </a:t>
            </a:r>
            <a:r>
              <a:rPr lang="en-GB" sz="1200" dirty="0" err="1" smtClean="0"/>
              <a:t>Aggl</a:t>
            </a:r>
            <a:r>
              <a:rPr lang="en-GB" sz="1200" dirty="0" smtClean="0"/>
              <a:t> close to </a:t>
            </a:r>
            <a:r>
              <a:rPr lang="en-GB" sz="1200" dirty="0" err="1" smtClean="0"/>
              <a:t>dend</a:t>
            </a:r>
            <a:endParaRPr lang="en-GB" sz="1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BCAA-0FC2-43FC-8057-A2F0DA0A0E3B}" type="slidenum">
              <a:rPr lang="en-GB" smtClean="0"/>
              <a:t>9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785810"/>
          </a:xfrm>
        </p:spPr>
        <p:txBody>
          <a:bodyPr/>
          <a:lstStyle/>
          <a:p>
            <a:r>
              <a:rPr lang="en-GB" dirty="0" smtClean="0"/>
              <a:t>Cluster visualisation</a:t>
            </a:r>
            <a:endParaRPr lang="en-GB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1071546"/>
            <a:ext cx="192882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4363" y="3929066"/>
            <a:ext cx="192882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1500175"/>
            <a:ext cx="5572164" cy="21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4071942"/>
            <a:ext cx="5572164" cy="195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00760" y="2357430"/>
            <a:ext cx="192882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94363" y="5286388"/>
            <a:ext cx="1935223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7929586" y="2000240"/>
            <a:ext cx="1178727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Original data </a:t>
            </a:r>
            <a:r>
              <a:rPr lang="en-GB" sz="900" dirty="0" smtClean="0"/>
              <a:t>Variance </a:t>
            </a:r>
            <a:r>
              <a:rPr lang="en-GB" sz="900" dirty="0"/>
              <a:t>Ratio: </a:t>
            </a:r>
            <a:r>
              <a:rPr lang="en-GB" sz="900" dirty="0" smtClean="0"/>
              <a:t>[0.95767885 0.02400603]</a:t>
            </a:r>
            <a:endParaRPr lang="en-GB" sz="900" dirty="0" smtClean="0"/>
          </a:p>
          <a:p>
            <a:r>
              <a:rPr lang="en-GB" sz="900" dirty="0" smtClean="0"/>
              <a:t>Variance  </a:t>
            </a:r>
            <a:r>
              <a:rPr lang="en-GB" sz="900" dirty="0"/>
              <a:t>by 2 component PCA covers </a:t>
            </a:r>
            <a:r>
              <a:rPr lang="en-GB" sz="900" dirty="0" smtClean="0"/>
              <a:t>98.17 %</a:t>
            </a:r>
            <a:endParaRPr lang="en-GB" sz="900" dirty="0"/>
          </a:p>
        </p:txBody>
      </p:sp>
      <p:sp>
        <p:nvSpPr>
          <p:cNvPr id="16" name="Rectangle 15"/>
          <p:cNvSpPr/>
          <p:nvPr/>
        </p:nvSpPr>
        <p:spPr>
          <a:xfrm>
            <a:off x="7929586" y="4500570"/>
            <a:ext cx="1178727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900" dirty="0"/>
              <a:t>Original data </a:t>
            </a:r>
            <a:r>
              <a:rPr lang="en-GB" sz="900" dirty="0" smtClean="0"/>
              <a:t>Variance </a:t>
            </a:r>
            <a:r>
              <a:rPr lang="en-GB" sz="900" dirty="0"/>
              <a:t>Ratio: [0.99673525 0.00238464] </a:t>
            </a:r>
            <a:endParaRPr lang="en-GB" sz="900" dirty="0" smtClean="0"/>
          </a:p>
          <a:p>
            <a:r>
              <a:rPr lang="en-GB" sz="900" dirty="0" smtClean="0"/>
              <a:t>Variance  </a:t>
            </a:r>
            <a:r>
              <a:rPr lang="en-GB" sz="900" dirty="0"/>
              <a:t>by 2 component PCA covers 99.91 </a:t>
            </a:r>
            <a:r>
              <a:rPr lang="en-GB" sz="900" dirty="0" smtClean="0"/>
              <a:t>%</a:t>
            </a:r>
            <a:endParaRPr lang="en-GB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1546</TotalTime>
  <Words>940</Words>
  <Application>Microsoft Office PowerPoint</Application>
  <PresentationFormat>On-screen Show (4:3)</PresentationFormat>
  <Paragraphs>124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Automobile Customer Segmentation:  Unsupervised Machine Learning Investigation</vt:lpstr>
      <vt:lpstr>Dataset, Objective and Approach</vt:lpstr>
      <vt:lpstr>Data exploration and cleaning</vt:lpstr>
      <vt:lpstr>Modelling approach</vt:lpstr>
      <vt:lpstr>Effects of normalisation</vt:lpstr>
      <vt:lpstr>Effects of scaling</vt:lpstr>
      <vt:lpstr>Results – 8 features </vt:lpstr>
      <vt:lpstr>Results – 3 features</vt:lpstr>
      <vt:lpstr>Cluster visualisation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USER-1</dc:creator>
  <cp:lastModifiedBy>USER-1</cp:lastModifiedBy>
  <cp:revision>68</cp:revision>
  <dcterms:created xsi:type="dcterms:W3CDTF">2025-02-20T18:49:53Z</dcterms:created>
  <dcterms:modified xsi:type="dcterms:W3CDTF">2025-02-21T20:36:52Z</dcterms:modified>
</cp:coreProperties>
</file>