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8" r:id="rId4"/>
    <p:sldId id="259" r:id="rId5"/>
    <p:sldId id="260" r:id="rId6"/>
    <p:sldId id="269" r:id="rId7"/>
    <p:sldId id="262" r:id="rId8"/>
    <p:sldId id="270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gMZ5c65sy6rQPCr2dP13qadb9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/>
          <p:nvPr/>
        </p:nvSpPr>
        <p:spPr>
          <a:xfrm rot="10800000" flipH="1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17"/>
          <p:cNvSpPr/>
          <p:nvPr/>
        </p:nvSpPr>
        <p:spPr>
          <a:xfrm rot="10800000" flipH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17"/>
          <p:cNvSpPr/>
          <p:nvPr/>
        </p:nvSpPr>
        <p:spPr>
          <a:xfrm rot="10800000" flipH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17"/>
          <p:cNvSpPr/>
          <p:nvPr/>
        </p:nvSpPr>
        <p:spPr>
          <a:xfrm rot="10800000" flipH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17"/>
          <p:cNvSpPr/>
          <p:nvPr/>
        </p:nvSpPr>
        <p:spPr>
          <a:xfrm rot="10800000" flipH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17"/>
          <p:cNvSpPr/>
          <p:nvPr/>
        </p:nvSpPr>
        <p:spPr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17"/>
          <p:cNvSpPr/>
          <p:nvPr/>
        </p:nvSpPr>
        <p:spPr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17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17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" name="Google Shape;38;p17"/>
          <p:cNvSpPr/>
          <p:nvPr/>
        </p:nvSpPr>
        <p:spPr>
          <a:xfrm rot="10800000" flipH="1">
            <a:off x="6414051" y="3643090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" name="Google Shape;39;p17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" name="Google Shape;40;p17"/>
          <p:cNvSpPr txBox="1"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6705600" y="4206240"/>
            <a:ext cx="9601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320088" y="1136"/>
            <a:ext cx="74771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body" idx="1"/>
          </p:nvPr>
        </p:nvSpPr>
        <p:spPr>
          <a:xfrm rot="5400000">
            <a:off x="2409444" y="297180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>
            <a:spLocks noGrp="1"/>
          </p:cNvSpPr>
          <p:nvPr>
            <p:ph type="title"/>
          </p:nvPr>
        </p:nvSpPr>
        <p:spPr>
          <a:xfrm rot="5400000">
            <a:off x="4991100" y="2933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1"/>
          </p:nvPr>
        </p:nvSpPr>
        <p:spPr>
          <a:xfrm rot="5400000">
            <a:off x="838200" y="76200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457200" y="785794"/>
            <a:ext cx="8229600" cy="78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>
            <a:off x="457200" y="1785926"/>
            <a:ext cx="8229600" cy="48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30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spcBef>
                <a:spcPts val="0"/>
              </a:spcBef>
              <a:spcAft>
                <a:spcPts val="0"/>
              </a:spcAft>
              <a:buSzPts val="2600"/>
              <a:buChar char="▫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algn="l">
              <a:spcBef>
                <a:spcPts val="0"/>
              </a:spcBef>
              <a:spcAft>
                <a:spcPts val="0"/>
              </a:spcAft>
              <a:buSzPts val="2200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0"/>
              </a:spcBef>
              <a:spcAft>
                <a:spcPts val="0"/>
              </a:spcAft>
              <a:buSzPts val="2000"/>
              <a:buChar char="▫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2943198" y="428604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ftr" idx="11"/>
          </p:nvPr>
        </p:nvSpPr>
        <p:spPr>
          <a:xfrm>
            <a:off x="500034" y="428604"/>
            <a:ext cx="244030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Trebuchet MS"/>
              <a:buNone/>
              <a:defRPr sz="4300" b="1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2100"/>
              <a:buNone/>
              <a:defRPr sz="2100" b="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925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2"/>
          </p:nvPr>
        </p:nvSpPr>
        <p:spPr>
          <a:xfrm>
            <a:off x="4648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925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sz="4000" b="0" i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>
                <a:solidFill>
                  <a:srgbClr val="414141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2"/>
          </p:nvPr>
        </p:nvSpPr>
        <p:spPr>
          <a:xfrm>
            <a:off x="4721225" y="2244970"/>
            <a:ext cx="4041775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>
                <a:solidFill>
                  <a:srgbClr val="414141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3"/>
          </p:nvPr>
        </p:nvSpPr>
        <p:spPr>
          <a:xfrm>
            <a:off x="381000" y="2708519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556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body" idx="4"/>
          </p:nvPr>
        </p:nvSpPr>
        <p:spPr>
          <a:xfrm>
            <a:off x="4718304" y="2708519"/>
            <a:ext cx="4041775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556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429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6583680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353496" y="2010727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body" idx="2"/>
          </p:nvPr>
        </p:nvSpPr>
        <p:spPr>
          <a:xfrm>
            <a:off x="152400" y="776287"/>
            <a:ext cx="5102352" cy="585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3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spcBef>
                <a:spcPts val="30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381000" algn="l">
              <a:spcBef>
                <a:spcPts val="30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>
            <a:spLocks noGrp="1"/>
          </p:cNvSpPr>
          <p:nvPr>
            <p:ph type="title"/>
          </p:nvPr>
        </p:nvSpPr>
        <p:spPr>
          <a:xfrm rot="-5400000">
            <a:off x="3393017" y="3156577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>
            <a:spLocks noGrp="1"/>
          </p:cNvSpPr>
          <p:nvPr>
            <p:ph type="pic" idx="2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w="508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31750" dir="4800000" algn="tl" rotWithShape="0">
              <a:srgbClr val="000000">
                <a:alpha val="24705"/>
              </a:srgbClr>
            </a:outerShdw>
          </a:effectLst>
        </p:spPr>
      </p:sp>
      <p:sp>
        <p:nvSpPr>
          <p:cNvPr id="92" name="Google Shape;92;p25"/>
          <p:cNvSpPr txBox="1">
            <a:spLocks noGrp="1"/>
          </p:cNvSpPr>
          <p:nvPr>
            <p:ph type="body" idx="1"/>
          </p:nvPr>
        </p:nvSpPr>
        <p:spPr>
          <a:xfrm>
            <a:off x="6088443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Georgia"/>
              <a:buNone/>
              <a:defRPr sz="13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200"/>
              <a:buFont typeface="Georgia"/>
              <a:buNone/>
              <a:defRPr sz="12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000"/>
              <a:buFont typeface="Georgia"/>
              <a:buNone/>
              <a:defRPr sz="10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marL="2743200" lvl="5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marL="3200400" lvl="6" indent="-3429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6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6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6"/>
          <p:cNvSpPr/>
          <p:nvPr/>
        </p:nvSpPr>
        <p:spPr>
          <a:xfrm rot="10800000" flipH="1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6"/>
          <p:cNvSpPr/>
          <p:nvPr/>
        </p:nvSpPr>
        <p:spPr>
          <a:xfrm rot="10800000" flipH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6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16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Google Shape;18;p16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Google Shape;19;p16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16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16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" name="Google Shape;22;p16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Google Shape;23;p16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86/s12889-023-17367-z" TargetMode="External"/><Relationship Id="rId5" Type="http://schemas.openxmlformats.org/officeDocument/2006/relationships/hyperlink" Target="https://github.com/marios-tyrovolas/Information-Flow-Based-Fuzzy-Cognitive-Maps-with-Enhanced-Interpretability/tree/main?tab=readme-ov-file" TargetMode="External"/><Relationship Id="rId4" Type="http://schemas.openxmlformats.org/officeDocument/2006/relationships/hyperlink" Target="https://doi.org/10.1007/s41066-023-00417-7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IcxOGo7ieU" TargetMode="External"/><Relationship Id="rId2" Type="http://schemas.openxmlformats.org/officeDocument/2006/relationships/hyperlink" Target="https://doi.org/10.24432/C5J89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youtube.com/watch?v=HoZNTHSo_5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dbol/DevAcProj_CobotOps/blob/main/Cobot_data_summ_app_vid.mp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4744584/multiple-time-series-with-binary-grip_lost_enc-prediction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en-GB"/>
              <a:t>UR3 CobotOps Automation Analysis </a:t>
            </a:r>
            <a:endParaRPr/>
          </a:p>
        </p:txBody>
      </p:sp>
      <p:sp>
        <p:nvSpPr>
          <p:cNvPr id="113" name="Google Shape;113;p1"/>
          <p:cNvSpPr txBox="1"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4008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Deirdre Boland</a:t>
            </a:r>
            <a:endParaRPr/>
          </a:p>
          <a:p>
            <a:pPr marL="64008" lvl="0" indent="0" algn="l" rtl="0"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28 Mar 2025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>
            <a:spLocks noGrp="1"/>
          </p:cNvSpPr>
          <p:nvPr>
            <p:ph type="title"/>
          </p:nvPr>
        </p:nvSpPr>
        <p:spPr>
          <a:xfrm>
            <a:off x="457200" y="785794"/>
            <a:ext cx="8229600" cy="78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GB"/>
              <a:t>ML modelling - results</a:t>
            </a:r>
            <a:endParaRPr/>
          </a:p>
        </p:txBody>
      </p:sp>
      <p:sp>
        <p:nvSpPr>
          <p:cNvPr id="218" name="Google Shape;218;p12"/>
          <p:cNvSpPr txBox="1">
            <a:spLocks noGrp="1"/>
          </p:cNvSpPr>
          <p:nvPr>
            <p:ph type="body" idx="1"/>
          </p:nvPr>
        </p:nvSpPr>
        <p:spPr>
          <a:xfrm>
            <a:off x="457200" y="1709726"/>
            <a:ext cx="4614900" cy="17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179999" lvl="0" indent="-166664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/>
              <a:t>Data scaled  </a:t>
            </a:r>
            <a:endParaRPr/>
          </a:p>
          <a:p>
            <a:pPr marL="180000" lvl="0" indent="-166665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/>
              <a:t>Random Forest and KNN trialled based on AutoGluon results</a:t>
            </a:r>
            <a:endParaRPr/>
          </a:p>
          <a:p>
            <a:pPr marL="180000" lvl="0" indent="-166665" algn="l" rtl="0">
              <a:spcBef>
                <a:spcPts val="300"/>
              </a:spcBef>
              <a:spcAft>
                <a:spcPts val="0"/>
              </a:spcAft>
              <a:buSzPct val="100000"/>
              <a:buChar char="•"/>
            </a:pPr>
            <a:r>
              <a:rPr lang="en-GB"/>
              <a:t>Due to imbalanced data, high accuracy but not good at predicting the grip loss correctly</a:t>
            </a:r>
            <a:endParaRPr/>
          </a:p>
          <a:p>
            <a:pPr marL="180000" lvl="0" indent="-166665" algn="l" rtl="0">
              <a:spcBef>
                <a:spcPts val="300"/>
              </a:spcBef>
              <a:spcAft>
                <a:spcPts val="0"/>
              </a:spcAft>
              <a:buSzPct val="100000"/>
              <a:buChar char="•"/>
            </a:pPr>
            <a:r>
              <a:rPr lang="en-GB"/>
              <a:t>Best Random Forest gave AUC of 0.67 (measures how well predicts both outcomes), accuracy 0.97 or  97%</a:t>
            </a:r>
            <a:endParaRPr/>
          </a:p>
          <a:p>
            <a:pPr marL="180000" lvl="0" indent="-166665" algn="l" rtl="0">
              <a:spcBef>
                <a:spcPts val="300"/>
              </a:spcBef>
              <a:spcAft>
                <a:spcPts val="0"/>
              </a:spcAft>
              <a:buSzPct val="100000"/>
              <a:buChar char="•"/>
            </a:pPr>
            <a:r>
              <a:rPr lang="en-GB"/>
              <a:t>Unsurprising that the count of how long since last error happened has high importance</a:t>
            </a:r>
            <a:endParaRPr/>
          </a:p>
          <a:p>
            <a:pPr marL="180000" lvl="0" indent="-180000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219" name="Google Shape;219;p12"/>
          <p:cNvSpPr txBox="1">
            <a:spLocks noGrp="1"/>
          </p:cNvSpPr>
          <p:nvPr>
            <p:ph type="dt" idx="10"/>
          </p:nvPr>
        </p:nvSpPr>
        <p:spPr>
          <a:xfrm>
            <a:off x="2943198" y="428604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3/28/2025</a:t>
            </a:r>
            <a:endParaRPr/>
          </a:p>
        </p:txBody>
      </p:sp>
      <p:sp>
        <p:nvSpPr>
          <p:cNvPr id="220" name="Google Shape;220;p12"/>
          <p:cNvSpPr txBox="1">
            <a:spLocks noGrp="1"/>
          </p:cNvSpPr>
          <p:nvPr>
            <p:ph type="ftr" idx="11"/>
          </p:nvPr>
        </p:nvSpPr>
        <p:spPr>
          <a:xfrm>
            <a:off x="500034" y="428604"/>
            <a:ext cx="244030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UR3 CobotOps Automation Analysis - DBoland</a:t>
            </a:r>
            <a:endParaRPr/>
          </a:p>
        </p:txBody>
      </p:sp>
      <p:sp>
        <p:nvSpPr>
          <p:cNvPr id="221" name="Google Shape;221;p12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222" name="Google Shape;22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282" y="3286124"/>
            <a:ext cx="5143536" cy="342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9256" y="3128250"/>
            <a:ext cx="3357586" cy="344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2"/>
          <p:cNvPicPr preferRelativeResize="0"/>
          <p:nvPr/>
        </p:nvPicPr>
        <p:blipFill rotWithShape="1">
          <a:blip r:embed="rId5">
            <a:alphaModFix/>
          </a:blip>
          <a:srcRect l="33600" t="48456" r="32798" b="38311"/>
          <a:stretch/>
        </p:blipFill>
        <p:spPr>
          <a:xfrm>
            <a:off x="5286380" y="1714488"/>
            <a:ext cx="3450455" cy="1214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>
            <a:spLocks noGrp="1"/>
          </p:cNvSpPr>
          <p:nvPr>
            <p:ph type="title"/>
          </p:nvPr>
        </p:nvSpPr>
        <p:spPr>
          <a:xfrm>
            <a:off x="457200" y="785794"/>
            <a:ext cx="8229600" cy="78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GB"/>
              <a:t>ML modelling considerations</a:t>
            </a:r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body" idx="1"/>
          </p:nvPr>
        </p:nvSpPr>
        <p:spPr>
          <a:xfrm>
            <a:off x="457200" y="1785926"/>
            <a:ext cx="4114800" cy="3143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180000" lvl="0" indent="-18000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1800"/>
              <a:t>Want to predict rest of days risk of errors/faults but need some information about what robot plans to do</a:t>
            </a:r>
            <a:endParaRPr/>
          </a:p>
          <a:p>
            <a:pPr marL="324000" lvl="1" indent="-216000" algn="l" rtl="0">
              <a:spcBef>
                <a:spcPts val="0"/>
              </a:spcBef>
              <a:spcAft>
                <a:spcPts val="0"/>
              </a:spcAft>
              <a:buSzPct val="100000"/>
              <a:buChar char="▫"/>
            </a:pPr>
            <a:r>
              <a:rPr lang="en-GB" sz="1800"/>
              <a:t>Inconsistent cycle time which errors add to </a:t>
            </a:r>
            <a:endParaRPr/>
          </a:p>
          <a:p>
            <a:pPr marL="468000" lvl="2" indent="-219456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00"/>
              <a:t>hard to provide in advance for modelling</a:t>
            </a:r>
            <a:endParaRPr/>
          </a:p>
          <a:p>
            <a:pPr marL="324000" lvl="1" indent="-216000" algn="l" rtl="0">
              <a:spcBef>
                <a:spcPts val="0"/>
              </a:spcBef>
              <a:spcAft>
                <a:spcPts val="0"/>
              </a:spcAft>
              <a:buSzPct val="100000"/>
              <a:buChar char="▫"/>
            </a:pPr>
            <a:r>
              <a:rPr lang="en-GB" sz="1800"/>
              <a:t>Discuss with team if can correlate robot programmed actions to this data better</a:t>
            </a:r>
            <a:endParaRPr/>
          </a:p>
          <a:p>
            <a:pPr marL="468000" lvl="2" indent="-2194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00"/>
              <a:t>Potentially better predictability if can generate expected robot actions and relate it back to the data the UR3 cobot is generating</a:t>
            </a:r>
            <a:endParaRPr/>
          </a:p>
          <a:p>
            <a:pPr marL="180000" lvl="0" indent="-180000" algn="l" rtl="0">
              <a:spcBef>
                <a:spcPts val="300"/>
              </a:spcBef>
              <a:spcAft>
                <a:spcPts val="0"/>
              </a:spcAft>
              <a:buSzPct val="100000"/>
              <a:buChar char="•"/>
            </a:pPr>
            <a:r>
              <a:rPr lang="en-GB" sz="1800"/>
              <a:t>Dataset authors using Information Flow Based – Fuzzy Cognitive Maps (IF- FCMs) to help predict machine operations – may be better approach to investigate</a:t>
            </a:r>
            <a:endParaRPr/>
          </a:p>
          <a:p>
            <a:pPr marL="324000" lvl="1" indent="-216000" algn="l" rtl="0">
              <a:spcBef>
                <a:spcPts val="0"/>
              </a:spcBef>
              <a:spcAft>
                <a:spcPts val="0"/>
              </a:spcAft>
              <a:buSzPct val="100000"/>
              <a:buChar char="▫"/>
            </a:pPr>
            <a:r>
              <a:rPr lang="en-GB" sz="1600"/>
              <a:t>modification of FCMs – visual modelling approach. Image on right shows FCM of government control of tobacco. Part of modelling is to adjust weightings of interactions</a:t>
            </a:r>
            <a:endParaRPr sz="1600"/>
          </a:p>
          <a:p>
            <a:pPr marL="324000" lvl="1" indent="-13726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1600"/>
          </a:p>
          <a:p>
            <a:pPr marL="324000" lvl="1" indent="-13726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1600"/>
          </a:p>
        </p:txBody>
      </p:sp>
      <p:sp>
        <p:nvSpPr>
          <p:cNvPr id="231" name="Google Shape;231;p13"/>
          <p:cNvSpPr txBox="1">
            <a:spLocks noGrp="1"/>
          </p:cNvSpPr>
          <p:nvPr>
            <p:ph type="dt" idx="10"/>
          </p:nvPr>
        </p:nvSpPr>
        <p:spPr>
          <a:xfrm>
            <a:off x="2943198" y="428604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3/28/2025</a:t>
            </a:r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233" name="Google Shape;233;p13"/>
          <p:cNvSpPr txBox="1">
            <a:spLocks noGrp="1"/>
          </p:cNvSpPr>
          <p:nvPr>
            <p:ph type="ftr" idx="11"/>
          </p:nvPr>
        </p:nvSpPr>
        <p:spPr>
          <a:xfrm>
            <a:off x="500034" y="428604"/>
            <a:ext cx="244030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UR3 CobotOps Automation Analysis - DBoland</a:t>
            </a:r>
            <a:endParaRPr/>
          </a:p>
        </p:txBody>
      </p:sp>
      <p:pic>
        <p:nvPicPr>
          <p:cNvPr id="234" name="Google Shape;23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7752" y="1500174"/>
            <a:ext cx="4143372" cy="4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3"/>
          <p:cNvSpPr txBox="1"/>
          <p:nvPr/>
        </p:nvSpPr>
        <p:spPr>
          <a:xfrm>
            <a:off x="214282" y="4786322"/>
            <a:ext cx="4500594" cy="20002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0000" marR="0" lvl="0" indent="-18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 IF-FCMs and FCMs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000" marR="0" lvl="0" indent="-1800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Georgia"/>
              <a:buChar char="•"/>
            </a:pPr>
            <a:r>
              <a:rPr lang="en-GB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Tyrovolas, M., Stylios, C., Aliev, K., Antonelli, D. (2024). Leveraging Information Flow-Based Fuzzy Cognitive Maps for Interpretable Fault Diagnosis in Industrial Robotics. In: Camarinha-Matos, L.M., Ferrada, F. (eds) Technological Innovation for Human-Centric Systems. DoCEIS 2024. IFIP Advances in Information and Communication Technology, vol 716. Springer, Cham. https://doi.org/10.1007/978-3-031-63851-0_6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000" marR="0" lvl="0" indent="-180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Georgia"/>
              <a:buChar char="•"/>
            </a:pPr>
            <a:r>
              <a:rPr lang="en-GB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Tyrovolas, M., Liang, X.S. &amp; Stylios, C. Information flow-based fuzzy cognitive maps with enhanced interpretability. </a:t>
            </a:r>
            <a:r>
              <a:rPr lang="en-GB" sz="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Granul. Comput.</a:t>
            </a:r>
            <a:r>
              <a:rPr lang="en-GB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GB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GB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2021–2038 (2023). </a:t>
            </a:r>
            <a:r>
              <a:rPr lang="en-GB" sz="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https://doi.org/10.1007/s41066-023-00417-7</a:t>
            </a:r>
            <a:r>
              <a:rPr lang="en-GB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(Link to github </a:t>
            </a:r>
            <a:r>
              <a:rPr lang="en-GB" sz="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marios-tyrovolas/Information-Flow-Based-Fuzzy-Cognitive-Maps-with-Enhanced-Interpretability: Information Flow-Based Fuzzy Cognitive Maps with Enhanced Interpretability</a:t>
            </a:r>
            <a:r>
              <a:rPr lang="en-GB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180000" marR="0" lvl="0" indent="-1800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Georgia"/>
              <a:buChar char="•"/>
            </a:pPr>
            <a:r>
              <a:rPr lang="en-GB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Mkhitaryan et al. BMC Public Health. (2023) How to use machine learning and fuzzy cognitive maps to test hypothetical scenarios in health behavior change interventions: a case study on fruit intake </a:t>
            </a:r>
            <a:r>
              <a:rPr lang="en-GB" sz="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https://doi.org/10.1186/s12889-023-17367-z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>
            <a:spLocks noGrp="1"/>
          </p:cNvSpPr>
          <p:nvPr>
            <p:ph type="title"/>
          </p:nvPr>
        </p:nvSpPr>
        <p:spPr>
          <a:xfrm>
            <a:off x="457200" y="785794"/>
            <a:ext cx="8229600" cy="78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GB"/>
              <a:t>Conclusions and Recommendations</a:t>
            </a:r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body" idx="1"/>
          </p:nvPr>
        </p:nvSpPr>
        <p:spPr>
          <a:xfrm>
            <a:off x="457200" y="1785926"/>
            <a:ext cx="8229600" cy="48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0000" lvl="0" indent="-1800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Extensive exploratory data analysis lead to greater understanding of UR3 Cobot behaviour</a:t>
            </a:r>
            <a:endParaRPr/>
          </a:p>
          <a:p>
            <a:pPr marL="324000" lvl="1" indent="-2160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-GB" sz="1800"/>
              <a:t>This should help with process understanding, optimisation and planning</a:t>
            </a:r>
            <a:endParaRPr/>
          </a:p>
          <a:p>
            <a:pPr marL="324000" lvl="1" indent="-2160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-GB" sz="1800"/>
              <a:t>Generation of application to view summary data from UR3 Cobot logs to support this - to be deployed on Docker</a:t>
            </a:r>
            <a:endParaRPr/>
          </a:p>
          <a:p>
            <a:pPr marL="180000" lvl="0" indent="-180000" algn="l" rtl="0">
              <a:spcBef>
                <a:spcPts val="30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More knowledge from team about desired outcome of cycles, impacts of inconsistent cycle times and what other data it would be useful to explore/make available to them</a:t>
            </a:r>
            <a:endParaRPr/>
          </a:p>
          <a:p>
            <a:pPr marL="180000" lvl="0" indent="-180000" algn="l" rtl="0">
              <a:spcBef>
                <a:spcPts val="30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IF-CMs may be a better approach to automation/robotics operations modelling compared to traditional machine learning methods</a:t>
            </a:r>
            <a:endParaRPr/>
          </a:p>
        </p:txBody>
      </p:sp>
      <p:sp>
        <p:nvSpPr>
          <p:cNvPr id="242" name="Google Shape;242;p14"/>
          <p:cNvSpPr txBox="1">
            <a:spLocks noGrp="1"/>
          </p:cNvSpPr>
          <p:nvPr>
            <p:ph type="dt" idx="10"/>
          </p:nvPr>
        </p:nvSpPr>
        <p:spPr>
          <a:xfrm>
            <a:off x="2943198" y="428604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3/28/2025</a:t>
            </a:r>
            <a:endParaRPr/>
          </a:p>
        </p:txBody>
      </p:sp>
      <p:sp>
        <p:nvSpPr>
          <p:cNvPr id="243" name="Google Shape;243;p14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244" name="Google Shape;244;p14"/>
          <p:cNvSpPr txBox="1">
            <a:spLocks noGrp="1"/>
          </p:cNvSpPr>
          <p:nvPr>
            <p:ph type="ftr" idx="11"/>
          </p:nvPr>
        </p:nvSpPr>
        <p:spPr>
          <a:xfrm>
            <a:off x="500034" y="428604"/>
            <a:ext cx="244030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UR3 CobotOps Automation Analysis - DBoland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 txBox="1"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Trebuchet MS"/>
              <a:buNone/>
            </a:pPr>
            <a:r>
              <a:rPr lang="en-GB"/>
              <a:t>Thank you! Q&amp;A?</a:t>
            </a:r>
            <a:endParaRPr/>
          </a:p>
        </p:txBody>
      </p:sp>
      <p:sp>
        <p:nvSpPr>
          <p:cNvPr id="250" name="Google Shape;250;p15"/>
          <p:cNvSpPr txBox="1"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" lvl="0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/>
              <a:t>Thank you! Q&amp;A?</a:t>
            </a:r>
            <a:endParaRPr/>
          </a:p>
        </p:txBody>
      </p:sp>
      <p:sp>
        <p:nvSpPr>
          <p:cNvPr id="251" name="Google Shape;251;p15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3/28/2025</a:t>
            </a:r>
            <a:endParaRPr/>
          </a:p>
        </p:txBody>
      </p:sp>
      <p:sp>
        <p:nvSpPr>
          <p:cNvPr id="252" name="Google Shape;252;p15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UR3 CobotOps Automation Analysis - DBoland</a:t>
            </a:r>
            <a:endParaRPr/>
          </a:p>
        </p:txBody>
      </p:sp>
      <p:sp>
        <p:nvSpPr>
          <p:cNvPr id="253" name="Google Shape;253;p15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and Dataset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3214710"/>
          </a:xfrm>
        </p:spPr>
        <p:txBody>
          <a:bodyPr>
            <a:noAutofit/>
          </a:bodyPr>
          <a:lstStyle/>
          <a:p>
            <a:pPr fontAlgn="base"/>
            <a:r>
              <a:rPr lang="en-GB" sz="1400" b="1" dirty="0" smtClean="0"/>
              <a:t>Robotics/automation:</a:t>
            </a:r>
            <a:r>
              <a:rPr lang="en-GB" sz="1400" dirty="0" smtClean="0"/>
              <a:t> Working with robotics and automation creates workflow efficiencies. </a:t>
            </a:r>
          </a:p>
          <a:p>
            <a:pPr lvl="1" fontAlgn="base"/>
            <a:r>
              <a:rPr lang="en-GB" sz="1400" dirty="0" smtClean="0"/>
              <a:t>To get the most out of your robotic system and optimise planning, you must understand its operation and mitigate for issues.</a:t>
            </a:r>
          </a:p>
          <a:p>
            <a:pPr fontAlgn="base"/>
            <a:r>
              <a:rPr lang="en-GB" sz="1400" b="1" dirty="0" smtClean="0"/>
              <a:t>Dataset: </a:t>
            </a:r>
            <a:r>
              <a:rPr lang="en-GB" sz="1400" dirty="0" smtClean="0"/>
              <a:t>UR3 </a:t>
            </a:r>
            <a:r>
              <a:rPr lang="en-GB" sz="1400" dirty="0" err="1" smtClean="0"/>
              <a:t>CobotOps</a:t>
            </a:r>
            <a:r>
              <a:rPr lang="en-GB" sz="1400" dirty="0" smtClean="0"/>
              <a:t> Dataset - time-series data from the UR3 </a:t>
            </a:r>
            <a:r>
              <a:rPr lang="en-GB" sz="1400" dirty="0" err="1" smtClean="0"/>
              <a:t>cobot</a:t>
            </a:r>
            <a:endParaRPr lang="en-GB" sz="1400" dirty="0" smtClean="0"/>
          </a:p>
          <a:p>
            <a:pPr lvl="1" fontAlgn="base"/>
            <a:r>
              <a:rPr lang="en-GB" sz="1400" dirty="0" smtClean="0"/>
              <a:t>offers insights into operational parameters and faults.</a:t>
            </a:r>
          </a:p>
          <a:p>
            <a:pPr lvl="1" fontAlgn="base"/>
            <a:r>
              <a:rPr lang="en-GB" sz="1400" dirty="0" smtClean="0"/>
              <a:t>Currents, speeds across joints (J0-J5), gripper/tool current, operation cycle count, protective stops, and grip losses  </a:t>
            </a:r>
          </a:p>
          <a:p>
            <a:pPr fontAlgn="base"/>
            <a:r>
              <a:rPr lang="en-GB" sz="1400" b="1" dirty="0" smtClean="0"/>
              <a:t>Objective: </a:t>
            </a:r>
            <a:r>
              <a:rPr lang="en-GB" sz="1400" dirty="0" smtClean="0"/>
              <a:t>Explore data and investigate feasibility of error prediction</a:t>
            </a:r>
          </a:p>
          <a:p>
            <a:pPr fontAlgn="base"/>
            <a:r>
              <a:rPr lang="en-GB" sz="1400" b="1" dirty="0" smtClean="0"/>
              <a:t>Pre-processing: </a:t>
            </a:r>
            <a:r>
              <a:rPr lang="en-GB" sz="1400" dirty="0" smtClean="0"/>
              <a:t>All features continuous except cycle, grip lost and protective stop</a:t>
            </a:r>
          </a:p>
          <a:p>
            <a:pPr lvl="1" fontAlgn="base"/>
            <a:r>
              <a:rPr lang="en-GB" sz="1400" dirty="0" smtClean="0"/>
              <a:t>Only continuous features had missing data - filled missing data with data from previous row</a:t>
            </a:r>
          </a:p>
          <a:p>
            <a:pPr lvl="1" fontAlgn="base"/>
            <a:r>
              <a:rPr lang="en-GB" sz="1400" dirty="0" smtClean="0"/>
              <a:t>Grip lost changed False to 0 and True to 1</a:t>
            </a:r>
          </a:p>
          <a:p>
            <a:pPr lvl="1" fontAlgn="base"/>
            <a:r>
              <a:rPr lang="en-GB" sz="1400" dirty="0" smtClean="0"/>
              <a:t>Extracted timestamp, date and time data in correct format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72264" y="4714884"/>
            <a:ext cx="2500330" cy="193899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GB" sz="1000" dirty="0" smtClean="0">
                <a:latin typeface="Arial" pitchFamily="34" charset="0"/>
                <a:cs typeface="Arial" pitchFamily="34" charset="0"/>
              </a:rPr>
              <a:t>  Dataset </a:t>
            </a:r>
            <a:r>
              <a:rPr lang="en-GB" sz="1000" dirty="0">
                <a:latin typeface="Arial" pitchFamily="34" charset="0"/>
                <a:cs typeface="Arial" pitchFamily="34" charset="0"/>
              </a:rPr>
              <a:t>Reference: M. Tyrovolas, K. </a:t>
            </a:r>
            <a:r>
              <a:rPr lang="en-GB" sz="1000" dirty="0" err="1">
                <a:latin typeface="Arial" pitchFamily="34" charset="0"/>
                <a:cs typeface="Arial" pitchFamily="34" charset="0"/>
              </a:rPr>
              <a:t>Aliev</a:t>
            </a:r>
            <a:r>
              <a:rPr lang="en-GB" sz="1000" dirty="0">
                <a:latin typeface="Arial" pitchFamily="34" charset="0"/>
                <a:cs typeface="Arial" pitchFamily="34" charset="0"/>
              </a:rPr>
              <a:t>, D. </a:t>
            </a:r>
            <a:r>
              <a:rPr lang="en-GB" sz="1000" dirty="0" err="1">
                <a:latin typeface="Arial" pitchFamily="34" charset="0"/>
                <a:cs typeface="Arial" pitchFamily="34" charset="0"/>
              </a:rPr>
              <a:t>Antonelli</a:t>
            </a:r>
            <a:r>
              <a:rPr lang="en-GB" sz="1000" dirty="0">
                <a:latin typeface="Arial" pitchFamily="34" charset="0"/>
                <a:cs typeface="Arial" pitchFamily="34" charset="0"/>
              </a:rPr>
              <a:t>, and C. </a:t>
            </a:r>
            <a:r>
              <a:rPr lang="en-GB" sz="1000" dirty="0" err="1">
                <a:latin typeface="Arial" pitchFamily="34" charset="0"/>
                <a:cs typeface="Arial" pitchFamily="34" charset="0"/>
              </a:rPr>
              <a:t>Stylios</a:t>
            </a:r>
            <a:r>
              <a:rPr lang="en-GB" sz="1000" dirty="0">
                <a:latin typeface="Arial" pitchFamily="34" charset="0"/>
                <a:cs typeface="Arial" pitchFamily="34" charset="0"/>
              </a:rPr>
              <a:t>. "UR3 </a:t>
            </a:r>
            <a:r>
              <a:rPr lang="en-GB" sz="1000" dirty="0" err="1">
                <a:latin typeface="Arial" pitchFamily="34" charset="0"/>
                <a:cs typeface="Arial" pitchFamily="34" charset="0"/>
              </a:rPr>
              <a:t>CobotOps</a:t>
            </a:r>
            <a:r>
              <a:rPr lang="en-GB" sz="1000" dirty="0">
                <a:latin typeface="Arial" pitchFamily="34" charset="0"/>
                <a:cs typeface="Arial" pitchFamily="34" charset="0"/>
              </a:rPr>
              <a:t>," UCI Machine Learning Repository, 2024.  </a:t>
            </a:r>
            <a:r>
              <a:rPr lang="en-GB" sz="1000" u="sng" dirty="0"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GB" sz="1000" u="sng" dirty="0" smtClean="0">
                <a:latin typeface="Arial" pitchFamily="34" charset="0"/>
                <a:cs typeface="Arial" pitchFamily="34" charset="0"/>
                <a:hlinkClick r:id="rId2"/>
              </a:rPr>
              <a:t>doi.org/10.24432/C5J891</a:t>
            </a:r>
            <a:endParaRPr lang="en-GB" sz="1000" u="sng" dirty="0" smtClean="0">
              <a:latin typeface="Arial" pitchFamily="34" charset="0"/>
              <a:cs typeface="Arial" pitchFamily="34" charset="0"/>
            </a:endParaRPr>
          </a:p>
          <a:p>
            <a:pPr fontAlgn="base"/>
            <a:endParaRPr lang="en-GB" sz="1000" u="sng" dirty="0" smtClean="0">
              <a:latin typeface="Arial" pitchFamily="34" charset="0"/>
              <a:cs typeface="Arial" pitchFamily="34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GB" sz="1000" dirty="0" smtClean="0">
                <a:latin typeface="Arial" pitchFamily="34" charset="0"/>
                <a:cs typeface="Arial" pitchFamily="34" charset="0"/>
              </a:rPr>
              <a:t>  Video </a:t>
            </a:r>
            <a:r>
              <a:rPr lang="en-GB" sz="1000" dirty="0">
                <a:latin typeface="Arial" pitchFamily="34" charset="0"/>
                <a:cs typeface="Arial" pitchFamily="34" charset="0"/>
              </a:rPr>
              <a:t>reference: </a:t>
            </a:r>
            <a:r>
              <a:rPr lang="en-GB" sz="1000" u="sng" dirty="0">
                <a:latin typeface="Arial" pitchFamily="34" charset="0"/>
                <a:cs typeface="Arial" pitchFamily="34" charset="0"/>
                <a:hlinkClick r:id="rId3"/>
              </a:rPr>
              <a:t>Robotics applications by Universal Robots - Easy Automation with Collaborative Robots [ 2020 </a:t>
            </a:r>
            <a:r>
              <a:rPr lang="en-GB" sz="1000" u="sng" dirty="0" smtClean="0">
                <a:latin typeface="Arial" pitchFamily="34" charset="0"/>
                <a:cs typeface="Arial" pitchFamily="34" charset="0"/>
                <a:hlinkClick r:id="rId3"/>
              </a:rPr>
              <a:t>]</a:t>
            </a:r>
            <a:endParaRPr lang="en-GB" sz="1000" u="sng" dirty="0" smtClean="0">
              <a:latin typeface="Arial" pitchFamily="34" charset="0"/>
              <a:cs typeface="Arial" pitchFamily="34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GB" sz="10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0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1000" dirty="0" smtClean="0">
                <a:hlinkClick r:id="rId4"/>
              </a:rPr>
              <a:t>Collaboration at all levels – experience Universal Robots in 21 applications at Hanover Fair 2017</a:t>
            </a:r>
            <a:endParaRPr lang="en-GB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86050" y="4685650"/>
            <a:ext cx="3714776" cy="202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/>
          <a:srcRect l="15665"/>
          <a:stretch>
            <a:fillRect/>
          </a:stretch>
        </p:blipFill>
        <p:spPr bwMode="auto">
          <a:xfrm>
            <a:off x="133882" y="4857760"/>
            <a:ext cx="258073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3/28/2025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9E3B-B8C9-47EB-B0B2-311579AB81AB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UR3 CobotOps Automation Analysis - DBoland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457200" y="785794"/>
            <a:ext cx="8229600" cy="78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GB"/>
              <a:t>EDA: Current and speed</a:t>
            </a:r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body" idx="1"/>
          </p:nvPr>
        </p:nvSpPr>
        <p:spPr>
          <a:xfrm>
            <a:off x="457200" y="1714488"/>
            <a:ext cx="8229600" cy="121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0000" lvl="0" indent="-1800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Current and speed centralised on zero with negative and positive indicating or controlling cobot arm movement in different directions</a:t>
            </a:r>
            <a:endParaRPr/>
          </a:p>
          <a:p>
            <a:pPr marL="180000" lvl="0" indent="-180000" algn="l" rtl="0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Each arm J0-J5 and the tool/gripper has it’s own pattern</a:t>
            </a:r>
            <a:endParaRPr/>
          </a:p>
          <a:p>
            <a:pPr marL="180000" lvl="0" indent="-180000" algn="l" rtl="0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Grip loss or protective stop faults happen less in negative range</a:t>
            </a:r>
            <a:endParaRPr/>
          </a:p>
          <a:p>
            <a:pPr marL="180000" lvl="0" indent="-180000" algn="l" rtl="0"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rPr lang="en-GB" sz="1400"/>
              <a:t>*EDA:Exploratory data analysis </a:t>
            </a:r>
            <a:endParaRPr sz="1400"/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282" y="2937556"/>
            <a:ext cx="4214842" cy="3706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438" y="2928934"/>
            <a:ext cx="4000528" cy="364333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"/>
          <p:cNvSpPr txBox="1">
            <a:spLocks noGrp="1"/>
          </p:cNvSpPr>
          <p:nvPr>
            <p:ph type="dt" idx="10"/>
          </p:nvPr>
        </p:nvSpPr>
        <p:spPr>
          <a:xfrm>
            <a:off x="2943198" y="428604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3/28/2025</a:t>
            </a:r>
            <a:endParaRPr/>
          </a:p>
        </p:txBody>
      </p:sp>
      <p:sp>
        <p:nvSpPr>
          <p:cNvPr id="136" name="Google Shape;136;p4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ftr" idx="11"/>
          </p:nvPr>
        </p:nvSpPr>
        <p:spPr>
          <a:xfrm>
            <a:off x="500034" y="428604"/>
            <a:ext cx="244030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UR3 CobotOps Automation Analysis - DBoland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457200" y="785794"/>
            <a:ext cx="8229600" cy="78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GB"/>
              <a:t>EDA: Cycles and faults over time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body" idx="1"/>
          </p:nvPr>
        </p:nvSpPr>
        <p:spPr>
          <a:xfrm>
            <a:off x="457200" y="1714488"/>
            <a:ext cx="3614734" cy="48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0000" lvl="0" indent="-1800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Major stop in operations from approx 09:00 until 14:00</a:t>
            </a:r>
            <a:endParaRPr/>
          </a:p>
          <a:p>
            <a:pPr marL="324000" lvl="1" indent="-222350" algn="l" rtl="0">
              <a:spcBef>
                <a:spcPts val="0"/>
              </a:spcBef>
              <a:spcAft>
                <a:spcPts val="0"/>
              </a:spcAft>
              <a:buSzPts val="1500"/>
              <a:buChar char="▫"/>
            </a:pPr>
            <a:r>
              <a:rPr lang="en-GB" sz="1500"/>
              <a:t>Cycles out of sync of expected after this</a:t>
            </a:r>
            <a:endParaRPr sz="2700"/>
          </a:p>
          <a:p>
            <a:pPr marL="324000" lvl="1" indent="-222350" algn="l" rtl="0">
              <a:spcBef>
                <a:spcPts val="0"/>
              </a:spcBef>
              <a:spcAft>
                <a:spcPts val="0"/>
              </a:spcAft>
              <a:buSzPts val="1500"/>
              <a:buChar char="▫"/>
            </a:pPr>
            <a:r>
              <a:rPr lang="en-GB" sz="1500"/>
              <a:t>Could be planned or human intervention and re-planning due to robot issues </a:t>
            </a:r>
            <a:endParaRPr sz="1500"/>
          </a:p>
          <a:p>
            <a:pPr marL="180000" lvl="0" indent="-180000" algn="l" rtl="0">
              <a:spcBef>
                <a:spcPts val="30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Generated new features </a:t>
            </a:r>
            <a:endParaRPr/>
          </a:p>
          <a:p>
            <a:pPr marL="324000" lvl="1" indent="-216000" algn="l" rtl="0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-GB" sz="1600"/>
              <a:t>New cycle such that cycles are continuous with timestamp </a:t>
            </a:r>
            <a:endParaRPr/>
          </a:p>
          <a:p>
            <a:pPr marL="468000" lvl="2" indent="-21945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Likely errors that cycles were skipped/repeated</a:t>
            </a:r>
            <a:endParaRPr/>
          </a:p>
          <a:p>
            <a:pPr marL="324000" lvl="1" indent="-216000" algn="l" rtl="0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-GB" sz="1600"/>
              <a:t>Cycle timepoint sec</a:t>
            </a:r>
            <a:endParaRPr/>
          </a:p>
          <a:p>
            <a:pPr marL="468000" lvl="2" indent="-21945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Compare cycle stages as cycles are varying durations</a:t>
            </a:r>
            <a:endParaRPr/>
          </a:p>
          <a:p>
            <a:pPr marL="180000" lvl="0" indent="-2199" algn="l" rtl="0">
              <a:spcBef>
                <a:spcPts val="3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29124" y="1785926"/>
            <a:ext cx="4500594" cy="435771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/>
          <p:cNvSpPr txBox="1">
            <a:spLocks noGrp="1"/>
          </p:cNvSpPr>
          <p:nvPr>
            <p:ph type="dt" idx="10"/>
          </p:nvPr>
        </p:nvSpPr>
        <p:spPr>
          <a:xfrm>
            <a:off x="2943198" y="428604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3/28/2025</a:t>
            </a:r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ftr" idx="11"/>
          </p:nvPr>
        </p:nvSpPr>
        <p:spPr>
          <a:xfrm>
            <a:off x="500034" y="428604"/>
            <a:ext cx="244030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UR3 CobotOps Automation Analysis - DBoland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457200" y="785794"/>
            <a:ext cx="8229600" cy="78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GB"/>
              <a:t>EDA: Cycle Summary – Temperature, duration, post cycle &amp; error behaviour</a:t>
            </a:r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00066" y="1714488"/>
            <a:ext cx="8215338" cy="121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0000" lvl="0" indent="-1800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GB" sz="1200" dirty="0"/>
              <a:t>Generated summary table for each cycle</a:t>
            </a:r>
            <a:endParaRPr/>
          </a:p>
          <a:p>
            <a:pPr marL="323999" lvl="1" indent="-216000" algn="l" rtl="0">
              <a:spcBef>
                <a:spcPts val="0"/>
              </a:spcBef>
              <a:spcAft>
                <a:spcPts val="0"/>
              </a:spcAft>
              <a:buSzPts val="1100"/>
              <a:buChar char="▫"/>
            </a:pPr>
            <a:r>
              <a:rPr lang="en-GB" sz="1100" dirty="0"/>
              <a:t>2 outlier data rows removed</a:t>
            </a:r>
            <a:endParaRPr/>
          </a:p>
          <a:p>
            <a:pPr marL="179999" lvl="0" indent="-179999" algn="l" rtl="0">
              <a:spcBef>
                <a:spcPts val="300"/>
              </a:spcBef>
              <a:spcAft>
                <a:spcPts val="0"/>
              </a:spcAft>
              <a:buSzPts val="1200"/>
              <a:buChar char="•"/>
            </a:pPr>
            <a:r>
              <a:rPr lang="en-GB" sz="1200" dirty="0"/>
              <a:t>Break post cycle consistently approx 1sec</a:t>
            </a:r>
            <a:endParaRPr/>
          </a:p>
          <a:p>
            <a:pPr marL="323999" lvl="1" indent="-216000" algn="l" rtl="0">
              <a:spcBef>
                <a:spcPts val="0"/>
              </a:spcBef>
              <a:spcAft>
                <a:spcPts val="0"/>
              </a:spcAft>
              <a:buSzPts val="1100"/>
              <a:buChar char="▫"/>
            </a:pPr>
            <a:r>
              <a:rPr lang="en-GB" sz="1100" dirty="0"/>
              <a:t>Automation controlled unless human interference (deleted outlier)</a:t>
            </a:r>
            <a:endParaRPr/>
          </a:p>
          <a:p>
            <a:pPr marL="180000" lvl="0" indent="-180000" algn="l" rtl="0">
              <a:spcBef>
                <a:spcPts val="300"/>
              </a:spcBef>
              <a:spcAft>
                <a:spcPts val="0"/>
              </a:spcAft>
              <a:buSzPts val="1200"/>
              <a:buChar char="•"/>
            </a:pPr>
            <a:r>
              <a:rPr lang="en-GB" sz="1200" dirty="0"/>
              <a:t>Expected might be a relationship of higher error counts and  longer </a:t>
            </a:r>
            <a:endParaRPr/>
          </a:p>
          <a:p>
            <a:pPr marL="180000" lvl="0" indent="-180000" algn="l" rtl="0"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rPr lang="en-GB" sz="1200" dirty="0"/>
              <a:t>cycle duration - linear relationship is only cycle </a:t>
            </a:r>
            <a:r>
              <a:rPr lang="en-GB" sz="1200" dirty="0" err="1"/>
              <a:t>datapoints</a:t>
            </a:r>
            <a:r>
              <a:rPr lang="en-GB" sz="1200" dirty="0"/>
              <a:t> count</a:t>
            </a:r>
            <a:endParaRPr sz="1200"/>
          </a:p>
          <a:p>
            <a:pPr marL="324000" lvl="1" indent="-216000" algn="l" rtl="0">
              <a:spcBef>
                <a:spcPts val="0"/>
              </a:spcBef>
              <a:spcAft>
                <a:spcPts val="0"/>
              </a:spcAft>
              <a:buSzPts val="1100"/>
              <a:buChar char="▫"/>
            </a:pPr>
            <a:r>
              <a:rPr lang="en-GB" sz="1100" dirty="0"/>
              <a:t>Different activities each cycle?</a:t>
            </a:r>
            <a:endParaRPr sz="1100"/>
          </a:p>
          <a:p>
            <a:pPr marL="468000" lvl="2" indent="-219456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 dirty="0"/>
              <a:t>or</a:t>
            </a:r>
            <a:endParaRPr/>
          </a:p>
          <a:p>
            <a:pPr marL="324000" lvl="1" indent="-216000" algn="l" rtl="0">
              <a:spcBef>
                <a:spcPts val="0"/>
              </a:spcBef>
              <a:spcAft>
                <a:spcPts val="0"/>
              </a:spcAft>
              <a:buSzPts val="1100"/>
              <a:buChar char="▫"/>
            </a:pPr>
            <a:r>
              <a:rPr lang="en-GB" sz="1100" dirty="0"/>
              <a:t>Robot automatically devising next best move, making cycles length inconsistent – is timing an issue for the cycles/process?</a:t>
            </a:r>
            <a:endParaRPr/>
          </a:p>
          <a:p>
            <a:pPr marL="180000" lvl="0" indent="-180000" algn="l" rtl="0">
              <a:spcBef>
                <a:spcPts val="300"/>
              </a:spcBef>
              <a:spcAft>
                <a:spcPts val="0"/>
              </a:spcAft>
              <a:buSzPts val="1300"/>
              <a:buChar char="•"/>
            </a:pPr>
            <a:r>
              <a:rPr lang="en-GB" sz="1200" dirty="0"/>
              <a:t>Temperature increase over course of day with uptick at cycle 104 where long break </a:t>
            </a:r>
            <a:r>
              <a:rPr lang="en-GB" sz="1200" dirty="0" err="1"/>
              <a:t>occured</a:t>
            </a:r>
            <a:endParaRPr sz="1200"/>
          </a:p>
          <a:p>
            <a:pPr marL="324000" lvl="1" indent="-216000" algn="l" rtl="0">
              <a:spcBef>
                <a:spcPts val="0"/>
              </a:spcBef>
              <a:spcAft>
                <a:spcPts val="0"/>
              </a:spcAft>
              <a:buSzPts val="1100"/>
              <a:buChar char="▫"/>
            </a:pPr>
            <a:r>
              <a:rPr lang="en-GB" sz="1100" dirty="0"/>
              <a:t>Protective stops most cycles at higher temps, later in the day</a:t>
            </a:r>
            <a:endParaRPr sz="1100"/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b="79911"/>
          <a:stretch/>
        </p:blipFill>
        <p:spPr>
          <a:xfrm>
            <a:off x="5786446" y="1785926"/>
            <a:ext cx="2786082" cy="642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 t="88840"/>
          <a:stretch/>
        </p:blipFill>
        <p:spPr>
          <a:xfrm>
            <a:off x="5786446" y="2571744"/>
            <a:ext cx="2786082" cy="357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158" y="4000504"/>
            <a:ext cx="2571768" cy="271464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28926" y="3861290"/>
            <a:ext cx="2571745" cy="28538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29322" y="3861290"/>
            <a:ext cx="2928958" cy="28538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 t="44345" b="51190"/>
          <a:stretch/>
        </p:blipFill>
        <p:spPr>
          <a:xfrm>
            <a:off x="5786446" y="2428868"/>
            <a:ext cx="2786082" cy="142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 txBox="1">
            <a:spLocks noGrp="1"/>
          </p:cNvSpPr>
          <p:nvPr>
            <p:ph type="dt" idx="10"/>
          </p:nvPr>
        </p:nvSpPr>
        <p:spPr>
          <a:xfrm>
            <a:off x="2943198" y="428604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3/28/2025</a:t>
            </a:r>
            <a:endParaRPr/>
          </a:p>
        </p:txBody>
      </p:sp>
      <p:sp>
        <p:nvSpPr>
          <p:cNvPr id="161" name="Google Shape;161;p6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62" name="Google Shape;162;p6"/>
          <p:cNvSpPr txBox="1">
            <a:spLocks noGrp="1"/>
          </p:cNvSpPr>
          <p:nvPr>
            <p:ph type="ftr" idx="11"/>
          </p:nvPr>
        </p:nvSpPr>
        <p:spPr>
          <a:xfrm>
            <a:off x="500034" y="428604"/>
            <a:ext cx="244030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UR3 CobotOps Automation Analysis - DBoland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Streamlit</a:t>
            </a:r>
            <a:r>
              <a:rPr lang="en-GB" dirty="0" smtClean="0"/>
              <a:t> (video): Updated 02Apr </a:t>
            </a:r>
            <a:br>
              <a:rPr lang="en-GB" dirty="0" smtClean="0"/>
            </a:br>
            <a:r>
              <a:rPr lang="en-GB" dirty="0" smtClean="0"/>
              <a:t>Data Summary Generator Application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hlinkClick r:id="rId2"/>
              </a:rPr>
              <a:t>DevAcProj_CobotOps</a:t>
            </a:r>
            <a:r>
              <a:rPr lang="en-GB" dirty="0" smtClean="0">
                <a:hlinkClick r:id="rId2"/>
              </a:rPr>
              <a:t>/Cobot_data_summ_app_vid.mp4 at main · </a:t>
            </a:r>
            <a:r>
              <a:rPr lang="en-GB" dirty="0" err="1" smtClean="0">
                <a:hlinkClick r:id="rId2"/>
              </a:rPr>
              <a:t>Ddbol</a:t>
            </a:r>
            <a:r>
              <a:rPr lang="en-GB" dirty="0" smtClean="0">
                <a:hlinkClick r:id="rId2"/>
              </a:rPr>
              <a:t>/</a:t>
            </a:r>
            <a:r>
              <a:rPr lang="en-GB" dirty="0" err="1" smtClean="0">
                <a:hlinkClick r:id="rId2"/>
              </a:rPr>
              <a:t>DevAcProj_CobotOps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3/28/2025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09E3B-B8C9-47EB-B0B2-311579AB81AB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UR3 CobotOps Automation Analysis - DBoland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>
            <a:spLocks noGrp="1"/>
          </p:cNvSpPr>
          <p:nvPr>
            <p:ph type="title"/>
          </p:nvPr>
        </p:nvSpPr>
        <p:spPr>
          <a:xfrm>
            <a:off x="457200" y="785794"/>
            <a:ext cx="8229600" cy="78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GB"/>
              <a:t>Streamlit (screenshots): </a:t>
            </a:r>
            <a:br>
              <a:rPr lang="en-GB"/>
            </a:br>
            <a:r>
              <a:rPr lang="en-GB"/>
              <a:t>Data Summary Generator Application</a:t>
            </a:r>
            <a:endParaRPr/>
          </a:p>
        </p:txBody>
      </p:sp>
      <p:sp>
        <p:nvSpPr>
          <p:cNvPr id="178" name="Google Shape;178;p8"/>
          <p:cNvSpPr txBox="1">
            <a:spLocks noGrp="1"/>
          </p:cNvSpPr>
          <p:nvPr>
            <p:ph type="dt" idx="10"/>
          </p:nvPr>
        </p:nvSpPr>
        <p:spPr>
          <a:xfrm>
            <a:off x="2943198" y="428604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3/28/2025</a:t>
            </a:r>
            <a:endParaRPr/>
          </a:p>
        </p:txBody>
      </p:sp>
      <p:sp>
        <p:nvSpPr>
          <p:cNvPr id="179" name="Google Shape;179;p8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180" name="Google Shape;180;p8"/>
          <p:cNvSpPr txBox="1">
            <a:spLocks noGrp="1"/>
          </p:cNvSpPr>
          <p:nvPr>
            <p:ph type="ftr" idx="11"/>
          </p:nvPr>
        </p:nvSpPr>
        <p:spPr>
          <a:xfrm>
            <a:off x="500034" y="428604"/>
            <a:ext cx="244030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UR3 CobotOps Automation Analysis - DBoland</a:t>
            </a:r>
            <a:endParaRPr/>
          </a:p>
        </p:txBody>
      </p:sp>
      <p:pic>
        <p:nvPicPr>
          <p:cNvPr id="181" name="Google Shape;18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58" y="2000240"/>
            <a:ext cx="2500330" cy="2140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928926" y="1857365"/>
            <a:ext cx="3071416" cy="2428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72198" y="1785926"/>
            <a:ext cx="2286016" cy="2357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06" y="4500570"/>
            <a:ext cx="2507816" cy="17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00165" y="4585265"/>
            <a:ext cx="2428856" cy="1844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00430" y="4572008"/>
            <a:ext cx="5338712" cy="1818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7359" y="2004839"/>
            <a:ext cx="4281793" cy="2257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7" name="Google Shape;177;p8"/>
          <p:cNvSpPr txBox="1">
            <a:spLocks noGrp="1"/>
          </p:cNvSpPr>
          <p:nvPr>
            <p:ph type="title"/>
          </p:nvPr>
        </p:nvSpPr>
        <p:spPr>
          <a:xfrm>
            <a:off x="457200" y="785794"/>
            <a:ext cx="8229600" cy="78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GB" dirty="0" err="1"/>
              <a:t>Streamlit</a:t>
            </a:r>
            <a:r>
              <a:rPr lang="en-GB" dirty="0"/>
              <a:t> (screenshots): </a:t>
            </a:r>
            <a:r>
              <a:rPr lang="en-GB" dirty="0" smtClean="0"/>
              <a:t>Updated 02Apr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Data Summary Generator Application</a:t>
            </a:r>
            <a:endParaRPr/>
          </a:p>
        </p:txBody>
      </p:sp>
      <p:sp>
        <p:nvSpPr>
          <p:cNvPr id="178" name="Google Shape;178;p8"/>
          <p:cNvSpPr txBox="1">
            <a:spLocks noGrp="1"/>
          </p:cNvSpPr>
          <p:nvPr>
            <p:ph type="dt" idx="10"/>
          </p:nvPr>
        </p:nvSpPr>
        <p:spPr>
          <a:xfrm>
            <a:off x="2943198" y="428604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3/28/2025</a:t>
            </a:r>
            <a:endParaRPr/>
          </a:p>
        </p:txBody>
      </p:sp>
      <p:sp>
        <p:nvSpPr>
          <p:cNvPr id="179" name="Google Shape;179;p8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180" name="Google Shape;180;p8"/>
          <p:cNvSpPr txBox="1">
            <a:spLocks noGrp="1"/>
          </p:cNvSpPr>
          <p:nvPr>
            <p:ph type="ftr" idx="11"/>
          </p:nvPr>
        </p:nvSpPr>
        <p:spPr>
          <a:xfrm>
            <a:off x="500034" y="428604"/>
            <a:ext cx="244030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UR3 CobotOps Automation Analysis - DBoland</a:t>
            </a:r>
            <a:endParaRPr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6947" y="1892751"/>
            <a:ext cx="3269859" cy="226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1015" y="4417182"/>
            <a:ext cx="2890691" cy="217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27937" y="4413073"/>
            <a:ext cx="4107767" cy="2444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 t="5161" r="32487"/>
          <a:stretch>
            <a:fillRect/>
          </a:stretch>
        </p:blipFill>
        <p:spPr bwMode="auto">
          <a:xfrm>
            <a:off x="6105397" y="2452914"/>
            <a:ext cx="1776526" cy="33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/>
          <a:srcRect t="3547" r="59810"/>
          <a:stretch>
            <a:fillRect/>
          </a:stretch>
        </p:blipFill>
        <p:spPr bwMode="auto">
          <a:xfrm>
            <a:off x="7353401" y="2452914"/>
            <a:ext cx="1790599" cy="3369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6008468" y="2247033"/>
            <a:ext cx="3135532" cy="3602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110514" y="2278746"/>
            <a:ext cx="27141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Generated files for each cycle in directory</a:t>
            </a:r>
            <a:endParaRPr lang="en-GB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457200" y="785794"/>
            <a:ext cx="8229600" cy="78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GB"/>
              <a:t>Machine Learning (ML) modelling prep</a:t>
            </a:r>
            <a:endParaRPr/>
          </a:p>
        </p:txBody>
      </p:sp>
      <p:sp>
        <p:nvSpPr>
          <p:cNvPr id="192" name="Google Shape;192;p9"/>
          <p:cNvSpPr txBox="1">
            <a:spLocks noGrp="1"/>
          </p:cNvSpPr>
          <p:nvPr>
            <p:ph type="body" idx="1"/>
          </p:nvPr>
        </p:nvSpPr>
        <p:spPr>
          <a:xfrm>
            <a:off x="142844" y="1571612"/>
            <a:ext cx="4071966" cy="235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0000" lvl="0" indent="-180000" algn="l" rtl="0">
              <a:spcBef>
                <a:spcPts val="0"/>
              </a:spcBef>
              <a:spcAft>
                <a:spcPts val="0"/>
              </a:spcAft>
              <a:buSzPts val="1050"/>
              <a:buChar char="•"/>
            </a:pPr>
            <a:r>
              <a:rPr lang="en-GB" sz="1050"/>
              <a:t>Timeseries - Ideally predict next fault/error based on previous data of day.  (80/20 trainin/testing dataset)</a:t>
            </a:r>
            <a:endParaRPr/>
          </a:p>
          <a:p>
            <a:pPr marL="324000" lvl="1" indent="-216000" algn="l" rtl="0">
              <a:spcBef>
                <a:spcPts val="0"/>
              </a:spcBef>
              <a:spcAft>
                <a:spcPts val="0"/>
              </a:spcAft>
              <a:buSzPts val="1000"/>
              <a:buChar char="▫"/>
            </a:pPr>
            <a:r>
              <a:rPr lang="en-GB" sz="1000"/>
              <a:t>Used AutoML AutoGluon to check feasibility but returned no models – likely due to large chunks missing data</a:t>
            </a:r>
            <a:endParaRPr/>
          </a:p>
          <a:p>
            <a:pPr marL="179999" lvl="0" indent="-179999" algn="l" rtl="0">
              <a:spcBef>
                <a:spcPts val="300"/>
              </a:spcBef>
              <a:spcAft>
                <a:spcPts val="0"/>
              </a:spcAft>
              <a:buSzPts val="1050"/>
              <a:buChar char="•"/>
            </a:pPr>
            <a:r>
              <a:rPr lang="en-GB" sz="1050"/>
              <a:t>Transform the dataset  so can solve with traditional, tabular classification algorithms - Connect data from previous rows </a:t>
            </a:r>
            <a:endParaRPr sz="1000">
              <a:solidFill>
                <a:srgbClr val="FFC000"/>
              </a:solidFill>
            </a:endParaRPr>
          </a:p>
          <a:p>
            <a:pPr marL="324000" lvl="1" indent="-216000" algn="l" rtl="0">
              <a:spcBef>
                <a:spcPts val="0"/>
              </a:spcBef>
              <a:spcAft>
                <a:spcPts val="0"/>
              </a:spcAft>
              <a:buSzPts val="1000"/>
              <a:buChar char="▫"/>
            </a:pPr>
            <a:r>
              <a:rPr lang="en-GB" sz="1000">
                <a:solidFill>
                  <a:srgbClr val="FFC000"/>
                </a:solidFill>
              </a:rPr>
              <a:t>Errors/faults</a:t>
            </a:r>
            <a:r>
              <a:rPr lang="en-GB" sz="1000"/>
              <a:t> – Very imbalanced, mostly no errors/faults</a:t>
            </a:r>
            <a:endParaRPr sz="1000"/>
          </a:p>
          <a:p>
            <a:pPr marL="324000" lvl="1" indent="-216000" algn="l" rtl="0">
              <a:spcBef>
                <a:spcPts val="0"/>
              </a:spcBef>
              <a:spcAft>
                <a:spcPts val="0"/>
              </a:spcAft>
              <a:buSzPts val="1000"/>
              <a:buChar char="▫"/>
            </a:pPr>
            <a:r>
              <a:rPr lang="en-GB" sz="1000">
                <a:solidFill>
                  <a:srgbClr val="FFC000"/>
                </a:solidFill>
              </a:rPr>
              <a:t>Errors/faults</a:t>
            </a:r>
            <a:r>
              <a:rPr lang="en-GB" sz="1000"/>
              <a:t> – Count up how long since last error happened</a:t>
            </a:r>
            <a:endParaRPr/>
          </a:p>
          <a:p>
            <a:pPr marL="324000" lvl="1" indent="-216000" algn="l" rtl="0">
              <a:spcBef>
                <a:spcPts val="0"/>
              </a:spcBef>
              <a:spcAft>
                <a:spcPts val="0"/>
              </a:spcAft>
              <a:buSzPts val="1000"/>
              <a:buChar char="▫"/>
            </a:pPr>
            <a:r>
              <a:rPr lang="en-GB" sz="1000">
                <a:solidFill>
                  <a:srgbClr val="7030A0"/>
                </a:solidFill>
              </a:rPr>
              <a:t>Current </a:t>
            </a:r>
            <a:r>
              <a:rPr lang="en-GB" sz="1000"/>
              <a:t>and </a:t>
            </a:r>
            <a:r>
              <a:rPr lang="en-GB" sz="1000">
                <a:solidFill>
                  <a:srgbClr val="68452D"/>
                </a:solidFill>
              </a:rPr>
              <a:t>speed </a:t>
            </a:r>
            <a:r>
              <a:rPr lang="en-GB" sz="1000"/>
              <a:t>– look back at previous 10 rows and extract the number of largest magnitude (positive or negative)</a:t>
            </a:r>
            <a:endParaRPr/>
          </a:p>
          <a:p>
            <a:pPr marL="324000" lvl="1" indent="-216000" algn="l" rtl="0">
              <a:spcBef>
                <a:spcPts val="0"/>
              </a:spcBef>
              <a:spcAft>
                <a:spcPts val="0"/>
              </a:spcAft>
              <a:buSzPts val="1000"/>
              <a:buChar char="▫"/>
            </a:pPr>
            <a:r>
              <a:rPr lang="en-GB" sz="1000"/>
              <a:t>Removed timestamp  - covered by cycle and cycle timepoint</a:t>
            </a:r>
            <a:endParaRPr sz="1000"/>
          </a:p>
          <a:p>
            <a:pPr marL="324000" lvl="1" indent="-216000" algn="l" rtl="0">
              <a:spcBef>
                <a:spcPts val="0"/>
              </a:spcBef>
              <a:spcAft>
                <a:spcPts val="0"/>
              </a:spcAft>
              <a:buSzPts val="1000"/>
              <a:buChar char="▫"/>
            </a:pPr>
            <a:r>
              <a:rPr lang="en-GB" sz="1000">
                <a:solidFill>
                  <a:srgbClr val="FF0000"/>
                </a:solidFill>
              </a:rPr>
              <a:t>Clipped cycle timepoint (secs) to remove several hour outlier</a:t>
            </a:r>
            <a:endParaRPr sz="1000"/>
          </a:p>
          <a:p>
            <a:pPr marL="324000" lvl="1" indent="-216000" algn="l" rtl="0">
              <a:spcBef>
                <a:spcPts val="0"/>
              </a:spcBef>
              <a:spcAft>
                <a:spcPts val="0"/>
              </a:spcAft>
              <a:buSzPts val="1000"/>
              <a:buChar char="▫"/>
            </a:pPr>
            <a:r>
              <a:rPr lang="en-GB" sz="1000"/>
              <a:t>AutoML AutoGluon suggested RandomForest and KNN, among others</a:t>
            </a:r>
            <a:endParaRPr sz="1000"/>
          </a:p>
          <a:p>
            <a:pPr marL="180000" lvl="0" indent="-180000" algn="l" rtl="0">
              <a:spcBef>
                <a:spcPts val="300"/>
              </a:spcBef>
              <a:spcAft>
                <a:spcPts val="0"/>
              </a:spcAft>
              <a:buSzPts val="700"/>
              <a:buChar char="•"/>
            </a:pPr>
            <a:r>
              <a:rPr lang="en-GB" sz="700"/>
              <a:t> Ref: </a:t>
            </a:r>
            <a:r>
              <a:rPr lang="en-GB" sz="700" u="sng">
                <a:solidFill>
                  <a:schemeClr val="hlink"/>
                </a:solidFill>
                <a:hlinkClick r:id="rId3"/>
              </a:rPr>
              <a:t>https://stackoverflow.com/questions/44744584/multiple-time-series-with-binary-grip_lost_enc-prediction</a:t>
            </a:r>
            <a:endParaRPr sz="1000"/>
          </a:p>
        </p:txBody>
      </p:sp>
      <p:sp>
        <p:nvSpPr>
          <p:cNvPr id="193" name="Google Shape;193;p9"/>
          <p:cNvSpPr txBox="1">
            <a:spLocks noGrp="1"/>
          </p:cNvSpPr>
          <p:nvPr>
            <p:ph type="dt" idx="10"/>
          </p:nvPr>
        </p:nvSpPr>
        <p:spPr>
          <a:xfrm>
            <a:off x="2943198" y="428604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3/28/2025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195" name="Google Shape;195;p9"/>
          <p:cNvSpPr txBox="1">
            <a:spLocks noGrp="1"/>
          </p:cNvSpPr>
          <p:nvPr>
            <p:ph type="ftr" idx="11"/>
          </p:nvPr>
        </p:nvSpPr>
        <p:spPr>
          <a:xfrm>
            <a:off x="500034" y="428604"/>
            <a:ext cx="244030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UR3 CobotOps Automation Analysis - DBoland</a:t>
            </a:r>
            <a:endParaRPr/>
          </a:p>
        </p:txBody>
      </p:sp>
      <p:pic>
        <p:nvPicPr>
          <p:cNvPr id="196" name="Google Shape;19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158" y="4196278"/>
            <a:ext cx="3286148" cy="130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14810" y="1571612"/>
            <a:ext cx="4464774" cy="4929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52211" y="4000504"/>
            <a:ext cx="691821" cy="57150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99" name="Google Shape;199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7158" y="5572140"/>
            <a:ext cx="3286148" cy="121442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9"/>
          <p:cNvSpPr/>
          <p:nvPr/>
        </p:nvSpPr>
        <p:spPr>
          <a:xfrm>
            <a:off x="4214810" y="2071678"/>
            <a:ext cx="714380" cy="642942"/>
          </a:xfrm>
          <a:prstGeom prst="rect">
            <a:avLst/>
          </a:prstGeom>
          <a:solidFill>
            <a:srgbClr val="53548A">
              <a:alpha val="23921"/>
            </a:srgbClr>
          </a:solidFill>
          <a:ln w="19050" cap="flat" cmpd="sng">
            <a:solidFill>
              <a:srgbClr val="000000">
                <a:alpha val="7058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5715008" y="2071678"/>
            <a:ext cx="714380" cy="642942"/>
          </a:xfrm>
          <a:prstGeom prst="rect">
            <a:avLst/>
          </a:prstGeom>
          <a:solidFill>
            <a:srgbClr val="53548A">
              <a:alpha val="23921"/>
            </a:srgbClr>
          </a:solidFill>
          <a:ln w="19050" cap="flat" cmpd="sng">
            <a:solidFill>
              <a:srgbClr val="000000">
                <a:alpha val="7058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7215206" y="2071678"/>
            <a:ext cx="714380" cy="642942"/>
          </a:xfrm>
          <a:prstGeom prst="rect">
            <a:avLst/>
          </a:prstGeom>
          <a:solidFill>
            <a:srgbClr val="53548A">
              <a:alpha val="23921"/>
            </a:srgbClr>
          </a:solidFill>
          <a:ln w="19050" cap="flat" cmpd="sng">
            <a:solidFill>
              <a:srgbClr val="000000">
                <a:alpha val="7058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4214810" y="2714620"/>
            <a:ext cx="714380" cy="642942"/>
          </a:xfrm>
          <a:prstGeom prst="rect">
            <a:avLst/>
          </a:prstGeom>
          <a:solidFill>
            <a:srgbClr val="53548A">
              <a:alpha val="23921"/>
            </a:srgbClr>
          </a:solidFill>
          <a:ln w="19050" cap="flat" cmpd="sng">
            <a:solidFill>
              <a:srgbClr val="000000">
                <a:alpha val="7058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7215206" y="2714620"/>
            <a:ext cx="714380" cy="642942"/>
          </a:xfrm>
          <a:prstGeom prst="rect">
            <a:avLst/>
          </a:prstGeom>
          <a:solidFill>
            <a:srgbClr val="53548A">
              <a:alpha val="23921"/>
            </a:srgbClr>
          </a:solidFill>
          <a:ln w="19050" cap="flat" cmpd="sng">
            <a:solidFill>
              <a:srgbClr val="000000">
                <a:alpha val="7058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5715008" y="2714620"/>
            <a:ext cx="714380" cy="642942"/>
          </a:xfrm>
          <a:prstGeom prst="rect">
            <a:avLst/>
          </a:prstGeom>
          <a:solidFill>
            <a:srgbClr val="53548A">
              <a:alpha val="23921"/>
            </a:srgbClr>
          </a:solidFill>
          <a:ln w="19050" cap="flat" cmpd="sng">
            <a:solidFill>
              <a:srgbClr val="000000">
                <a:alpha val="7058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4214810" y="4572008"/>
            <a:ext cx="4429156" cy="642942"/>
          </a:xfrm>
          <a:prstGeom prst="rect">
            <a:avLst/>
          </a:prstGeom>
          <a:solidFill>
            <a:srgbClr val="53548A">
              <a:alpha val="23921"/>
            </a:srgbClr>
          </a:solidFill>
          <a:ln w="19050" cap="flat" cmpd="sng">
            <a:solidFill>
              <a:srgbClr val="000000">
                <a:alpha val="7058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4214810" y="5214950"/>
            <a:ext cx="4429156" cy="642942"/>
          </a:xfrm>
          <a:prstGeom prst="rect">
            <a:avLst/>
          </a:prstGeom>
          <a:solidFill>
            <a:srgbClr val="623216">
              <a:alpha val="23921"/>
            </a:srgbClr>
          </a:solidFill>
          <a:ln w="19050" cap="flat" cmpd="sng">
            <a:solidFill>
              <a:srgbClr val="000000">
                <a:alpha val="7058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4214810" y="5857892"/>
            <a:ext cx="714380" cy="642942"/>
          </a:xfrm>
          <a:prstGeom prst="rect">
            <a:avLst/>
          </a:prstGeom>
          <a:solidFill>
            <a:srgbClr val="53548A">
              <a:alpha val="23921"/>
            </a:srgbClr>
          </a:solidFill>
          <a:ln w="19050" cap="flat" cmpd="sng">
            <a:solidFill>
              <a:srgbClr val="000000">
                <a:alpha val="7058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4214810" y="3357562"/>
            <a:ext cx="4429156" cy="642942"/>
          </a:xfrm>
          <a:prstGeom prst="rect">
            <a:avLst/>
          </a:prstGeom>
          <a:solidFill>
            <a:srgbClr val="623216">
              <a:alpha val="23921"/>
            </a:srgbClr>
          </a:solidFill>
          <a:ln w="19050" cap="flat" cmpd="sng">
            <a:solidFill>
              <a:srgbClr val="000000">
                <a:alpha val="7058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5715008" y="3929066"/>
            <a:ext cx="1500198" cy="642942"/>
          </a:xfrm>
          <a:prstGeom prst="rect">
            <a:avLst/>
          </a:prstGeom>
          <a:solidFill>
            <a:srgbClr val="FFC000">
              <a:alpha val="23921"/>
            </a:srgbClr>
          </a:solidFill>
          <a:ln w="19050" cap="flat" cmpd="sng">
            <a:solidFill>
              <a:srgbClr val="000000">
                <a:alpha val="7058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4214810" y="3929066"/>
            <a:ext cx="714380" cy="642942"/>
          </a:xfrm>
          <a:prstGeom prst="rect">
            <a:avLst/>
          </a:prstGeom>
          <a:solidFill>
            <a:srgbClr val="53548A">
              <a:alpha val="23921"/>
            </a:srgbClr>
          </a:solidFill>
          <a:ln w="19050" cap="flat" cmpd="sng">
            <a:solidFill>
              <a:srgbClr val="000000">
                <a:alpha val="7058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4929190" y="5857892"/>
            <a:ext cx="1500198" cy="642942"/>
          </a:xfrm>
          <a:prstGeom prst="rect">
            <a:avLst/>
          </a:prstGeom>
          <a:solidFill>
            <a:srgbClr val="FFC000">
              <a:alpha val="23921"/>
            </a:srgbClr>
          </a:solidFill>
          <a:ln w="19050" cap="flat" cmpd="sng">
            <a:solidFill>
              <a:srgbClr val="000000">
                <a:alpha val="7058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930</Words>
  <PresentationFormat>On-screen Show (4:3)</PresentationFormat>
  <Paragraphs>122</Paragraphs>
  <Slides>13</Slides>
  <Notes>11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UR3 CobotOps Automation Analysis </vt:lpstr>
      <vt:lpstr>Introduction and Dataset</vt:lpstr>
      <vt:lpstr>EDA: Current and speed</vt:lpstr>
      <vt:lpstr>EDA: Cycles and faults over time</vt:lpstr>
      <vt:lpstr>EDA: Cycle Summary – Temperature, duration, post cycle &amp; error behaviour</vt:lpstr>
      <vt:lpstr>Streamlit (video): Updated 02Apr  Data Summary Generator Application</vt:lpstr>
      <vt:lpstr>Streamlit (screenshots):  Data Summary Generator Application</vt:lpstr>
      <vt:lpstr>Streamlit (screenshots): Updated 02Apr Data Summary Generator Application</vt:lpstr>
      <vt:lpstr>Machine Learning (ML) modelling prep</vt:lpstr>
      <vt:lpstr>ML modelling - results</vt:lpstr>
      <vt:lpstr>ML modelling considerations</vt:lpstr>
      <vt:lpstr>Conclusions and Recommendations</vt:lpstr>
      <vt:lpstr>Thank you! Q&amp;A?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UR3 CobotOps Automation Analysis </dc:title>
  <dc:creator>USER-1</dc:creator>
  <cp:lastModifiedBy>USER-1</cp:lastModifiedBy>
  <cp:revision>11</cp:revision>
  <dcterms:created xsi:type="dcterms:W3CDTF">2025-03-27T17:21:43Z</dcterms:created>
  <dcterms:modified xsi:type="dcterms:W3CDTF">2025-04-02T22:25:41Z</dcterms:modified>
</cp:coreProperties>
</file>