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0" r:id="rId6"/>
    <p:sldId id="262" r:id="rId7"/>
    <p:sldId id="263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0C4DF-181C-4D43-917B-3A73685DC68B}" type="datetimeFigureOut">
              <a:rPr lang="en-US" smtClean="0"/>
              <a:t>1/24/2025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78A49-6EF8-4351-9442-9AC6BA53A64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78A49-6EF8-4351-9442-9AC6BA53A64F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78A49-6EF8-4351-9442-9AC6BA53A64F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9BBCC8A3-353A-442E-86B3-4EDF759D1D26}" type="datetime1">
              <a:rPr lang="en-US" smtClean="0"/>
              <a:t>1/24/2025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en-GB" smtClean="0"/>
              <a:t>USGS Earthquake Data Analysis &amp; Visualisation: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4094-F423-4030-AA71-35E44AADCEC4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GB" smtClean="0"/>
              <a:t>USGS Earthquake Data Analysis &amp; Visualisation: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C978BE-531A-4FDA-AB11-EA8F2FF04508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en-GB" smtClean="0"/>
              <a:t>USGS Earthquake Data Analysis &amp; Visualisation: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D4A8-B283-4C9E-BC4D-5CD6B3CBB203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GB" smtClean="0"/>
              <a:t>USGS Earthquake Data Analysis &amp; Visualisation: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8C20A3F2-F774-4188-9107-1973CC270944}" type="datetime1">
              <a:rPr lang="en-US" smtClean="0"/>
              <a:t>1/24/2025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GB" smtClean="0"/>
              <a:t>USGS Earthquake Data Analysis &amp; Visualisation: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288F16-EC2C-415C-8AAB-0A12DF134D30}" type="datetime1">
              <a:rPr lang="en-US" smtClean="0"/>
              <a:t>1/24/2025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GB" smtClean="0"/>
              <a:t>USGS Earthquake Data Analysis &amp; Visualisation: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686179-F9FA-4E89-B682-E3C6C1645E32}" type="datetime1">
              <a:rPr lang="en-US" smtClean="0"/>
              <a:t>1/24/2025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GB" smtClean="0"/>
              <a:t>USGS Earthquake Data Analysis &amp; Visualisation: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D0D-91E1-45B3-A7BF-FFE13BF68C06}" type="datetime1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GB" smtClean="0"/>
              <a:t>USGS Earthquake Data Analysis &amp; Visualisation: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4AC-B667-4C21-ADBA-27EBB436B3F8}" type="datetime1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GB" smtClean="0"/>
              <a:t>USGS Earthquake Data Analysis &amp; Visualisation: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2C275EF6-0680-4D85-9549-47D477EC6B73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GB" smtClean="0"/>
              <a:t>USGS Earthquake Data Analysis &amp; Visualisation: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algn="l" eaLnBrk="1" latinLnBrk="0" hangingPunct="1"/>
            <a:fld id="{36944153-7938-4FA7-A1EB-7ABCCBB4A9B3}" type="datetime1">
              <a:rPr lang="en-US" smtClean="0"/>
              <a:t>1/24/2025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en-GB" smtClean="0"/>
              <a:t>USGS Earthquake Data Analysis &amp; Visualisation: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5CAEE935-633D-4BFD-8FDA-AB014A3ED1AF}" type="datetime1">
              <a:rPr lang="en-US" smtClean="0"/>
              <a:t>1/24/2025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GB" sz="1300" smtClean="0">
                <a:solidFill>
                  <a:schemeClr val="bg2">
                    <a:tint val="60000"/>
                    <a:satMod val="155000"/>
                  </a:schemeClr>
                </a:solidFill>
              </a:rPr>
              <a:t>USGS Earthquake Data Analysis &amp; Visualisation:</a:t>
            </a:r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arazrahman/earthquake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vecteezy.com/system/resources/previews/002/683/104/non_2x/world-map-showing-tectonic-plates-boundaries-free-vector.jp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earthquake.usgs.gov/data/comcat/data-eventterms.php" TargetMode="External"/><Relationship Id="rId4" Type="http://schemas.openxmlformats.org/officeDocument/2006/relationships/hyperlink" Target="https://www.google.com/maps/d/edit?mid=17L4gtxAEaThbMa8kemh8sCSIgZeV5Q4&amp;usp=shar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cap="none" dirty="0" smtClean="0"/>
              <a:t>USGS Earthquake Data Analysis &amp; Visualisation:</a:t>
            </a:r>
            <a:br>
              <a:rPr lang="en-GB" cap="none" dirty="0" smtClean="0"/>
            </a:br>
            <a:r>
              <a:rPr lang="en-GB" cap="none" dirty="0" smtClean="0"/>
              <a:t>The </a:t>
            </a:r>
            <a:r>
              <a:rPr lang="en-GB" cap="none" dirty="0" smtClean="0"/>
              <a:t>A</a:t>
            </a:r>
            <a:r>
              <a:rPr lang="en-GB" cap="none" dirty="0" smtClean="0"/>
              <a:t>mericas vs. the world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cap="none" dirty="0" smtClean="0"/>
              <a:t>(Dates: 17 </a:t>
            </a:r>
            <a:r>
              <a:rPr lang="en-GB" sz="3600" dirty="0" smtClean="0"/>
              <a:t>Dec 24 – 16 Jan 25)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Deirdre Boland</a:t>
            </a:r>
          </a:p>
          <a:p>
            <a:r>
              <a:rPr lang="en-GB" dirty="0" smtClean="0"/>
              <a:t>24 Jan 2025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1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Agenda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Dataset &amp; Initial Investigation</a:t>
            </a:r>
          </a:p>
          <a:p>
            <a:r>
              <a:rPr lang="en-GB" dirty="0" smtClean="0"/>
              <a:t>Method</a:t>
            </a:r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C592886-E571-45D5-8B56-343DC94F8FA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Dataset &amp; Initial investigation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GB" b="1" dirty="0" smtClean="0"/>
              <a:t>Dataset origin</a:t>
            </a:r>
          </a:p>
          <a:p>
            <a:pPr fontAlgn="base"/>
            <a:r>
              <a:rPr lang="en-GB" dirty="0" smtClean="0"/>
              <a:t>The USGS(U.S </a:t>
            </a:r>
            <a:r>
              <a:rPr lang="en-GB" dirty="0" smtClean="0"/>
              <a:t>Geological Survey</a:t>
            </a:r>
            <a:r>
              <a:rPr lang="en-GB" dirty="0" smtClean="0"/>
              <a:t>) monitors </a:t>
            </a:r>
            <a:r>
              <a:rPr lang="en-GB" dirty="0" smtClean="0"/>
              <a:t>and reports on </a:t>
            </a:r>
            <a:r>
              <a:rPr lang="en-GB" dirty="0" smtClean="0"/>
              <a:t>earthquakes, their impacts </a:t>
            </a:r>
            <a:r>
              <a:rPr lang="en-GB" dirty="0" smtClean="0"/>
              <a:t>and hazards, </a:t>
            </a:r>
            <a:r>
              <a:rPr lang="en-GB" dirty="0" smtClean="0"/>
              <a:t>and conducts targeted research on the causes and effects of earthquakes. </a:t>
            </a:r>
          </a:p>
          <a:p>
            <a:pPr fontAlgn="base"/>
            <a:r>
              <a:rPr lang="en-GB" dirty="0" smtClean="0"/>
              <a:t>They USGS </a:t>
            </a:r>
            <a:r>
              <a:rPr lang="en-GB" dirty="0" smtClean="0"/>
              <a:t>provides real-time notifications, feeds and web services </a:t>
            </a:r>
            <a:r>
              <a:rPr lang="en-GB" dirty="0" smtClean="0"/>
              <a:t>about earthquakes.</a:t>
            </a:r>
          </a:p>
          <a:p>
            <a:pPr fontAlgn="base"/>
            <a:r>
              <a:rPr lang="en-GB" dirty="0" smtClean="0"/>
              <a:t>F </a:t>
            </a:r>
            <a:r>
              <a:rPr lang="en-GB" dirty="0" err="1" smtClean="0"/>
              <a:t>Rahman</a:t>
            </a:r>
            <a:r>
              <a:rPr lang="en-GB" dirty="0" smtClean="0"/>
              <a:t> has set up a continuous data set on </a:t>
            </a:r>
            <a:r>
              <a:rPr lang="en-GB" dirty="0" err="1" smtClean="0"/>
              <a:t>Kaggle</a:t>
            </a:r>
            <a:r>
              <a:rPr lang="en-GB" dirty="0" smtClean="0"/>
              <a:t> </a:t>
            </a:r>
            <a:r>
              <a:rPr lang="en-GB" dirty="0" smtClean="0"/>
              <a:t>containing </a:t>
            </a:r>
            <a:r>
              <a:rPr lang="en-GB" dirty="0" smtClean="0"/>
              <a:t>details of all earthquakes that have happened in the last 30 </a:t>
            </a:r>
            <a:r>
              <a:rPr lang="en-GB" dirty="0" smtClean="0"/>
              <a:t>days.</a:t>
            </a:r>
          </a:p>
          <a:p>
            <a:pPr fontAlgn="base"/>
            <a:r>
              <a:rPr lang="en-GB" dirty="0" smtClean="0"/>
              <a:t>Dataset downloaded for analysis covers </a:t>
            </a:r>
            <a:r>
              <a:rPr lang="en-GB" dirty="0" smtClean="0"/>
              <a:t>17 Dec 24 – 16 Jan </a:t>
            </a:r>
            <a:r>
              <a:rPr lang="en-GB" dirty="0" smtClean="0"/>
              <a:t>25</a:t>
            </a:r>
          </a:p>
          <a:p>
            <a:pPr fontAlgn="base"/>
            <a:endParaRPr lang="en-GB" dirty="0" smtClean="0"/>
          </a:p>
          <a:p>
            <a:pPr fontAlgn="base">
              <a:buNone/>
            </a:pPr>
            <a:r>
              <a:rPr lang="en-GB" b="1" dirty="0" smtClean="0"/>
              <a:t>Initial investigation</a:t>
            </a:r>
          </a:p>
          <a:p>
            <a:pPr fontAlgn="base"/>
            <a:r>
              <a:rPr lang="en-GB" dirty="0" smtClean="0"/>
              <a:t>Broad picture analysis </a:t>
            </a:r>
            <a:endParaRPr lang="en-GB" dirty="0" smtClean="0"/>
          </a:p>
          <a:p>
            <a:pPr lvl="1" fontAlgn="base"/>
            <a:r>
              <a:rPr lang="en-GB" dirty="0" smtClean="0"/>
              <a:t>Date, place (longitude, latitude), event type, magnitude and depth data most accessible to non-expert</a:t>
            </a:r>
          </a:p>
          <a:p>
            <a:pPr lvl="1" fontAlgn="base"/>
            <a:r>
              <a:rPr lang="en-GB" dirty="0" smtClean="0"/>
              <a:t>Excluded error data and more technical data </a:t>
            </a:r>
          </a:p>
          <a:p>
            <a:pPr fontAlgn="base"/>
            <a:r>
              <a:rPr lang="en-GB" dirty="0" smtClean="0"/>
              <a:t>Sorted dataset for magnitude and depth</a:t>
            </a:r>
          </a:p>
          <a:p>
            <a:pPr lvl="1" fontAlgn="base"/>
            <a:r>
              <a:rPr lang="en-GB" dirty="0" smtClean="0"/>
              <a:t>highest values contained non American data </a:t>
            </a:r>
          </a:p>
          <a:p>
            <a:pPr lvl="1" fontAlgn="base"/>
            <a:r>
              <a:rPr lang="en-GB" dirty="0" smtClean="0"/>
              <a:t>lower values predominantly American data</a:t>
            </a:r>
          </a:p>
          <a:p>
            <a:pPr lvl="1" fontAlgn="base"/>
            <a:r>
              <a:rPr lang="en-GB" dirty="0" smtClean="0"/>
              <a:t>Do we see differences in magnitude, depth and event types when we separate the Americas from the rest of the world?</a:t>
            </a:r>
          </a:p>
          <a:p>
            <a:pPr lvl="1" fontAlgn="base"/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sz="2200" i="1" dirty="0" smtClean="0"/>
              <a:t>Reference – </a:t>
            </a:r>
            <a:r>
              <a:rPr lang="en-GB" sz="2200" i="1" dirty="0" err="1" smtClean="0"/>
              <a:t>Kaggle</a:t>
            </a:r>
            <a:r>
              <a:rPr lang="en-GB" sz="2200" i="1" dirty="0" smtClean="0"/>
              <a:t> page: </a:t>
            </a:r>
            <a:r>
              <a:rPr lang="en-GB" sz="2200" i="1" u="sng" dirty="0" smtClean="0">
                <a:hlinkClick r:id="rId2"/>
              </a:rPr>
              <a:t>Earthquake</a:t>
            </a:r>
            <a:endParaRPr lang="en-GB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C592886-E571-45D5-8B56-343DC94F8FA6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87914" cy="4495800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GB" sz="1400" dirty="0" smtClean="0"/>
              <a:t>Do we see differences in magnitude, depth and event types when we separate the Americas from the rest of the </a:t>
            </a:r>
            <a:r>
              <a:rPr lang="en-GB" sz="1400" dirty="0" smtClean="0"/>
              <a:t>world?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GB" sz="1400" dirty="0" smtClean="0"/>
              <a:t>Created 2 new datasets using longitudes: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GB" sz="1200" dirty="0" smtClean="0"/>
              <a:t>North and South America (Americas)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GB" sz="1200" dirty="0" smtClean="0"/>
              <a:t>Rest of the world (non-Americas)</a:t>
            </a:r>
          </a:p>
          <a:p>
            <a:pPr marL="594360" lvl="2" indent="-320040">
              <a:spcBef>
                <a:spcPts val="700"/>
              </a:spcBef>
              <a:buSzPct val="60000"/>
              <a:buNone/>
            </a:pPr>
            <a:endParaRPr lang="en-GB" sz="1200" i="1" dirty="0" smtClean="0"/>
          </a:p>
          <a:p>
            <a:endParaRPr lang="en-GB" sz="1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643050"/>
            <a:ext cx="428624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357686" y="3429000"/>
            <a:ext cx="500062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GB" sz="900" i="1" dirty="0" smtClean="0"/>
              <a:t>Tectonic </a:t>
            </a:r>
            <a:r>
              <a:rPr lang="en-GB" sz="900" i="1" dirty="0" smtClean="0"/>
              <a:t>map, reference: </a:t>
            </a:r>
            <a:r>
              <a:rPr lang="en-GB" sz="900" u="sng" dirty="0" smtClean="0">
                <a:hlinkClick r:id="rId3"/>
              </a:rPr>
              <a:t>world-map-showing-tectonic-plates-boundaries-free-vector.jpg (1920×980)</a:t>
            </a:r>
            <a:endParaRPr lang="en-GB" sz="900" i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7643866" y="3786190"/>
            <a:ext cx="14287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20040">
              <a:buClr>
                <a:schemeClr val="accent2"/>
              </a:buClr>
              <a:buSzPct val="60000"/>
            </a:pPr>
            <a:r>
              <a:rPr lang="en-GB" sz="1000" i="1" dirty="0" smtClean="0"/>
              <a:t>Custom map </a:t>
            </a:r>
            <a:r>
              <a:rPr lang="en-GB" sz="1000" i="1" dirty="0" smtClean="0"/>
              <a:t>showing approximate longitude separation of the 2 datasets: the Americas and the rest of the world: </a:t>
            </a:r>
            <a:r>
              <a:rPr lang="en-GB" sz="900" u="sng" dirty="0" smtClean="0">
                <a:hlinkClick r:id="rId4"/>
              </a:rPr>
              <a:t>Custom map view link</a:t>
            </a:r>
            <a:endParaRPr lang="en-GB" sz="900" u="sng" dirty="0" smtClean="0"/>
          </a:p>
          <a:p>
            <a:pPr marL="0" lvl="1" indent="-320040">
              <a:buClr>
                <a:schemeClr val="accent2"/>
              </a:buClr>
              <a:buSzPct val="60000"/>
            </a:pPr>
            <a:endParaRPr lang="en-GB" sz="900" u="sng" dirty="0" smtClean="0"/>
          </a:p>
          <a:p>
            <a:pPr marL="0" lvl="1" indent="-320040">
              <a:buClr>
                <a:schemeClr val="accent2"/>
              </a:buClr>
              <a:buSzPct val="60000"/>
            </a:pPr>
            <a:r>
              <a:rPr lang="en-GB" sz="900" i="1" dirty="0" smtClean="0"/>
              <a:t>*</a:t>
            </a:r>
            <a:r>
              <a:rPr lang="en-GB" sz="900" dirty="0" smtClean="0"/>
              <a:t>place references the </a:t>
            </a:r>
            <a:r>
              <a:rPr lang="en-GB" sz="900" dirty="0" smtClean="0"/>
              <a:t>closest known populated place in relation to the seismic </a:t>
            </a:r>
            <a:r>
              <a:rPr lang="en-GB" sz="900" dirty="0" smtClean="0"/>
              <a:t>event (Americas) in </a:t>
            </a:r>
            <a:r>
              <a:rPr lang="en-GB" sz="900" dirty="0" err="1" smtClean="0"/>
              <a:t>Geonames</a:t>
            </a:r>
            <a:r>
              <a:rPr lang="en-GB" sz="900" dirty="0" smtClean="0"/>
              <a:t> population dataset or a different</a:t>
            </a:r>
            <a:r>
              <a:rPr lang="en-GB" sz="900" dirty="0" smtClean="0"/>
              <a:t> seismic and geographical </a:t>
            </a:r>
            <a:r>
              <a:rPr lang="en-GB" sz="900" dirty="0" smtClean="0"/>
              <a:t>scheme </a:t>
            </a:r>
            <a:r>
              <a:rPr lang="en-GB" sz="900" dirty="0" smtClean="0"/>
              <a:t>is </a:t>
            </a:r>
            <a:r>
              <a:rPr lang="en-GB" sz="900" dirty="0" smtClean="0"/>
              <a:t>used (rest of work.</a:t>
            </a:r>
            <a:r>
              <a:rPr lang="en-GB" sz="900" i="1" dirty="0" smtClean="0"/>
              <a:t> </a:t>
            </a:r>
            <a:r>
              <a:rPr lang="en-GB" sz="900" dirty="0" smtClean="0">
                <a:hlinkClick r:id="rId5"/>
              </a:rPr>
              <a:t>ANSS Comprehensive Earthquake </a:t>
            </a:r>
            <a:r>
              <a:rPr lang="en-GB" sz="900" dirty="0" err="1" smtClean="0">
                <a:hlinkClick r:id="rId5"/>
              </a:rPr>
              <a:t>Catalog</a:t>
            </a:r>
            <a:r>
              <a:rPr lang="en-GB" sz="900" dirty="0" smtClean="0">
                <a:hlinkClick r:id="rId5"/>
              </a:rPr>
              <a:t> (</a:t>
            </a:r>
            <a:r>
              <a:rPr lang="en-GB" sz="900" dirty="0" err="1" smtClean="0">
                <a:hlinkClick r:id="rId5"/>
              </a:rPr>
              <a:t>ComCat</a:t>
            </a:r>
            <a:r>
              <a:rPr lang="en-GB" sz="900" dirty="0" smtClean="0">
                <a:hlinkClick r:id="rId5"/>
              </a:rPr>
              <a:t>) Event Terms Documentation</a:t>
            </a:r>
            <a:endParaRPr lang="en-GB" sz="9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3786190"/>
            <a:ext cx="7565800" cy="2714644"/>
            <a:chOff x="0" y="3786190"/>
            <a:chExt cx="7565800" cy="271464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3786190"/>
              <a:ext cx="7565800" cy="2714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ectangle 13"/>
            <p:cNvSpPr/>
            <p:nvPr/>
          </p:nvSpPr>
          <p:spPr>
            <a:xfrm>
              <a:off x="2643174" y="3786190"/>
              <a:ext cx="1571636" cy="27146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smtClean="0"/>
            </a:p>
            <a:p>
              <a:pPr algn="ctr"/>
              <a:endParaRPr lang="en-GB" dirty="0" smtClean="0"/>
            </a:p>
            <a:p>
              <a:pPr algn="ctr"/>
              <a:endParaRPr lang="en-GB" dirty="0" smtClean="0"/>
            </a:p>
            <a:p>
              <a:pPr algn="ctr"/>
              <a:endParaRPr lang="en-GB" dirty="0" smtClean="0"/>
            </a:p>
            <a:p>
              <a:pPr algn="ctr"/>
              <a:endParaRPr lang="en-GB" dirty="0" smtClean="0"/>
            </a:p>
            <a:p>
              <a:pPr algn="ctr"/>
              <a:endParaRPr lang="en-GB" dirty="0" smtClean="0"/>
            </a:p>
            <a:p>
              <a:pPr algn="ctr"/>
              <a:endParaRPr lang="en-GB" dirty="0" smtClean="0"/>
            </a:p>
            <a:p>
              <a:pPr algn="ctr"/>
              <a:endParaRPr lang="en-GB" dirty="0" smtClean="0"/>
            </a:p>
            <a:p>
              <a:pPr algn="ctr"/>
              <a:r>
                <a:rPr lang="en-GB" dirty="0" smtClean="0"/>
                <a:t>The Americas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5720" y="4786322"/>
              <a:ext cx="928694" cy="7143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C592886-E571-45D5-8B56-343DC94F8FA6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Results – Magnitude vs. Depth vs. Time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sz="1400" dirty="0" smtClean="0">
                <a:solidFill>
                  <a:schemeClr val="tx1"/>
                </a:solidFill>
              </a:rPr>
              <a:t>M</a:t>
            </a:r>
            <a:r>
              <a:rPr lang="en-GB" sz="1400" dirty="0" smtClean="0">
                <a:solidFill>
                  <a:schemeClr val="tx1"/>
                </a:solidFill>
              </a:rPr>
              <a:t>ore data for Americas (8030) versus rest of the world (1034)</a:t>
            </a:r>
          </a:p>
          <a:p>
            <a:pPr>
              <a:buFont typeface="Wingdings" pitchFamily="2" charset="2"/>
              <a:buChar char="q"/>
            </a:pP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smtClean="0">
                <a:solidFill>
                  <a:schemeClr val="tx1"/>
                </a:solidFill>
              </a:rPr>
              <a:t>One 3D plot shown at different rotations: higher depth and magnitude data values harder to see on default visualisation (right) versus rotated visualisation (left)</a:t>
            </a:r>
          </a:p>
          <a:p>
            <a:pPr>
              <a:buFont typeface="Wingdings" pitchFamily="2" charset="2"/>
              <a:buChar char="q"/>
            </a:pP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smtClean="0">
                <a:solidFill>
                  <a:schemeClr val="tx1"/>
                </a:solidFill>
              </a:rPr>
              <a:t>Rest of world data predominantly higher magnitudes and depths versus the Americas</a:t>
            </a:r>
          </a:p>
          <a:p>
            <a:pPr>
              <a:buFont typeface="Wingdings" pitchFamily="2" charset="2"/>
              <a:buChar char="q"/>
            </a:pP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smtClean="0">
                <a:solidFill>
                  <a:schemeClr val="tx1"/>
                </a:solidFill>
              </a:rPr>
              <a:t>Data relatively consistent day to day - some higher than usual depth/magnitude readings in the Americas mid- late December</a:t>
            </a:r>
          </a:p>
        </p:txBody>
      </p:sp>
      <p:pic>
        <p:nvPicPr>
          <p:cNvPr id="9" name="Content Placeholder 8" descr="Mag vs Depth vs Date_noscatter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362200" y="2452651"/>
            <a:ext cx="6400800" cy="3019498"/>
          </a:xfrm>
        </p:spPr>
      </p:pic>
      <p:sp>
        <p:nvSpPr>
          <p:cNvPr id="10" name="Rectangle 9"/>
          <p:cNvSpPr/>
          <p:nvPr/>
        </p:nvSpPr>
        <p:spPr>
          <a:xfrm>
            <a:off x="3071802" y="55721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900" i="1" dirty="0" smtClean="0"/>
              <a:t>*Date </a:t>
            </a:r>
            <a:r>
              <a:rPr lang="en-GB" sz="900" i="1" dirty="0" smtClean="0"/>
              <a:t>axis </a:t>
            </a:r>
            <a:r>
              <a:rPr lang="en-GB" sz="900" i="1" dirty="0" smtClean="0"/>
              <a:t>values converted to float to be plotted and </a:t>
            </a:r>
            <a:r>
              <a:rPr lang="en-GB" sz="900" i="1" dirty="0" smtClean="0"/>
              <a:t>not human </a:t>
            </a:r>
            <a:r>
              <a:rPr lang="en-GB" sz="900" i="1" dirty="0" smtClean="0"/>
              <a:t>readable. </a:t>
            </a:r>
            <a:r>
              <a:rPr lang="en-GB" sz="900" i="1" dirty="0" smtClean="0"/>
              <a:t>Labelled with </a:t>
            </a:r>
            <a:r>
              <a:rPr lang="en-GB" sz="900" i="1" dirty="0" smtClean="0"/>
              <a:t>axis </a:t>
            </a:r>
            <a:r>
              <a:rPr lang="en-GB" sz="900" i="1" dirty="0" smtClean="0"/>
              <a:t>label for readability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5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Results – Magnitude of event types     </a:t>
            </a:r>
            <a:endParaRPr lang="en-GB" sz="4000" dirty="0"/>
          </a:p>
        </p:txBody>
      </p:sp>
      <p:pic>
        <p:nvPicPr>
          <p:cNvPr id="5" name="Content Placeholder 4" descr="Boxplot comparison event types by Magnitud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62200" y="2374312"/>
            <a:ext cx="6400800" cy="3176175"/>
          </a:xfrm>
        </p:spPr>
      </p:pic>
      <p:sp>
        <p:nvSpPr>
          <p:cNvPr id="6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noFill/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GB" sz="1200" dirty="0" smtClean="0">
                <a:solidFill>
                  <a:schemeClr val="tx1"/>
                </a:solidFill>
              </a:rPr>
              <a:t> non </a:t>
            </a:r>
            <a:r>
              <a:rPr lang="en-GB" sz="1200" dirty="0" smtClean="0">
                <a:solidFill>
                  <a:schemeClr val="tx1"/>
                </a:solidFill>
              </a:rPr>
              <a:t>Americas/rest of the </a:t>
            </a:r>
            <a:r>
              <a:rPr lang="en-GB" sz="1200" dirty="0" smtClean="0">
                <a:solidFill>
                  <a:schemeClr val="tx1"/>
                </a:solidFill>
              </a:rPr>
              <a:t>world data only had earthquake event types recorded with predominantly higher magnitudes versus Americas earthquake magnitudes</a:t>
            </a:r>
          </a:p>
          <a:p>
            <a:pPr>
              <a:buFont typeface="Wingdings" pitchFamily="2" charset="2"/>
              <a:buChar char="q"/>
            </a:pPr>
            <a:r>
              <a:rPr lang="en-GB" sz="1200" dirty="0" smtClean="0">
                <a:solidFill>
                  <a:schemeClr val="tx1"/>
                </a:solidFill>
              </a:rPr>
              <a:t> non Americas/rest of the world earthquake outliers mainly lower magnitude and opposite for Americas</a:t>
            </a:r>
          </a:p>
          <a:p>
            <a:pPr>
              <a:buFont typeface="Wingdings" pitchFamily="2" charset="2"/>
              <a:buChar char="q"/>
            </a:pPr>
            <a:r>
              <a:rPr lang="en-GB" sz="1200" dirty="0" smtClean="0">
                <a:solidFill>
                  <a:schemeClr val="tx1"/>
                </a:solidFill>
              </a:rPr>
              <a:t>  </a:t>
            </a:r>
            <a:r>
              <a:rPr lang="en-GB" sz="1200" dirty="0" smtClean="0">
                <a:solidFill>
                  <a:schemeClr val="tx1"/>
                </a:solidFill>
              </a:rPr>
              <a:t>Magnitudes of non earthquake event types for Americas have tighter data spread but similar range of magnitude for the majority of </a:t>
            </a:r>
            <a:r>
              <a:rPr lang="en-GB" sz="1200" dirty="0" err="1" smtClean="0">
                <a:solidFill>
                  <a:schemeClr val="tx1"/>
                </a:solidFill>
              </a:rPr>
              <a:t>datapoints</a:t>
            </a:r>
            <a:endParaRPr lang="en-GB" sz="12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6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Conclusions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USGS captures much more data local to the Americas </a:t>
            </a:r>
          </a:p>
          <a:p>
            <a:r>
              <a:rPr lang="en-GB" dirty="0" smtClean="0"/>
              <a:t>USGS data captured from the rest of the world predominantly of greater magnitude</a:t>
            </a:r>
          </a:p>
          <a:p>
            <a:endParaRPr lang="en-GB" dirty="0" smtClean="0"/>
          </a:p>
          <a:p>
            <a:pPr>
              <a:buNone/>
            </a:pPr>
            <a:r>
              <a:rPr lang="en-GB" b="1" dirty="0" smtClean="0"/>
              <a:t>Potential Future work</a:t>
            </a:r>
          </a:p>
          <a:p>
            <a:r>
              <a:rPr lang="en-GB" dirty="0" smtClean="0"/>
              <a:t>Review and update code for future proofing with further data sets</a:t>
            </a:r>
          </a:p>
          <a:p>
            <a:r>
              <a:rPr lang="en-GB" dirty="0" smtClean="0"/>
              <a:t>Pull and pool more data for longer timeline comparison</a:t>
            </a:r>
          </a:p>
          <a:p>
            <a:r>
              <a:rPr lang="en-GB" dirty="0" smtClean="0"/>
              <a:t>More in-depth analysis of places and event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C592886-E571-45D5-8B56-343DC94F8FA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8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</TotalTime>
  <Words>526</Words>
  <Application>Microsoft Office PowerPoint</Application>
  <PresentationFormat>On-screen Show (4:3)</PresentationFormat>
  <Paragraphs>73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USGS Earthquake Data Analysis &amp; Visualisation: The Americas vs. the world (Dates: 17 Dec 24 – 16 Jan 25)</vt:lpstr>
      <vt:lpstr>Agenda</vt:lpstr>
      <vt:lpstr>Dataset &amp; Initial investigation</vt:lpstr>
      <vt:lpstr>Method</vt:lpstr>
      <vt:lpstr>Results – Magnitude vs. Depth vs. Time</vt:lpstr>
      <vt:lpstr>Results – Magnitude of event types     </vt:lpstr>
      <vt:lpstr>Conclusions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USER-1</dc:creator>
  <cp:lastModifiedBy>USER-1</cp:lastModifiedBy>
  <cp:revision>44</cp:revision>
  <dcterms:created xsi:type="dcterms:W3CDTF">2025-01-24T11:48:45Z</dcterms:created>
  <dcterms:modified xsi:type="dcterms:W3CDTF">2025-01-24T14:06:02Z</dcterms:modified>
</cp:coreProperties>
</file>