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0" r:id="rId6"/>
    <p:sldId id="262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505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1086" y="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037B4-D122-4CF5-BA2A-49322F3574D6}" type="datetimeFigureOut">
              <a:rPr lang="en-US" smtClean="0"/>
              <a:pPr/>
              <a:t>2/7/2025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F9879-4828-40F7-B4E2-44476705839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F9879-4828-40F7-B4E2-444767058393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6324C43-6D9C-47DB-839E-594042BFE572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A6D3-7184-489D-98DA-22B26911FC53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E28E-8E69-4C9F-9BCA-4BF4C865A9DA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39D3-D7ED-4733-8716-B105EE1958CF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6443E-5FDC-4895-AE8B-38B526D6A965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93F9-9885-4C9B-99E1-E374F18D7AFC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4140EBBC-34A2-4B46-8845-9633E1725A77}" type="datetime1">
              <a:rPr lang="en-US" smtClean="0"/>
              <a:pPr algn="l" eaLnBrk="1" latinLnBrk="0" hangingPunct="1"/>
              <a:t>2/7/2025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CB9C1E5-77FC-43A5-A4F9-F08C08FB3547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561A-93FE-4DF5-B653-AD823D3592DC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CFDA-ED1E-4147-BB42-9EF66DBD0653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14E5-B237-4609-A71C-F2365D3637D8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E363D09-BF15-4A15-84BC-97B520222DE5}" type="datetime1">
              <a:rPr lang="en-US" smtClean="0"/>
              <a:pPr algn="l" eaLnBrk="1" latinLnBrk="0" hangingPunct="1"/>
              <a:t>2/7/2025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epankurk/flight-take-off-data-jfk-airport/co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JFK TAXI-OUT Linear Regression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 2019 – Jan 2020</a:t>
            </a:r>
          </a:p>
          <a:p>
            <a:endParaRPr lang="en-GB" dirty="0" smtClean="0"/>
          </a:p>
          <a:p>
            <a:r>
              <a:rPr lang="en-GB" sz="2000" dirty="0" smtClean="0"/>
              <a:t>Deirdre Boland</a:t>
            </a:r>
          </a:p>
          <a:p>
            <a:r>
              <a:rPr lang="en-GB" sz="2000" dirty="0" smtClean="0"/>
              <a:t>07 Feb 2025</a:t>
            </a: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1066800"/>
          </a:xfrm>
        </p:spPr>
        <p:txBody>
          <a:bodyPr/>
          <a:lstStyle/>
          <a:p>
            <a:r>
              <a:rPr lang="en-GB" dirty="0" smtClean="0"/>
              <a:t>Objective and dataset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3656"/>
            <a:ext cx="8229600" cy="432511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1600" b="1" dirty="0" smtClean="0"/>
              <a:t>Objective</a:t>
            </a:r>
          </a:p>
          <a:p>
            <a:r>
              <a:rPr lang="en-GB" sz="1600" dirty="0" smtClean="0"/>
              <a:t>Create Linear Regression Model </a:t>
            </a:r>
            <a:r>
              <a:rPr lang="en-GB" sz="1600" dirty="0" smtClean="0"/>
              <a:t> of  JFK </a:t>
            </a:r>
            <a:r>
              <a:rPr lang="en-GB" sz="1600" dirty="0" smtClean="0"/>
              <a:t>Taxi-Out, </a:t>
            </a:r>
            <a:r>
              <a:rPr lang="en-GB" sz="1600" dirty="0" smtClean="0"/>
              <a:t>using data scraped from an Academic Paper under Review by IEEE transportation covering Nov 2019- Jan 2020 (D </a:t>
            </a:r>
            <a:r>
              <a:rPr lang="en-GB" sz="1600" dirty="0" err="1" smtClean="0"/>
              <a:t>Kansal</a:t>
            </a:r>
            <a:r>
              <a:rPr lang="en-GB" sz="1600" dirty="0" smtClean="0"/>
              <a:t>, </a:t>
            </a:r>
            <a:r>
              <a:rPr lang="en-GB" sz="1600" dirty="0" err="1" smtClean="0"/>
              <a:t>Kaggle</a:t>
            </a:r>
            <a:r>
              <a:rPr lang="en-GB" sz="1600" dirty="0" smtClean="0"/>
              <a:t> dataset)</a:t>
            </a:r>
          </a:p>
          <a:p>
            <a:pPr>
              <a:buNone/>
            </a:pPr>
            <a:r>
              <a:rPr lang="en-GB" sz="1600" b="1" dirty="0" smtClean="0"/>
              <a:t>Value</a:t>
            </a:r>
          </a:p>
          <a:p>
            <a:r>
              <a:rPr lang="en-GB" sz="1600" dirty="0" smtClean="0"/>
              <a:t>At JFK airport Taxi-Out prediction is an important concept for calculating runway time and directly impacts the cost of  flights.</a:t>
            </a:r>
          </a:p>
          <a:p>
            <a:pPr>
              <a:buNone/>
            </a:pPr>
            <a:r>
              <a:rPr lang="en-GB" sz="1600" b="1" dirty="0" smtClean="0"/>
              <a:t>Dataset</a:t>
            </a:r>
          </a:p>
          <a:p>
            <a:r>
              <a:rPr lang="en-GB" sz="1600" dirty="0" smtClean="0"/>
              <a:t>5 text based </a:t>
            </a:r>
            <a:r>
              <a:rPr lang="en-GB" sz="1600" dirty="0" smtClean="0"/>
              <a:t>features/variables</a:t>
            </a:r>
            <a:endParaRPr lang="en-GB" sz="1600" dirty="0" smtClean="0"/>
          </a:p>
          <a:p>
            <a:pPr lvl="1"/>
            <a:r>
              <a:rPr lang="en-GB" sz="1400" dirty="0" smtClean="0"/>
              <a:t>Airline and flight number  indicators (TAIL_NUM, OP_UNIQUE_CARRIER) </a:t>
            </a:r>
          </a:p>
          <a:p>
            <a:pPr lvl="1"/>
            <a:r>
              <a:rPr lang="en-GB" sz="1400" dirty="0" smtClean="0"/>
              <a:t>Destination (DEST) covered by </a:t>
            </a:r>
            <a:r>
              <a:rPr lang="en-GB" sz="1400" dirty="0" smtClean="0"/>
              <a:t>numeric features of </a:t>
            </a:r>
            <a:r>
              <a:rPr lang="en-GB" sz="1400" dirty="0" smtClean="0"/>
              <a:t>distance and scheduled flight time</a:t>
            </a:r>
          </a:p>
          <a:p>
            <a:pPr lvl="1"/>
            <a:r>
              <a:rPr lang="en-GB" sz="1400" dirty="0" smtClean="0"/>
              <a:t>Wind direction (Wind e.g. NW, E etc) – have wind speed and gust in numeric </a:t>
            </a:r>
          </a:p>
          <a:p>
            <a:pPr lvl="1"/>
            <a:r>
              <a:rPr lang="en-GB" sz="1400" dirty="0" smtClean="0"/>
              <a:t>Climate/weather (Condition) – converted to numeric by using frequency counts (more severe weather less frequent)</a:t>
            </a:r>
          </a:p>
          <a:p>
            <a:r>
              <a:rPr lang="en-GB" sz="1600" dirty="0" smtClean="0"/>
              <a:t>18 </a:t>
            </a:r>
            <a:r>
              <a:rPr lang="en-GB" sz="1600" dirty="0" smtClean="0"/>
              <a:t>numeric </a:t>
            </a:r>
            <a:r>
              <a:rPr lang="en-GB" sz="1600" dirty="0" smtClean="0"/>
              <a:t>features, including target feature(TAXI_OUT)</a:t>
            </a:r>
            <a:endParaRPr lang="en-GB" sz="1600" dirty="0" smtClean="0"/>
          </a:p>
          <a:p>
            <a:pPr lvl="1"/>
            <a:r>
              <a:rPr lang="en-GB" sz="1400" dirty="0" smtClean="0"/>
              <a:t>Covering weather/conditions at flight time and flight details e.g. Time, duration</a:t>
            </a:r>
          </a:p>
          <a:p>
            <a:pPr lvl="1"/>
            <a:r>
              <a:rPr lang="en-GB" sz="1400" dirty="0" smtClean="0"/>
              <a:t>Scheduled Arrival Time (CRS_ARR_M) excluded – arrival at another airport, includes time </a:t>
            </a:r>
            <a:r>
              <a:rPr lang="en-GB" sz="1400" dirty="0" smtClean="0"/>
              <a:t>difference offsets</a:t>
            </a:r>
            <a:r>
              <a:rPr lang="en-GB" sz="1400" dirty="0" smtClean="0"/>
              <a:t>. This feature is</a:t>
            </a:r>
            <a:r>
              <a:rPr lang="en-GB" sz="1400" dirty="0" smtClean="0"/>
              <a:t> </a:t>
            </a:r>
            <a:r>
              <a:rPr lang="en-GB" sz="1400" dirty="0" smtClean="0"/>
              <a:t>covered by scheduled duration of flight feature</a:t>
            </a:r>
          </a:p>
          <a:p>
            <a:r>
              <a:rPr lang="en-GB" sz="1600" dirty="0" smtClean="0"/>
              <a:t>Final </a:t>
            </a:r>
            <a:r>
              <a:rPr lang="en-GB" sz="1600" dirty="0" smtClean="0"/>
              <a:t>18 </a:t>
            </a:r>
            <a:r>
              <a:rPr lang="en-GB" sz="1600" dirty="0" smtClean="0"/>
              <a:t>numeric features (</a:t>
            </a:r>
            <a:r>
              <a:rPr lang="en-GB" sz="1600" dirty="0" smtClean="0"/>
              <a:t>17 </a:t>
            </a:r>
            <a:r>
              <a:rPr lang="en-GB" sz="1600" dirty="0" smtClean="0"/>
              <a:t>original &amp; 1 generated from Condition text feature)</a:t>
            </a:r>
          </a:p>
          <a:p>
            <a:endParaRPr lang="en-GB" sz="1600" dirty="0" smtClean="0"/>
          </a:p>
          <a:p>
            <a:r>
              <a:rPr lang="en-GB" sz="1100" dirty="0" smtClean="0"/>
              <a:t>Reference – </a:t>
            </a:r>
            <a:r>
              <a:rPr lang="en-GB" sz="1100" dirty="0" err="1" smtClean="0"/>
              <a:t>Kaggle</a:t>
            </a:r>
            <a:r>
              <a:rPr lang="en-GB" sz="1100" dirty="0" smtClean="0"/>
              <a:t> page </a:t>
            </a:r>
            <a:r>
              <a:rPr lang="en-GB" sz="1100" dirty="0" smtClean="0">
                <a:hlinkClick r:id="rId2"/>
              </a:rPr>
              <a:t>Flight Take Off Data - JFK Airport</a:t>
            </a:r>
            <a:endParaRPr lang="en-GB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14356"/>
            <a:ext cx="8382000" cy="106984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Correlation Matrix – Weather/Climate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85910"/>
            <a:ext cx="4041648" cy="457200"/>
          </a:xfrm>
        </p:spPr>
        <p:txBody>
          <a:bodyPr/>
          <a:lstStyle/>
          <a:p>
            <a:r>
              <a:rPr lang="en-GB" dirty="0" smtClean="0"/>
              <a:t>Correlation Matrix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785910"/>
            <a:ext cx="4041775" cy="457200"/>
          </a:xfrm>
        </p:spPr>
        <p:txBody>
          <a:bodyPr/>
          <a:lstStyle/>
          <a:p>
            <a:r>
              <a:rPr lang="en-GB" dirty="0" smtClean="0"/>
              <a:t>Scatter Matrix </a:t>
            </a:r>
            <a:endParaRPr lang="en-GB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4876" y="2928918"/>
            <a:ext cx="4041775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12899" y="2279631"/>
            <a:ext cx="377797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1500166" y="2357414"/>
            <a:ext cx="285752" cy="92869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3428992" y="2357414"/>
            <a:ext cx="285752" cy="92869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2786050" y="2357414"/>
            <a:ext cx="285752" cy="92869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2428860" y="2357414"/>
            <a:ext cx="285752" cy="92869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071802" y="2357414"/>
            <a:ext cx="357190" cy="92869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3</a:t>
            </a:fld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5357818" y="2357430"/>
            <a:ext cx="500066" cy="92869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8286776" y="2357430"/>
            <a:ext cx="500066" cy="92869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7286644" y="2357430"/>
            <a:ext cx="500066" cy="92869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6786578" y="2357430"/>
            <a:ext cx="500066" cy="92869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7786710" y="2357430"/>
            <a:ext cx="482207" cy="92869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44640"/>
            <a:ext cx="8382000" cy="1069848"/>
          </a:xfrm>
        </p:spPr>
        <p:txBody>
          <a:bodyPr/>
          <a:lstStyle/>
          <a:p>
            <a:r>
              <a:rPr lang="en-GB" dirty="0" smtClean="0"/>
              <a:t>Correlation Matrix – Flight Details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571612"/>
            <a:ext cx="4041648" cy="457200"/>
          </a:xfrm>
        </p:spPr>
        <p:txBody>
          <a:bodyPr/>
          <a:lstStyle/>
          <a:p>
            <a:r>
              <a:rPr lang="en-GB" dirty="0" smtClean="0"/>
              <a:t>Correlation Matrix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1571612"/>
            <a:ext cx="4041775" cy="457200"/>
          </a:xfrm>
        </p:spPr>
        <p:txBody>
          <a:bodyPr/>
          <a:lstStyle/>
          <a:p>
            <a:r>
              <a:rPr lang="en-GB" dirty="0" smtClean="0"/>
              <a:t>Scatter Matrix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0562" y="2071678"/>
            <a:ext cx="4429124" cy="4643446"/>
          </a:xfrm>
        </p:spPr>
        <p:txBody>
          <a:bodyPr>
            <a:normAutofit/>
          </a:bodyPr>
          <a:lstStyle/>
          <a:p>
            <a:r>
              <a:rPr lang="en-GB" sz="1100" dirty="0" smtClean="0"/>
              <a:t>Number of flights scheduled for arrival./departure (</a:t>
            </a:r>
            <a:r>
              <a:rPr lang="en-GB" sz="1100" dirty="0" err="1" smtClean="0"/>
              <a:t>sch_arr</a:t>
            </a:r>
            <a:r>
              <a:rPr lang="en-GB" sz="1100" dirty="0" smtClean="0"/>
              <a:t>, </a:t>
            </a:r>
            <a:r>
              <a:rPr lang="en-GB" sz="1100" dirty="0" err="1" smtClean="0"/>
              <a:t>sch_dep</a:t>
            </a:r>
            <a:r>
              <a:rPr lang="en-GB" sz="1100" dirty="0" smtClean="0"/>
              <a:t>)</a:t>
            </a:r>
          </a:p>
          <a:p>
            <a:pPr lvl="0"/>
            <a:r>
              <a:rPr lang="en-GB" sz="1100" dirty="0" smtClean="0"/>
              <a:t>Departure delay of the flight (DEP_DELAY) - is calculation of *Actual Departure Time (DEP_TIME_M ) subtract Scheduled Departure Time (CRS_DEP_M)                                                       * Gate checkout of the flight not the take off time</a:t>
            </a:r>
          </a:p>
          <a:p>
            <a:pPr lvl="0"/>
            <a:endParaRPr lang="en-GB" sz="1100" dirty="0" smtClean="0"/>
          </a:p>
          <a:p>
            <a:pPr lvl="0"/>
            <a:endParaRPr lang="en-GB" sz="1100" dirty="0" smtClean="0"/>
          </a:p>
          <a:p>
            <a:pPr lvl="0"/>
            <a:endParaRPr lang="en-GB" sz="1100" dirty="0" smtClean="0"/>
          </a:p>
          <a:p>
            <a:pPr lvl="0"/>
            <a:endParaRPr lang="en-GB" sz="1100" dirty="0" smtClean="0"/>
          </a:p>
          <a:p>
            <a:pPr lvl="0"/>
            <a:endParaRPr lang="en-GB" sz="1100" dirty="0" smtClean="0"/>
          </a:p>
          <a:p>
            <a:pPr lvl="0"/>
            <a:endParaRPr lang="en-GB" sz="1100" dirty="0" smtClean="0"/>
          </a:p>
          <a:p>
            <a:pPr lvl="0"/>
            <a:endParaRPr lang="en-GB" sz="1100" dirty="0" smtClean="0"/>
          </a:p>
          <a:p>
            <a:pPr lvl="0"/>
            <a:endParaRPr lang="en-GB" sz="1100" dirty="0" smtClean="0"/>
          </a:p>
          <a:p>
            <a:pPr lvl="0"/>
            <a:endParaRPr lang="en-GB" sz="1100" dirty="0" smtClean="0"/>
          </a:p>
          <a:p>
            <a:pPr lvl="0"/>
            <a:endParaRPr lang="en-GB" sz="1100" dirty="0" smtClean="0"/>
          </a:p>
          <a:p>
            <a:pPr lvl="0"/>
            <a:endParaRPr lang="en-GB" sz="1100" dirty="0" smtClean="0"/>
          </a:p>
          <a:p>
            <a:pPr lvl="0"/>
            <a:endParaRPr lang="en-GB" sz="1100" dirty="0" smtClean="0"/>
          </a:p>
          <a:p>
            <a:pPr lvl="0"/>
            <a:endParaRPr lang="en-GB" sz="1100" dirty="0" smtClean="0"/>
          </a:p>
          <a:p>
            <a:pPr lvl="0"/>
            <a:endParaRPr lang="en-GB" sz="1100" dirty="0" smtClean="0"/>
          </a:p>
          <a:p>
            <a:r>
              <a:rPr lang="en-GB" sz="1100" dirty="0" smtClean="0"/>
              <a:t>Scheduled journey time of the flight (CRS_ELAPSED_TIME)</a:t>
            </a:r>
          </a:p>
          <a:p>
            <a:endParaRPr lang="en-GB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4</a:t>
            </a:fld>
            <a:endParaRPr kumimoji="0" lang="en-US"/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10694"/>
            <a:ext cx="4038600" cy="420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1285852" y="3286124"/>
            <a:ext cx="1928826" cy="2428892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785918" y="2357430"/>
            <a:ext cx="285752" cy="12144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500166" y="2357430"/>
            <a:ext cx="285752" cy="121444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rot="16200000">
            <a:off x="821505" y="4893479"/>
            <a:ext cx="285752" cy="121444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071670" y="2357430"/>
            <a:ext cx="214314" cy="12144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786050" y="2357430"/>
            <a:ext cx="214314" cy="1214446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876" y="3286124"/>
            <a:ext cx="4038600" cy="2539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4714876" y="3286123"/>
            <a:ext cx="4143404" cy="2571768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 rot="16200000">
            <a:off x="4857752" y="5286388"/>
            <a:ext cx="357190" cy="64294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786445" y="3214686"/>
            <a:ext cx="500066" cy="3571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357818" y="3214686"/>
            <a:ext cx="428627" cy="35719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6286511" y="3214686"/>
            <a:ext cx="500066" cy="3571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7786710" y="3214686"/>
            <a:ext cx="500066" cy="35719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/>
          <a:lstStyle/>
          <a:p>
            <a:r>
              <a:rPr lang="en-GB" dirty="0" smtClean="0"/>
              <a:t>Linear regression Model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6512" y="857232"/>
            <a:ext cx="2571768" cy="5989593"/>
          </a:xfrm>
        </p:spPr>
        <p:txBody>
          <a:bodyPr>
            <a:normAutofit fontScale="92500"/>
          </a:bodyPr>
          <a:lstStyle/>
          <a:p>
            <a:pPr marL="0">
              <a:buFontTx/>
              <a:buChar char="-"/>
            </a:pPr>
            <a:r>
              <a:rPr lang="en-US" sz="1200" i="1" dirty="0" smtClean="0"/>
              <a:t>All models scaled using standard </a:t>
            </a:r>
            <a:r>
              <a:rPr lang="en-US" sz="1200" i="1" dirty="0" err="1" smtClean="0"/>
              <a:t>scaler</a:t>
            </a:r>
            <a:r>
              <a:rPr lang="en-US" sz="1200" i="1" dirty="0" smtClean="0"/>
              <a:t>. </a:t>
            </a:r>
            <a:r>
              <a:rPr lang="en-US" sz="1200" i="1" dirty="0" smtClean="0"/>
              <a:t> 80% train, 20% test</a:t>
            </a:r>
            <a:endParaRPr lang="en-US" sz="1200" i="1" dirty="0" smtClean="0"/>
          </a:p>
          <a:p>
            <a:pPr marL="0">
              <a:buFontTx/>
              <a:buChar char="-"/>
            </a:pPr>
            <a:r>
              <a:rPr lang="en-US" sz="1200" dirty="0" smtClean="0"/>
              <a:t>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0-1, higher is better fit</a:t>
            </a:r>
            <a:endParaRPr lang="en-GB" sz="1200" dirty="0" smtClean="0"/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3 features (highest </a:t>
            </a:r>
            <a:r>
              <a:rPr lang="en-GB" sz="1200" dirty="0" err="1" smtClean="0"/>
              <a:t>corrl</a:t>
            </a:r>
            <a:r>
              <a:rPr lang="en-GB" sz="1200" dirty="0" smtClean="0"/>
              <a:t>, green)</a:t>
            </a:r>
          </a:p>
          <a:p>
            <a:r>
              <a:rPr lang="en-US" sz="1200" dirty="0" smtClean="0"/>
              <a:t>Multi Linear Regression (MLR) or Ordinary Least Squares (OLS) – 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0.059</a:t>
            </a:r>
          </a:p>
          <a:p>
            <a:r>
              <a:rPr lang="en-US" sz="1200" dirty="0" smtClean="0"/>
              <a:t>Lasso – 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0.057</a:t>
            </a:r>
          </a:p>
          <a:p>
            <a:r>
              <a:rPr lang="en-US" sz="1200" dirty="0" smtClean="0"/>
              <a:t>Ridge – 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0.059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smtClean="0"/>
              <a:t>8 features (&gt;0.5 </a:t>
            </a:r>
            <a:r>
              <a:rPr lang="en-GB" sz="1200" dirty="0" err="1" smtClean="0"/>
              <a:t>corrl</a:t>
            </a:r>
            <a:r>
              <a:rPr lang="en-GB" sz="1200" dirty="0" smtClean="0"/>
              <a:t>, </a:t>
            </a:r>
            <a:r>
              <a:rPr lang="en-GB" sz="1200" dirty="0" err="1" smtClean="0"/>
              <a:t>ambr</a:t>
            </a:r>
            <a:r>
              <a:rPr lang="en-GB" sz="1200" dirty="0" smtClean="0"/>
              <a:t> </a:t>
            </a:r>
            <a:r>
              <a:rPr lang="en-GB" sz="1200" dirty="0" smtClean="0"/>
              <a:t> non-dash &amp; </a:t>
            </a:r>
            <a:r>
              <a:rPr lang="en-GB" sz="1200" dirty="0" smtClean="0"/>
              <a:t>green)</a:t>
            </a:r>
          </a:p>
          <a:p>
            <a:r>
              <a:rPr lang="en-US" sz="1200" dirty="0" smtClean="0"/>
              <a:t>MLR/OLS – 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0.077</a:t>
            </a:r>
          </a:p>
          <a:p>
            <a:r>
              <a:rPr lang="en-US" sz="1200" dirty="0" smtClean="0"/>
              <a:t>Lasso – 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0.074</a:t>
            </a:r>
          </a:p>
          <a:p>
            <a:r>
              <a:rPr lang="en-US" sz="1200" dirty="0" smtClean="0"/>
              <a:t>Ridge – 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0.077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GB" sz="1200" dirty="0" smtClean="0"/>
              <a:t>14 features (all except red)</a:t>
            </a:r>
          </a:p>
          <a:p>
            <a:r>
              <a:rPr lang="en-US" sz="1200" dirty="0" smtClean="0"/>
              <a:t>MLR/OLS – 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0.083</a:t>
            </a:r>
          </a:p>
          <a:p>
            <a:r>
              <a:rPr lang="en-US" sz="1200" dirty="0" smtClean="0"/>
              <a:t>Lasso – 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0.080</a:t>
            </a:r>
          </a:p>
          <a:p>
            <a:r>
              <a:rPr lang="en-US" sz="1200" dirty="0" smtClean="0"/>
              <a:t>Ridge – r</a:t>
            </a:r>
            <a:r>
              <a:rPr lang="en-US" sz="1200" baseline="30000" dirty="0" smtClean="0"/>
              <a:t>2</a:t>
            </a:r>
            <a:r>
              <a:rPr lang="en-US" sz="1200" dirty="0" smtClean="0"/>
              <a:t> 0.083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sz="1200" i="1" dirty="0" smtClean="0"/>
              <a:t>Alpha tuning (set at 0.1 above)</a:t>
            </a:r>
          </a:p>
          <a:p>
            <a:pPr marL="0">
              <a:buFontTx/>
              <a:buChar char="-"/>
            </a:pPr>
            <a:r>
              <a:rPr lang="en-US" sz="1200" i="1" dirty="0" err="1" smtClean="0"/>
              <a:t>Regularisation</a:t>
            </a:r>
            <a:r>
              <a:rPr lang="en-US" sz="1200" i="1" dirty="0" smtClean="0"/>
              <a:t> penalty in ridge and lasso </a:t>
            </a:r>
            <a:r>
              <a:rPr lang="en-US" sz="1200" i="1" dirty="0" err="1" smtClean="0"/>
              <a:t>modelling</a:t>
            </a:r>
            <a:r>
              <a:rPr lang="en-US" sz="1200" i="1" dirty="0" smtClean="0"/>
              <a:t>.</a:t>
            </a:r>
          </a:p>
          <a:p>
            <a:pPr marL="0">
              <a:buFontTx/>
              <a:buChar char="-"/>
            </a:pPr>
            <a:r>
              <a:rPr lang="en-US" sz="1200" i="1" dirty="0" smtClean="0"/>
              <a:t>Increasing value on Lasso made model dramatically worse but minimal impact  Ridge</a:t>
            </a:r>
          </a:p>
          <a:p>
            <a:pPr marL="0">
              <a:buFontTx/>
              <a:buChar char="-"/>
            </a:pPr>
            <a:r>
              <a:rPr lang="en-US" sz="1200" i="1" dirty="0" smtClean="0"/>
              <a:t>Expected as increasing alpha will get rid of features on Lasso</a:t>
            </a:r>
          </a:p>
        </p:txBody>
      </p:sp>
      <p:sp>
        <p:nvSpPr>
          <p:cNvPr id="7" name="Rectangle 6"/>
          <p:cNvSpPr/>
          <p:nvPr/>
        </p:nvSpPr>
        <p:spPr>
          <a:xfrm>
            <a:off x="2928926" y="5286388"/>
            <a:ext cx="1285884" cy="100013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endParaRPr lang="en-GB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000240"/>
            <a:ext cx="6269656" cy="4714908"/>
          </a:xfrm>
          <a:prstGeom prst="rect">
            <a:avLst/>
          </a:prstGeom>
          <a:solidFill>
            <a:srgbClr val="FFC000">
              <a:alpha val="34000"/>
            </a:srgb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2428860" y="5929330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variable</a:t>
            </a:r>
            <a:endParaRPr lang="en-GB" sz="1100" dirty="0"/>
          </a:p>
        </p:txBody>
      </p:sp>
      <p:sp>
        <p:nvSpPr>
          <p:cNvPr id="16" name="Rectangle 15"/>
          <p:cNvSpPr/>
          <p:nvPr/>
        </p:nvSpPr>
        <p:spPr>
          <a:xfrm>
            <a:off x="0" y="2000240"/>
            <a:ext cx="1643074" cy="928694"/>
          </a:xfrm>
          <a:prstGeom prst="rect">
            <a:avLst/>
          </a:prstGeom>
          <a:solidFill>
            <a:srgbClr val="FF5050">
              <a:alpha val="2902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3143240" y="5715016"/>
            <a:ext cx="1500198" cy="1000132"/>
          </a:xfrm>
          <a:prstGeom prst="rect">
            <a:avLst/>
          </a:prstGeom>
          <a:solidFill>
            <a:srgbClr val="00CC00">
              <a:alpha val="1411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714876" y="4786322"/>
            <a:ext cx="1643074" cy="928694"/>
          </a:xfrm>
          <a:prstGeom prst="rect">
            <a:avLst/>
          </a:prstGeom>
          <a:solidFill>
            <a:srgbClr val="00CC00">
              <a:alpha val="1411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643042" y="2000240"/>
            <a:ext cx="1500198" cy="928694"/>
          </a:xfrm>
          <a:prstGeom prst="rect">
            <a:avLst/>
          </a:prstGeom>
          <a:solidFill>
            <a:srgbClr val="FF5050">
              <a:alpha val="2902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3143240" y="4786322"/>
            <a:ext cx="1500198" cy="928694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0" y="5715016"/>
            <a:ext cx="1500198" cy="1000132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1571604" y="3857628"/>
            <a:ext cx="1500198" cy="928694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3143240" y="2928934"/>
            <a:ext cx="1500198" cy="928694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143240" y="2000240"/>
            <a:ext cx="1500198" cy="928694"/>
          </a:xfrm>
          <a:prstGeom prst="rect">
            <a:avLst/>
          </a:prstGeom>
          <a:solidFill>
            <a:srgbClr val="FF5050">
              <a:alpha val="2902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/>
        </p:nvSpPr>
        <p:spPr>
          <a:xfrm>
            <a:off x="-32" y="2928934"/>
            <a:ext cx="1571636" cy="928694"/>
          </a:xfrm>
          <a:prstGeom prst="rect">
            <a:avLst/>
          </a:prstGeom>
          <a:solidFill>
            <a:srgbClr val="FFC000">
              <a:alpha val="34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571604" y="4786322"/>
            <a:ext cx="1500198" cy="928694"/>
          </a:xfrm>
          <a:prstGeom prst="rect">
            <a:avLst/>
          </a:prstGeom>
          <a:solidFill>
            <a:srgbClr val="00CC00">
              <a:alpha val="14118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571604" y="5715016"/>
            <a:ext cx="1571636" cy="10001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/>
        </p:nvSpPr>
        <p:spPr>
          <a:xfrm>
            <a:off x="0" y="4786322"/>
            <a:ext cx="1500198" cy="928694"/>
          </a:xfrm>
          <a:prstGeom prst="rect">
            <a:avLst/>
          </a:prstGeom>
          <a:solidFill>
            <a:srgbClr val="FFC000">
              <a:alpha val="15000"/>
            </a:srgbClr>
          </a:solidFill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/>
        </p:nvSpPr>
        <p:spPr>
          <a:xfrm>
            <a:off x="1643042" y="2928934"/>
            <a:ext cx="1500198" cy="928694"/>
          </a:xfrm>
          <a:prstGeom prst="rect">
            <a:avLst/>
          </a:prstGeom>
          <a:solidFill>
            <a:srgbClr val="FFC000">
              <a:alpha val="15000"/>
            </a:srgbClr>
          </a:solidFill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/>
        </p:nvSpPr>
        <p:spPr>
          <a:xfrm>
            <a:off x="-32" y="3857628"/>
            <a:ext cx="1500198" cy="928694"/>
          </a:xfrm>
          <a:prstGeom prst="rect">
            <a:avLst/>
          </a:prstGeom>
          <a:solidFill>
            <a:srgbClr val="FF5050">
              <a:alpha val="29020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31" name="Text Placeholder 2"/>
          <p:cNvSpPr txBox="1">
            <a:spLocks/>
          </p:cNvSpPr>
          <p:nvPr/>
        </p:nvSpPr>
        <p:spPr>
          <a:xfrm>
            <a:off x="142844" y="1500174"/>
            <a:ext cx="6000792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anchor="ctr">
            <a:normAutofit fontScale="62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Feature Histograms 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tabLst/>
              <a:defRPr/>
            </a:pPr>
            <a:r>
              <a:rPr kumimoji="0" lang="en-GB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(x-</a:t>
            </a:r>
            <a:r>
              <a:rPr kumimoji="0" lang="en-GB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axis, </a:t>
            </a:r>
            <a:r>
              <a:rPr kumimoji="0" lang="en-GB" sz="1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horiz</a:t>
            </a:r>
            <a:r>
              <a:rPr kumimoji="0" lang="en-GB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units bin 40, y- axis, </a:t>
            </a:r>
            <a:r>
              <a:rPr kumimoji="0" lang="en-GB" sz="19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vert</a:t>
            </a:r>
            <a:r>
              <a:rPr kumimoji="0" lang="en-GB" sz="19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frequency)</a:t>
            </a:r>
            <a:endParaRPr kumimoji="0" lang="en-GB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en-GB" dirty="0" smtClean="0"/>
              <a:t>Conclusion and next steps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0364" y="1892218"/>
            <a:ext cx="5686436" cy="4325112"/>
          </a:xfrm>
        </p:spPr>
        <p:txBody>
          <a:bodyPr>
            <a:normAutofit/>
          </a:bodyPr>
          <a:lstStyle/>
          <a:p>
            <a:r>
              <a:rPr lang="en-GB" sz="1600" dirty="0" smtClean="0"/>
              <a:t>Linear regression model not viable to model JFK Taxi-out with this data </a:t>
            </a:r>
            <a:r>
              <a:rPr lang="en-GB" sz="1600" dirty="0" smtClean="0"/>
              <a:t>set</a:t>
            </a:r>
          </a:p>
          <a:p>
            <a:pPr lvl="1"/>
            <a:r>
              <a:rPr lang="en-GB" sz="1400" dirty="0" smtClean="0"/>
              <a:t> </a:t>
            </a:r>
            <a:r>
              <a:rPr lang="en-GB" sz="1400" dirty="0" smtClean="0"/>
              <a:t>low correlation of </a:t>
            </a:r>
            <a:r>
              <a:rPr lang="en-GB" sz="1400" dirty="0" smtClean="0"/>
              <a:t>features leading to </a:t>
            </a:r>
            <a:r>
              <a:rPr lang="en-GB" sz="1400" dirty="0" err="1" smtClean="0"/>
              <a:t>underfitting</a:t>
            </a:r>
            <a:r>
              <a:rPr lang="en-GB" sz="1400" dirty="0" smtClean="0"/>
              <a:t> (</a:t>
            </a:r>
            <a:r>
              <a:rPr lang="en-US" sz="1400" dirty="0" smtClean="0"/>
              <a:t>erroneous </a:t>
            </a:r>
            <a:r>
              <a:rPr lang="en-US" sz="1400" dirty="0" smtClean="0"/>
              <a:t>outcomes on new </a:t>
            </a:r>
            <a:r>
              <a:rPr lang="en-US" sz="1400" dirty="0" smtClean="0"/>
              <a:t>data)</a:t>
            </a:r>
            <a:endParaRPr lang="en-GB" sz="1400" dirty="0" smtClean="0"/>
          </a:p>
          <a:p>
            <a:r>
              <a:rPr lang="en-GB" sz="1600" dirty="0" smtClean="0"/>
              <a:t>Limited dataset Nov 2019 – Jan 2020, includes holidays and wintry conditions</a:t>
            </a:r>
          </a:p>
          <a:p>
            <a:r>
              <a:rPr lang="en-GB" sz="1600" dirty="0" smtClean="0"/>
              <a:t>Majority Taxi-out time under 25 </a:t>
            </a:r>
            <a:r>
              <a:rPr lang="en-GB" sz="1600" dirty="0" err="1" smtClean="0"/>
              <a:t>mins</a:t>
            </a:r>
            <a:r>
              <a:rPr lang="en-GB" sz="1600" dirty="0" smtClean="0"/>
              <a:t> with a min of 5 and max of 40mins</a:t>
            </a:r>
          </a:p>
          <a:p>
            <a:pPr lvl="1"/>
            <a:r>
              <a:rPr lang="en-GB" sz="1400" dirty="0" smtClean="0"/>
              <a:t>Need more information on Taxi-out metric and calculation</a:t>
            </a:r>
          </a:p>
          <a:p>
            <a:pPr lvl="2"/>
            <a:r>
              <a:rPr lang="en-GB" sz="1200" dirty="0" smtClean="0"/>
              <a:t>What is target? Is consistent 5-15 min realistic? </a:t>
            </a:r>
          </a:p>
          <a:p>
            <a:pPr lvl="2"/>
            <a:r>
              <a:rPr lang="en-GB" sz="1200" dirty="0" smtClean="0"/>
              <a:t>What other data not collected, might be impacting? E.g. impact of different terminals (5) and runways (4</a:t>
            </a:r>
            <a:r>
              <a:rPr lang="en-GB" sz="1200" dirty="0" smtClean="0"/>
              <a:t>), staffing levels</a:t>
            </a:r>
            <a:endParaRPr lang="en-GB" sz="1200" dirty="0" smtClean="0"/>
          </a:p>
          <a:p>
            <a:pPr lvl="1"/>
            <a:endParaRPr lang="en-GB" sz="1400" dirty="0" smtClean="0"/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500290"/>
            <a:ext cx="2786082" cy="2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Q&amp;A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335</TotalTime>
  <Words>560</Words>
  <Application>Microsoft Office PowerPoint</Application>
  <PresentationFormat>On-screen Show (4:3)</PresentationFormat>
  <Paragraphs>88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JFK TAXI-OUT Linear Regression</vt:lpstr>
      <vt:lpstr>Objective and dataset </vt:lpstr>
      <vt:lpstr>Correlation Matrix – Weather/Climate</vt:lpstr>
      <vt:lpstr>Correlation Matrix – Flight Details</vt:lpstr>
      <vt:lpstr>Linear regression Model</vt:lpstr>
      <vt:lpstr>Conclusion and next steps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USER-1</dc:creator>
  <cp:lastModifiedBy>USER-1</cp:lastModifiedBy>
  <cp:revision>46</cp:revision>
  <dcterms:created xsi:type="dcterms:W3CDTF">2025-02-07T02:38:21Z</dcterms:created>
  <dcterms:modified xsi:type="dcterms:W3CDTF">2025-02-07T15:30:57Z</dcterms:modified>
</cp:coreProperties>
</file>