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4" r:id="rId5"/>
    <p:sldId id="266" r:id="rId6"/>
    <p:sldId id="265" r:id="rId7"/>
    <p:sldId id="261" r:id="rId8"/>
    <p:sldId id="258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3A37A-D154-4EB1-A9FB-5BBD6A9AC548}" type="datetimeFigureOut">
              <a:rPr lang="en-US" smtClean="0"/>
              <a:t>2/28/2025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6D21-B55B-4D02-9CCD-E77E55DB637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6D21-B55B-4D02-9CCD-E77E55DB637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311D67-45CD-4ED4-A2F1-2B2C95D125DA}" type="datetime1">
              <a:rPr lang="en-US" smtClean="0"/>
              <a:t>2/28/2025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9AED1A-13CB-4008-BFBD-DD812D7700AB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FE28D-00CB-4716-B2B0-583BB0ECCFDE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470EE9-045E-4119-A183-42B94ABA97FC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61074F-7D3B-4E50-AAF9-1626EEBA55D1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9A76E3-7329-4D97-A0BC-597973DE18A0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1367-D40F-4901-AA1E-79F504ADEF7A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36C65B-8A5E-4C9B-AEB3-398AEB9F9BC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DEF2A-4653-4C08-8467-539F084A6292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39CBBB4-C376-4F8A-9622-F1CA8B902DE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C19E79-76AC-41B8-B432-ADC9B3992FA6}" type="datetime1">
              <a:rPr lang="en-US" smtClean="0"/>
              <a:t>2/28/2025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41323C-A493-44D1-8A3F-183BDD2E2B5F}" type="datetime1">
              <a:rPr lang="en-US" smtClean="0"/>
              <a:t>2/28/2025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Predict Diabetes From Medical Records</a:t>
            </a:r>
            <a:br>
              <a:rPr lang="en-GB" dirty="0" smtClean="0"/>
            </a:br>
            <a:r>
              <a:rPr lang="en-GB" dirty="0" smtClean="0"/>
              <a:t>- Neural Network model investigation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Deirdre Boland 28 Feb 2025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Dataset</a:t>
            </a:r>
          </a:p>
          <a:p>
            <a:r>
              <a:rPr lang="en-GB" sz="2000" dirty="0" smtClean="0"/>
              <a:t> </a:t>
            </a:r>
            <a:r>
              <a:rPr lang="en-GB" sz="2000" dirty="0" smtClean="0"/>
              <a:t>Several medical features given with the output of whether patient is diabetic or not. </a:t>
            </a:r>
            <a:r>
              <a:rPr lang="en-GB" sz="2800" dirty="0" smtClean="0"/>
              <a:t> </a:t>
            </a:r>
          </a:p>
          <a:p>
            <a:pPr>
              <a:buNone/>
            </a:pPr>
            <a:r>
              <a:rPr lang="en-GB" sz="2800" b="1" dirty="0" smtClean="0"/>
              <a:t>Objective</a:t>
            </a:r>
          </a:p>
          <a:p>
            <a:r>
              <a:rPr lang="en-GB" sz="2000" dirty="0" smtClean="0"/>
              <a:t>Compare performance of an artificial neural network (ANN) to other supervised classification models to predict </a:t>
            </a:r>
            <a:r>
              <a:rPr lang="en-GB" sz="2000" dirty="0" smtClean="0"/>
              <a:t>diabetic or not </a:t>
            </a:r>
          </a:p>
          <a:p>
            <a:endParaRPr lang="en-GB" sz="2800" dirty="0" smtClean="0"/>
          </a:p>
          <a:p>
            <a:r>
              <a:rPr lang="en-GB" sz="1200" dirty="0" smtClean="0"/>
              <a:t>Reference – </a:t>
            </a:r>
            <a:r>
              <a:rPr lang="en-GB" sz="1200" dirty="0" err="1" smtClean="0"/>
              <a:t>Kaggle</a:t>
            </a:r>
            <a:r>
              <a:rPr lang="en-GB" sz="1200" dirty="0" smtClean="0"/>
              <a:t>: </a:t>
            </a:r>
            <a:r>
              <a:rPr lang="en-GB" sz="1100" dirty="0" smtClean="0"/>
              <a:t>https://</a:t>
            </a:r>
            <a:r>
              <a:rPr lang="en-GB" sz="1100" dirty="0" smtClean="0"/>
              <a:t>www.kaggle.com/code/paultimothymooney/predict-diabetes-from-medical-records/input?select=diabetes.csv</a:t>
            </a:r>
            <a:endParaRPr lang="en-GB" sz="1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Dataset and Objective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00760" y="1357298"/>
            <a:ext cx="1643074" cy="5500702"/>
          </a:xfrm>
          <a:prstGeom prst="rect">
            <a:avLst/>
          </a:prstGeom>
          <a:gradFill>
            <a:gsLst>
              <a:gs pos="100000">
                <a:schemeClr val="accent3">
                  <a:tint val="32000"/>
                  <a:satMod val="250000"/>
                  <a:alpha val="20000"/>
                </a:schemeClr>
              </a:gs>
              <a:gs pos="100000">
                <a:schemeClr val="accent3">
                  <a:tint val="23000"/>
                  <a:satMod val="30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428736"/>
            <a:ext cx="4429156" cy="4857784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1 target </a:t>
            </a:r>
            <a:r>
              <a:rPr lang="en-GB" b="1" dirty="0" smtClean="0"/>
              <a:t>Outcome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~2:1 ratio non-diabetic (0) to diabetic (1)</a:t>
            </a:r>
          </a:p>
          <a:p>
            <a:r>
              <a:rPr lang="en-GB" dirty="0" smtClean="0"/>
              <a:t>8 predictor features – no nulls</a:t>
            </a:r>
          </a:p>
          <a:p>
            <a:r>
              <a:rPr lang="en-GB" dirty="0" smtClean="0"/>
              <a:t>Initial assessment:</a:t>
            </a:r>
          </a:p>
          <a:p>
            <a:pPr lvl="1"/>
            <a:r>
              <a:rPr lang="en-GB" dirty="0" smtClean="0"/>
              <a:t>Illogical 0 values for several features –&gt; likely missing data -&gt; 0 values made null</a:t>
            </a:r>
          </a:p>
          <a:p>
            <a:pPr lvl="2"/>
            <a:r>
              <a:rPr lang="en-GB" b="1" dirty="0" smtClean="0"/>
              <a:t>Glucose: </a:t>
            </a:r>
            <a:r>
              <a:rPr lang="en-GB" dirty="0" smtClean="0"/>
              <a:t>Plasma glucose concentration after 2 hours in an oral glucose tolerance test</a:t>
            </a:r>
          </a:p>
          <a:p>
            <a:pPr lvl="2"/>
            <a:r>
              <a:rPr lang="en-GB" b="1" dirty="0" smtClean="0"/>
              <a:t>Blood Pressure</a:t>
            </a:r>
            <a:r>
              <a:rPr lang="en-GB" dirty="0" smtClean="0"/>
              <a:t>: Diastolic blood pressure (mm Hg)</a:t>
            </a:r>
          </a:p>
          <a:p>
            <a:pPr lvl="2"/>
            <a:r>
              <a:rPr lang="en-GB" b="1" dirty="0" smtClean="0"/>
              <a:t>Skin Thickness</a:t>
            </a:r>
            <a:r>
              <a:rPr lang="en-GB" dirty="0" smtClean="0"/>
              <a:t>: Triceps skin fold thickness (mm)</a:t>
            </a:r>
          </a:p>
          <a:p>
            <a:pPr lvl="2"/>
            <a:r>
              <a:rPr lang="en-GB" b="1" dirty="0" smtClean="0"/>
              <a:t>Insulin: </a:t>
            </a:r>
            <a:r>
              <a:rPr lang="en-GB" dirty="0" smtClean="0"/>
              <a:t>2-Hour serum insulin (mu U/ml)</a:t>
            </a:r>
          </a:p>
          <a:p>
            <a:pPr lvl="2"/>
            <a:r>
              <a:rPr lang="en-GB" b="1" dirty="0" smtClean="0"/>
              <a:t>BMI</a:t>
            </a:r>
            <a:r>
              <a:rPr lang="en-GB" dirty="0" smtClean="0"/>
              <a:t>: Body mass index (weight in kg/(height in m)^2)</a:t>
            </a:r>
          </a:p>
          <a:p>
            <a:pPr lvl="1"/>
            <a:r>
              <a:rPr lang="en-GB" dirty="0" smtClean="0"/>
              <a:t>No changes made to values:</a:t>
            </a:r>
          </a:p>
          <a:p>
            <a:pPr lvl="2"/>
            <a:r>
              <a:rPr lang="en-GB" b="1" dirty="0" smtClean="0"/>
              <a:t>Pregnancies</a:t>
            </a:r>
            <a:r>
              <a:rPr lang="en-GB" dirty="0" smtClean="0"/>
              <a:t> state number of times pregnant but can’t distinguish 0 values into male or female or missing data</a:t>
            </a:r>
          </a:p>
          <a:p>
            <a:pPr lvl="2"/>
            <a:r>
              <a:rPr lang="en-GB" b="1" dirty="0" smtClean="0"/>
              <a:t>Diabetes Pedigree function </a:t>
            </a:r>
            <a:r>
              <a:rPr lang="en-GB" dirty="0" smtClean="0"/>
              <a:t>– assess </a:t>
            </a:r>
            <a:r>
              <a:rPr lang="en-GB" dirty="0" smtClean="0"/>
              <a:t>the genetic predisposition of an individual to diabetes based on their family history of disease</a:t>
            </a:r>
            <a:r>
              <a:rPr lang="en-GB" dirty="0" smtClean="0"/>
              <a:t>.</a:t>
            </a:r>
          </a:p>
          <a:p>
            <a:pPr lvl="2"/>
            <a:r>
              <a:rPr lang="en-GB" b="1" dirty="0" smtClean="0"/>
              <a:t>Age</a:t>
            </a:r>
          </a:p>
          <a:p>
            <a:r>
              <a:rPr lang="en-GB" dirty="0" smtClean="0"/>
              <a:t>Compared non-logged and logged  of skewed features</a:t>
            </a:r>
          </a:p>
          <a:p>
            <a:r>
              <a:rPr lang="en-GB" dirty="0" smtClean="0"/>
              <a:t>Replaced nulls with </a:t>
            </a:r>
            <a:r>
              <a:rPr lang="en-GB" dirty="0" smtClean="0"/>
              <a:t>median/mean depending on </a:t>
            </a:r>
            <a:r>
              <a:rPr lang="en-GB" dirty="0" smtClean="0"/>
              <a:t>skew post logging if applicable:</a:t>
            </a:r>
          </a:p>
          <a:p>
            <a:pPr lvl="1"/>
            <a:r>
              <a:rPr lang="en-GB" dirty="0" smtClean="0"/>
              <a:t>A lot of replacements affected correlation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exploration and cleaning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564337"/>
            <a:ext cx="36576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428736"/>
            <a:ext cx="1428760" cy="147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1428736"/>
            <a:ext cx="1357322" cy="146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5228467"/>
            <a:ext cx="1357322" cy="140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1066" y="5228467"/>
            <a:ext cx="1308652" cy="14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14875" y="2943657"/>
          <a:ext cx="4286282" cy="2128417"/>
        </p:xfrm>
        <a:graphic>
          <a:graphicData uri="http://schemas.openxmlformats.org/drawingml/2006/table">
            <a:tbl>
              <a:tblPr/>
              <a:tblGrid>
                <a:gridCol w="1324654"/>
                <a:gridCol w="893872"/>
                <a:gridCol w="689252"/>
                <a:gridCol w="689252"/>
                <a:gridCol w="689252"/>
              </a:tblGrid>
              <a:tr h="15569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dbl" strike="noStrike" baseline="0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Correlation matrix</a:t>
                      </a:r>
                      <a:endParaRPr lang="en-GB" sz="900" b="1" i="0" u="dbl" strike="noStrike" baseline="0" dirty="0">
                        <a:solidFill>
                          <a:srgbClr val="000000"/>
                        </a:solidFill>
                        <a:latin typeface="Lucida Sans Unicode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Original data Outcome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latin typeface="Lucida Sans Unicode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900" b="1" i="1" u="none" strike="noStrike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Some  Features Logged</a:t>
                      </a:r>
                      <a:r>
                        <a:rPr lang="en-GB" sz="900" b="1" i="0" u="none" strike="noStrike" dirty="0" smtClean="0">
                          <a:solidFill>
                            <a:srgbClr val="000000"/>
                          </a:solidFill>
                          <a:latin typeface="Lucida Sans Unicode"/>
                        </a:rPr>
                        <a:t> Outcome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latin typeface="Lucida Sans Unicode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9598">
                <a:tc vMerge="1">
                  <a:txBody>
                    <a:bodyPr/>
                    <a:lstStyle/>
                    <a:p>
                      <a:pPr algn="ctr" rtl="0" fontAlgn="ctr"/>
                      <a:endParaRPr lang="en-GB" sz="900" b="1" i="0" u="none" strike="noStrike" dirty="0">
                        <a:solidFill>
                          <a:srgbClr val="000000"/>
                        </a:solidFill>
                        <a:latin typeface="Lucida Sans Unicode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nulls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nulls filled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nulls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nulls filled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Pregnancies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C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C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9C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Glucose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C8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C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C8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C90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BloodPressure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SkinThickness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A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D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A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C9A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Insulin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7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5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B99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7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7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6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696"/>
                    </a:solidFill>
                  </a:tcPr>
                </a:tc>
              </a:tr>
              <a:tr h="359398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Diabetes Pedigree 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1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9C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1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0.27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998"/>
                    </a:solidFill>
                  </a:tcPr>
                </a:tc>
              </a:tr>
              <a:tr h="155697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Outcome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latin typeface="Lucida Sans Unicode"/>
                        </a:rPr>
                        <a:t>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29190" y="1928802"/>
            <a:ext cx="64294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nulls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9190" y="5429264"/>
            <a:ext cx="64294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Nulls filled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643834" y="5728533"/>
            <a:ext cx="857256" cy="50006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143636" y="5799971"/>
            <a:ext cx="857256" cy="42862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14876" y="4929198"/>
            <a:ext cx="4286280" cy="214314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71472" y="1428736"/>
            <a:ext cx="4286280" cy="357190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000860" y="2428868"/>
            <a:ext cx="571536" cy="500066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572464" y="2428868"/>
            <a:ext cx="428692" cy="500066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072330" y="6228599"/>
            <a:ext cx="500066" cy="500066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501090" y="6228599"/>
            <a:ext cx="428692" cy="500066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643834" y="1928802"/>
            <a:ext cx="857256" cy="50006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72198" y="2000240"/>
            <a:ext cx="857256" cy="42862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4714876" y="3929066"/>
            <a:ext cx="4286280" cy="28575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visualisation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83582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214282" y="1428736"/>
            <a:ext cx="4929222" cy="4286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GB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Features</a:t>
            </a:r>
            <a:r>
              <a:rPr kumimoji="0" lang="en-GB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0 non-diabetic and 1 diabetic: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GB" sz="1100" baseline="0" dirty="0" smtClean="0"/>
              <a:t>Diabetic</a:t>
            </a:r>
            <a:r>
              <a:rPr lang="en-GB" sz="1100" dirty="0" smtClean="0"/>
              <a:t> data tends to skew higher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71470" y="1285860"/>
            <a:ext cx="2928958" cy="5357850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Model performance comparison AUC score</a:t>
            </a:r>
          </a:p>
          <a:p>
            <a:pPr lvl="1"/>
            <a:r>
              <a:rPr lang="en-GB" sz="2500" dirty="0" smtClean="0"/>
              <a:t>Area under ROC curve (AUC) </a:t>
            </a:r>
            <a:r>
              <a:rPr lang="en-US" sz="25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plots the</a:t>
            </a:r>
            <a:r>
              <a:rPr lang="en-US" sz="2500" dirty="0" smtClean="0">
                <a:solidFill>
                  <a:srgbClr val="3EC14F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sensitivity</a:t>
            </a:r>
            <a:r>
              <a:rPr lang="en-US" sz="24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/recall (true positive = TP/(TP+FN)] </a:t>
            </a:r>
            <a:r>
              <a:rPr lang="en-US" sz="24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 the </a:t>
            </a: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specificity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(false positive = TN/TN+FP)</a:t>
            </a:r>
            <a:r>
              <a:rPr lang="en-US" sz="24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lvl="1"/>
            <a:r>
              <a:rPr lang="en-US" sz="25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0 </a:t>
            </a:r>
            <a:r>
              <a:rPr lang="en-US" sz="25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(poor) </a:t>
            </a:r>
            <a:r>
              <a:rPr lang="en-US" sz="25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to 1 </a:t>
            </a:r>
            <a:r>
              <a:rPr lang="en-US" sz="25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(perfect).</a:t>
            </a:r>
            <a:r>
              <a:rPr lang="en-US" sz="2500" dirty="0" smtClean="0"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GB" sz="2500" dirty="0" smtClean="0"/>
          </a:p>
          <a:p>
            <a:r>
              <a:rPr lang="en-GB" dirty="0" smtClean="0"/>
              <a:t>Data Z- scaled before modelling </a:t>
            </a:r>
          </a:p>
          <a:p>
            <a:r>
              <a:rPr lang="en-GB" dirty="0" smtClean="0"/>
              <a:t>70/30 train/test split</a:t>
            </a:r>
          </a:p>
          <a:p>
            <a:r>
              <a:rPr lang="en-GB" dirty="0" smtClean="0"/>
              <a:t>Supervised classification models:</a:t>
            </a:r>
          </a:p>
          <a:p>
            <a:pPr lvl="1"/>
            <a:r>
              <a:rPr lang="en-GB" sz="2500" b="1" dirty="0" smtClean="0"/>
              <a:t>Logistic regression (LR) model</a:t>
            </a:r>
            <a:r>
              <a:rPr lang="en-GB" sz="2500" dirty="0" smtClean="0"/>
              <a:t>:</a:t>
            </a:r>
          </a:p>
          <a:p>
            <a:pPr lvl="2"/>
            <a:r>
              <a:rPr lang="en-GB" dirty="0" smtClean="0"/>
              <a:t>Null filled logged features (</a:t>
            </a:r>
            <a:r>
              <a:rPr lang="en-GB" dirty="0" smtClean="0"/>
              <a:t>AUC: </a:t>
            </a:r>
            <a:r>
              <a:rPr lang="en-GB" dirty="0" smtClean="0"/>
              <a:t>0.754)  better than null filled non-logged (</a:t>
            </a:r>
            <a:r>
              <a:rPr lang="en-GB" dirty="0" smtClean="0"/>
              <a:t>AUC: </a:t>
            </a:r>
            <a:r>
              <a:rPr lang="en-GB" dirty="0" smtClean="0"/>
              <a:t>0.729)</a:t>
            </a:r>
          </a:p>
          <a:p>
            <a:pPr lvl="1"/>
            <a:r>
              <a:rPr lang="en-GB" sz="2500" dirty="0" smtClean="0"/>
              <a:t>LR better than null filled logged features </a:t>
            </a:r>
            <a:r>
              <a:rPr lang="en-GB" sz="2500" b="1" dirty="0" smtClean="0"/>
              <a:t>SVM </a:t>
            </a:r>
            <a:r>
              <a:rPr lang="en-GB" sz="2500" dirty="0" smtClean="0"/>
              <a:t>(</a:t>
            </a:r>
            <a:r>
              <a:rPr lang="en-GB" sz="2500" dirty="0" smtClean="0"/>
              <a:t>AUC linear: </a:t>
            </a:r>
            <a:r>
              <a:rPr lang="en-GB" sz="2500" dirty="0" smtClean="0"/>
              <a:t>0.749 AUC, </a:t>
            </a:r>
            <a:r>
              <a:rPr lang="en-GB" sz="2500" dirty="0" smtClean="0"/>
              <a:t>sigmoid: </a:t>
            </a:r>
            <a:r>
              <a:rPr lang="en-GB" sz="2500" dirty="0" smtClean="0"/>
              <a:t>0.699 AUC, </a:t>
            </a:r>
            <a:r>
              <a:rPr lang="en-GB" sz="2500" dirty="0" err="1" smtClean="0"/>
              <a:t>rbf</a:t>
            </a:r>
            <a:r>
              <a:rPr lang="en-GB" sz="2500" dirty="0" smtClean="0"/>
              <a:t>: </a:t>
            </a:r>
            <a:r>
              <a:rPr lang="en-GB" sz="2500" dirty="0" smtClean="0"/>
              <a:t>0.691)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 performance metrics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1643050"/>
            <a:ext cx="276792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4733" y="3929066"/>
            <a:ext cx="2621713" cy="241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3919" y="3857629"/>
            <a:ext cx="31750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960666" y="5310530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TP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389162" y="4739026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TN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960666" y="4739026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FP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389162" y="5310530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FN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7686" y="5167654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TP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868" y="4739026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TN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4739026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FP</a:t>
            </a:r>
            <a:endParaRPr lang="en-GB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0430" y="5239092"/>
            <a:ext cx="96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FN</a:t>
            </a:r>
            <a:endParaRPr lang="en-GB" sz="11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 l="65000" t="69676"/>
          <a:stretch>
            <a:fillRect/>
          </a:stretch>
        </p:blipFill>
        <p:spPr bwMode="auto">
          <a:xfrm>
            <a:off x="7072331" y="1714488"/>
            <a:ext cx="1285884" cy="115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3643306" y="121442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sz="1600" b="1" dirty="0" smtClean="0"/>
              <a:t>Logistic regression model evaluation:</a:t>
            </a:r>
            <a:endParaRPr lang="en-GB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8662" y="4357694"/>
            <a:ext cx="1571636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5341308"/>
            <a:ext cx="2214578" cy="2308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472" y="5500702"/>
            <a:ext cx="2000264" cy="230832"/>
          </a:xfrm>
          <a:prstGeom prst="rect">
            <a:avLst/>
          </a:prstGeom>
          <a:solidFill>
            <a:schemeClr val="accent2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 </a:t>
            </a:r>
            <a:endParaRPr lang="en-GB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472" y="5653102"/>
            <a:ext cx="2000264" cy="230832"/>
          </a:xfrm>
          <a:prstGeom prst="rect">
            <a:avLst/>
          </a:prstGeom>
          <a:solidFill>
            <a:schemeClr val="accent2">
              <a:lumMod val="20000"/>
              <a:lumOff val="8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900" dirty="0" smtClean="0"/>
              <a:t> </a:t>
            </a:r>
            <a:endParaRPr lang="en-GB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857224" y="4714884"/>
            <a:ext cx="2000264" cy="36933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/>
          <p:cNvSpPr txBox="1">
            <a:spLocks/>
          </p:cNvSpPr>
          <p:nvPr/>
        </p:nvSpPr>
        <p:spPr>
          <a:xfrm>
            <a:off x="285720" y="642918"/>
            <a:ext cx="8715436" cy="50006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Logistic regression (LR) model</a:t>
            </a:r>
            <a:r>
              <a:rPr kumimoji="0" lang="en-GB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AUC: 0.754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GB" sz="1200" dirty="0" smtClean="0"/>
              <a:t>Sequential ANN models: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GB" sz="1200" dirty="0" smtClean="0"/>
              <a:t>most -&gt;--------------------------------------- &gt; -------------------- &gt; least complex</a:t>
            </a: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200" dirty="0" smtClean="0"/>
              <a:t>3 hidden layers [8 </a:t>
            </a:r>
            <a:r>
              <a:rPr lang="en-GB" sz="1200" dirty="0" smtClean="0"/>
              <a:t>- (50-20-4) - 1</a:t>
            </a:r>
            <a:r>
              <a:rPr lang="en-GB" sz="1200" dirty="0" smtClean="0"/>
              <a:t>]          1 hidden layer </a:t>
            </a:r>
            <a:r>
              <a:rPr lang="en-GB" sz="1200" dirty="0" smtClean="0"/>
              <a:t>[8 - (16) - 1</a:t>
            </a:r>
            <a:r>
              <a:rPr lang="en-GB" sz="1200" dirty="0" smtClean="0"/>
              <a:t>]		Binary </a:t>
            </a:r>
            <a:r>
              <a:rPr lang="en-GB" sz="1200" dirty="0" err="1" smtClean="0"/>
              <a:t>preceptron</a:t>
            </a: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GB" sz="1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 </a:t>
            </a:r>
            <a:r>
              <a:rPr lang="en-GB" dirty="0" smtClean="0"/>
              <a:t>neural </a:t>
            </a:r>
            <a:r>
              <a:rPr lang="en-GB" dirty="0" smtClean="0"/>
              <a:t>networks predict </a:t>
            </a:r>
            <a:r>
              <a:rPr lang="en-GB" dirty="0" smtClean="0"/>
              <a:t>better?</a:t>
            </a:r>
            <a:endParaRPr lang="en-GB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 t="10660" r="2654" b="43054"/>
          <a:stretch>
            <a:fillRect/>
          </a:stretch>
        </p:blipFill>
        <p:spPr bwMode="auto">
          <a:xfrm>
            <a:off x="214282" y="1598394"/>
            <a:ext cx="2900396" cy="168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598452"/>
            <a:ext cx="1285884" cy="133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4500570"/>
            <a:ext cx="1216640" cy="125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55" y="5929330"/>
            <a:ext cx="1191963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5929330"/>
            <a:ext cx="1175635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00430" y="4376639"/>
          <a:ext cx="913018" cy="1417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0468"/>
                <a:gridCol w="492550"/>
              </a:tblGrid>
              <a:tr h="2877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/>
                        <a:t/>
                      </a:r>
                      <a:br>
                        <a:rPr lang="en-GB" sz="800" b="1" dirty="0"/>
                      </a:br>
                      <a:r>
                        <a:rPr lang="en-GB" sz="800" b="1" dirty="0"/>
                        <a:t>AUC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/>
                        <a:t>Last epoch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0.773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13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0.770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14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0.764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25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0.767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13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0.761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/>
                        <a:t>35</a:t>
                      </a:r>
                    </a:p>
                  </a:txBody>
                  <a:tcPr marL="76200" marR="76200" marT="38100" marB="38100" anchor="ctr"/>
                </a:tc>
              </a:tr>
              <a:tr h="164444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0.767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15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7554" y="5838014"/>
            <a:ext cx="1309169" cy="101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00562" y="4376639"/>
            <a:ext cx="1500198" cy="148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72264" y="4357694"/>
          <a:ext cx="979389" cy="1417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883"/>
                <a:gridCol w="571506"/>
              </a:tblGrid>
              <a:tr h="1057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/>
                        <a:t>AUC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dirty="0"/>
                        <a:t>Last epoch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0.762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/>
                        <a:t>44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0.762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/>
                        <a:t>44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0.759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43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0.759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/>
                        <a:t>44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0.759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/>
                        <a:t>42</a:t>
                      </a:r>
                    </a:p>
                  </a:txBody>
                  <a:tcPr marL="76200" marR="762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0.768</a:t>
                      </a:r>
                      <a:endParaRPr lang="en-GB" sz="7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/>
                        <a:t>45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/>
          <a:srcRect t="14377" r="5984" b="61661"/>
          <a:stretch>
            <a:fillRect/>
          </a:stretch>
        </p:blipFill>
        <p:spPr bwMode="auto">
          <a:xfrm>
            <a:off x="6286511" y="1821642"/>
            <a:ext cx="2643207" cy="75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57950" y="5810241"/>
            <a:ext cx="1344816" cy="104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72396" y="4357693"/>
            <a:ext cx="1428760" cy="147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/>
          <a:srcRect t="56945" r="51327"/>
          <a:stretch>
            <a:fillRect/>
          </a:stretch>
        </p:blipFill>
        <p:spPr bwMode="auto">
          <a:xfrm>
            <a:off x="861660" y="3214686"/>
            <a:ext cx="1424324" cy="117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13"/>
          <a:srcRect t="13804" r="7894" b="53987"/>
          <a:stretch>
            <a:fillRect/>
          </a:stretch>
        </p:blipFill>
        <p:spPr bwMode="auto">
          <a:xfrm>
            <a:off x="3214678" y="1754667"/>
            <a:ext cx="2928958" cy="10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3"/>
          <a:srcRect t="50000" r="54386" b="3374"/>
          <a:stretch>
            <a:fillRect/>
          </a:stretch>
        </p:blipFill>
        <p:spPr bwMode="auto">
          <a:xfrm>
            <a:off x="3936574" y="2857489"/>
            <a:ext cx="1564120" cy="150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10"/>
          <a:srcRect t="42493" r="55045"/>
          <a:stretch>
            <a:fillRect/>
          </a:stretch>
        </p:blipFill>
        <p:spPr bwMode="auto">
          <a:xfrm>
            <a:off x="7072330" y="2857496"/>
            <a:ext cx="1320819" cy="150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4786315" y="5929330"/>
            <a:ext cx="1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Model re-run 6 times with early stop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7715272" y="5857892"/>
            <a:ext cx="1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Model re-run 6 times with early stop</a:t>
            </a:r>
            <a:endParaRPr lang="en-GB" sz="1200" dirty="0"/>
          </a:p>
        </p:txBody>
      </p:sp>
      <p:sp>
        <p:nvSpPr>
          <p:cNvPr id="31" name="Rectangle 30"/>
          <p:cNvSpPr/>
          <p:nvPr/>
        </p:nvSpPr>
        <p:spPr>
          <a:xfrm>
            <a:off x="-142908" y="4143380"/>
            <a:ext cx="1149995" cy="512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200" dirty="0" smtClean="0"/>
              <a:t>80 epochs </a:t>
            </a:r>
            <a:endParaRPr lang="en-GB" sz="12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200" dirty="0" smtClean="0"/>
              <a:t>AUC</a:t>
            </a:r>
            <a:r>
              <a:rPr lang="en-GB" sz="1200" dirty="0" smtClean="0"/>
              <a:t>: 0.712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57422" y="3556345"/>
            <a:ext cx="928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200" dirty="0" smtClean="0"/>
              <a:t>Early </a:t>
            </a:r>
            <a:r>
              <a:rPr lang="en-GB" sz="1200" dirty="0" smtClean="0"/>
              <a:t>stop16 </a:t>
            </a:r>
            <a:r>
              <a:rPr lang="en-GB" sz="1200" dirty="0" smtClean="0"/>
              <a:t>epochs AUC: 0.760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72278" y="4286244"/>
            <a:ext cx="5143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644112" y="4285450"/>
            <a:ext cx="5143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72264" y="5572140"/>
            <a:ext cx="1000132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500430" y="5572140"/>
            <a:ext cx="928694" cy="21431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42910" y="571480"/>
            <a:ext cx="3357586" cy="3693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285984" y="4143380"/>
            <a:ext cx="785818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3428992" y="5500702"/>
            <a:ext cx="500066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500430" y="4357694"/>
            <a:ext cx="500066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500826" y="4357694"/>
            <a:ext cx="500066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6500826" y="5500702"/>
            <a:ext cx="500066" cy="369332"/>
          </a:xfrm>
          <a:prstGeom prst="rect">
            <a:avLst/>
          </a:prstGeom>
          <a:solidFill>
            <a:srgbClr val="92D05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4357694"/>
            <a:ext cx="1071538" cy="369332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GB" sz="1200" dirty="0" smtClean="0"/>
              <a:t>1 </a:t>
            </a:r>
            <a:r>
              <a:rPr lang="en-GB" sz="1200" dirty="0" smtClean="0"/>
              <a:t>hidden layer </a:t>
            </a:r>
            <a:r>
              <a:rPr lang="en-GB" sz="1200" dirty="0" smtClean="0"/>
              <a:t>[8 - (16) - 1] Epoch 13 AUC: 0.767</a:t>
            </a:r>
            <a:endParaRPr lang="en-GB" sz="1200" dirty="0" smtClean="0"/>
          </a:p>
          <a:p>
            <a:r>
              <a:rPr lang="en-GB" sz="1200" dirty="0" smtClean="0"/>
              <a:t>Forced model to give consistent output with random seed</a:t>
            </a:r>
            <a:endParaRPr lang="en-GB" sz="1200" dirty="0" smtClean="0"/>
          </a:p>
          <a:p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GB" dirty="0" smtClean="0"/>
              <a:t>Exploring an ANN prediction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164" y="1928802"/>
            <a:ext cx="6925554" cy="411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180845"/>
            <a:ext cx="1689373" cy="174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2876" y="2039864"/>
            <a:ext cx="1928794" cy="200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100" dirty="0" smtClean="0"/>
              <a:t>Actual (blue), predicted (light red), overlap (purple)</a:t>
            </a:r>
          </a:p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100" dirty="0" smtClean="0"/>
              <a:t>Predicted tends to skew </a:t>
            </a:r>
            <a:r>
              <a:rPr lang="en-GB" sz="1100" dirty="0" smtClean="0"/>
              <a:t>low for non-diabetic (0 </a:t>
            </a:r>
            <a:r>
              <a:rPr lang="en-GB" sz="1100" dirty="0" smtClean="0"/>
              <a:t>– red below/low purple overlap) and high for diabetic (1 - red above/high purple overlap) except diabetic (1) pregnancies</a:t>
            </a:r>
            <a:endParaRPr lang="en-GB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model predictions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70692"/>
            <a:ext cx="3286148" cy="21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1571612"/>
            <a:ext cx="1285852" cy="203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5973" y="3809523"/>
            <a:ext cx="3221714" cy="211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00505"/>
            <a:ext cx="1285852" cy="192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452024" y="1643050"/>
            <a:ext cx="1429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AUC: 0.747449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1571612"/>
            <a:ext cx="1324090" cy="205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78250" y="1500174"/>
            <a:ext cx="336575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4" name="Rectangle 13"/>
          <p:cNvSpPr/>
          <p:nvPr/>
        </p:nvSpPr>
        <p:spPr>
          <a:xfrm>
            <a:off x="-71470" y="1357298"/>
            <a:ext cx="39290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050" b="1" dirty="0" smtClean="0"/>
              <a:t>Logistic Regression AUC: 0.754</a:t>
            </a:r>
            <a:endParaRPr lang="en-GB" sz="105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714876" y="3783647"/>
            <a:ext cx="428628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Pregnancy impacts performance for models shown:</a:t>
            </a:r>
          </a:p>
          <a:p>
            <a:pPr lvl="1"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 without pregnancy ANN more similar to logistic regression (2 models above)</a:t>
            </a:r>
          </a:p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Predicting non-diabetic (0 outcome) 2 models above better :</a:t>
            </a:r>
          </a:p>
          <a:p>
            <a:pPr lvl="1"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almost perfect layover predicted and actual for some features vs. model on left, see more blue</a:t>
            </a:r>
          </a:p>
          <a:p>
            <a:pPr lvl="1"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lang="en-GB" sz="1200" dirty="0" smtClean="0"/>
          </a:p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P</a:t>
            </a:r>
            <a:r>
              <a:rPr lang="en-GB" sz="1200" dirty="0" smtClean="0"/>
              <a:t>redicting diabetic (1) model to left best:</a:t>
            </a:r>
          </a:p>
          <a:p>
            <a:pPr lvl="1"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200" dirty="0" smtClean="0"/>
              <a:t> Less red predicted above the overlap (purple)on the 1 outcome (right) vs. 2 models above</a:t>
            </a:r>
            <a:endParaRPr lang="en-GB" sz="1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429124" y="1357298"/>
            <a:ext cx="37862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000" b="1" dirty="0" smtClean="0"/>
              <a:t>Forced 1 hidden layer – pregnancy removed AUC: 0.747</a:t>
            </a:r>
            <a:endParaRPr lang="en-GB" sz="1000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-32" y="3643314"/>
            <a:ext cx="27146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GB" sz="1100" b="1" dirty="0" smtClean="0"/>
              <a:t>Forced 1 hidden layer –AUC: 0.767</a:t>
            </a:r>
            <a:endParaRPr lang="en-GB" sz="1100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500430" y="2214554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143900" y="2214554"/>
            <a:ext cx="428596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428992" y="4523903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714876" y="4429132"/>
            <a:ext cx="4286280" cy="100013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14876" y="5500702"/>
            <a:ext cx="4286280" cy="7858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785918" y="3880961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785918" y="1571612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429388" y="1571612"/>
            <a:ext cx="428596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428860" y="2214554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72330" y="2214554"/>
            <a:ext cx="375022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57422" y="4523903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785918" y="4523903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785918" y="2214554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429388" y="2214554"/>
            <a:ext cx="428596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428860" y="1571612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072330" y="1571612"/>
            <a:ext cx="375022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357422" y="3880961"/>
            <a:ext cx="428628" cy="57150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1785918" y="5309721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785918" y="3000372"/>
            <a:ext cx="428628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429388" y="3000372"/>
            <a:ext cx="428596" cy="5715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0" y="1357298"/>
            <a:ext cx="4429124" cy="228601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-32" y="3643314"/>
            <a:ext cx="4429124" cy="228601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429124" y="1357298"/>
            <a:ext cx="4714876" cy="228601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4282" y="1167126"/>
            <a:ext cx="78581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080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GB" sz="1100" dirty="0" smtClean="0"/>
              <a:t>Actual (blue), predicted (light red), overlap (purple)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Conclusion</a:t>
            </a:r>
          </a:p>
          <a:p>
            <a:pPr lvl="1"/>
            <a:r>
              <a:rPr lang="en-GB" dirty="0" smtClean="0"/>
              <a:t>Simple neural network models </a:t>
            </a:r>
            <a:r>
              <a:rPr lang="en-GB" dirty="0" smtClean="0"/>
              <a:t>with early stopping</a:t>
            </a:r>
            <a:r>
              <a:rPr lang="en-GB" dirty="0" smtClean="0"/>
              <a:t> generally better prediction than linear regression/SVM</a:t>
            </a:r>
          </a:p>
          <a:p>
            <a:pPr lvl="2"/>
            <a:r>
              <a:rPr lang="en-GB" dirty="0" smtClean="0"/>
              <a:t>Takes longer time to compute for not too major an improvement</a:t>
            </a:r>
          </a:p>
          <a:p>
            <a:pPr lvl="1"/>
            <a:r>
              <a:rPr lang="en-GB" dirty="0" smtClean="0"/>
              <a:t>Prediction performance could be further improved:</a:t>
            </a:r>
          </a:p>
          <a:p>
            <a:pPr lvl="2"/>
            <a:r>
              <a:rPr lang="en-GB" dirty="0" smtClean="0"/>
              <a:t>Best models will give 20-25% false positive or false negative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Better way to handle illogical 0 data e.g. Glucose, insulin?</a:t>
            </a:r>
          </a:p>
          <a:p>
            <a:pPr lvl="1"/>
            <a:r>
              <a:rPr lang="en-GB" dirty="0" smtClean="0"/>
              <a:t>Pregnancy </a:t>
            </a:r>
            <a:r>
              <a:rPr lang="en-GB" dirty="0" smtClean="0"/>
              <a:t>data </a:t>
            </a:r>
            <a:r>
              <a:rPr lang="en-GB" dirty="0" smtClean="0"/>
              <a:t>appeared </a:t>
            </a:r>
            <a:r>
              <a:rPr lang="en-GB" dirty="0" smtClean="0"/>
              <a:t>to </a:t>
            </a:r>
            <a:r>
              <a:rPr lang="en-GB" dirty="0" smtClean="0"/>
              <a:t>improve one ANN model: </a:t>
            </a:r>
          </a:p>
          <a:p>
            <a:pPr lvl="2"/>
            <a:r>
              <a:rPr lang="en-GB" dirty="0" smtClean="0"/>
              <a:t>More runs to confirm</a:t>
            </a:r>
            <a:endParaRPr lang="en-GB" dirty="0" smtClean="0"/>
          </a:p>
          <a:p>
            <a:pPr lvl="2"/>
            <a:r>
              <a:rPr lang="en-GB" dirty="0" smtClean="0"/>
              <a:t>More data on gender as there are differences in BMI and hormone regulation </a:t>
            </a:r>
          </a:p>
          <a:p>
            <a:pPr lvl="1"/>
            <a:r>
              <a:rPr lang="en-GB" dirty="0" smtClean="0"/>
              <a:t>Tweak parameters of ANN models to improve accuracy</a:t>
            </a:r>
          </a:p>
          <a:p>
            <a:pPr lvl="1"/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1408</TotalTime>
  <Words>741</Words>
  <Application>Microsoft Office PowerPoint</Application>
  <PresentationFormat>On-screen Show (4:3)</PresentationFormat>
  <Paragraphs>199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Predict Diabetes From Medical Records - Neural Network model investigation</vt:lpstr>
      <vt:lpstr>Dataset and Objective</vt:lpstr>
      <vt:lpstr>Data exploration and cleaning</vt:lpstr>
      <vt:lpstr>Data visualisation</vt:lpstr>
      <vt:lpstr>Model performance metrics</vt:lpstr>
      <vt:lpstr>Do neural networks predict better?</vt:lpstr>
      <vt:lpstr>Exploring an ANN prediction</vt:lpstr>
      <vt:lpstr>Comparing model predictions</vt:lpstr>
      <vt:lpstr>Conclusion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USER-1</dc:creator>
  <cp:lastModifiedBy>USER-1</cp:lastModifiedBy>
  <cp:revision>110</cp:revision>
  <dcterms:created xsi:type="dcterms:W3CDTF">2025-02-27T18:33:06Z</dcterms:created>
  <dcterms:modified xsi:type="dcterms:W3CDTF">2025-02-28T18:01:37Z</dcterms:modified>
</cp:coreProperties>
</file>