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FD31C-8FB8-4D77-9440-6F6155C82925}" type="datetimeFigureOut">
              <a:rPr lang="en-US" smtClean="0"/>
              <a:t>2/14/2025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B1C39-789D-47C0-9D76-CBCE5827250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CC1E-6F8E-4B7A-900B-16F927635A35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5128-5931-4342-8CA7-7FF214F087BE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31B-13B0-40D3-86B6-912BDE31DB54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B633-5982-4B33-9C41-BA84C76F7538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CCFF-5F7D-411E-9AC6-405F606E93C1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30F0-C385-4644-9501-3A47B7AA12A6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71C3-C003-4A43-8FF6-5D338B2E9E3E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F34D-F9D2-4A5C-9344-F50CFECBE2CE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7F2-90D5-4700-91A7-0E0AAAE65EED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4D65-4AE3-4CA6-B564-72E74F2B7845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03DFA9-9ACA-4192-A9B7-F78747C23406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39F4F06-DE81-4257-B269-152AC7628BA3}" type="datetime1">
              <a:rPr lang="en-US" smtClean="0"/>
              <a:t>2/14/2025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Titanic Machine Learning from Disaster: Classification model investigation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5143512"/>
            <a:ext cx="8077200" cy="1499616"/>
          </a:xfrm>
        </p:spPr>
        <p:txBody>
          <a:bodyPr/>
          <a:lstStyle/>
          <a:p>
            <a:r>
              <a:rPr lang="en-GB" dirty="0" smtClean="0"/>
              <a:t>Deirdre Boland 14 Feb 2024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1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 and dataset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3"/>
            <a:ext cx="5186370" cy="52863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1600" b="1" dirty="0" smtClean="0"/>
              <a:t>Objectives</a:t>
            </a:r>
            <a:endParaRPr lang="en-GB" sz="1600" b="1" dirty="0" smtClean="0"/>
          </a:p>
          <a:p>
            <a:r>
              <a:rPr lang="en-GB" sz="1600" dirty="0" smtClean="0"/>
              <a:t>F</a:t>
            </a:r>
            <a:r>
              <a:rPr lang="en-GB" sz="1600" dirty="0" smtClean="0"/>
              <a:t>it Logistic Regression model  to Titanic – Machine Learning from Disaster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competition data  and measure accuracy. </a:t>
            </a:r>
          </a:p>
          <a:p>
            <a:r>
              <a:rPr lang="en-GB" sz="1600" dirty="0" smtClean="0"/>
              <a:t>Compare performance of different classifier, not focussed on optimising for accuracy due to time limits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b="1" dirty="0" smtClean="0"/>
              <a:t>Data Preparation</a:t>
            </a:r>
            <a:endParaRPr lang="en-GB" sz="1600" b="1" dirty="0" smtClean="0"/>
          </a:p>
          <a:p>
            <a:r>
              <a:rPr lang="en-GB" sz="1600" dirty="0" smtClean="0"/>
              <a:t>Cabin data had too many null values and ticket too many unique values to be useful  - not used</a:t>
            </a:r>
          </a:p>
          <a:p>
            <a:pPr lvl="1"/>
            <a:r>
              <a:rPr lang="en-GB" sz="1300" dirty="0" smtClean="0"/>
              <a:t>Likely to vary between datasets which may be issue for model reuse, test transformation</a:t>
            </a:r>
          </a:p>
          <a:p>
            <a:r>
              <a:rPr lang="en-GB" sz="1600" dirty="0" smtClean="0"/>
              <a:t>Sex was label encoded to binary (male = 1, female = 0)</a:t>
            </a:r>
          </a:p>
          <a:p>
            <a:r>
              <a:rPr lang="en-GB" sz="1600" dirty="0" smtClean="0"/>
              <a:t>Embarked null values filled with “S” (most frequent) and label encoded to 0-2</a:t>
            </a:r>
          </a:p>
          <a:p>
            <a:r>
              <a:rPr lang="en-GB" sz="1600" dirty="0" smtClean="0"/>
              <a:t>Age data investigation - Women </a:t>
            </a:r>
            <a:r>
              <a:rPr lang="en-GB" sz="1600" dirty="0" smtClean="0"/>
              <a:t>and children first </a:t>
            </a:r>
            <a:endParaRPr lang="en-GB" sz="1600" dirty="0" smtClean="0"/>
          </a:p>
          <a:p>
            <a:pPr lvl="1"/>
            <a:r>
              <a:rPr lang="en-GB" sz="1300" dirty="0" smtClean="0"/>
              <a:t>Lot of null age data</a:t>
            </a:r>
          </a:p>
          <a:p>
            <a:pPr lvl="1"/>
            <a:r>
              <a:rPr lang="en-GB" sz="1300" dirty="0" smtClean="0"/>
              <a:t>generated new feature Child/Adult by decomposing Name and looking at Parent child (Parch) relationship</a:t>
            </a:r>
            <a:r>
              <a:rPr lang="en-GB" sz="1300" dirty="0" smtClean="0"/>
              <a:t> </a:t>
            </a:r>
            <a:r>
              <a:rPr lang="en-GB" sz="1300" dirty="0" smtClean="0"/>
              <a:t>and label encoded </a:t>
            </a:r>
          </a:p>
          <a:p>
            <a:pPr lvl="2"/>
            <a:r>
              <a:rPr lang="en-GB" sz="1300" dirty="0" smtClean="0"/>
              <a:t> child </a:t>
            </a:r>
            <a:r>
              <a:rPr lang="en-GB" sz="1300" dirty="0" smtClean="0"/>
              <a:t>female </a:t>
            </a:r>
            <a:r>
              <a:rPr lang="en-GB" sz="1300" dirty="0" smtClean="0"/>
              <a:t>– 0, </a:t>
            </a:r>
            <a:r>
              <a:rPr lang="en-GB" sz="1300" dirty="0" smtClean="0"/>
              <a:t>child </a:t>
            </a:r>
            <a:r>
              <a:rPr lang="en-GB" sz="1300" dirty="0" smtClean="0"/>
              <a:t>male - 1, </a:t>
            </a:r>
            <a:r>
              <a:rPr lang="en-GB" sz="1300" dirty="0" smtClean="0"/>
              <a:t>adult </a:t>
            </a:r>
            <a:r>
              <a:rPr lang="en-GB" sz="1300" dirty="0" smtClean="0"/>
              <a:t>female - 2, </a:t>
            </a:r>
            <a:r>
              <a:rPr lang="en-GB" sz="1300" dirty="0" smtClean="0"/>
              <a:t>adult </a:t>
            </a:r>
            <a:r>
              <a:rPr lang="en-GB" sz="1300" dirty="0" smtClean="0"/>
              <a:t>male -3</a:t>
            </a:r>
          </a:p>
          <a:p>
            <a:pPr lvl="1"/>
            <a:r>
              <a:rPr lang="en-GB" sz="1300" dirty="0" smtClean="0"/>
              <a:t>Age null filled with median and alternate using child/adult data to assign more appropriate age</a:t>
            </a:r>
          </a:p>
          <a:p>
            <a:pPr lvl="2"/>
            <a:r>
              <a:rPr lang="en-GB" sz="1300" dirty="0" smtClean="0"/>
              <a:t>Minimal difference due to small population of children</a:t>
            </a:r>
          </a:p>
          <a:p>
            <a:r>
              <a:rPr lang="en-GB" sz="1700" dirty="0" smtClean="0"/>
              <a:t>Fare had some null data but also some zero values</a:t>
            </a:r>
          </a:p>
          <a:p>
            <a:pPr lvl="1"/>
            <a:r>
              <a:rPr lang="en-GB" sz="1300" dirty="0" smtClean="0"/>
              <a:t>Zero values - Traced back to  15 men with no apparent link, set to null </a:t>
            </a:r>
          </a:p>
          <a:p>
            <a:pPr lvl="1"/>
            <a:r>
              <a:rPr lang="en-GB" sz="1300" dirty="0" smtClean="0"/>
              <a:t>median Fare assigned to all nulls</a:t>
            </a:r>
          </a:p>
          <a:p>
            <a:pPr lvl="1"/>
            <a:r>
              <a:rPr lang="en-GB" sz="1300" dirty="0" smtClean="0"/>
              <a:t>Quartile bucket of Fare data  (refer to image)</a:t>
            </a:r>
            <a:endParaRPr lang="en-GB" sz="13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Reference </a:t>
            </a:r>
            <a:r>
              <a:rPr lang="en-GB" sz="1100" dirty="0" smtClean="0"/>
              <a:t>– </a:t>
            </a:r>
            <a:r>
              <a:rPr lang="en-GB" sz="1100" dirty="0" smtClean="0"/>
              <a:t> </a:t>
            </a:r>
            <a:r>
              <a:rPr lang="en-GB" sz="1100" dirty="0" smtClean="0"/>
              <a:t>Will </a:t>
            </a:r>
            <a:r>
              <a:rPr lang="en-GB" sz="1100" dirty="0" err="1" smtClean="0"/>
              <a:t>Cukierski</a:t>
            </a:r>
            <a:r>
              <a:rPr lang="en-GB" sz="1100" dirty="0" smtClean="0"/>
              <a:t>. Titanic - Machine Learning from Disaster. https://kaggle.com/competitions/titanic, 2012. </a:t>
            </a:r>
            <a:r>
              <a:rPr lang="en-GB" sz="1100" dirty="0" err="1" smtClean="0"/>
              <a:t>Kaggle</a:t>
            </a:r>
            <a:r>
              <a:rPr lang="en-GB" sz="110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2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51118"/>
          <a:stretch>
            <a:fillRect/>
          </a:stretch>
        </p:blipFill>
        <p:spPr bwMode="auto">
          <a:xfrm>
            <a:off x="5572132" y="2786058"/>
            <a:ext cx="3339408" cy="346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Decision Tree – Data Visualisation 1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2" y="1671646"/>
            <a:ext cx="5800708" cy="828660"/>
          </a:xfrm>
        </p:spPr>
        <p:txBody>
          <a:bodyPr>
            <a:noAutofit/>
          </a:bodyPr>
          <a:lstStyle/>
          <a:p>
            <a:r>
              <a:rPr lang="en-GB" sz="1400" dirty="0" smtClean="0"/>
              <a:t>Class and Child/Adult new feature only</a:t>
            </a:r>
          </a:p>
          <a:p>
            <a:pPr lvl="1"/>
            <a:r>
              <a:rPr lang="en-GB" sz="1000" dirty="0" smtClean="0"/>
              <a:t> not scaled, training data 80/20 test split</a:t>
            </a:r>
          </a:p>
          <a:p>
            <a:r>
              <a:rPr lang="en-GB" sz="1400" dirty="0" err="1" smtClean="0"/>
              <a:t>Gini</a:t>
            </a:r>
            <a:r>
              <a:rPr lang="en-GB" sz="1400" dirty="0" smtClean="0"/>
              <a:t> default model </a:t>
            </a:r>
            <a:r>
              <a:rPr lang="en-GB" sz="1400" dirty="0" smtClean="0"/>
              <a:t>– accuracy 79</a:t>
            </a:r>
            <a:r>
              <a:rPr lang="en-GB" sz="1400" dirty="0" smtClean="0"/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3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25883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6691" b="48718"/>
          <a:stretch>
            <a:fillRect/>
          </a:stretch>
        </p:blipFill>
        <p:spPr bwMode="auto">
          <a:xfrm>
            <a:off x="3786182" y="2643182"/>
            <a:ext cx="5255175" cy="365262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71538" y="1571612"/>
            <a:ext cx="1500198" cy="128588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1406" y="4056411"/>
            <a:ext cx="35719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200" b="1" dirty="0" smtClean="0">
                <a:latin typeface="Arial" pitchFamily="34" charset="0"/>
                <a:cs typeface="Arial" pitchFamily="34" charset="0"/>
              </a:rPr>
              <a:t>Confusion Matrix                      </a:t>
            </a:r>
          </a:p>
          <a:p>
            <a:pPr>
              <a:buNone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Pred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Die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Pred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Live</a:t>
            </a:r>
          </a:p>
          <a:p>
            <a:pPr>
              <a:buNone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Act (0) Died ([[0.88,           0.12], </a:t>
            </a:r>
            <a:endParaRPr lang="en-GB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1200" dirty="0" smtClean="0">
                <a:latin typeface="Arial" pitchFamily="34" charset="0"/>
                <a:cs typeface="Arial" pitchFamily="34" charset="0"/>
              </a:rPr>
              <a:t>Act (1) Lived [0.347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 0.66]])</a:t>
            </a:r>
          </a:p>
          <a:p>
            <a:pPr>
              <a:buNone/>
            </a:pPr>
            <a:endParaRPr lang="en-GB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8" y="5054284"/>
            <a:ext cx="3571868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- 88% of the time will predict person died correctly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34.7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% of the time will predict person died when they survived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12%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of time will predict someone lived when they died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66.5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% of the time will predict person survived correctly</a:t>
            </a:r>
            <a:endParaRPr lang="en-GB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628" y="3286124"/>
            <a:ext cx="928694" cy="646331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Child or Adult Female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768" y="3357562"/>
            <a:ext cx="928694" cy="646331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Adult male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4643446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or 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4786322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3rdclass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29454" y="5000636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001024" y="4857760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 or 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079666"/>
            <a:ext cx="1071570" cy="9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Decision Tree – Data Visualisation </a:t>
            </a:r>
            <a:r>
              <a:rPr lang="en-GB" dirty="0" smtClean="0"/>
              <a:t>2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4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-12911" t="35554" r="-13916" b="4524"/>
          <a:stretch>
            <a:fillRect/>
          </a:stretch>
        </p:blipFill>
        <p:spPr bwMode="auto">
          <a:xfrm>
            <a:off x="285720" y="2480822"/>
            <a:ext cx="8715436" cy="409145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00364" y="1980756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or 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123632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3rdclass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2337946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768" y="2195070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 or 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3195202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Female child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926" y="3195202"/>
            <a:ext cx="928694" cy="646331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male child and adult female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1552128"/>
            <a:ext cx="928694" cy="646331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Child or Adult Female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5074" y="1623566"/>
            <a:ext cx="928694" cy="646331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Adult male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4500570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00232" y="4429132"/>
            <a:ext cx="500066" cy="285752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4429132"/>
            <a:ext cx="92869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class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29058" y="4429132"/>
            <a:ext cx="571504" cy="285752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7884" y="3214686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adult Female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3143248"/>
            <a:ext cx="928694" cy="461665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Female and male child</a:t>
            </a:r>
            <a:endParaRPr lang="en-GB" sz="1200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429388" y="4786322"/>
            <a:ext cx="2428892" cy="15001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Prediction (712 people)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All adult males die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All female adults live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84 children total</a:t>
            </a:r>
          </a:p>
          <a:p>
            <a:pPr lvl="1"/>
            <a:r>
              <a:rPr lang="en-GB" sz="1000" dirty="0" smtClean="0">
                <a:latin typeface="Arial" pitchFamily="34" charset="0"/>
                <a:cs typeface="Arial" pitchFamily="34" charset="0"/>
              </a:rPr>
              <a:t>1 1</a:t>
            </a:r>
            <a:r>
              <a:rPr lang="en-GB" sz="10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GB" sz="1000" dirty="0" smtClean="0">
                <a:latin typeface="Arial" pitchFamily="34" charset="0"/>
                <a:cs typeface="Arial" pitchFamily="34" charset="0"/>
              </a:rPr>
              <a:t> class female child dies </a:t>
            </a:r>
          </a:p>
          <a:p>
            <a:pPr lvl="1"/>
            <a:r>
              <a:rPr lang="en-GB" sz="1000" dirty="0" smtClean="0">
                <a:latin typeface="Arial" pitchFamily="34" charset="0"/>
                <a:cs typeface="Arial" pitchFamily="34" charset="0"/>
              </a:rPr>
              <a:t>All 55 3</a:t>
            </a:r>
            <a:r>
              <a:rPr lang="en-GB" sz="10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GB" sz="1000" dirty="0" smtClean="0">
                <a:latin typeface="Arial" pitchFamily="34" charset="0"/>
                <a:cs typeface="Arial" pitchFamily="34" charset="0"/>
              </a:rPr>
              <a:t> class children die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16" y="3357563"/>
            <a:ext cx="500066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 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00958" y="3357562"/>
            <a:ext cx="500066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  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2066" y="4429133"/>
            <a:ext cx="357190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FC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00694" y="4429132"/>
            <a:ext cx="571504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MC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5984" y="5572140"/>
            <a:ext cx="642942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MC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71802" y="5572140"/>
            <a:ext cx="642942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FA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00562" y="5572140"/>
            <a:ext cx="642942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FA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86182" y="5572140"/>
            <a:ext cx="642942" cy="276999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MC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Classifier Models compared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199" y="2928934"/>
          <a:ext cx="8229602" cy="2896630"/>
        </p:xfrm>
        <a:graphic>
          <a:graphicData uri="http://schemas.openxmlformats.org/drawingml/2006/table">
            <a:tbl>
              <a:tblPr/>
              <a:tblGrid>
                <a:gridCol w="1695589"/>
                <a:gridCol w="950557"/>
                <a:gridCol w="411052"/>
                <a:gridCol w="411052"/>
                <a:gridCol w="411052"/>
                <a:gridCol w="411052"/>
                <a:gridCol w="411052"/>
                <a:gridCol w="411052"/>
                <a:gridCol w="411052"/>
                <a:gridCol w="839231"/>
                <a:gridCol w="411052"/>
                <a:gridCol w="599451"/>
                <a:gridCol w="856358"/>
              </a:tblGrid>
              <a:tr h="31471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Logistic regression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KNN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SVM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Decision Tree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Naive Bayes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690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Features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Class, Child/Adult, Fare bucket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Class,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Child/Adult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Class, Child/Adult, Fare bucket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29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Scaling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Robust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1784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 conditions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 = 3, error ~0.197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 = 9, error ~0.18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linear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sigmoid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rbf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 entropy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with max depth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 entropy /g with max depth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Gaussian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Multinomial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Bernoulli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7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Accuracy %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2"/>
                    </a:solidFill>
                  </a:tcPr>
                </a:tc>
              </a:tr>
              <a:tr h="26333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predict person died correctly (pink add to 100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 %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6333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predict person died when they survived (blue add to 100</a:t>
                      </a:r>
                      <a:r>
                        <a:rPr lang="en-GB" sz="8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 %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6333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predict someone lived when they died (pink add to 100</a:t>
                      </a:r>
                      <a:r>
                        <a:rPr lang="en-GB" sz="8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 %</a:t>
                      </a:r>
                      <a:endParaRPr lang="en-GB" sz="8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6333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predict person survived correctly  (blue add to 100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 %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60373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Proxy for neural networks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presented</a:t>
                      </a: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Bernouilli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for binary data, Multinomial for discrete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counts s (doesn't like negative values of scaled data), 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Gaussian assumes norm dist *tried text data but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errored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23" marR="6423" marT="64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5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158" y="1500174"/>
            <a:ext cx="8158162" cy="82866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80/20 test split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training data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GB" sz="1400" dirty="0" smtClean="0"/>
              <a:t>Comparable </a:t>
            </a:r>
            <a:r>
              <a:rPr lang="en-GB" sz="1400" dirty="0" smtClean="0"/>
              <a:t>confusion matrix for </a:t>
            </a:r>
            <a:r>
              <a:rPr lang="en-GB" sz="1400" dirty="0" smtClean="0"/>
              <a:t>most except Sigmoid and Bernoulli NB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1400" dirty="0" smtClean="0"/>
              <a:t>K = 3 </a:t>
            </a:r>
            <a:r>
              <a:rPr lang="en-GB" sz="1400" dirty="0" smtClean="0"/>
              <a:t>KNN model gives better prediction of </a:t>
            </a:r>
            <a:r>
              <a:rPr lang="en-GB" sz="1400" dirty="0" smtClean="0"/>
              <a:t>survivors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1400" dirty="0" smtClean="0"/>
              <a:t>Due </a:t>
            </a:r>
            <a:r>
              <a:rPr lang="en-GB" sz="1400" dirty="0" smtClean="0"/>
              <a:t>to imbalanced dataset models not as good at predicting those that </a:t>
            </a:r>
            <a:r>
              <a:rPr lang="en-GB" sz="1400" dirty="0" smtClean="0"/>
              <a:t>survived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1400" dirty="0" smtClean="0"/>
              <a:t>60 </a:t>
            </a:r>
            <a:r>
              <a:rPr lang="en-GB" sz="1400" dirty="0" smtClean="0"/>
              <a:t>% </a:t>
            </a:r>
            <a:r>
              <a:rPr lang="en-GB" sz="1400" dirty="0" smtClean="0"/>
              <a:t>accuracy </a:t>
            </a:r>
            <a:r>
              <a:rPr lang="en-GB" sz="1400" dirty="0" err="1" smtClean="0"/>
              <a:t>BeronulliNB</a:t>
            </a:r>
            <a:r>
              <a:rPr lang="en-GB" sz="1400" dirty="0" smtClean="0"/>
              <a:t> </a:t>
            </a:r>
            <a:r>
              <a:rPr lang="en-GB" sz="1400" dirty="0" smtClean="0"/>
              <a:t>couldn’t predict anyone living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GB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GB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430" y="3646999"/>
            <a:ext cx="428628" cy="22145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43504" y="3646999"/>
            <a:ext cx="428628" cy="22145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5044178" cy="5214974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4" y="1775191"/>
            <a:ext cx="3543296" cy="4625609"/>
          </a:xfrm>
        </p:spPr>
        <p:txBody>
          <a:bodyPr>
            <a:normAutofit/>
          </a:bodyPr>
          <a:lstStyle/>
          <a:p>
            <a:r>
              <a:rPr lang="en-GB" sz="1600" dirty="0" smtClean="0"/>
              <a:t>Fare </a:t>
            </a:r>
            <a:r>
              <a:rPr lang="en-GB" sz="1600" dirty="0" err="1" smtClean="0"/>
              <a:t>qbucket</a:t>
            </a:r>
            <a:r>
              <a:rPr lang="en-GB" sz="1600" dirty="0" smtClean="0"/>
              <a:t> and Child/Adult encoded (new features purple), used instead of  Fare and Sex encoded (original orange) :</a:t>
            </a:r>
          </a:p>
          <a:p>
            <a:pPr lvl="1"/>
            <a:r>
              <a:rPr lang="en-GB" sz="1400" dirty="0" smtClean="0"/>
              <a:t>Have a stronger correlation than original variable with sibling/spouse, parent/child relationships and age</a:t>
            </a:r>
          </a:p>
          <a:p>
            <a:r>
              <a:rPr lang="en-GB" sz="1600" dirty="0" smtClean="0"/>
              <a:t>Haven’t incorporated the port that passengers embarked from but only weak correlations to everything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6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1500174"/>
            <a:ext cx="642942" cy="50720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71538" y="1500174"/>
            <a:ext cx="285752" cy="50720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00496" y="1571612"/>
            <a:ext cx="285752" cy="50720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28992" y="1571612"/>
            <a:ext cx="285752" cy="50720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1857372" y="1571628"/>
            <a:ext cx="642942" cy="43576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16200000">
            <a:off x="1964529" y="3250421"/>
            <a:ext cx="428628" cy="43576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A simple </a:t>
            </a:r>
            <a:r>
              <a:rPr lang="en-GB" sz="2400" dirty="0" err="1" smtClean="0"/>
              <a:t>unoptimised</a:t>
            </a:r>
            <a:r>
              <a:rPr lang="en-GB" sz="2400" dirty="0" smtClean="0"/>
              <a:t> decision Tree predicts </a:t>
            </a:r>
            <a:r>
              <a:rPr lang="en-GB" sz="2400" dirty="0" smtClean="0"/>
              <a:t>that </a:t>
            </a:r>
            <a:r>
              <a:rPr lang="en-GB" sz="2400" dirty="0" smtClean="0"/>
              <a:t>all adult males die, all adult females live, all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class children die</a:t>
            </a:r>
          </a:p>
          <a:p>
            <a:r>
              <a:rPr lang="en-GB" sz="2400" dirty="0" smtClean="0"/>
              <a:t>Models 80+/-</a:t>
            </a:r>
            <a:r>
              <a:rPr lang="en-GB" sz="2400" dirty="0" smtClean="0"/>
              <a:t>3</a:t>
            </a:r>
            <a:r>
              <a:rPr lang="en-GB" sz="2400" dirty="0" smtClean="0"/>
              <a:t>% accuracy with comparable confusion matrix except:</a:t>
            </a:r>
          </a:p>
          <a:p>
            <a:pPr lvl="1"/>
            <a:r>
              <a:rPr lang="en-GB" sz="2000" dirty="0" smtClean="0"/>
              <a:t>SVM sigmoid</a:t>
            </a:r>
          </a:p>
          <a:p>
            <a:pPr lvl="1"/>
            <a:r>
              <a:rPr lang="en-GB" sz="2000" dirty="0" smtClean="0"/>
              <a:t>Naive </a:t>
            </a:r>
            <a:r>
              <a:rPr lang="en-GB" sz="2000" dirty="0" err="1" smtClean="0"/>
              <a:t>Bayes</a:t>
            </a:r>
            <a:r>
              <a:rPr lang="en-GB" sz="2000" dirty="0" smtClean="0"/>
              <a:t>, particularly </a:t>
            </a:r>
            <a:r>
              <a:rPr lang="en-GB" sz="2000" dirty="0" err="1" smtClean="0"/>
              <a:t>Bernouli</a:t>
            </a:r>
            <a:endParaRPr lang="en-GB" sz="2000" dirty="0" smtClean="0"/>
          </a:p>
          <a:p>
            <a:r>
              <a:rPr lang="en-GB" sz="2400" dirty="0" smtClean="0"/>
              <a:t>As per competition 100% accuracy possible if model all training data and fit test data (not used in modelling)</a:t>
            </a:r>
          </a:p>
          <a:p>
            <a:pPr lvl="1"/>
            <a:r>
              <a:rPr lang="en-GB" sz="2000" dirty="0" smtClean="0"/>
              <a:t>Further refinement of models and features</a:t>
            </a:r>
            <a:endParaRPr lang="en-GB" sz="20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7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1824</TotalTime>
  <Words>847</Words>
  <Application>Microsoft Office PowerPoint</Application>
  <PresentationFormat>On-screen Show (4:3)</PresentationFormat>
  <Paragraphs>199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Titanic Machine Learning from Disaster: Classification model investigation</vt:lpstr>
      <vt:lpstr>Objective and dataset </vt:lpstr>
      <vt:lpstr>Decision Tree – Data Visualisation 1 </vt:lpstr>
      <vt:lpstr>Decision Tree – Data Visualisation 2 </vt:lpstr>
      <vt:lpstr>Classifier Models compared</vt:lpstr>
      <vt:lpstr>Feature Correlation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Classification: A ML model comparison</dc:title>
  <dc:creator>USER-1</dc:creator>
  <cp:lastModifiedBy>USER-1</cp:lastModifiedBy>
  <cp:revision>35</cp:revision>
  <dcterms:created xsi:type="dcterms:W3CDTF">2025-02-14T02:29:22Z</dcterms:created>
  <dcterms:modified xsi:type="dcterms:W3CDTF">2025-02-15T08:53:54Z</dcterms:modified>
</cp:coreProperties>
</file>