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94" d="100"/>
          <a:sy n="94" d="100"/>
        </p:scale>
        <p:origin x="18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227575-B2FB-400F-9C06-E85449CD2328}" type="datetimeFigureOut">
              <a:rPr lang="zh-CN" altLang="en-US" smtClean="0"/>
              <a:t>2020/4/23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FD6E90-66FD-46B1-BF63-A69440A49B0B}" type="slidenum">
              <a:rPr lang="zh-CN" altLang="en-US" smtClean="0"/>
              <a:t>‹#›</a:t>
            </a:fld>
            <a:endParaRPr lang="zh-CN" altLang="en-US"/>
          </a:p>
        </p:txBody>
      </p:sp>
    </p:spTree>
    <p:extLst>
      <p:ext uri="{BB962C8B-B14F-4D97-AF65-F5344CB8AC3E}">
        <p14:creationId xmlns:p14="http://schemas.microsoft.com/office/powerpoint/2010/main" val="1544088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RTK(Real Time Kinematic)</a:t>
            </a:r>
            <a:r>
              <a:rPr lang="zh-CN" altLang="zh-CN" sz="1200" kern="1200" dirty="0">
                <a:solidFill>
                  <a:schemeClr val="tx1"/>
                </a:solidFill>
                <a:effectLst/>
                <a:latin typeface="+mn-lt"/>
                <a:ea typeface="+mn-ea"/>
                <a:cs typeface="+mn-cs"/>
              </a:rPr>
              <a:t>可以将</a:t>
            </a:r>
            <a:r>
              <a:rPr lang="en-US" altLang="zh-CN" sz="1200" kern="1200" dirty="0">
                <a:solidFill>
                  <a:schemeClr val="tx1"/>
                </a:solidFill>
                <a:effectLst/>
                <a:latin typeface="+mn-lt"/>
                <a:ea typeface="+mn-ea"/>
                <a:cs typeface="+mn-cs"/>
              </a:rPr>
              <a:t>GNSS</a:t>
            </a:r>
            <a:r>
              <a:rPr lang="zh-CN" altLang="zh-CN"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GPS</a:t>
            </a:r>
            <a:r>
              <a:rPr lang="zh-CN" altLang="zh-CN" sz="1200" kern="1200" dirty="0">
                <a:solidFill>
                  <a:schemeClr val="tx1"/>
                </a:solidFill>
                <a:effectLst/>
                <a:latin typeface="+mn-lt"/>
                <a:ea typeface="+mn-ea"/>
                <a:cs typeface="+mn-cs"/>
              </a:rPr>
              <a:t>系统的精度提升到毫米级别，保证了</a:t>
            </a:r>
            <a:r>
              <a:rPr lang="en-US" altLang="zh-CN" sz="1200" kern="1200" dirty="0">
                <a:solidFill>
                  <a:schemeClr val="tx1"/>
                </a:solidFill>
                <a:effectLst/>
                <a:latin typeface="+mn-lt"/>
                <a:ea typeface="+mn-ea"/>
                <a:cs typeface="+mn-cs"/>
              </a:rPr>
              <a:t>PX4</a:t>
            </a:r>
            <a:r>
              <a:rPr lang="zh-CN" altLang="zh-CN" sz="1200" kern="1200" dirty="0">
                <a:solidFill>
                  <a:schemeClr val="tx1"/>
                </a:solidFill>
                <a:effectLst/>
                <a:latin typeface="+mn-lt"/>
                <a:ea typeface="+mn-ea"/>
                <a:cs typeface="+mn-cs"/>
              </a:rPr>
              <a:t>可以在一些高精度要求的场景下使用。</a:t>
            </a:r>
          </a:p>
        </p:txBody>
      </p:sp>
      <p:sp>
        <p:nvSpPr>
          <p:cNvPr id="4" name="灯片编号占位符 3"/>
          <p:cNvSpPr>
            <a:spLocks noGrp="1"/>
          </p:cNvSpPr>
          <p:nvPr>
            <p:ph type="sldNum" sz="quarter" idx="5"/>
          </p:nvPr>
        </p:nvSpPr>
        <p:spPr/>
        <p:txBody>
          <a:bodyPr/>
          <a:lstStyle/>
          <a:p>
            <a:fld id="{CBFD6E90-66FD-46B1-BF63-A69440A49B0B}" type="slidenum">
              <a:rPr lang="zh-CN" altLang="en-US" smtClean="0"/>
              <a:t>2</a:t>
            </a:fld>
            <a:endParaRPr lang="zh-CN" altLang="en-US"/>
          </a:p>
        </p:txBody>
      </p:sp>
    </p:spTree>
    <p:extLst>
      <p:ext uri="{BB962C8B-B14F-4D97-AF65-F5344CB8AC3E}">
        <p14:creationId xmlns:p14="http://schemas.microsoft.com/office/powerpoint/2010/main" val="2898550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CBFD6E90-66FD-46B1-BF63-A69440A49B0B}" type="slidenum">
              <a:rPr lang="zh-CN" altLang="en-US" smtClean="0"/>
              <a:t>3</a:t>
            </a:fld>
            <a:endParaRPr lang="zh-CN" altLang="en-US"/>
          </a:p>
        </p:txBody>
      </p:sp>
    </p:spTree>
    <p:extLst>
      <p:ext uri="{BB962C8B-B14F-4D97-AF65-F5344CB8AC3E}">
        <p14:creationId xmlns:p14="http://schemas.microsoft.com/office/powerpoint/2010/main" val="616077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CBFD6E90-66FD-46B1-BF63-A69440A49B0B}" type="slidenum">
              <a:rPr lang="zh-CN" altLang="en-US" smtClean="0"/>
              <a:t>7</a:t>
            </a:fld>
            <a:endParaRPr lang="zh-CN" altLang="en-US"/>
          </a:p>
        </p:txBody>
      </p:sp>
    </p:spTree>
    <p:extLst>
      <p:ext uri="{BB962C8B-B14F-4D97-AF65-F5344CB8AC3E}">
        <p14:creationId xmlns:p14="http://schemas.microsoft.com/office/powerpoint/2010/main" val="4021275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CBFD6E90-66FD-46B1-BF63-A69440A49B0B}" type="slidenum">
              <a:rPr lang="zh-CN" altLang="en-US" smtClean="0"/>
              <a:t>9</a:t>
            </a:fld>
            <a:endParaRPr lang="zh-CN" altLang="en-US"/>
          </a:p>
        </p:txBody>
      </p:sp>
    </p:spTree>
    <p:extLst>
      <p:ext uri="{BB962C8B-B14F-4D97-AF65-F5344CB8AC3E}">
        <p14:creationId xmlns:p14="http://schemas.microsoft.com/office/powerpoint/2010/main" val="2189667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CBFD6E90-66FD-46B1-BF63-A69440A49B0B}" type="slidenum">
              <a:rPr lang="zh-CN" altLang="en-US" smtClean="0"/>
              <a:t>12</a:t>
            </a:fld>
            <a:endParaRPr lang="zh-CN" altLang="en-US"/>
          </a:p>
        </p:txBody>
      </p:sp>
    </p:spTree>
    <p:extLst>
      <p:ext uri="{BB962C8B-B14F-4D97-AF65-F5344CB8AC3E}">
        <p14:creationId xmlns:p14="http://schemas.microsoft.com/office/powerpoint/2010/main" val="2268140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CBFD6E90-66FD-46B1-BF63-A69440A49B0B}" type="slidenum">
              <a:rPr lang="zh-CN" altLang="en-US" smtClean="0"/>
              <a:t>15</a:t>
            </a:fld>
            <a:endParaRPr lang="zh-CN" altLang="en-US"/>
          </a:p>
        </p:txBody>
      </p:sp>
    </p:spTree>
    <p:extLst>
      <p:ext uri="{BB962C8B-B14F-4D97-AF65-F5344CB8AC3E}">
        <p14:creationId xmlns:p14="http://schemas.microsoft.com/office/powerpoint/2010/main" val="2760654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CBFD6E90-66FD-46B1-BF63-A69440A49B0B}" type="slidenum">
              <a:rPr lang="zh-CN" altLang="en-US" smtClean="0"/>
              <a:t>17</a:t>
            </a:fld>
            <a:endParaRPr lang="zh-CN" altLang="en-US"/>
          </a:p>
        </p:txBody>
      </p:sp>
    </p:spTree>
    <p:extLst>
      <p:ext uri="{BB962C8B-B14F-4D97-AF65-F5344CB8AC3E}">
        <p14:creationId xmlns:p14="http://schemas.microsoft.com/office/powerpoint/2010/main" val="918962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PX4</a:t>
            </a:r>
            <a:r>
              <a:rPr lang="zh-CN" altLang="zh-CN" sz="1200" kern="1200" dirty="0">
                <a:solidFill>
                  <a:schemeClr val="tx1"/>
                </a:solidFill>
                <a:effectLst/>
                <a:latin typeface="+mn-lt"/>
                <a:ea typeface="+mn-ea"/>
                <a:cs typeface="+mn-cs"/>
              </a:rPr>
              <a:t>使用许多</a:t>
            </a:r>
            <a:r>
              <a:rPr lang="en-US" altLang="zh-CN" sz="1200" kern="1200" dirty="0" err="1">
                <a:solidFill>
                  <a:schemeClr val="tx1"/>
                </a:solidFill>
                <a:effectLst/>
                <a:latin typeface="+mn-lt"/>
                <a:ea typeface="+mn-ea"/>
                <a:cs typeface="+mn-cs"/>
              </a:rPr>
              <a:t>MAVLink</a:t>
            </a:r>
            <a:r>
              <a:rPr lang="zh-CN" altLang="zh-CN" sz="1200" kern="1200" dirty="0">
                <a:solidFill>
                  <a:schemeClr val="tx1"/>
                </a:solidFill>
                <a:effectLst/>
                <a:latin typeface="+mn-lt"/>
                <a:ea typeface="+mn-ea"/>
                <a:cs typeface="+mn-cs"/>
              </a:rPr>
              <a:t>接口来集成关联计算机上的路径规划服务（前面介绍过的避障、安全着陆等功能中关联计算机提供路径时都要依靠这些接口），这一部分的详细信息参见文档中的说明。</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CBFD6E90-66FD-46B1-BF63-A69440A49B0B}" type="slidenum">
              <a:rPr lang="zh-CN" altLang="en-US" smtClean="0"/>
              <a:t>21</a:t>
            </a:fld>
            <a:endParaRPr lang="zh-CN" altLang="en-US"/>
          </a:p>
        </p:txBody>
      </p:sp>
    </p:spTree>
    <p:extLst>
      <p:ext uri="{BB962C8B-B14F-4D97-AF65-F5344CB8AC3E}">
        <p14:creationId xmlns:p14="http://schemas.microsoft.com/office/powerpoint/2010/main" val="956208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4/23/2020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4/23/2020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4/23/2020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4/23/2020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4/23/2020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B9C077A6-8662-460D-9248-E6893066CE26}"/>
              </a:ext>
            </a:extLst>
          </p:cNvPr>
          <p:cNvSpPr>
            <a:spLocks noGrp="1"/>
          </p:cNvSpPr>
          <p:nvPr>
            <p:ph type="subTitle" idx="1"/>
          </p:nvPr>
        </p:nvSpPr>
        <p:spPr>
          <a:xfrm>
            <a:off x="2362110" y="2183736"/>
            <a:ext cx="7767851" cy="1911185"/>
          </a:xfrm>
        </p:spPr>
        <p:txBody>
          <a:bodyPr>
            <a:normAutofit fontScale="92500"/>
          </a:bodyPr>
          <a:lstStyle/>
          <a:p>
            <a:endParaRPr lang="en-US" altLang="zh-CN" dirty="0"/>
          </a:p>
          <a:p>
            <a:r>
              <a:rPr lang="en-US" altLang="zh-CN" sz="6000" dirty="0">
                <a:latin typeface="Cambria" panose="02040503050406030204" pitchFamily="18" charset="0"/>
                <a:ea typeface="Cambria" panose="02040503050406030204" pitchFamily="18" charset="0"/>
              </a:rPr>
              <a:t>PX4 Advanced Features</a:t>
            </a:r>
            <a:endParaRPr lang="zh-CN" altLang="en-US" sz="6000" dirty="0">
              <a:latin typeface="Cambria" panose="02040503050406030204" pitchFamily="18" charset="0"/>
            </a:endParaRPr>
          </a:p>
        </p:txBody>
      </p:sp>
    </p:spTree>
    <p:extLst>
      <p:ext uri="{BB962C8B-B14F-4D97-AF65-F5344CB8AC3E}">
        <p14:creationId xmlns:p14="http://schemas.microsoft.com/office/powerpoint/2010/main" val="245612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ABC90-A9B3-4B77-AA72-5AB5E0BEBB5D}"/>
              </a:ext>
            </a:extLst>
          </p:cNvPr>
          <p:cNvSpPr>
            <a:spLocks noGrp="1"/>
          </p:cNvSpPr>
          <p:nvPr>
            <p:ph type="title"/>
          </p:nvPr>
        </p:nvSpPr>
        <p:spPr>
          <a:xfrm>
            <a:off x="1295400" y="220436"/>
            <a:ext cx="9601200" cy="1004208"/>
          </a:xfrm>
        </p:spPr>
        <p:txBody>
          <a:bodyPr>
            <a:noAutofit/>
          </a:bodyPr>
          <a:lstStyle/>
          <a:p>
            <a:r>
              <a:rPr lang="en-US" altLang="zh-CN" sz="2000" dirty="0">
                <a:latin typeface="Cambria" panose="02040503050406030204" pitchFamily="18" charset="0"/>
                <a:ea typeface="Cambria" panose="02040503050406030204" pitchFamily="18" charset="0"/>
              </a:rPr>
              <a:t>         PX4</a:t>
            </a:r>
            <a:r>
              <a:rPr lang="zh-CN" altLang="zh-CN" sz="2000" dirty="0"/>
              <a:t>可以使用</a:t>
            </a:r>
            <a:r>
              <a:rPr lang="en-US" altLang="zh-CN" sz="2000" dirty="0">
                <a:latin typeface="Cambria" panose="02040503050406030204" pitchFamily="18" charset="0"/>
                <a:ea typeface="Cambria" panose="02040503050406030204" pitchFamily="18" charset="0"/>
              </a:rPr>
              <a:t>ADS-B</a:t>
            </a:r>
            <a:r>
              <a:rPr lang="zh-CN" altLang="zh-CN" sz="2000" dirty="0"/>
              <a:t>或</a:t>
            </a:r>
            <a:r>
              <a:rPr lang="en-US" altLang="zh-CN" sz="2000" dirty="0">
                <a:latin typeface="Cambria" panose="02040503050406030204" pitchFamily="18" charset="0"/>
                <a:ea typeface="Cambria" panose="02040503050406030204" pitchFamily="18" charset="0"/>
              </a:rPr>
              <a:t>FLARM</a:t>
            </a:r>
            <a:r>
              <a:rPr lang="zh-CN" altLang="zh-CN" sz="2000" dirty="0"/>
              <a:t>应答器一定程度地避免空中交通碰撞。 如果检测到潜在碰撞，</a:t>
            </a:r>
            <a:r>
              <a:rPr lang="en-US" altLang="zh-CN" sz="2000" dirty="0">
                <a:latin typeface="Cambria" panose="02040503050406030204" pitchFamily="18" charset="0"/>
                <a:ea typeface="Cambria" panose="02040503050406030204" pitchFamily="18" charset="0"/>
              </a:rPr>
              <a:t>PX4</a:t>
            </a:r>
            <a:r>
              <a:rPr lang="zh-CN" altLang="zh-CN" sz="2000" dirty="0"/>
              <a:t>可以发出警告、立即着陆或返回（取决于</a:t>
            </a:r>
            <a:r>
              <a:rPr lang="en-US" altLang="zh-CN" sz="2000" dirty="0">
                <a:latin typeface="Cambria" panose="02040503050406030204" pitchFamily="18" charset="0"/>
                <a:ea typeface="Cambria" panose="02040503050406030204" pitchFamily="18" charset="0"/>
              </a:rPr>
              <a:t>NAV_TRAFF_AVOID</a:t>
            </a:r>
            <a:r>
              <a:rPr lang="zh-CN" altLang="zh-CN" sz="2000" dirty="0"/>
              <a:t>的值）。此外，</a:t>
            </a:r>
            <a:r>
              <a:rPr lang="en-US" altLang="zh-CN" sz="2000" dirty="0">
                <a:latin typeface="Cambria" panose="02040503050406030204" pitchFamily="18" charset="0"/>
                <a:ea typeface="Cambria" panose="02040503050406030204" pitchFamily="18" charset="0"/>
              </a:rPr>
              <a:t>PX4</a:t>
            </a:r>
            <a:r>
              <a:rPr lang="zh-CN" altLang="zh-CN" sz="2000" dirty="0"/>
              <a:t>还可以使用</a:t>
            </a:r>
            <a:r>
              <a:rPr lang="en-US" altLang="zh-CN" sz="2000" dirty="0" err="1">
                <a:latin typeface="Cambria" panose="02040503050406030204" pitchFamily="18" charset="0"/>
                <a:ea typeface="Cambria" panose="02040503050406030204" pitchFamily="18" charset="0"/>
              </a:rPr>
              <a:t>MAVLink</a:t>
            </a:r>
            <a:r>
              <a:rPr lang="en-US" altLang="zh-CN" sz="2000" dirty="0">
                <a:latin typeface="Cambria" panose="02040503050406030204" pitchFamily="18" charset="0"/>
                <a:ea typeface="Cambria" panose="02040503050406030204" pitchFamily="18" charset="0"/>
              </a:rPr>
              <a:t> UTM GLOBAL POSITION</a:t>
            </a:r>
            <a:r>
              <a:rPr lang="zh-CN" altLang="zh-CN" sz="2000" dirty="0"/>
              <a:t>来实现相同的功能。</a:t>
            </a:r>
            <a:br>
              <a:rPr lang="zh-CN" altLang="zh-CN" sz="3200" dirty="0"/>
            </a:br>
            <a:endParaRPr lang="zh-CN" altLang="en-US" sz="3200" dirty="0"/>
          </a:p>
        </p:txBody>
      </p:sp>
      <p:sp>
        <p:nvSpPr>
          <p:cNvPr id="3" name="内容占位符 2">
            <a:extLst>
              <a:ext uri="{FF2B5EF4-FFF2-40B4-BE49-F238E27FC236}">
                <a16:creationId xmlns:a16="http://schemas.microsoft.com/office/drawing/2014/main" id="{54568C13-814D-4841-8E46-4909243BEFC1}"/>
              </a:ext>
            </a:extLst>
          </p:cNvPr>
          <p:cNvSpPr>
            <a:spLocks noGrp="1"/>
          </p:cNvSpPr>
          <p:nvPr>
            <p:ph idx="1"/>
          </p:nvPr>
        </p:nvSpPr>
        <p:spPr>
          <a:xfrm>
            <a:off x="1295400" y="1526721"/>
            <a:ext cx="9601200" cy="4906736"/>
          </a:xfrm>
        </p:spPr>
        <p:txBody>
          <a:bodyPr/>
          <a:lstStyle/>
          <a:p>
            <a:r>
              <a:rPr lang="en-US" altLang="zh-CN" b="1" dirty="0">
                <a:latin typeface="Cambria" panose="02040503050406030204" pitchFamily="18" charset="0"/>
                <a:ea typeface="Cambria" panose="02040503050406030204" pitchFamily="18" charset="0"/>
              </a:rPr>
              <a:t>Port Configuration</a:t>
            </a:r>
            <a:endParaRPr lang="zh-CN" altLang="zh-CN" b="1" dirty="0">
              <a:latin typeface="Cambria" panose="02040503050406030204" pitchFamily="18" charset="0"/>
            </a:endParaRPr>
          </a:p>
          <a:p>
            <a:pPr marL="0" indent="0">
              <a:buNone/>
            </a:pPr>
            <a:r>
              <a:rPr lang="en-US" altLang="zh-CN" dirty="0">
                <a:latin typeface="Cambria" panose="02040503050406030204" pitchFamily="18" charset="0"/>
                <a:ea typeface="Cambria" panose="02040503050406030204" pitchFamily="18" charset="0"/>
              </a:rPr>
              <a:t>         </a:t>
            </a:r>
            <a:r>
              <a:rPr lang="en-US" altLang="zh-CN" dirty="0" err="1">
                <a:latin typeface="Cambria" panose="02040503050406030204" pitchFamily="18" charset="0"/>
                <a:ea typeface="Cambria" panose="02040503050406030204" pitchFamily="18" charset="0"/>
              </a:rPr>
              <a:t>Flarm</a:t>
            </a:r>
            <a:r>
              <a:rPr lang="en-US" altLang="zh-CN" dirty="0">
                <a:latin typeface="Cambria" panose="02040503050406030204" pitchFamily="18" charset="0"/>
                <a:ea typeface="Cambria" panose="02040503050406030204" pitchFamily="18" charset="0"/>
              </a:rPr>
              <a:t> / </a:t>
            </a:r>
            <a:r>
              <a:rPr lang="en-US" altLang="zh-CN" dirty="0" err="1">
                <a:latin typeface="Cambria" panose="02040503050406030204" pitchFamily="18" charset="0"/>
                <a:ea typeface="Cambria" panose="02040503050406030204" pitchFamily="18" charset="0"/>
              </a:rPr>
              <a:t>PingRX</a:t>
            </a:r>
            <a:r>
              <a:rPr lang="zh-CN" altLang="zh-CN" dirty="0"/>
              <a:t>的配置方式与其他</a:t>
            </a:r>
            <a:r>
              <a:rPr lang="en-US" altLang="zh-CN" dirty="0" err="1">
                <a:latin typeface="Cambria" panose="02040503050406030204" pitchFamily="18" charset="0"/>
                <a:ea typeface="Cambria" panose="02040503050406030204" pitchFamily="18" charset="0"/>
              </a:rPr>
              <a:t>MAVLink</a:t>
            </a:r>
            <a:r>
              <a:rPr lang="zh-CN" altLang="zh-CN" dirty="0"/>
              <a:t>外围设备相同</a:t>
            </a:r>
            <a:r>
              <a:rPr lang="en-US" altLang="zh-CN" dirty="0"/>
              <a:t>,</a:t>
            </a:r>
            <a:r>
              <a:rPr lang="zh-CN" altLang="zh-CN" dirty="0"/>
              <a:t>唯一特别的是必须将端口波特率设置为</a:t>
            </a:r>
            <a:r>
              <a:rPr lang="en-US" altLang="zh-CN" dirty="0">
                <a:latin typeface="Cambria" panose="02040503050406030204" pitchFamily="18" charset="0"/>
                <a:ea typeface="Cambria" panose="02040503050406030204" pitchFamily="18" charset="0"/>
              </a:rPr>
              <a:t>57600</a:t>
            </a:r>
            <a:r>
              <a:rPr lang="zh-CN" altLang="zh-CN" dirty="0"/>
              <a:t>，并设置一个低带宽配置文件</a:t>
            </a:r>
            <a:r>
              <a:rPr lang="zh-CN" altLang="zh-CN" dirty="0">
                <a:latin typeface="Cambria" panose="02040503050406030204" pitchFamily="18" charset="0"/>
              </a:rPr>
              <a:t>（</a:t>
            </a:r>
            <a:r>
              <a:rPr lang="en-US" altLang="zh-CN" dirty="0">
                <a:latin typeface="Cambria" panose="02040503050406030204" pitchFamily="18" charset="0"/>
                <a:ea typeface="Cambria" panose="02040503050406030204" pitchFamily="18" charset="0"/>
              </a:rPr>
              <a:t>MAV_X_MODE</a:t>
            </a:r>
            <a:r>
              <a:rPr lang="zh-CN" altLang="zh-CN" dirty="0">
                <a:latin typeface="Cambria" panose="02040503050406030204" pitchFamily="18" charset="0"/>
              </a:rPr>
              <a:t>）</a:t>
            </a:r>
            <a:r>
              <a:rPr lang="zh-CN" altLang="zh-CN" dirty="0"/>
              <a:t>。</a:t>
            </a:r>
            <a:endParaRPr lang="en-US" altLang="zh-CN" dirty="0"/>
          </a:p>
          <a:p>
            <a:pPr marL="0" indent="0">
              <a:buNone/>
            </a:pPr>
            <a:endParaRPr lang="zh-CN" altLang="zh-CN" dirty="0"/>
          </a:p>
          <a:p>
            <a:r>
              <a:rPr lang="en-US" altLang="zh-CN" b="1" dirty="0">
                <a:latin typeface="Cambria" panose="02040503050406030204" pitchFamily="18" charset="0"/>
                <a:ea typeface="Cambria" panose="02040503050406030204" pitchFamily="18" charset="0"/>
              </a:rPr>
              <a:t>Configure Traffic Avoidance</a:t>
            </a:r>
            <a:endParaRPr lang="zh-CN" altLang="zh-CN" b="1" dirty="0">
              <a:latin typeface="Cambria" panose="02040503050406030204" pitchFamily="18" charset="0"/>
            </a:endParaRPr>
          </a:p>
          <a:p>
            <a:endParaRPr lang="zh-CN" altLang="en-US" dirty="0"/>
          </a:p>
        </p:txBody>
      </p:sp>
      <p:graphicFrame>
        <p:nvGraphicFramePr>
          <p:cNvPr id="4" name="表格 3">
            <a:extLst>
              <a:ext uri="{FF2B5EF4-FFF2-40B4-BE49-F238E27FC236}">
                <a16:creationId xmlns:a16="http://schemas.microsoft.com/office/drawing/2014/main" id="{A556181B-0ABC-44BD-9D2F-6CE57AEF43D9}"/>
              </a:ext>
            </a:extLst>
          </p:cNvPr>
          <p:cNvGraphicFramePr>
            <a:graphicFrameLocks noGrp="1"/>
          </p:cNvGraphicFramePr>
          <p:nvPr>
            <p:extLst>
              <p:ext uri="{D42A27DB-BD31-4B8C-83A1-F6EECF244321}">
                <p14:modId xmlns:p14="http://schemas.microsoft.com/office/powerpoint/2010/main" val="4063169668"/>
              </p:ext>
            </p:extLst>
          </p:nvPr>
        </p:nvGraphicFramePr>
        <p:xfrm>
          <a:off x="2979964" y="3682092"/>
          <a:ext cx="6906986" cy="2237015"/>
        </p:xfrm>
        <a:graphic>
          <a:graphicData uri="http://schemas.openxmlformats.org/drawingml/2006/table">
            <a:tbl>
              <a:tblPr firstRow="1" firstCol="1" bandRow="1">
                <a:tableStyleId>{5C22544A-7EE6-4342-B048-85BDC9FD1C3A}</a:tableStyleId>
              </a:tblPr>
              <a:tblGrid>
                <a:gridCol w="2168969">
                  <a:extLst>
                    <a:ext uri="{9D8B030D-6E8A-4147-A177-3AD203B41FA5}">
                      <a16:colId xmlns:a16="http://schemas.microsoft.com/office/drawing/2014/main" val="2906307831"/>
                    </a:ext>
                  </a:extLst>
                </a:gridCol>
                <a:gridCol w="4738017">
                  <a:extLst>
                    <a:ext uri="{9D8B030D-6E8A-4147-A177-3AD203B41FA5}">
                      <a16:colId xmlns:a16="http://schemas.microsoft.com/office/drawing/2014/main" val="1310028975"/>
                    </a:ext>
                  </a:extLst>
                </a:gridCol>
              </a:tblGrid>
              <a:tr h="555549">
                <a:tc>
                  <a:txBody>
                    <a:bodyPr/>
                    <a:lstStyle/>
                    <a:p>
                      <a:pPr algn="ctr">
                        <a:lnSpc>
                          <a:spcPct val="150000"/>
                        </a:lnSpc>
                        <a:spcAft>
                          <a:spcPts val="0"/>
                        </a:spcAft>
                      </a:pPr>
                      <a:r>
                        <a:rPr lang="en-US" sz="1800" kern="100" dirty="0">
                          <a:solidFill>
                            <a:schemeClr val="tx1"/>
                          </a:solidFill>
                          <a:effectLst/>
                          <a:latin typeface="Cambria" panose="02040503050406030204" pitchFamily="18" charset="0"/>
                          <a:ea typeface="Cambria" panose="02040503050406030204" pitchFamily="18" charset="0"/>
                        </a:rPr>
                        <a:t>Parameter</a:t>
                      </a:r>
                      <a:endParaRPr lang="zh-CN" sz="1800" kern="100" dirty="0">
                        <a:solidFill>
                          <a:schemeClr val="tx1"/>
                        </a:solidFill>
                        <a:effectLst/>
                        <a:latin typeface="Cambria" panose="020405030504060302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800" kern="100" dirty="0">
                          <a:solidFill>
                            <a:schemeClr val="tx1"/>
                          </a:solidFill>
                          <a:effectLst/>
                          <a:latin typeface="Cambria" panose="02040503050406030204" pitchFamily="18" charset="0"/>
                          <a:ea typeface="Cambria" panose="02040503050406030204" pitchFamily="18" charset="0"/>
                        </a:rPr>
                        <a:t>Description</a:t>
                      </a:r>
                      <a:endParaRPr lang="zh-CN" sz="1800" kern="100" dirty="0">
                        <a:solidFill>
                          <a:schemeClr val="tx1"/>
                        </a:solidFill>
                        <a:effectLst/>
                        <a:latin typeface="Cambria" panose="02040503050406030204" pitchFamily="18"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60486556"/>
                  </a:ext>
                </a:extLst>
              </a:tr>
              <a:tr h="558570">
                <a:tc>
                  <a:txBody>
                    <a:bodyPr/>
                    <a:lstStyle/>
                    <a:p>
                      <a:pPr algn="ctr">
                        <a:lnSpc>
                          <a:spcPct val="150000"/>
                        </a:lnSpc>
                        <a:spcAft>
                          <a:spcPts val="0"/>
                        </a:spcAft>
                      </a:pPr>
                      <a:r>
                        <a:rPr lang="en-US" sz="1400" kern="100" dirty="0">
                          <a:effectLst/>
                          <a:latin typeface="Cambria" panose="02040503050406030204" pitchFamily="18" charset="0"/>
                          <a:ea typeface="Cambria" panose="02040503050406030204" pitchFamily="18" charset="0"/>
                        </a:rPr>
                        <a:t>NAV_TRAFF_AVOID</a:t>
                      </a:r>
                      <a:endParaRPr lang="zh-CN" sz="1400" kern="100" dirty="0">
                        <a:effectLst/>
                        <a:latin typeface="Cambria" panose="020405030504060302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dirty="0">
                          <a:effectLst/>
                        </a:rPr>
                        <a:t>=0</a:t>
                      </a:r>
                      <a:r>
                        <a:rPr lang="zh-CN" sz="1400" kern="100" dirty="0">
                          <a:effectLst/>
                        </a:rPr>
                        <a:t>：禁用；</a:t>
                      </a:r>
                      <a:r>
                        <a:rPr lang="en-US" sz="1400" kern="100" dirty="0">
                          <a:effectLst/>
                        </a:rPr>
                        <a:t>=1</a:t>
                      </a:r>
                      <a:r>
                        <a:rPr lang="zh-CN" sz="1400" kern="100" dirty="0">
                          <a:effectLst/>
                        </a:rPr>
                        <a:t>：仅警告；</a:t>
                      </a:r>
                      <a:r>
                        <a:rPr lang="en-US" sz="1400" kern="100" dirty="0">
                          <a:effectLst/>
                        </a:rPr>
                        <a:t>=2</a:t>
                      </a:r>
                      <a:r>
                        <a:rPr lang="zh-CN" sz="1400" kern="100" dirty="0">
                          <a:effectLst/>
                        </a:rPr>
                        <a:t>：返回模式；</a:t>
                      </a:r>
                      <a:r>
                        <a:rPr lang="en-US" sz="1400" kern="100" dirty="0">
                          <a:effectLst/>
                        </a:rPr>
                        <a:t>=3</a:t>
                      </a:r>
                      <a:r>
                        <a:rPr lang="zh-CN" sz="1400" kern="100" dirty="0">
                          <a:effectLst/>
                        </a:rPr>
                        <a:t>：着陆模式</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82688377"/>
                  </a:ext>
                </a:extLst>
              </a:tr>
              <a:tr h="561448">
                <a:tc>
                  <a:txBody>
                    <a:bodyPr/>
                    <a:lstStyle/>
                    <a:p>
                      <a:pPr algn="ctr">
                        <a:lnSpc>
                          <a:spcPct val="150000"/>
                        </a:lnSpc>
                        <a:spcAft>
                          <a:spcPts val="0"/>
                        </a:spcAft>
                      </a:pPr>
                      <a:r>
                        <a:rPr lang="en-US" sz="1400" kern="100" dirty="0">
                          <a:effectLst/>
                          <a:latin typeface="Cambria" panose="02040503050406030204" pitchFamily="18" charset="0"/>
                          <a:ea typeface="Cambria" panose="02040503050406030204" pitchFamily="18" charset="0"/>
                        </a:rPr>
                        <a:t>NAV_TRAFF_A_RADM</a:t>
                      </a:r>
                      <a:endParaRPr lang="zh-CN" sz="1400" kern="100" dirty="0">
                        <a:effectLst/>
                        <a:latin typeface="Cambria" panose="020405030504060302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dirty="0">
                          <a:effectLst/>
                        </a:rPr>
                        <a:t>设置人工操作的回避距离</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7408097"/>
                  </a:ext>
                </a:extLst>
              </a:tr>
              <a:tr h="561448">
                <a:tc>
                  <a:txBody>
                    <a:bodyPr/>
                    <a:lstStyle/>
                    <a:p>
                      <a:pPr algn="ctr">
                        <a:lnSpc>
                          <a:spcPct val="150000"/>
                        </a:lnSpc>
                        <a:spcAft>
                          <a:spcPts val="0"/>
                        </a:spcAft>
                      </a:pPr>
                      <a:r>
                        <a:rPr lang="en-US" sz="1400" kern="100" dirty="0">
                          <a:effectLst/>
                          <a:latin typeface="Cambria" panose="02040503050406030204" pitchFamily="18" charset="0"/>
                          <a:ea typeface="Cambria" panose="02040503050406030204" pitchFamily="18" charset="0"/>
                        </a:rPr>
                        <a:t>NAV_TRAFF_A_RADU</a:t>
                      </a:r>
                      <a:endParaRPr lang="zh-CN" sz="1400" kern="100" dirty="0">
                        <a:effectLst/>
                        <a:latin typeface="Cambria" panose="020405030504060302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dirty="0">
                          <a:effectLst/>
                        </a:rPr>
                        <a:t>设置无人操作的回避距离</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89460931"/>
                  </a:ext>
                </a:extLst>
              </a:tr>
            </a:tbl>
          </a:graphicData>
        </a:graphic>
      </p:graphicFrame>
    </p:spTree>
    <p:extLst>
      <p:ext uri="{BB962C8B-B14F-4D97-AF65-F5344CB8AC3E}">
        <p14:creationId xmlns:p14="http://schemas.microsoft.com/office/powerpoint/2010/main" val="218726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2153931-2509-4943-BDC0-CE957CD4AACC}"/>
              </a:ext>
            </a:extLst>
          </p:cNvPr>
          <p:cNvSpPr>
            <a:spLocks noGrp="1"/>
          </p:cNvSpPr>
          <p:nvPr>
            <p:ph idx="1"/>
          </p:nvPr>
        </p:nvSpPr>
        <p:spPr>
          <a:xfrm>
            <a:off x="1379764" y="1575707"/>
            <a:ext cx="9601200" cy="3581400"/>
          </a:xfrm>
        </p:spPr>
        <p:txBody>
          <a:bodyPr/>
          <a:lstStyle/>
          <a:p>
            <a:r>
              <a:rPr lang="en-US" altLang="zh-CN" b="1" dirty="0">
                <a:latin typeface="Cambria" panose="02040503050406030204" pitchFamily="18" charset="0"/>
                <a:ea typeface="Cambria" panose="02040503050406030204" pitchFamily="18" charset="0"/>
              </a:rPr>
              <a:t>Implementation</a:t>
            </a:r>
            <a:endParaRPr lang="zh-CN" altLang="zh-CN" b="1" dirty="0">
              <a:latin typeface="Cambria" panose="02040503050406030204" pitchFamily="18" charset="0"/>
            </a:endParaRPr>
          </a:p>
          <a:p>
            <a:pPr marL="0" indent="0">
              <a:buNone/>
            </a:pPr>
            <a:r>
              <a:rPr lang="en-US" altLang="zh-CN" dirty="0">
                <a:latin typeface="Cambria" panose="02040503050406030204" pitchFamily="18" charset="0"/>
              </a:rPr>
              <a:t>         </a:t>
            </a:r>
            <a:r>
              <a:rPr lang="zh-CN" altLang="zh-CN" dirty="0">
                <a:latin typeface="Cambria" panose="02040503050406030204" pitchFamily="18" charset="0"/>
              </a:rPr>
              <a:t>如果在飞行过程中收到了有效的应答器报告，</a:t>
            </a:r>
            <a:r>
              <a:rPr lang="en-US" altLang="zh-CN" dirty="0">
                <a:latin typeface="Cambria" panose="02040503050406030204" pitchFamily="18" charset="0"/>
                <a:ea typeface="Cambria" panose="02040503050406030204" pitchFamily="18" charset="0"/>
              </a:rPr>
              <a:t>PX4</a:t>
            </a:r>
            <a:r>
              <a:rPr lang="zh-CN" altLang="zh-CN" dirty="0">
                <a:latin typeface="Cambria" panose="02040503050406030204" pitchFamily="18" charset="0"/>
              </a:rPr>
              <a:t>首先根据应答器位置和航向信息来估计两架无人机在相遇前是否处在相同高度。如果高度相近，</a:t>
            </a:r>
            <a:r>
              <a:rPr lang="en-US" altLang="zh-CN" dirty="0">
                <a:latin typeface="Cambria" panose="02040503050406030204" pitchFamily="18" charset="0"/>
                <a:ea typeface="Cambria" panose="02040503050406030204" pitchFamily="18" charset="0"/>
              </a:rPr>
              <a:t>PX4</a:t>
            </a:r>
            <a:r>
              <a:rPr lang="zh-CN" altLang="zh-CN" dirty="0">
                <a:latin typeface="Cambria" panose="02040503050406030204" pitchFamily="18" charset="0"/>
              </a:rPr>
              <a:t>会估计无人机到下一个路标的路径与其他无人机预测路径间的最短距离。 如果此距离小于阈值则启动回避操作，无人机会发出警告、着陆或返回。用户可以对人工和无人操作分别配置检测距离。</a:t>
            </a:r>
          </a:p>
          <a:p>
            <a:endParaRPr lang="zh-CN" altLang="en-US" dirty="0"/>
          </a:p>
        </p:txBody>
      </p:sp>
    </p:spTree>
    <p:extLst>
      <p:ext uri="{BB962C8B-B14F-4D97-AF65-F5344CB8AC3E}">
        <p14:creationId xmlns:p14="http://schemas.microsoft.com/office/powerpoint/2010/main" val="4208581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CE67A-9B8C-4287-8E8C-8F4CE532D99A}"/>
              </a:ext>
            </a:extLst>
          </p:cNvPr>
          <p:cNvSpPr>
            <a:spLocks noGrp="1"/>
          </p:cNvSpPr>
          <p:nvPr>
            <p:ph type="title"/>
          </p:nvPr>
        </p:nvSpPr>
        <p:spPr>
          <a:xfrm>
            <a:off x="1371600" y="773264"/>
            <a:ext cx="9601200" cy="681824"/>
          </a:xfrm>
        </p:spPr>
        <p:txBody>
          <a:bodyPr>
            <a:normAutofit fontScale="90000"/>
          </a:bodyPr>
          <a:lstStyle/>
          <a:p>
            <a:r>
              <a:rPr lang="zh-CN" altLang="en-US" dirty="0"/>
              <a:t>目录</a:t>
            </a:r>
          </a:p>
        </p:txBody>
      </p:sp>
      <p:sp>
        <p:nvSpPr>
          <p:cNvPr id="3" name="内容占位符 2">
            <a:extLst>
              <a:ext uri="{FF2B5EF4-FFF2-40B4-BE49-F238E27FC236}">
                <a16:creationId xmlns:a16="http://schemas.microsoft.com/office/drawing/2014/main" id="{25A5FC66-C391-49AD-8931-B30F36D14EA5}"/>
              </a:ext>
            </a:extLst>
          </p:cNvPr>
          <p:cNvSpPr>
            <a:spLocks noGrp="1"/>
          </p:cNvSpPr>
          <p:nvPr>
            <p:ph idx="1"/>
          </p:nvPr>
        </p:nvSpPr>
        <p:spPr>
          <a:xfrm>
            <a:off x="1371600" y="1884460"/>
            <a:ext cx="9601200" cy="4102873"/>
          </a:xfrm>
        </p:spPr>
        <p:txBody>
          <a:bodyPr/>
          <a:lstStyle/>
          <a:p>
            <a:r>
              <a:rPr lang="en-US" altLang="zh-CN" sz="2400" b="1" dirty="0">
                <a:solidFill>
                  <a:schemeClr val="accent1"/>
                </a:solidFill>
                <a:latin typeface="Cambria" panose="02040503050406030204" pitchFamily="18" charset="0"/>
                <a:ea typeface="Cambria" panose="02040503050406030204" pitchFamily="18" charset="0"/>
              </a:rPr>
              <a:t>RTK (Real Time Kinematic) GPS</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Precision Landing</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Iridium/</a:t>
            </a:r>
            <a:r>
              <a:rPr lang="en-US" altLang="zh-CN" sz="2400" b="1" dirty="0" err="1">
                <a:solidFill>
                  <a:schemeClr val="accent1"/>
                </a:solidFill>
                <a:latin typeface="Cambria" panose="02040503050406030204" pitchFamily="18" charset="0"/>
                <a:ea typeface="Cambria" panose="02040503050406030204" pitchFamily="18" charset="0"/>
              </a:rPr>
              <a:t>RockBlock</a:t>
            </a:r>
            <a:r>
              <a:rPr lang="en-US" altLang="zh-CN" sz="2400" b="1" dirty="0">
                <a:solidFill>
                  <a:schemeClr val="accent1"/>
                </a:solidFill>
                <a:latin typeface="Cambria" panose="02040503050406030204" pitchFamily="18" charset="0"/>
                <a:ea typeface="Cambria" panose="02040503050406030204" pitchFamily="18" charset="0"/>
              </a:rPr>
              <a:t> Satellite Communication System</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Air Traffic </a:t>
            </a:r>
            <a:r>
              <a:rPr lang="en-US" altLang="zh-CN" sz="2400" b="1" dirty="0" err="1">
                <a:solidFill>
                  <a:schemeClr val="accent1"/>
                </a:solidFill>
                <a:latin typeface="Cambria" panose="02040503050406030204" pitchFamily="18" charset="0"/>
                <a:ea typeface="Cambria" panose="02040503050406030204" pitchFamily="18" charset="0"/>
              </a:rPr>
              <a:t>Avoidance:ADS-B</a:t>
            </a:r>
            <a:r>
              <a:rPr lang="en-US" altLang="zh-CN" sz="2400" b="1" dirty="0">
                <a:solidFill>
                  <a:schemeClr val="accent1"/>
                </a:solidFill>
                <a:latin typeface="Cambria" panose="02040503050406030204" pitchFamily="18" charset="0"/>
                <a:ea typeface="Cambria" panose="02040503050406030204" pitchFamily="18" charset="0"/>
              </a:rPr>
              <a:t>/FLARM/UTM</a:t>
            </a:r>
            <a:endParaRPr lang="zh-CN" altLang="zh-CN" sz="2400" b="1" dirty="0">
              <a:solidFill>
                <a:schemeClr val="accent1"/>
              </a:solidFill>
              <a:latin typeface="Cambria" panose="02040503050406030204" pitchFamily="18" charset="0"/>
            </a:endParaRPr>
          </a:p>
          <a:p>
            <a:r>
              <a:rPr lang="en-US" altLang="zh-CN" sz="2400" b="1" dirty="0">
                <a:solidFill>
                  <a:schemeClr val="tx1"/>
                </a:solidFill>
                <a:latin typeface="Cambria" panose="02040503050406030204" pitchFamily="18" charset="0"/>
                <a:ea typeface="Cambria" panose="02040503050406030204" pitchFamily="18" charset="0"/>
              </a:rPr>
              <a:t>Obstacle Avoidance</a:t>
            </a:r>
            <a:endParaRPr lang="zh-CN" altLang="zh-CN" sz="2400" b="1" dirty="0">
              <a:solidFill>
                <a:schemeClr val="tx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Safe Landing</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Collision Prevention</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Path Planning Interface</a:t>
            </a:r>
            <a:endParaRPr lang="zh-CN" altLang="zh-CN" sz="2400" b="1" dirty="0">
              <a:solidFill>
                <a:schemeClr val="accent1"/>
              </a:solidFill>
              <a:latin typeface="Cambria" panose="02040503050406030204" pitchFamily="18" charset="0"/>
            </a:endParaRPr>
          </a:p>
          <a:p>
            <a:endParaRPr lang="zh-CN" altLang="en-US" dirty="0"/>
          </a:p>
        </p:txBody>
      </p:sp>
    </p:spTree>
    <p:extLst>
      <p:ext uri="{BB962C8B-B14F-4D97-AF65-F5344CB8AC3E}">
        <p14:creationId xmlns:p14="http://schemas.microsoft.com/office/powerpoint/2010/main" val="3954278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5BBD54-BF9A-4E05-9E6B-77D6E0C2417F}"/>
              </a:ext>
            </a:extLst>
          </p:cNvPr>
          <p:cNvSpPr>
            <a:spLocks noGrp="1"/>
          </p:cNvSpPr>
          <p:nvPr>
            <p:ph type="title"/>
          </p:nvPr>
        </p:nvSpPr>
        <p:spPr>
          <a:xfrm>
            <a:off x="1295400" y="1053192"/>
            <a:ext cx="9601200" cy="1485900"/>
          </a:xfrm>
        </p:spPr>
        <p:txBody>
          <a:bodyPr>
            <a:normAutofit/>
          </a:bodyPr>
          <a:lstStyle/>
          <a:p>
            <a:r>
              <a:rPr lang="en-US" altLang="zh-CN" sz="2000" dirty="0"/>
              <a:t>        </a:t>
            </a:r>
            <a:r>
              <a:rPr lang="zh-CN" altLang="zh-CN" sz="2000" dirty="0"/>
              <a:t>实现该功能需要在无人机飞行的同时运行另一台关联计算机上的视觉软件。该软件可以为给定的轨迹规划实际路线，在障碍物周围进行地图绘制和导航，帮助找到最佳路径。避障适用于自动模式，目前</a:t>
            </a:r>
            <a:r>
              <a:rPr lang="en-US" altLang="zh-CN" sz="2000" dirty="0">
                <a:latin typeface="Cambria" panose="02040503050406030204" pitchFamily="18" charset="0"/>
                <a:ea typeface="Cambria" panose="02040503050406030204" pitchFamily="18" charset="0"/>
              </a:rPr>
              <a:t>Mission Mode</a:t>
            </a:r>
            <a:r>
              <a:rPr lang="zh-CN" altLang="zh-CN" sz="2000" dirty="0"/>
              <a:t>和</a:t>
            </a:r>
            <a:r>
              <a:rPr lang="en-US" altLang="zh-CN" sz="2000" dirty="0">
                <a:latin typeface="Cambria" panose="02040503050406030204" pitchFamily="18" charset="0"/>
                <a:ea typeface="Cambria" panose="02040503050406030204" pitchFamily="18" charset="0"/>
              </a:rPr>
              <a:t>Offboard Mode</a:t>
            </a:r>
            <a:r>
              <a:rPr lang="zh-CN" altLang="zh-CN" sz="2000" dirty="0"/>
              <a:t>都支持避障。避障模式下的最大速度约为</a:t>
            </a:r>
            <a:r>
              <a:rPr lang="en-US" altLang="zh-CN" sz="2000" dirty="0">
                <a:latin typeface="Cambria" panose="02040503050406030204" pitchFamily="18" charset="0"/>
                <a:ea typeface="Cambria" panose="02040503050406030204" pitchFamily="18" charset="0"/>
              </a:rPr>
              <a:t>3m/s</a:t>
            </a:r>
            <a:r>
              <a:rPr lang="zh-CN" altLang="zh-CN" sz="2000" dirty="0"/>
              <a:t>（计算避障路径的成本）。</a:t>
            </a:r>
            <a:endParaRPr lang="zh-CN" altLang="en-US" sz="2000" dirty="0"/>
          </a:p>
        </p:txBody>
      </p:sp>
      <p:sp>
        <p:nvSpPr>
          <p:cNvPr id="3" name="内容占位符 2">
            <a:extLst>
              <a:ext uri="{FF2B5EF4-FFF2-40B4-BE49-F238E27FC236}">
                <a16:creationId xmlns:a16="http://schemas.microsoft.com/office/drawing/2014/main" id="{3E69FD8A-1FDA-48C1-8708-76548CF3D39B}"/>
              </a:ext>
            </a:extLst>
          </p:cNvPr>
          <p:cNvSpPr>
            <a:spLocks noGrp="1"/>
          </p:cNvSpPr>
          <p:nvPr>
            <p:ph idx="1"/>
          </p:nvPr>
        </p:nvSpPr>
        <p:spPr>
          <a:xfrm>
            <a:off x="1295400" y="3129643"/>
            <a:ext cx="9897836" cy="2160814"/>
          </a:xfrm>
        </p:spPr>
        <p:txBody>
          <a:bodyPr/>
          <a:lstStyle/>
          <a:p>
            <a:r>
              <a:rPr lang="en-US" altLang="zh-CN" b="1" dirty="0">
                <a:latin typeface="Cambria" panose="02040503050406030204" pitchFamily="18" charset="0"/>
                <a:ea typeface="Cambria" panose="02040503050406030204" pitchFamily="18" charset="0"/>
              </a:rPr>
              <a:t>Offboard Mode Avoidance</a:t>
            </a:r>
            <a:endParaRPr lang="zh-CN" altLang="zh-CN" b="1" dirty="0">
              <a:latin typeface="Cambria" panose="02040503050406030204" pitchFamily="18" charset="0"/>
            </a:endParaRPr>
          </a:p>
          <a:p>
            <a:pPr marL="0" indent="0">
              <a:buNone/>
            </a:pPr>
            <a:r>
              <a:rPr lang="en-US" altLang="zh-CN" dirty="0"/>
              <a:t>        </a:t>
            </a:r>
            <a:r>
              <a:rPr lang="zh-CN" altLang="zh-CN" dirty="0"/>
              <a:t>在关联计算机上运行</a:t>
            </a:r>
            <a:r>
              <a:rPr lang="en-US" altLang="zh-CN" dirty="0">
                <a:latin typeface="Cambria" panose="02040503050406030204" pitchFamily="18" charset="0"/>
                <a:ea typeface="Cambria" panose="02040503050406030204" pitchFamily="18" charset="0"/>
              </a:rPr>
              <a:t>ROS</a:t>
            </a:r>
            <a:r>
              <a:rPr lang="zh-CN" altLang="zh-CN" dirty="0"/>
              <a:t>节点，输出初始版本的路径，再将此输出传入避障模块（另一个</a:t>
            </a:r>
            <a:r>
              <a:rPr lang="en-US" altLang="zh-CN" dirty="0">
                <a:latin typeface="Cambria" panose="02040503050406030204" pitchFamily="18" charset="0"/>
                <a:ea typeface="Cambria" panose="02040503050406030204" pitchFamily="18" charset="0"/>
              </a:rPr>
              <a:t>ROS</a:t>
            </a:r>
            <a:r>
              <a:rPr lang="zh-CN" altLang="zh-CN" dirty="0"/>
              <a:t>节点），避障软件将改进版的路径规划</a:t>
            </a:r>
            <a:r>
              <a:rPr lang="zh-CN" altLang="en-US" dirty="0"/>
              <a:t>以</a:t>
            </a:r>
            <a:r>
              <a:rPr lang="en-US" altLang="zh-CN" dirty="0">
                <a:latin typeface="Cambria" panose="02040503050406030204" pitchFamily="18" charset="0"/>
                <a:ea typeface="Cambria" panose="02040503050406030204" pitchFamily="18" charset="0"/>
              </a:rPr>
              <a:t>SET_POSITION_TARGET_LOCAL_NED</a:t>
            </a:r>
            <a:r>
              <a:rPr lang="zh-CN" altLang="zh-CN" dirty="0"/>
              <a:t>消息流的形式发送到飞行堆栈中，无人机由此获取加入避障内容后的路线。</a:t>
            </a:r>
            <a:endParaRPr lang="zh-CN" altLang="en-US" dirty="0"/>
          </a:p>
        </p:txBody>
      </p:sp>
    </p:spTree>
    <p:extLst>
      <p:ext uri="{BB962C8B-B14F-4D97-AF65-F5344CB8AC3E}">
        <p14:creationId xmlns:p14="http://schemas.microsoft.com/office/powerpoint/2010/main" val="109410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62E2A49-61F5-4237-8E62-4D5BCAC09FBF}"/>
              </a:ext>
            </a:extLst>
          </p:cNvPr>
          <p:cNvSpPr>
            <a:spLocks noGrp="1"/>
          </p:cNvSpPr>
          <p:nvPr>
            <p:ph idx="1"/>
          </p:nvPr>
        </p:nvSpPr>
        <p:spPr>
          <a:xfrm>
            <a:off x="1295400" y="1289956"/>
            <a:ext cx="9601200" cy="4506686"/>
          </a:xfrm>
        </p:spPr>
        <p:txBody>
          <a:bodyPr>
            <a:normAutofit/>
          </a:bodyPr>
          <a:lstStyle/>
          <a:p>
            <a:r>
              <a:rPr lang="en-US" altLang="zh-CN" b="1" dirty="0">
                <a:latin typeface="Cambria" panose="02040503050406030204" pitchFamily="18" charset="0"/>
                <a:ea typeface="Cambria" panose="02040503050406030204" pitchFamily="18" charset="0"/>
              </a:rPr>
              <a:t>Mission Mode Avoidance</a:t>
            </a:r>
            <a:endParaRPr lang="zh-CN" altLang="zh-CN" b="1" dirty="0">
              <a:latin typeface="Cambria" panose="02040503050406030204" pitchFamily="18" charset="0"/>
            </a:endParaRPr>
          </a:p>
          <a:p>
            <a:pPr marL="0" indent="0">
              <a:buNone/>
            </a:pPr>
            <a:r>
              <a:rPr lang="en-US" altLang="zh-CN" dirty="0">
                <a:latin typeface="Cambria" panose="02040503050406030204" pitchFamily="18" charset="0"/>
              </a:rPr>
              <a:t>       </a:t>
            </a:r>
            <a:r>
              <a:rPr lang="zh-CN" altLang="zh-CN" dirty="0">
                <a:latin typeface="Cambria" panose="02040503050406030204" pitchFamily="18" charset="0"/>
              </a:rPr>
              <a:t>启用避障模块后，</a:t>
            </a:r>
            <a:r>
              <a:rPr lang="en-US" altLang="zh-CN" dirty="0">
                <a:latin typeface="Cambria" panose="02040503050406030204" pitchFamily="18" charset="0"/>
                <a:ea typeface="Cambria" panose="02040503050406030204" pitchFamily="18" charset="0"/>
              </a:rPr>
              <a:t>Mission Mode</a:t>
            </a:r>
            <a:r>
              <a:rPr lang="zh-CN" altLang="zh-CN" dirty="0">
                <a:latin typeface="Cambria" panose="02040503050406030204" pitchFamily="18" charset="0"/>
              </a:rPr>
              <a:t>下的某些任务行为会发生变化：</a:t>
            </a:r>
          </a:p>
          <a:p>
            <a:pPr marL="0" lvl="0" indent="0">
              <a:buNone/>
            </a:pPr>
            <a:r>
              <a:rPr lang="en-US" altLang="zh-CN" dirty="0">
                <a:latin typeface="Cambria" panose="02040503050406030204" pitchFamily="18" charset="0"/>
              </a:rPr>
              <a:t>1</a:t>
            </a:r>
            <a:r>
              <a:rPr lang="zh-CN" altLang="en-US" dirty="0">
                <a:latin typeface="Cambria" panose="02040503050406030204" pitchFamily="18" charset="0"/>
              </a:rPr>
              <a:t>、</a:t>
            </a:r>
            <a:r>
              <a:rPr lang="zh-CN" altLang="zh-CN" dirty="0">
                <a:latin typeface="Cambria" panose="02040503050406030204" pitchFamily="18" charset="0"/>
              </a:rPr>
              <a:t>常规情况下，无人机要“到达”一个预定位置，不仅要求位置吻合（处于预设的半径范围内），还需要处于一定的航向。启用避障之后只要求位置吻合。</a:t>
            </a:r>
          </a:p>
          <a:p>
            <a:pPr marL="0" lvl="0" indent="0">
              <a:buNone/>
            </a:pPr>
            <a:r>
              <a:rPr lang="en-US" altLang="zh-CN" dirty="0">
                <a:latin typeface="Cambria" panose="02040503050406030204" pitchFamily="18" charset="0"/>
              </a:rPr>
              <a:t>2</a:t>
            </a:r>
            <a:r>
              <a:rPr lang="zh-CN" altLang="en-US" dirty="0">
                <a:latin typeface="Cambria" panose="02040503050406030204" pitchFamily="18" charset="0"/>
              </a:rPr>
              <a:t>、</a:t>
            </a:r>
            <a:r>
              <a:rPr lang="zh-CN" altLang="zh-CN" dirty="0">
                <a:latin typeface="Cambria" panose="02040503050406030204" pitchFamily="18" charset="0"/>
              </a:rPr>
              <a:t>启用避障后，无人机一到达前一个预定位置（进入设定的半径范围内），</a:t>
            </a:r>
            <a:r>
              <a:rPr lang="en-US" altLang="zh-CN" dirty="0">
                <a:latin typeface="Cambria" panose="02040503050406030204" pitchFamily="18" charset="0"/>
                <a:ea typeface="Cambria" panose="02040503050406030204" pitchFamily="18" charset="0"/>
              </a:rPr>
              <a:t>PX4</a:t>
            </a:r>
            <a:r>
              <a:rPr lang="zh-CN" altLang="zh-CN" dirty="0">
                <a:latin typeface="Cambria" panose="02040503050406030204" pitchFamily="18" charset="0"/>
              </a:rPr>
              <a:t>就立刻发射下一个预定位置。</a:t>
            </a:r>
          </a:p>
          <a:p>
            <a:pPr marL="0" lvl="0" indent="0">
              <a:buNone/>
            </a:pPr>
            <a:r>
              <a:rPr lang="en-US" altLang="zh-CN" dirty="0">
                <a:latin typeface="Cambria" panose="02040503050406030204" pitchFamily="18" charset="0"/>
              </a:rPr>
              <a:t>3</a:t>
            </a:r>
            <a:r>
              <a:rPr lang="zh-CN" altLang="en-US" dirty="0">
                <a:latin typeface="Cambria" panose="02040503050406030204" pitchFamily="18" charset="0"/>
              </a:rPr>
              <a:t>、</a:t>
            </a:r>
            <a:r>
              <a:rPr lang="zh-CN" altLang="zh-CN" dirty="0">
                <a:latin typeface="Cambria" panose="02040503050406030204" pitchFamily="18" charset="0"/>
              </a:rPr>
              <a:t>如果某个预定位置处于障碍物范围内，无人机可能无法到达此位置，此时任务被卡住。</a:t>
            </a:r>
          </a:p>
          <a:p>
            <a:pPr marL="0" lvl="0" indent="0">
              <a:buNone/>
            </a:pPr>
            <a:r>
              <a:rPr lang="en-US" altLang="zh-CN" dirty="0">
                <a:latin typeface="Cambria" panose="02040503050406030204" pitchFamily="18" charset="0"/>
              </a:rPr>
              <a:t>4</a:t>
            </a:r>
            <a:r>
              <a:rPr lang="zh-CN" altLang="en-US" dirty="0">
                <a:latin typeface="Cambria" panose="02040503050406030204" pitchFamily="18" charset="0"/>
              </a:rPr>
              <a:t>、</a:t>
            </a:r>
            <a:r>
              <a:rPr lang="zh-CN" altLang="zh-CN" dirty="0">
                <a:latin typeface="Cambria" panose="02040503050406030204" pitchFamily="18" charset="0"/>
              </a:rPr>
              <a:t>在</a:t>
            </a:r>
            <a:r>
              <a:rPr lang="en-US" altLang="zh-CN" dirty="0" err="1">
                <a:latin typeface="Cambria" panose="02040503050406030204" pitchFamily="18" charset="0"/>
                <a:ea typeface="Cambria" panose="02040503050406030204" pitchFamily="18" charset="0"/>
              </a:rPr>
              <a:t>QGroundControl</a:t>
            </a:r>
            <a:r>
              <a:rPr lang="en-US" altLang="zh-CN" dirty="0">
                <a:latin typeface="Cambria" panose="02040503050406030204" pitchFamily="18" charset="0"/>
                <a:ea typeface="Cambria" panose="02040503050406030204" pitchFamily="18" charset="0"/>
              </a:rPr>
              <a:t> / PX4</a:t>
            </a:r>
            <a:r>
              <a:rPr lang="zh-CN" altLang="zh-CN" dirty="0">
                <a:latin typeface="Cambria" panose="02040503050406030204" pitchFamily="18" charset="0"/>
              </a:rPr>
              <a:t>中设置的原始任务速度将被忽略，无人机速度完全由避障软件决定。</a:t>
            </a:r>
          </a:p>
          <a:p>
            <a:endParaRPr lang="zh-CN" altLang="en-US" dirty="0"/>
          </a:p>
        </p:txBody>
      </p:sp>
    </p:spTree>
    <p:extLst>
      <p:ext uri="{BB962C8B-B14F-4D97-AF65-F5344CB8AC3E}">
        <p14:creationId xmlns:p14="http://schemas.microsoft.com/office/powerpoint/2010/main" val="387429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CE67A-9B8C-4287-8E8C-8F4CE532D99A}"/>
              </a:ext>
            </a:extLst>
          </p:cNvPr>
          <p:cNvSpPr>
            <a:spLocks noGrp="1"/>
          </p:cNvSpPr>
          <p:nvPr>
            <p:ph type="title"/>
          </p:nvPr>
        </p:nvSpPr>
        <p:spPr>
          <a:xfrm>
            <a:off x="1371600" y="773264"/>
            <a:ext cx="9601200" cy="681824"/>
          </a:xfrm>
        </p:spPr>
        <p:txBody>
          <a:bodyPr>
            <a:normAutofit fontScale="90000"/>
          </a:bodyPr>
          <a:lstStyle/>
          <a:p>
            <a:r>
              <a:rPr lang="zh-CN" altLang="en-US" dirty="0"/>
              <a:t>目录</a:t>
            </a:r>
          </a:p>
        </p:txBody>
      </p:sp>
      <p:sp>
        <p:nvSpPr>
          <p:cNvPr id="3" name="内容占位符 2">
            <a:extLst>
              <a:ext uri="{FF2B5EF4-FFF2-40B4-BE49-F238E27FC236}">
                <a16:creationId xmlns:a16="http://schemas.microsoft.com/office/drawing/2014/main" id="{25A5FC66-C391-49AD-8931-B30F36D14EA5}"/>
              </a:ext>
            </a:extLst>
          </p:cNvPr>
          <p:cNvSpPr>
            <a:spLocks noGrp="1"/>
          </p:cNvSpPr>
          <p:nvPr>
            <p:ph idx="1"/>
          </p:nvPr>
        </p:nvSpPr>
        <p:spPr>
          <a:xfrm>
            <a:off x="1371600" y="1884460"/>
            <a:ext cx="9601200" cy="4102873"/>
          </a:xfrm>
        </p:spPr>
        <p:txBody>
          <a:bodyPr/>
          <a:lstStyle/>
          <a:p>
            <a:r>
              <a:rPr lang="en-US" altLang="zh-CN" sz="2400" b="1" dirty="0">
                <a:solidFill>
                  <a:schemeClr val="accent1"/>
                </a:solidFill>
                <a:latin typeface="Cambria" panose="02040503050406030204" pitchFamily="18" charset="0"/>
                <a:ea typeface="Cambria" panose="02040503050406030204" pitchFamily="18" charset="0"/>
              </a:rPr>
              <a:t>RTK (Real Time Kinematic) GPS</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Precision Landing</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Iridium/</a:t>
            </a:r>
            <a:r>
              <a:rPr lang="en-US" altLang="zh-CN" sz="2400" b="1" dirty="0" err="1">
                <a:solidFill>
                  <a:schemeClr val="accent1"/>
                </a:solidFill>
                <a:latin typeface="Cambria" panose="02040503050406030204" pitchFamily="18" charset="0"/>
                <a:ea typeface="Cambria" panose="02040503050406030204" pitchFamily="18" charset="0"/>
              </a:rPr>
              <a:t>RockBlock</a:t>
            </a:r>
            <a:r>
              <a:rPr lang="en-US" altLang="zh-CN" sz="2400" b="1" dirty="0">
                <a:solidFill>
                  <a:schemeClr val="accent1"/>
                </a:solidFill>
                <a:latin typeface="Cambria" panose="02040503050406030204" pitchFamily="18" charset="0"/>
                <a:ea typeface="Cambria" panose="02040503050406030204" pitchFamily="18" charset="0"/>
              </a:rPr>
              <a:t> Satellite Communication System</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Air Traffic </a:t>
            </a:r>
            <a:r>
              <a:rPr lang="en-US" altLang="zh-CN" sz="2400" b="1" dirty="0" err="1">
                <a:solidFill>
                  <a:schemeClr val="accent1"/>
                </a:solidFill>
                <a:latin typeface="Cambria" panose="02040503050406030204" pitchFamily="18" charset="0"/>
                <a:ea typeface="Cambria" panose="02040503050406030204" pitchFamily="18" charset="0"/>
              </a:rPr>
              <a:t>Avoidance:ADS-B</a:t>
            </a:r>
            <a:r>
              <a:rPr lang="en-US" altLang="zh-CN" sz="2400" b="1" dirty="0">
                <a:solidFill>
                  <a:schemeClr val="accent1"/>
                </a:solidFill>
                <a:latin typeface="Cambria" panose="02040503050406030204" pitchFamily="18" charset="0"/>
                <a:ea typeface="Cambria" panose="02040503050406030204" pitchFamily="18" charset="0"/>
              </a:rPr>
              <a:t>/FLARM/UTM</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Obstacle Avoidance</a:t>
            </a:r>
            <a:endParaRPr lang="zh-CN" altLang="zh-CN" sz="2400" b="1" dirty="0">
              <a:solidFill>
                <a:schemeClr val="accent1"/>
              </a:solidFill>
              <a:latin typeface="Cambria" panose="02040503050406030204" pitchFamily="18" charset="0"/>
            </a:endParaRPr>
          </a:p>
          <a:p>
            <a:r>
              <a:rPr lang="en-US" altLang="zh-CN" sz="2400" b="1" dirty="0">
                <a:solidFill>
                  <a:schemeClr val="tx1"/>
                </a:solidFill>
                <a:latin typeface="Cambria" panose="02040503050406030204" pitchFamily="18" charset="0"/>
                <a:ea typeface="Cambria" panose="02040503050406030204" pitchFamily="18" charset="0"/>
              </a:rPr>
              <a:t>Safe Landing</a:t>
            </a:r>
            <a:endParaRPr lang="zh-CN" altLang="zh-CN" sz="2400" b="1" dirty="0">
              <a:solidFill>
                <a:schemeClr val="tx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Collision Prevention</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Path Planning Interface</a:t>
            </a:r>
            <a:endParaRPr lang="zh-CN" altLang="zh-CN" sz="2400" b="1" dirty="0">
              <a:solidFill>
                <a:schemeClr val="accent1"/>
              </a:solidFill>
              <a:latin typeface="Cambria" panose="02040503050406030204" pitchFamily="18" charset="0"/>
            </a:endParaRPr>
          </a:p>
          <a:p>
            <a:endParaRPr lang="zh-CN" altLang="en-US" dirty="0"/>
          </a:p>
        </p:txBody>
      </p:sp>
    </p:spTree>
    <p:extLst>
      <p:ext uri="{BB962C8B-B14F-4D97-AF65-F5344CB8AC3E}">
        <p14:creationId xmlns:p14="http://schemas.microsoft.com/office/powerpoint/2010/main" val="2915522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6A40FF-BBA7-4C78-80CB-EA1FAF89C4A1}"/>
              </a:ext>
            </a:extLst>
          </p:cNvPr>
          <p:cNvSpPr>
            <a:spLocks noGrp="1"/>
          </p:cNvSpPr>
          <p:nvPr>
            <p:ph type="title"/>
          </p:nvPr>
        </p:nvSpPr>
        <p:spPr>
          <a:xfrm>
            <a:off x="1295400" y="1085850"/>
            <a:ext cx="9601200" cy="1485900"/>
          </a:xfrm>
        </p:spPr>
        <p:txBody>
          <a:bodyPr>
            <a:noAutofit/>
          </a:bodyPr>
          <a:lstStyle/>
          <a:p>
            <a:r>
              <a:rPr lang="en-US" altLang="zh-CN" sz="2000" dirty="0">
                <a:latin typeface="Cambria" panose="02040503050406030204" pitchFamily="18" charset="0"/>
              </a:rPr>
              <a:t>         </a:t>
            </a:r>
            <a:r>
              <a:rPr lang="zh-CN" altLang="zh-CN" sz="2000" dirty="0">
                <a:latin typeface="Cambria" panose="02040503050406030204" pitchFamily="18" charset="0"/>
              </a:rPr>
              <a:t>此功能可确保</a:t>
            </a:r>
            <a:r>
              <a:rPr lang="zh-CN" altLang="en-US" sz="2000" dirty="0">
                <a:latin typeface="Cambria" panose="02040503050406030204" pitchFamily="18" charset="0"/>
              </a:rPr>
              <a:t>无人机</a:t>
            </a:r>
            <a:r>
              <a:rPr lang="zh-CN" altLang="zh-CN" sz="2000" dirty="0">
                <a:latin typeface="Cambria" panose="02040503050406030204" pitchFamily="18" charset="0"/>
              </a:rPr>
              <a:t>仅在平坦地形上着陆，要求在无人机飞行的同时运行另一台关联计算机上的视觉软件，可在</a:t>
            </a:r>
            <a:r>
              <a:rPr lang="en-US" altLang="zh-CN" sz="2000" dirty="0">
                <a:latin typeface="Cambria" panose="02040503050406030204" pitchFamily="18" charset="0"/>
                <a:ea typeface="Cambria" panose="02040503050406030204" pitchFamily="18" charset="0"/>
              </a:rPr>
              <a:t>Land Mode</a:t>
            </a:r>
            <a:r>
              <a:rPr lang="zh-CN" altLang="zh-CN" sz="2000" dirty="0">
                <a:latin typeface="Cambria" panose="02040503050406030204" pitchFamily="18" charset="0"/>
              </a:rPr>
              <a:t>和</a:t>
            </a:r>
            <a:r>
              <a:rPr lang="en-US" altLang="zh-CN" sz="2000" dirty="0">
                <a:latin typeface="Cambria" panose="02040503050406030204" pitchFamily="18" charset="0"/>
                <a:ea typeface="Cambria" panose="02040503050406030204" pitchFamily="18" charset="0"/>
              </a:rPr>
              <a:t>Mission Mode</a:t>
            </a:r>
            <a:r>
              <a:rPr lang="zh-CN" altLang="zh-CN" sz="2000" dirty="0">
                <a:latin typeface="Cambria" panose="02040503050406030204" pitchFamily="18" charset="0"/>
              </a:rPr>
              <a:t>下使用。如果收到着陆的指令，无人机首先下降到可以测量地面情况的高度（依靠关联计算机给出的</a:t>
            </a:r>
            <a:r>
              <a:rPr lang="en-US" altLang="zh-CN" sz="2000" dirty="0" err="1">
                <a:latin typeface="Cambria" panose="02040503050406030204" pitchFamily="18" charset="0"/>
                <a:ea typeface="Cambria" panose="02040503050406030204" pitchFamily="18" charset="0"/>
              </a:rPr>
              <a:t>loiter_height</a:t>
            </a:r>
            <a:r>
              <a:rPr lang="zh-CN" altLang="zh-CN" sz="2000" dirty="0">
                <a:latin typeface="Cambria" panose="02040503050406030204" pitchFamily="18" charset="0"/>
              </a:rPr>
              <a:t>参数）。 如果着陆区域不够平坦，无人机会以正方形螺旋状向外移动，并定期停下来重新检查地形，以寻找合适的着陆点。</a:t>
            </a:r>
            <a:br>
              <a:rPr lang="zh-CN" altLang="zh-CN" sz="2000" dirty="0">
                <a:latin typeface="Cambria" panose="02040503050406030204" pitchFamily="18" charset="0"/>
              </a:rPr>
            </a:br>
            <a:endParaRPr lang="zh-CN" altLang="en-US" sz="2000" dirty="0">
              <a:latin typeface="Cambria" panose="02040503050406030204" pitchFamily="18" charset="0"/>
            </a:endParaRPr>
          </a:p>
        </p:txBody>
      </p:sp>
      <p:sp>
        <p:nvSpPr>
          <p:cNvPr id="3" name="内容占位符 2">
            <a:extLst>
              <a:ext uri="{FF2B5EF4-FFF2-40B4-BE49-F238E27FC236}">
                <a16:creationId xmlns:a16="http://schemas.microsoft.com/office/drawing/2014/main" id="{9E2D1402-E844-47D8-BB26-4BC935AF9F49}"/>
              </a:ext>
            </a:extLst>
          </p:cNvPr>
          <p:cNvSpPr>
            <a:spLocks noGrp="1"/>
          </p:cNvSpPr>
          <p:nvPr>
            <p:ph idx="1"/>
          </p:nvPr>
        </p:nvSpPr>
        <p:spPr>
          <a:xfrm>
            <a:off x="1295400" y="3126922"/>
            <a:ext cx="9601200" cy="2179864"/>
          </a:xfrm>
        </p:spPr>
        <p:txBody>
          <a:bodyPr/>
          <a:lstStyle/>
          <a:p>
            <a:r>
              <a:rPr lang="en-US" altLang="zh-CN" b="1" dirty="0">
                <a:latin typeface="Cambria" panose="02040503050406030204" pitchFamily="18" charset="0"/>
                <a:ea typeface="Cambria" panose="02040503050406030204" pitchFamily="18" charset="0"/>
              </a:rPr>
              <a:t>Limitations/Capabilities</a:t>
            </a:r>
            <a:endParaRPr lang="zh-CN" altLang="zh-CN" b="1" dirty="0">
              <a:latin typeface="Cambria" panose="02040503050406030204" pitchFamily="18" charset="0"/>
            </a:endParaRPr>
          </a:p>
          <a:p>
            <a:pPr marL="0" indent="0">
              <a:buNone/>
            </a:pPr>
            <a:r>
              <a:rPr lang="en-US" altLang="zh-CN" dirty="0">
                <a:latin typeface="Cambria" panose="02040503050406030204" pitchFamily="18" charset="0"/>
                <a:ea typeface="Cambria" panose="02040503050406030204" pitchFamily="18" charset="0"/>
              </a:rPr>
              <a:t>1</a:t>
            </a:r>
            <a:r>
              <a:rPr lang="zh-CN" altLang="zh-CN" dirty="0">
                <a:latin typeface="Cambria" panose="02040503050406030204" pitchFamily="18" charset="0"/>
              </a:rPr>
              <a:t>、在道路上着陆是允许的，如果检测到汽车，汽车驶过之后会被“遗忘”。</a:t>
            </a:r>
          </a:p>
          <a:p>
            <a:pPr marL="0" indent="0">
              <a:buNone/>
            </a:pPr>
            <a:r>
              <a:rPr lang="en-US" altLang="zh-CN" dirty="0">
                <a:latin typeface="Cambria" panose="02040503050406030204" pitchFamily="18" charset="0"/>
                <a:ea typeface="Cambria" panose="02040503050406030204" pitchFamily="18" charset="0"/>
              </a:rPr>
              <a:t>2</a:t>
            </a:r>
            <a:r>
              <a:rPr lang="zh-CN" altLang="zh-CN" dirty="0">
                <a:latin typeface="Cambria" panose="02040503050406030204" pitchFamily="18" charset="0"/>
              </a:rPr>
              <a:t>、如果使用雷达或超声波传感器则降落在水上是允许的，但如果使用立体摄像机或激光雷达则不能降落在水上，这是因为立体摄像机这类设备而言水面会被判定为不够平坦。</a:t>
            </a:r>
            <a:endParaRPr lang="zh-CN" altLang="en-US" dirty="0">
              <a:latin typeface="Cambria" panose="02040503050406030204" pitchFamily="18" charset="0"/>
            </a:endParaRPr>
          </a:p>
        </p:txBody>
      </p:sp>
    </p:spTree>
    <p:extLst>
      <p:ext uri="{BB962C8B-B14F-4D97-AF65-F5344CB8AC3E}">
        <p14:creationId xmlns:p14="http://schemas.microsoft.com/office/powerpoint/2010/main" val="262349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CE67A-9B8C-4287-8E8C-8F4CE532D99A}"/>
              </a:ext>
            </a:extLst>
          </p:cNvPr>
          <p:cNvSpPr>
            <a:spLocks noGrp="1"/>
          </p:cNvSpPr>
          <p:nvPr>
            <p:ph type="title"/>
          </p:nvPr>
        </p:nvSpPr>
        <p:spPr>
          <a:xfrm>
            <a:off x="1371600" y="773264"/>
            <a:ext cx="9601200" cy="681824"/>
          </a:xfrm>
        </p:spPr>
        <p:txBody>
          <a:bodyPr>
            <a:normAutofit fontScale="90000"/>
          </a:bodyPr>
          <a:lstStyle/>
          <a:p>
            <a:r>
              <a:rPr lang="zh-CN" altLang="en-US" dirty="0"/>
              <a:t>目录</a:t>
            </a:r>
          </a:p>
        </p:txBody>
      </p:sp>
      <p:sp>
        <p:nvSpPr>
          <p:cNvPr id="3" name="内容占位符 2">
            <a:extLst>
              <a:ext uri="{FF2B5EF4-FFF2-40B4-BE49-F238E27FC236}">
                <a16:creationId xmlns:a16="http://schemas.microsoft.com/office/drawing/2014/main" id="{25A5FC66-C391-49AD-8931-B30F36D14EA5}"/>
              </a:ext>
            </a:extLst>
          </p:cNvPr>
          <p:cNvSpPr>
            <a:spLocks noGrp="1"/>
          </p:cNvSpPr>
          <p:nvPr>
            <p:ph idx="1"/>
          </p:nvPr>
        </p:nvSpPr>
        <p:spPr>
          <a:xfrm>
            <a:off x="1371600" y="1884460"/>
            <a:ext cx="9601200" cy="4102873"/>
          </a:xfrm>
        </p:spPr>
        <p:txBody>
          <a:bodyPr/>
          <a:lstStyle/>
          <a:p>
            <a:r>
              <a:rPr lang="en-US" altLang="zh-CN" sz="2400" b="1" dirty="0">
                <a:solidFill>
                  <a:schemeClr val="accent1"/>
                </a:solidFill>
                <a:latin typeface="Cambria" panose="02040503050406030204" pitchFamily="18" charset="0"/>
                <a:ea typeface="Cambria" panose="02040503050406030204" pitchFamily="18" charset="0"/>
              </a:rPr>
              <a:t>RTK (Real Time Kinematic) GPS</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Precision Landing</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Iridium/</a:t>
            </a:r>
            <a:r>
              <a:rPr lang="en-US" altLang="zh-CN" sz="2400" b="1" dirty="0" err="1">
                <a:solidFill>
                  <a:schemeClr val="accent1"/>
                </a:solidFill>
                <a:latin typeface="Cambria" panose="02040503050406030204" pitchFamily="18" charset="0"/>
                <a:ea typeface="Cambria" panose="02040503050406030204" pitchFamily="18" charset="0"/>
              </a:rPr>
              <a:t>RockBlock</a:t>
            </a:r>
            <a:r>
              <a:rPr lang="en-US" altLang="zh-CN" sz="2400" b="1" dirty="0">
                <a:solidFill>
                  <a:schemeClr val="accent1"/>
                </a:solidFill>
                <a:latin typeface="Cambria" panose="02040503050406030204" pitchFamily="18" charset="0"/>
                <a:ea typeface="Cambria" panose="02040503050406030204" pitchFamily="18" charset="0"/>
              </a:rPr>
              <a:t> Satellite Communication System</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Air Traffic </a:t>
            </a:r>
            <a:r>
              <a:rPr lang="en-US" altLang="zh-CN" sz="2400" b="1" dirty="0" err="1">
                <a:solidFill>
                  <a:schemeClr val="accent1"/>
                </a:solidFill>
                <a:latin typeface="Cambria" panose="02040503050406030204" pitchFamily="18" charset="0"/>
                <a:ea typeface="Cambria" panose="02040503050406030204" pitchFamily="18" charset="0"/>
              </a:rPr>
              <a:t>Avoidance:ADS-B</a:t>
            </a:r>
            <a:r>
              <a:rPr lang="en-US" altLang="zh-CN" sz="2400" b="1" dirty="0">
                <a:solidFill>
                  <a:schemeClr val="accent1"/>
                </a:solidFill>
                <a:latin typeface="Cambria" panose="02040503050406030204" pitchFamily="18" charset="0"/>
                <a:ea typeface="Cambria" panose="02040503050406030204" pitchFamily="18" charset="0"/>
              </a:rPr>
              <a:t>/FLARM/UTM</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Obstacle Avoidance</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Safe Landing</a:t>
            </a:r>
            <a:endParaRPr lang="zh-CN" altLang="zh-CN" sz="2400" b="1" dirty="0">
              <a:solidFill>
                <a:schemeClr val="accent1"/>
              </a:solidFill>
              <a:latin typeface="Cambria" panose="02040503050406030204" pitchFamily="18" charset="0"/>
            </a:endParaRPr>
          </a:p>
          <a:p>
            <a:r>
              <a:rPr lang="en-US" altLang="zh-CN" sz="2400" b="1" dirty="0">
                <a:solidFill>
                  <a:schemeClr val="tx1"/>
                </a:solidFill>
                <a:latin typeface="Cambria" panose="02040503050406030204" pitchFamily="18" charset="0"/>
                <a:ea typeface="Cambria" panose="02040503050406030204" pitchFamily="18" charset="0"/>
              </a:rPr>
              <a:t>Collision Prevention</a:t>
            </a:r>
            <a:endParaRPr lang="zh-CN" altLang="zh-CN" sz="2400" b="1" dirty="0">
              <a:solidFill>
                <a:schemeClr val="tx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Path Planning Interface</a:t>
            </a:r>
            <a:endParaRPr lang="zh-CN" altLang="zh-CN" sz="2400" b="1" dirty="0">
              <a:solidFill>
                <a:schemeClr val="accent1"/>
              </a:solidFill>
              <a:latin typeface="Cambria" panose="02040503050406030204" pitchFamily="18" charset="0"/>
            </a:endParaRPr>
          </a:p>
          <a:p>
            <a:endParaRPr lang="zh-CN" altLang="en-US" dirty="0"/>
          </a:p>
        </p:txBody>
      </p:sp>
    </p:spTree>
    <p:extLst>
      <p:ext uri="{BB962C8B-B14F-4D97-AF65-F5344CB8AC3E}">
        <p14:creationId xmlns:p14="http://schemas.microsoft.com/office/powerpoint/2010/main" val="1148443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99A362-D25F-4DF7-8ED5-850E1663B6D8}"/>
              </a:ext>
            </a:extLst>
          </p:cNvPr>
          <p:cNvSpPr>
            <a:spLocks noGrp="1"/>
          </p:cNvSpPr>
          <p:nvPr>
            <p:ph type="title"/>
          </p:nvPr>
        </p:nvSpPr>
        <p:spPr>
          <a:xfrm>
            <a:off x="1295399" y="1461406"/>
            <a:ext cx="10265229" cy="3706587"/>
          </a:xfrm>
        </p:spPr>
        <p:txBody>
          <a:bodyPr>
            <a:noAutofit/>
          </a:bodyPr>
          <a:lstStyle/>
          <a:p>
            <a:r>
              <a:rPr lang="en-US" altLang="zh-CN" sz="2000" dirty="0"/>
              <a:t>       </a:t>
            </a:r>
            <a:r>
              <a:rPr lang="zh-CN" altLang="zh-CN" sz="2400" dirty="0">
                <a:latin typeface="Cambria" panose="02040503050406030204" pitchFamily="18" charset="0"/>
              </a:rPr>
              <a:t>防撞功能用于控制无人机在撞到障碍物之前自动减速和停止，在</a:t>
            </a:r>
            <a:r>
              <a:rPr lang="en-US" altLang="zh-CN" sz="2400" dirty="0">
                <a:latin typeface="Cambria" panose="02040503050406030204" pitchFamily="18" charset="0"/>
                <a:ea typeface="Cambria" panose="02040503050406030204" pitchFamily="18" charset="0"/>
              </a:rPr>
              <a:t>Position Mode</a:t>
            </a:r>
            <a:r>
              <a:rPr lang="zh-CN" altLang="zh-CN" sz="2400" dirty="0">
                <a:latin typeface="Cambria" panose="02040503050406030204" pitchFamily="18" charset="0"/>
              </a:rPr>
              <a:t>下启用，可以使用来自外部关联计算机、</a:t>
            </a:r>
            <a:r>
              <a:rPr lang="en-US" altLang="zh-CN" sz="2400" dirty="0" err="1">
                <a:latin typeface="Cambria" panose="02040503050406030204" pitchFamily="18" charset="0"/>
                <a:ea typeface="Cambria" panose="02040503050406030204" pitchFamily="18" charset="0"/>
              </a:rPr>
              <a:t>MAVLink</a:t>
            </a:r>
            <a:r>
              <a:rPr lang="zh-CN" altLang="zh-CN" sz="2400" dirty="0">
                <a:latin typeface="Cambria" panose="02040503050406030204" pitchFamily="18" charset="0"/>
              </a:rPr>
              <a:t>上的外部测距仪、连接到飞行控制器的测距仪以及以上任意组合的传感器的数据（关于障碍物的数据）。但是如果传感器范围不够大，此功能可能会限制最高速度，因为它会禁止无人机在没有可用传感器数据的方向运动。</a:t>
            </a:r>
            <a:br>
              <a:rPr lang="en-US" altLang="zh-CN" sz="2400" dirty="0">
                <a:latin typeface="Cambria" panose="02040503050406030204" pitchFamily="18" charset="0"/>
                <a:ea typeface="Cambria" panose="02040503050406030204" pitchFamily="18" charset="0"/>
              </a:rPr>
            </a:br>
            <a:br>
              <a:rPr lang="zh-CN" altLang="zh-CN" sz="2400" dirty="0">
                <a:latin typeface="Cambria" panose="02040503050406030204" pitchFamily="18" charset="0"/>
              </a:rPr>
            </a:br>
            <a:r>
              <a:rPr lang="en-US" altLang="zh-CN" sz="2400" dirty="0">
                <a:latin typeface="Cambria" panose="02040503050406030204" pitchFamily="18" charset="0"/>
                <a:ea typeface="Cambria" panose="02040503050406030204" pitchFamily="18" charset="0"/>
              </a:rPr>
              <a:t>        </a:t>
            </a:r>
            <a:r>
              <a:rPr lang="zh-CN" altLang="zh-CN" sz="2400" dirty="0">
                <a:latin typeface="Cambria" panose="02040503050406030204" pitchFamily="18" charset="0"/>
              </a:rPr>
              <a:t>启用后，无人机在靠近障碍物时会减速，并在达到最小允许间隔时停止运动。为了远离障碍物（或者平行于障碍物飞行），用户必须</a:t>
            </a:r>
            <a:r>
              <a:rPr lang="zh-CN" altLang="zh-CN" sz="2400">
                <a:latin typeface="Cambria" panose="02040503050406030204" pitchFamily="18" charset="0"/>
              </a:rPr>
              <a:t>保证无人机不会</a:t>
            </a:r>
            <a:r>
              <a:rPr lang="zh-CN" altLang="zh-CN" sz="2400" dirty="0">
                <a:latin typeface="Cambria" panose="02040503050406030204" pitchFamily="18" charset="0"/>
              </a:rPr>
              <a:t>朝靠近障碍物的设定点移动。</a:t>
            </a:r>
            <a:endParaRPr lang="zh-CN" altLang="en-US" sz="2400" dirty="0">
              <a:latin typeface="Cambria" panose="02040503050406030204" pitchFamily="18" charset="0"/>
            </a:endParaRPr>
          </a:p>
        </p:txBody>
      </p:sp>
    </p:spTree>
    <p:extLst>
      <p:ext uri="{BB962C8B-B14F-4D97-AF65-F5344CB8AC3E}">
        <p14:creationId xmlns:p14="http://schemas.microsoft.com/office/powerpoint/2010/main" val="4112054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F43268D-13CF-42DD-9D42-A1322036F4A1}"/>
              </a:ext>
            </a:extLst>
          </p:cNvPr>
          <p:cNvSpPr>
            <a:spLocks noGrp="1"/>
          </p:cNvSpPr>
          <p:nvPr>
            <p:ph idx="1"/>
          </p:nvPr>
        </p:nvSpPr>
        <p:spPr>
          <a:xfrm>
            <a:off x="1436914" y="583746"/>
            <a:ext cx="9601200" cy="5690507"/>
          </a:xfrm>
        </p:spPr>
        <p:txBody>
          <a:bodyPr/>
          <a:lstStyle/>
          <a:p>
            <a:r>
              <a:rPr lang="en-US" altLang="zh-CN" b="1" dirty="0">
                <a:latin typeface="Cambria" panose="02040503050406030204" pitchFamily="18" charset="0"/>
                <a:ea typeface="Cambria" panose="02040503050406030204" pitchFamily="18" charset="0"/>
              </a:rPr>
              <a:t>Algorithm Description</a:t>
            </a:r>
          </a:p>
          <a:p>
            <a:pPr marL="0" indent="0">
              <a:buNone/>
            </a:pPr>
            <a:r>
              <a:rPr lang="en-US" altLang="zh-CN" b="1" dirty="0">
                <a:latin typeface="Cambria" panose="02040503050406030204" pitchFamily="18" charset="0"/>
                <a:ea typeface="Cambria" panose="02040503050406030204" pitchFamily="18" charset="0"/>
              </a:rPr>
              <a:t>        </a:t>
            </a:r>
            <a:r>
              <a:rPr lang="zh-CN" altLang="zh-CN" dirty="0">
                <a:latin typeface="Cambria" panose="02040503050406030204" pitchFamily="18" charset="0"/>
              </a:rPr>
              <a:t>来自所有传感器的数据被整合到环绕无人机的</a:t>
            </a:r>
            <a:r>
              <a:rPr lang="en-US" altLang="zh-CN" dirty="0">
                <a:latin typeface="Cambria" panose="02040503050406030204" pitchFamily="18" charset="0"/>
                <a:ea typeface="Cambria" panose="02040503050406030204" pitchFamily="18" charset="0"/>
              </a:rPr>
              <a:t>36</a:t>
            </a:r>
            <a:r>
              <a:rPr lang="zh-CN" altLang="zh-CN" dirty="0">
                <a:latin typeface="Cambria" panose="02040503050406030204" pitchFamily="18" charset="0"/>
              </a:rPr>
              <a:t>个分区中，每个分区中除非无可用数据，否则一定包含着对应的传感器数据以及上一次观察时间的记录。当无人机接到朝某个特定方向运动的指令后，该方向对应的所有分区都要被检测，如果检测结果是目前的移动指令会使得无人机更靠近某个障碍物，其速度就会受到限制。</a:t>
            </a:r>
            <a:endParaRPr lang="en-US" altLang="zh-CN" dirty="0">
              <a:latin typeface="Cambria" panose="02040503050406030204" pitchFamily="18" charset="0"/>
            </a:endParaRPr>
          </a:p>
          <a:p>
            <a:pPr marL="0" indent="0">
              <a:buNone/>
            </a:pPr>
            <a:endParaRPr lang="zh-CN" altLang="zh-CN" dirty="0">
              <a:latin typeface="Cambria" panose="02040503050406030204" pitchFamily="18" charset="0"/>
            </a:endParaRPr>
          </a:p>
          <a:p>
            <a:r>
              <a:rPr lang="en-US" altLang="zh-CN" b="1" dirty="0">
                <a:latin typeface="Cambria" panose="02040503050406030204" pitchFamily="18" charset="0"/>
                <a:ea typeface="Cambria" panose="02040503050406030204" pitchFamily="18" charset="0"/>
              </a:rPr>
              <a:t>PX4(Software) Setup</a:t>
            </a:r>
            <a:endParaRPr lang="zh-CN" altLang="zh-CN" b="1" dirty="0">
              <a:latin typeface="Cambria" panose="02040503050406030204" pitchFamily="18" charset="0"/>
            </a:endParaRPr>
          </a:p>
          <a:p>
            <a:endParaRPr lang="zh-CN" altLang="zh-CN" b="1" dirty="0"/>
          </a:p>
          <a:p>
            <a:endParaRPr lang="zh-CN" altLang="en-US" dirty="0"/>
          </a:p>
        </p:txBody>
      </p:sp>
      <p:graphicFrame>
        <p:nvGraphicFramePr>
          <p:cNvPr id="4" name="表格 3">
            <a:extLst>
              <a:ext uri="{FF2B5EF4-FFF2-40B4-BE49-F238E27FC236}">
                <a16:creationId xmlns:a16="http://schemas.microsoft.com/office/drawing/2014/main" id="{F0D58E07-F5A5-4A17-9B7B-24BA076B3726}"/>
              </a:ext>
            </a:extLst>
          </p:cNvPr>
          <p:cNvGraphicFramePr>
            <a:graphicFrameLocks noGrp="1"/>
          </p:cNvGraphicFramePr>
          <p:nvPr>
            <p:extLst>
              <p:ext uri="{D42A27DB-BD31-4B8C-83A1-F6EECF244321}">
                <p14:modId xmlns:p14="http://schemas.microsoft.com/office/powerpoint/2010/main" val="1960773853"/>
              </p:ext>
            </p:extLst>
          </p:nvPr>
        </p:nvGraphicFramePr>
        <p:xfrm>
          <a:off x="2906485" y="3428997"/>
          <a:ext cx="7535636" cy="2498274"/>
        </p:xfrm>
        <a:graphic>
          <a:graphicData uri="http://schemas.openxmlformats.org/drawingml/2006/table">
            <a:tbl>
              <a:tblPr firstRow="1" firstCol="1" bandRow="1">
                <a:tableStyleId>{5C22544A-7EE6-4342-B048-85BDC9FD1C3A}</a:tableStyleId>
              </a:tblPr>
              <a:tblGrid>
                <a:gridCol w="1675541">
                  <a:extLst>
                    <a:ext uri="{9D8B030D-6E8A-4147-A177-3AD203B41FA5}">
                      <a16:colId xmlns:a16="http://schemas.microsoft.com/office/drawing/2014/main" val="315561457"/>
                    </a:ext>
                  </a:extLst>
                </a:gridCol>
                <a:gridCol w="5860095">
                  <a:extLst>
                    <a:ext uri="{9D8B030D-6E8A-4147-A177-3AD203B41FA5}">
                      <a16:colId xmlns:a16="http://schemas.microsoft.com/office/drawing/2014/main" val="3447417197"/>
                    </a:ext>
                  </a:extLst>
                </a:gridCol>
              </a:tblGrid>
              <a:tr h="469096">
                <a:tc>
                  <a:txBody>
                    <a:bodyPr/>
                    <a:lstStyle/>
                    <a:p>
                      <a:pPr algn="ctr">
                        <a:lnSpc>
                          <a:spcPct val="150000"/>
                        </a:lnSpc>
                        <a:spcAft>
                          <a:spcPts val="0"/>
                        </a:spcAft>
                      </a:pPr>
                      <a:r>
                        <a:rPr lang="en-US" sz="1600" kern="100" dirty="0">
                          <a:solidFill>
                            <a:schemeClr val="tx1"/>
                          </a:solidFill>
                          <a:effectLst/>
                          <a:latin typeface="Cambria" panose="02040503050406030204" pitchFamily="18" charset="0"/>
                          <a:ea typeface="Cambria" panose="02040503050406030204" pitchFamily="18" charset="0"/>
                        </a:rPr>
                        <a:t>Parameter</a:t>
                      </a:r>
                      <a:endParaRPr lang="zh-CN" sz="1600" kern="100" dirty="0">
                        <a:solidFill>
                          <a:schemeClr val="tx1"/>
                        </a:solidFill>
                        <a:effectLst/>
                        <a:latin typeface="Cambria" panose="020405030504060302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kern="100" dirty="0">
                          <a:solidFill>
                            <a:schemeClr val="tx1"/>
                          </a:solidFill>
                          <a:effectLst/>
                          <a:latin typeface="Cambria" panose="02040503050406030204" pitchFamily="18" charset="0"/>
                          <a:ea typeface="Cambria" panose="02040503050406030204" pitchFamily="18" charset="0"/>
                        </a:rPr>
                        <a:t>Description</a:t>
                      </a:r>
                      <a:endParaRPr lang="zh-CN" sz="1600" kern="100" dirty="0">
                        <a:solidFill>
                          <a:schemeClr val="tx1"/>
                        </a:solidFill>
                        <a:effectLst/>
                        <a:latin typeface="Cambria" panose="02040503050406030204" pitchFamily="18"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84555707"/>
                  </a:ext>
                </a:extLst>
              </a:tr>
              <a:tr h="474077">
                <a:tc>
                  <a:txBody>
                    <a:bodyPr/>
                    <a:lstStyle/>
                    <a:p>
                      <a:pPr algn="ctr">
                        <a:lnSpc>
                          <a:spcPct val="150000"/>
                        </a:lnSpc>
                        <a:spcAft>
                          <a:spcPts val="0"/>
                        </a:spcAft>
                      </a:pPr>
                      <a:r>
                        <a:rPr lang="en-US" sz="1200" kern="100" dirty="0">
                          <a:effectLst/>
                          <a:latin typeface="Cambria" panose="02040503050406030204" pitchFamily="18" charset="0"/>
                          <a:ea typeface="Cambria" panose="02040503050406030204" pitchFamily="18" charset="0"/>
                        </a:rPr>
                        <a:t>CP_DIST</a:t>
                      </a:r>
                      <a:endParaRPr lang="zh-CN" sz="1050" kern="100" dirty="0">
                        <a:effectLst/>
                        <a:latin typeface="Cambria" panose="020405030504060302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dirty="0">
                          <a:effectLst/>
                          <a:latin typeface="Cambria" panose="02040503050406030204" pitchFamily="18" charset="0"/>
                        </a:rPr>
                        <a:t>设置最小允许距离（无人机和障碍物间的最小距离）</a:t>
                      </a:r>
                      <a:endParaRPr lang="zh-CN" sz="1400" kern="100" dirty="0">
                        <a:effectLst/>
                        <a:latin typeface="Cambria" panose="02040503050406030204" pitchFamily="18"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05007129"/>
                  </a:ext>
                </a:extLst>
              </a:tr>
              <a:tr h="474077">
                <a:tc>
                  <a:txBody>
                    <a:bodyPr/>
                    <a:lstStyle/>
                    <a:p>
                      <a:pPr algn="ctr">
                        <a:lnSpc>
                          <a:spcPct val="150000"/>
                        </a:lnSpc>
                        <a:spcAft>
                          <a:spcPts val="0"/>
                        </a:spcAft>
                      </a:pPr>
                      <a:r>
                        <a:rPr lang="en-US" sz="1200" kern="100" dirty="0">
                          <a:effectLst/>
                          <a:latin typeface="Cambria" panose="02040503050406030204" pitchFamily="18" charset="0"/>
                          <a:ea typeface="Cambria" panose="02040503050406030204" pitchFamily="18" charset="0"/>
                        </a:rPr>
                        <a:t>CP_DELAY</a:t>
                      </a:r>
                      <a:endParaRPr lang="zh-CN" sz="1050" kern="100" dirty="0">
                        <a:effectLst/>
                        <a:latin typeface="Cambria" panose="020405030504060302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dirty="0">
                          <a:effectLst/>
                          <a:latin typeface="Cambria" panose="02040503050406030204" pitchFamily="18" charset="0"/>
                        </a:rPr>
                        <a:t>设置传感器传输延迟和对速度设定值的跟踪延迟</a:t>
                      </a:r>
                      <a:endParaRPr lang="zh-CN" sz="1400" kern="100" dirty="0">
                        <a:effectLst/>
                        <a:latin typeface="Cambria" panose="02040503050406030204" pitchFamily="18"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09359073"/>
                  </a:ext>
                </a:extLst>
              </a:tr>
              <a:tr h="574666">
                <a:tc>
                  <a:txBody>
                    <a:bodyPr/>
                    <a:lstStyle/>
                    <a:p>
                      <a:pPr algn="ctr">
                        <a:lnSpc>
                          <a:spcPct val="150000"/>
                        </a:lnSpc>
                        <a:spcAft>
                          <a:spcPts val="0"/>
                        </a:spcAft>
                      </a:pPr>
                      <a:r>
                        <a:rPr lang="en-US" sz="1200" kern="100">
                          <a:effectLst/>
                          <a:latin typeface="Cambria" panose="02040503050406030204" pitchFamily="18" charset="0"/>
                          <a:ea typeface="Cambria" panose="02040503050406030204" pitchFamily="18" charset="0"/>
                        </a:rPr>
                        <a:t>CP_GUIDE_ANG</a:t>
                      </a:r>
                      <a:endParaRPr lang="zh-CN" sz="1050" kern="100">
                        <a:effectLst/>
                        <a:latin typeface="Cambria" panose="020405030504060302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dirty="0">
                          <a:effectLst/>
                          <a:latin typeface="Cambria" panose="02040503050406030204" pitchFamily="18" charset="0"/>
                        </a:rPr>
                        <a:t>设置无人机如果在该方向上发现较少障碍物时可能偏离的角度</a:t>
                      </a:r>
                      <a:endParaRPr lang="zh-CN" sz="1400" kern="100" dirty="0">
                        <a:effectLst/>
                        <a:latin typeface="Cambria" panose="02040503050406030204" pitchFamily="18"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34014744"/>
                  </a:ext>
                </a:extLst>
              </a:tr>
              <a:tr h="506358">
                <a:tc>
                  <a:txBody>
                    <a:bodyPr/>
                    <a:lstStyle/>
                    <a:p>
                      <a:pPr algn="ctr">
                        <a:lnSpc>
                          <a:spcPct val="150000"/>
                        </a:lnSpc>
                        <a:spcAft>
                          <a:spcPts val="0"/>
                        </a:spcAft>
                      </a:pPr>
                      <a:r>
                        <a:rPr lang="en-US" sz="1200" kern="100">
                          <a:effectLst/>
                          <a:latin typeface="Cambria" panose="02040503050406030204" pitchFamily="18" charset="0"/>
                          <a:ea typeface="Cambria" panose="02040503050406030204" pitchFamily="18" charset="0"/>
                        </a:rPr>
                        <a:t>CP_GO_NO_DATA</a:t>
                      </a:r>
                      <a:endParaRPr lang="zh-CN" sz="1050" kern="100">
                        <a:effectLst/>
                        <a:latin typeface="Cambria" panose="020405030504060302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dirty="0">
                          <a:effectLst/>
                          <a:latin typeface="Cambria" panose="02040503050406030204" pitchFamily="18" charset="0"/>
                          <a:ea typeface="Cambria" panose="02040503050406030204" pitchFamily="18" charset="0"/>
                        </a:rPr>
                        <a:t>=1</a:t>
                      </a:r>
                      <a:r>
                        <a:rPr lang="zh-CN" sz="1400" kern="100" dirty="0">
                          <a:effectLst/>
                          <a:latin typeface="Cambria" panose="02040503050406030204" pitchFamily="18" charset="0"/>
                        </a:rPr>
                        <a:t>：允许无人机在没有传感器覆盖的方向飞行（默认为</a:t>
                      </a:r>
                      <a:r>
                        <a:rPr lang="en-US" sz="1400" kern="100" dirty="0">
                          <a:effectLst/>
                          <a:latin typeface="Cambria" panose="02040503050406030204" pitchFamily="18" charset="0"/>
                          <a:ea typeface="Cambria" panose="02040503050406030204" pitchFamily="18" charset="0"/>
                        </a:rPr>
                        <a:t>0</a:t>
                      </a:r>
                      <a:r>
                        <a:rPr lang="zh-CN" sz="1400" kern="100" dirty="0">
                          <a:effectLst/>
                          <a:latin typeface="Cambria" panose="02040503050406030204" pitchFamily="18" charset="0"/>
                        </a:rPr>
                        <a:t>，不允许）</a:t>
                      </a:r>
                      <a:endParaRPr lang="zh-CN" sz="1400" kern="100" dirty="0">
                        <a:effectLst/>
                        <a:latin typeface="Cambria" panose="02040503050406030204" pitchFamily="18"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3072316"/>
                  </a:ext>
                </a:extLst>
              </a:tr>
            </a:tbl>
          </a:graphicData>
        </a:graphic>
      </p:graphicFrame>
    </p:spTree>
    <p:extLst>
      <p:ext uri="{BB962C8B-B14F-4D97-AF65-F5344CB8AC3E}">
        <p14:creationId xmlns:p14="http://schemas.microsoft.com/office/powerpoint/2010/main" val="411690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CE67A-9B8C-4287-8E8C-8F4CE532D99A}"/>
              </a:ext>
            </a:extLst>
          </p:cNvPr>
          <p:cNvSpPr>
            <a:spLocks noGrp="1"/>
          </p:cNvSpPr>
          <p:nvPr>
            <p:ph type="title"/>
          </p:nvPr>
        </p:nvSpPr>
        <p:spPr>
          <a:xfrm>
            <a:off x="1371600" y="773264"/>
            <a:ext cx="9601200" cy="681824"/>
          </a:xfrm>
        </p:spPr>
        <p:txBody>
          <a:bodyPr>
            <a:normAutofit fontScale="90000"/>
          </a:bodyPr>
          <a:lstStyle/>
          <a:p>
            <a:r>
              <a:rPr lang="zh-CN" altLang="en-US" dirty="0"/>
              <a:t>目录</a:t>
            </a:r>
          </a:p>
        </p:txBody>
      </p:sp>
      <p:sp>
        <p:nvSpPr>
          <p:cNvPr id="3" name="内容占位符 2">
            <a:extLst>
              <a:ext uri="{FF2B5EF4-FFF2-40B4-BE49-F238E27FC236}">
                <a16:creationId xmlns:a16="http://schemas.microsoft.com/office/drawing/2014/main" id="{25A5FC66-C391-49AD-8931-B30F36D14EA5}"/>
              </a:ext>
            </a:extLst>
          </p:cNvPr>
          <p:cNvSpPr>
            <a:spLocks noGrp="1"/>
          </p:cNvSpPr>
          <p:nvPr>
            <p:ph idx="1"/>
          </p:nvPr>
        </p:nvSpPr>
        <p:spPr>
          <a:xfrm>
            <a:off x="1371600" y="1884460"/>
            <a:ext cx="9601200" cy="4102873"/>
          </a:xfrm>
        </p:spPr>
        <p:txBody>
          <a:bodyPr/>
          <a:lstStyle/>
          <a:p>
            <a:r>
              <a:rPr lang="en-US" altLang="zh-CN" sz="2400" b="1" dirty="0">
                <a:solidFill>
                  <a:schemeClr val="tx1"/>
                </a:solidFill>
                <a:latin typeface="Cambria" panose="02040503050406030204" pitchFamily="18" charset="0"/>
                <a:ea typeface="Cambria" panose="02040503050406030204" pitchFamily="18" charset="0"/>
              </a:rPr>
              <a:t>RTK (</a:t>
            </a:r>
            <a:r>
              <a:rPr lang="en-US" altLang="zh-CN" sz="2400" b="1" dirty="0">
                <a:latin typeface="Cambria" panose="02040503050406030204" pitchFamily="18" charset="0"/>
                <a:ea typeface="Cambria" panose="02040503050406030204" pitchFamily="18" charset="0"/>
              </a:rPr>
              <a:t>Real Time Kinematic</a:t>
            </a:r>
            <a:r>
              <a:rPr lang="en-US" altLang="zh-CN" sz="2400" b="1" dirty="0">
                <a:solidFill>
                  <a:schemeClr val="tx1"/>
                </a:solidFill>
                <a:latin typeface="Cambria" panose="02040503050406030204" pitchFamily="18" charset="0"/>
                <a:ea typeface="Cambria" panose="02040503050406030204" pitchFamily="18" charset="0"/>
              </a:rPr>
              <a:t>) GPS</a:t>
            </a:r>
            <a:endParaRPr lang="zh-CN" altLang="zh-CN" sz="2400" b="1" dirty="0">
              <a:solidFill>
                <a:schemeClr val="tx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Precision Landing</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Iridium/</a:t>
            </a:r>
            <a:r>
              <a:rPr lang="en-US" altLang="zh-CN" sz="2400" b="1" dirty="0" err="1">
                <a:solidFill>
                  <a:schemeClr val="accent1"/>
                </a:solidFill>
                <a:latin typeface="Cambria" panose="02040503050406030204" pitchFamily="18" charset="0"/>
                <a:ea typeface="Cambria" panose="02040503050406030204" pitchFamily="18" charset="0"/>
              </a:rPr>
              <a:t>RockBlock</a:t>
            </a:r>
            <a:r>
              <a:rPr lang="en-US" altLang="zh-CN" sz="2400" b="1" dirty="0">
                <a:solidFill>
                  <a:schemeClr val="accent1"/>
                </a:solidFill>
                <a:latin typeface="Cambria" panose="02040503050406030204" pitchFamily="18" charset="0"/>
                <a:ea typeface="Cambria" panose="02040503050406030204" pitchFamily="18" charset="0"/>
              </a:rPr>
              <a:t> Satellite Communication System</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Air Traffic </a:t>
            </a:r>
            <a:r>
              <a:rPr lang="en-US" altLang="zh-CN" sz="2400" b="1" dirty="0" err="1">
                <a:solidFill>
                  <a:schemeClr val="accent1"/>
                </a:solidFill>
                <a:latin typeface="Cambria" panose="02040503050406030204" pitchFamily="18" charset="0"/>
                <a:ea typeface="Cambria" panose="02040503050406030204" pitchFamily="18" charset="0"/>
              </a:rPr>
              <a:t>Avoidance:ADS-B</a:t>
            </a:r>
            <a:r>
              <a:rPr lang="en-US" altLang="zh-CN" sz="2400" b="1" dirty="0">
                <a:solidFill>
                  <a:schemeClr val="accent1"/>
                </a:solidFill>
                <a:latin typeface="Cambria" panose="02040503050406030204" pitchFamily="18" charset="0"/>
                <a:ea typeface="Cambria" panose="02040503050406030204" pitchFamily="18" charset="0"/>
              </a:rPr>
              <a:t>/FLARM/UTM</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Obstacle Avoidance</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Safe Landing</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Collision Prevention</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Path Planning Interface</a:t>
            </a:r>
            <a:endParaRPr lang="zh-CN" altLang="zh-CN" sz="2400" b="1" dirty="0">
              <a:solidFill>
                <a:schemeClr val="accent1"/>
              </a:solidFill>
              <a:latin typeface="Cambria" panose="02040503050406030204" pitchFamily="18" charset="0"/>
            </a:endParaRPr>
          </a:p>
          <a:p>
            <a:endParaRPr lang="zh-CN" altLang="en-US" dirty="0"/>
          </a:p>
        </p:txBody>
      </p:sp>
    </p:spTree>
    <p:extLst>
      <p:ext uri="{BB962C8B-B14F-4D97-AF65-F5344CB8AC3E}">
        <p14:creationId xmlns:p14="http://schemas.microsoft.com/office/powerpoint/2010/main" val="2144913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E41EE87-61E8-4610-B7A7-F37BE1AEB1FB}"/>
              </a:ext>
            </a:extLst>
          </p:cNvPr>
          <p:cNvSpPr>
            <a:spLocks noGrp="1"/>
          </p:cNvSpPr>
          <p:nvPr>
            <p:ph idx="1"/>
          </p:nvPr>
        </p:nvSpPr>
        <p:spPr>
          <a:xfrm>
            <a:off x="1371600" y="498021"/>
            <a:ext cx="9601200" cy="5804808"/>
          </a:xfrm>
        </p:spPr>
        <p:txBody>
          <a:bodyPr>
            <a:normAutofit lnSpcReduction="10000"/>
          </a:bodyPr>
          <a:lstStyle/>
          <a:p>
            <a:r>
              <a:rPr lang="en-US" altLang="zh-CN" b="1" dirty="0">
                <a:latin typeface="Cambria" panose="02040503050406030204" pitchFamily="18" charset="0"/>
                <a:ea typeface="Cambria" panose="02040503050406030204" pitchFamily="18" charset="0"/>
              </a:rPr>
              <a:t>CP_DELAY</a:t>
            </a:r>
            <a:r>
              <a:rPr lang="zh-CN" altLang="zh-CN" dirty="0">
                <a:latin typeface="Cambria" panose="02040503050406030204" pitchFamily="18" charset="0"/>
              </a:rPr>
              <a:t>：功能执行中的延迟主要有两个来源：传感器传输延迟和对速度设定值的跟踪延迟。直接连接到飞行控制器的距离传感器的延迟可以假定为</a:t>
            </a:r>
            <a:r>
              <a:rPr lang="en-US" altLang="zh-CN" dirty="0">
                <a:latin typeface="Cambria" panose="02040503050406030204" pitchFamily="18" charset="0"/>
                <a:ea typeface="Cambria" panose="02040503050406030204" pitchFamily="18" charset="0"/>
              </a:rPr>
              <a:t>0</a:t>
            </a:r>
            <a:r>
              <a:rPr lang="zh-CN" altLang="zh-CN" dirty="0">
                <a:latin typeface="Cambria" panose="02040503050406030204" pitchFamily="18" charset="0"/>
              </a:rPr>
              <a:t>，但对于基于外部视觉的系统，传感器延迟可能高达</a:t>
            </a:r>
            <a:r>
              <a:rPr lang="en-US" altLang="zh-CN" dirty="0">
                <a:latin typeface="Cambria" panose="02040503050406030204" pitchFamily="18" charset="0"/>
                <a:ea typeface="Cambria" panose="02040503050406030204" pitchFamily="18" charset="0"/>
              </a:rPr>
              <a:t>0.2s</a:t>
            </a:r>
            <a:r>
              <a:rPr lang="zh-CN" altLang="zh-CN" dirty="0">
                <a:latin typeface="Cambria" panose="02040503050406030204" pitchFamily="18" charset="0"/>
              </a:rPr>
              <a:t>。而要测量对速度设定值的跟踪延迟，可以在</a:t>
            </a:r>
            <a:r>
              <a:rPr lang="en-US" altLang="zh-CN" dirty="0">
                <a:latin typeface="Cambria" panose="02040503050406030204" pitchFamily="18" charset="0"/>
                <a:ea typeface="Cambria" panose="02040503050406030204" pitchFamily="18" charset="0"/>
              </a:rPr>
              <a:t>Position Mode</a:t>
            </a:r>
            <a:r>
              <a:rPr lang="zh-CN" altLang="zh-CN" dirty="0">
                <a:latin typeface="Cambria" panose="02040503050406030204" pitchFamily="18" charset="0"/>
              </a:rPr>
              <a:t>下先令无人机以全速飞行然后再使其停止，然后从记录中测量实际速度和速度设定值之间的延迟，它通常在</a:t>
            </a:r>
            <a:r>
              <a:rPr lang="en-US" altLang="zh-CN" dirty="0">
                <a:latin typeface="Cambria" panose="02040503050406030204" pitchFamily="18" charset="0"/>
                <a:ea typeface="Cambria" panose="02040503050406030204" pitchFamily="18" charset="0"/>
              </a:rPr>
              <a:t>0.1</a:t>
            </a:r>
            <a:r>
              <a:rPr lang="zh-CN" altLang="zh-CN" dirty="0">
                <a:latin typeface="Cambria" panose="02040503050406030204" pitchFamily="18" charset="0"/>
              </a:rPr>
              <a:t>到</a:t>
            </a:r>
            <a:r>
              <a:rPr lang="en-US" altLang="zh-CN" dirty="0">
                <a:latin typeface="Cambria" panose="02040503050406030204" pitchFamily="18" charset="0"/>
                <a:ea typeface="Cambria" panose="02040503050406030204" pitchFamily="18" charset="0"/>
              </a:rPr>
              <a:t>0.5s</a:t>
            </a:r>
            <a:r>
              <a:rPr lang="zh-CN" altLang="zh-CN" dirty="0">
                <a:latin typeface="Cambria" panose="02040503050406030204" pitchFamily="18" charset="0"/>
              </a:rPr>
              <a:t>之间，具体取决于无人机尺寸和调整情况。</a:t>
            </a:r>
            <a:endParaRPr lang="en-US" altLang="zh-CN" dirty="0">
              <a:latin typeface="Cambria" panose="02040503050406030204" pitchFamily="18" charset="0"/>
            </a:endParaRPr>
          </a:p>
          <a:p>
            <a:endParaRPr lang="zh-CN" altLang="zh-CN" dirty="0">
              <a:latin typeface="Cambria" panose="02040503050406030204" pitchFamily="18" charset="0"/>
            </a:endParaRPr>
          </a:p>
          <a:p>
            <a:r>
              <a:rPr lang="en-US" altLang="zh-CN" b="1" dirty="0">
                <a:latin typeface="Cambria" panose="02040503050406030204" pitchFamily="18" charset="0"/>
                <a:ea typeface="Cambria" panose="02040503050406030204" pitchFamily="18" charset="0"/>
              </a:rPr>
              <a:t>CP_GUIDE_ANG</a:t>
            </a:r>
            <a:r>
              <a:rPr lang="zh-CN" altLang="zh-CN" dirty="0">
                <a:latin typeface="Cambria" panose="02040503050406030204" pitchFamily="18" charset="0"/>
              </a:rPr>
              <a:t>：如果与当前指令中的飞行方向邻近的某个方向更好，算法可以轻微调整航向，这有助于避免无人机卡在障碍物上的情况，</a:t>
            </a:r>
            <a:r>
              <a:rPr lang="en-US" altLang="zh-CN" dirty="0">
                <a:latin typeface="Cambria" panose="02040503050406030204" pitchFamily="18" charset="0"/>
                <a:ea typeface="Cambria" panose="02040503050406030204" pitchFamily="18" charset="0"/>
              </a:rPr>
              <a:t>CP_GUIDE_ANG</a:t>
            </a:r>
            <a:r>
              <a:rPr lang="zh-CN" altLang="zh-CN" dirty="0">
                <a:latin typeface="Cambria" panose="02040503050406030204" pitchFamily="18" charset="0"/>
              </a:rPr>
              <a:t>设定的就是能够调整的最大角度。但是也不能将此值设得过大，否则无人机可能会大幅度偏离指示方向，实际操作中常常将其设为</a:t>
            </a:r>
            <a:r>
              <a:rPr lang="en-US" altLang="zh-CN" dirty="0">
                <a:latin typeface="Cambria" panose="02040503050406030204" pitchFamily="18" charset="0"/>
                <a:ea typeface="Cambria" panose="02040503050406030204" pitchFamily="18" charset="0"/>
              </a:rPr>
              <a:t>30</a:t>
            </a:r>
            <a:r>
              <a:rPr lang="zh-CN" altLang="zh-CN" dirty="0">
                <a:latin typeface="Cambria" panose="02040503050406030204" pitchFamily="18" charset="0"/>
              </a:rPr>
              <a:t>°。</a:t>
            </a:r>
            <a:endParaRPr lang="en-US" altLang="zh-CN" dirty="0">
              <a:latin typeface="Cambria" panose="02040503050406030204" pitchFamily="18" charset="0"/>
            </a:endParaRPr>
          </a:p>
          <a:p>
            <a:endParaRPr lang="zh-CN" altLang="zh-CN" dirty="0">
              <a:latin typeface="Cambria" panose="02040503050406030204" pitchFamily="18" charset="0"/>
            </a:endParaRPr>
          </a:p>
          <a:p>
            <a:r>
              <a:rPr lang="en-US" altLang="zh-CN" b="1" dirty="0">
                <a:latin typeface="Cambria" panose="02040503050406030204" pitchFamily="18" charset="0"/>
                <a:ea typeface="Cambria" panose="02040503050406030204" pitchFamily="18" charset="0"/>
              </a:rPr>
              <a:t>CP_GO_NO_DATA</a:t>
            </a:r>
            <a:r>
              <a:rPr lang="zh-CN" altLang="zh-CN" dirty="0">
                <a:latin typeface="Cambria" panose="02040503050406030204" pitchFamily="18" charset="0"/>
              </a:rPr>
              <a:t>：如果无人机超过</a:t>
            </a:r>
            <a:r>
              <a:rPr lang="en-US" altLang="zh-CN" dirty="0">
                <a:latin typeface="Cambria" panose="02040503050406030204" pitchFamily="18" charset="0"/>
                <a:ea typeface="Cambria" panose="02040503050406030204" pitchFamily="18" charset="0"/>
              </a:rPr>
              <a:t>0.5s</a:t>
            </a:r>
            <a:r>
              <a:rPr lang="zh-CN" altLang="zh-CN" dirty="0">
                <a:latin typeface="Cambria" panose="02040503050406030204" pitchFamily="18" charset="0"/>
              </a:rPr>
              <a:t>没有接收到任何传感器数据，它将发出警告：未收到数据，不允许移动。 这会速度设定值强制降到零。</a:t>
            </a:r>
            <a:r>
              <a:rPr lang="en-US" altLang="zh-CN" dirty="0">
                <a:latin typeface="Cambria" panose="02040503050406030204" pitchFamily="18" charset="0"/>
                <a:ea typeface="Cambria" panose="02040503050406030204" pitchFamily="18" charset="0"/>
              </a:rPr>
              <a:t> 5</a:t>
            </a:r>
            <a:r>
              <a:rPr lang="zh-CN" altLang="zh-CN" dirty="0">
                <a:latin typeface="Cambria" panose="02040503050406030204" pitchFamily="18" charset="0"/>
              </a:rPr>
              <a:t>秒钟未收到任何数据后，无人机将切换到</a:t>
            </a:r>
            <a:r>
              <a:rPr lang="en-US" altLang="zh-CN" dirty="0">
                <a:latin typeface="Cambria" panose="02040503050406030204" pitchFamily="18" charset="0"/>
                <a:ea typeface="Cambria" panose="02040503050406030204" pitchFamily="18" charset="0"/>
              </a:rPr>
              <a:t>Hold Mode</a:t>
            </a:r>
            <a:r>
              <a:rPr lang="zh-CN" altLang="zh-CN" dirty="0">
                <a:latin typeface="Cambria" panose="02040503050406030204" pitchFamily="18" charset="0"/>
              </a:rPr>
              <a:t>。 如果希望无人机能够再次移动，则需要将</a:t>
            </a:r>
            <a:r>
              <a:rPr lang="en-US" altLang="zh-CN" dirty="0">
                <a:latin typeface="Cambria" panose="02040503050406030204" pitchFamily="18" charset="0"/>
                <a:ea typeface="Cambria" panose="02040503050406030204" pitchFamily="18" charset="0"/>
              </a:rPr>
              <a:t>CP_DIST</a:t>
            </a:r>
            <a:r>
              <a:rPr lang="zh-CN" altLang="zh-CN" dirty="0">
                <a:latin typeface="Cambria" panose="02040503050406030204" pitchFamily="18" charset="0"/>
              </a:rPr>
              <a:t>设置为负值或切换到</a:t>
            </a:r>
            <a:r>
              <a:rPr lang="en-US" altLang="zh-CN" dirty="0">
                <a:latin typeface="Cambria" panose="02040503050406030204" pitchFamily="18" charset="0"/>
                <a:ea typeface="Cambria" panose="02040503050406030204" pitchFamily="18" charset="0"/>
              </a:rPr>
              <a:t>Position Mode </a:t>
            </a:r>
            <a:r>
              <a:rPr lang="zh-CN" altLang="zh-CN" dirty="0">
                <a:latin typeface="Cambria" panose="02040503050406030204" pitchFamily="18" charset="0"/>
              </a:rPr>
              <a:t>以外的其他模式。但是如果将</a:t>
            </a:r>
            <a:r>
              <a:rPr lang="en-US" altLang="zh-CN" dirty="0">
                <a:latin typeface="Cambria" panose="02040503050406030204" pitchFamily="18" charset="0"/>
                <a:ea typeface="Cambria" panose="02040503050406030204" pitchFamily="18" charset="0"/>
              </a:rPr>
              <a:t>CP_GO_NO_DATA</a:t>
            </a:r>
            <a:r>
              <a:rPr lang="zh-CN" altLang="zh-CN" dirty="0">
                <a:latin typeface="Cambria" panose="02040503050406030204" pitchFamily="18" charset="0"/>
              </a:rPr>
              <a:t>设为</a:t>
            </a:r>
            <a:r>
              <a:rPr lang="en-US" altLang="zh-CN" dirty="0">
                <a:latin typeface="Cambria" panose="02040503050406030204" pitchFamily="18" charset="0"/>
                <a:ea typeface="Cambria" panose="02040503050406030204" pitchFamily="18" charset="0"/>
              </a:rPr>
              <a:t>1</a:t>
            </a:r>
            <a:r>
              <a:rPr lang="zh-CN" altLang="zh-CN" dirty="0">
                <a:latin typeface="Cambria" panose="02040503050406030204" pitchFamily="18" charset="0"/>
              </a:rPr>
              <a:t>，当某个传感器失去连接（对应方向失去传感器覆盖后），无人机尽管收不到数据，仍然可以向该方向运动。</a:t>
            </a:r>
            <a:endParaRPr lang="zh-CN" altLang="en-US" dirty="0">
              <a:latin typeface="Cambria" panose="02040503050406030204" pitchFamily="18" charset="0"/>
            </a:endParaRPr>
          </a:p>
        </p:txBody>
      </p:sp>
    </p:spTree>
    <p:extLst>
      <p:ext uri="{BB962C8B-B14F-4D97-AF65-F5344CB8AC3E}">
        <p14:creationId xmlns:p14="http://schemas.microsoft.com/office/powerpoint/2010/main" val="151829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CE67A-9B8C-4287-8E8C-8F4CE532D99A}"/>
              </a:ext>
            </a:extLst>
          </p:cNvPr>
          <p:cNvSpPr>
            <a:spLocks noGrp="1"/>
          </p:cNvSpPr>
          <p:nvPr>
            <p:ph type="title"/>
          </p:nvPr>
        </p:nvSpPr>
        <p:spPr>
          <a:xfrm>
            <a:off x="1371600" y="773264"/>
            <a:ext cx="9601200" cy="681824"/>
          </a:xfrm>
        </p:spPr>
        <p:txBody>
          <a:bodyPr>
            <a:normAutofit fontScale="90000"/>
          </a:bodyPr>
          <a:lstStyle/>
          <a:p>
            <a:r>
              <a:rPr lang="zh-CN" altLang="en-US" dirty="0"/>
              <a:t>目录</a:t>
            </a:r>
          </a:p>
        </p:txBody>
      </p:sp>
      <p:sp>
        <p:nvSpPr>
          <p:cNvPr id="3" name="内容占位符 2">
            <a:extLst>
              <a:ext uri="{FF2B5EF4-FFF2-40B4-BE49-F238E27FC236}">
                <a16:creationId xmlns:a16="http://schemas.microsoft.com/office/drawing/2014/main" id="{25A5FC66-C391-49AD-8931-B30F36D14EA5}"/>
              </a:ext>
            </a:extLst>
          </p:cNvPr>
          <p:cNvSpPr>
            <a:spLocks noGrp="1"/>
          </p:cNvSpPr>
          <p:nvPr>
            <p:ph idx="1"/>
          </p:nvPr>
        </p:nvSpPr>
        <p:spPr>
          <a:xfrm>
            <a:off x="1371600" y="1884460"/>
            <a:ext cx="9601200" cy="4102873"/>
          </a:xfrm>
        </p:spPr>
        <p:txBody>
          <a:bodyPr/>
          <a:lstStyle/>
          <a:p>
            <a:r>
              <a:rPr lang="en-US" altLang="zh-CN" sz="2400" b="1" dirty="0">
                <a:solidFill>
                  <a:schemeClr val="accent1"/>
                </a:solidFill>
                <a:latin typeface="Cambria" panose="02040503050406030204" pitchFamily="18" charset="0"/>
                <a:ea typeface="Cambria" panose="02040503050406030204" pitchFamily="18" charset="0"/>
              </a:rPr>
              <a:t>RTK (Real Time Kinematic) GPS</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Precision Landing</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Iridium/</a:t>
            </a:r>
            <a:r>
              <a:rPr lang="en-US" altLang="zh-CN" sz="2400" b="1" dirty="0" err="1">
                <a:solidFill>
                  <a:schemeClr val="accent1"/>
                </a:solidFill>
                <a:latin typeface="Cambria" panose="02040503050406030204" pitchFamily="18" charset="0"/>
                <a:ea typeface="Cambria" panose="02040503050406030204" pitchFamily="18" charset="0"/>
              </a:rPr>
              <a:t>RockBlock</a:t>
            </a:r>
            <a:r>
              <a:rPr lang="en-US" altLang="zh-CN" sz="2400" b="1" dirty="0">
                <a:solidFill>
                  <a:schemeClr val="accent1"/>
                </a:solidFill>
                <a:latin typeface="Cambria" panose="02040503050406030204" pitchFamily="18" charset="0"/>
                <a:ea typeface="Cambria" panose="02040503050406030204" pitchFamily="18" charset="0"/>
              </a:rPr>
              <a:t> Satellite Communication System</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Air Traffic </a:t>
            </a:r>
            <a:r>
              <a:rPr lang="en-US" altLang="zh-CN" sz="2400" b="1" dirty="0" err="1">
                <a:solidFill>
                  <a:schemeClr val="accent1"/>
                </a:solidFill>
                <a:latin typeface="Cambria" panose="02040503050406030204" pitchFamily="18" charset="0"/>
                <a:ea typeface="Cambria" panose="02040503050406030204" pitchFamily="18" charset="0"/>
              </a:rPr>
              <a:t>Avoidance:ADS-B</a:t>
            </a:r>
            <a:r>
              <a:rPr lang="en-US" altLang="zh-CN" sz="2400" b="1" dirty="0">
                <a:solidFill>
                  <a:schemeClr val="accent1"/>
                </a:solidFill>
                <a:latin typeface="Cambria" panose="02040503050406030204" pitchFamily="18" charset="0"/>
                <a:ea typeface="Cambria" panose="02040503050406030204" pitchFamily="18" charset="0"/>
              </a:rPr>
              <a:t>/FLARM/UTM</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Obstacle Avoidance</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Safe Landing</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Collision Prevention</a:t>
            </a:r>
            <a:endParaRPr lang="zh-CN" altLang="zh-CN" sz="2400" b="1" dirty="0">
              <a:solidFill>
                <a:schemeClr val="accent1"/>
              </a:solidFill>
              <a:latin typeface="Cambria" panose="02040503050406030204" pitchFamily="18" charset="0"/>
            </a:endParaRPr>
          </a:p>
          <a:p>
            <a:r>
              <a:rPr lang="en-US" altLang="zh-CN" sz="2400" b="1" dirty="0">
                <a:solidFill>
                  <a:schemeClr val="tx1"/>
                </a:solidFill>
                <a:latin typeface="Cambria" panose="02040503050406030204" pitchFamily="18" charset="0"/>
                <a:ea typeface="Cambria" panose="02040503050406030204" pitchFamily="18" charset="0"/>
              </a:rPr>
              <a:t>Path Planning Interface</a:t>
            </a:r>
            <a:endParaRPr lang="zh-CN" altLang="zh-CN" sz="2400" b="1" dirty="0">
              <a:solidFill>
                <a:schemeClr val="tx1"/>
              </a:solidFill>
              <a:latin typeface="Cambria" panose="02040503050406030204" pitchFamily="18" charset="0"/>
            </a:endParaRPr>
          </a:p>
          <a:p>
            <a:endParaRPr lang="zh-CN" altLang="en-US" dirty="0"/>
          </a:p>
        </p:txBody>
      </p:sp>
    </p:spTree>
    <p:extLst>
      <p:ext uri="{BB962C8B-B14F-4D97-AF65-F5344CB8AC3E}">
        <p14:creationId xmlns:p14="http://schemas.microsoft.com/office/powerpoint/2010/main" val="810199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CE67A-9B8C-4287-8E8C-8F4CE532D99A}"/>
              </a:ext>
            </a:extLst>
          </p:cNvPr>
          <p:cNvSpPr>
            <a:spLocks noGrp="1"/>
          </p:cNvSpPr>
          <p:nvPr>
            <p:ph type="title"/>
          </p:nvPr>
        </p:nvSpPr>
        <p:spPr>
          <a:xfrm>
            <a:off x="1371600" y="773264"/>
            <a:ext cx="9601200" cy="681824"/>
          </a:xfrm>
        </p:spPr>
        <p:txBody>
          <a:bodyPr>
            <a:normAutofit fontScale="90000"/>
          </a:bodyPr>
          <a:lstStyle/>
          <a:p>
            <a:r>
              <a:rPr lang="zh-CN" altLang="en-US" dirty="0"/>
              <a:t>目录</a:t>
            </a:r>
          </a:p>
        </p:txBody>
      </p:sp>
      <p:sp>
        <p:nvSpPr>
          <p:cNvPr id="3" name="内容占位符 2">
            <a:extLst>
              <a:ext uri="{FF2B5EF4-FFF2-40B4-BE49-F238E27FC236}">
                <a16:creationId xmlns:a16="http://schemas.microsoft.com/office/drawing/2014/main" id="{25A5FC66-C391-49AD-8931-B30F36D14EA5}"/>
              </a:ext>
            </a:extLst>
          </p:cNvPr>
          <p:cNvSpPr>
            <a:spLocks noGrp="1"/>
          </p:cNvSpPr>
          <p:nvPr>
            <p:ph idx="1"/>
          </p:nvPr>
        </p:nvSpPr>
        <p:spPr>
          <a:xfrm>
            <a:off x="1371600" y="1884460"/>
            <a:ext cx="9601200" cy="4102873"/>
          </a:xfrm>
        </p:spPr>
        <p:txBody>
          <a:bodyPr/>
          <a:lstStyle/>
          <a:p>
            <a:r>
              <a:rPr lang="en-US" altLang="zh-CN" sz="2400" b="1" dirty="0">
                <a:solidFill>
                  <a:schemeClr val="accent1"/>
                </a:solidFill>
                <a:latin typeface="Cambria" panose="02040503050406030204" pitchFamily="18" charset="0"/>
                <a:ea typeface="Cambria" panose="02040503050406030204" pitchFamily="18" charset="0"/>
              </a:rPr>
              <a:t>RTK (Real Time Kinematic) GPS</a:t>
            </a:r>
            <a:endParaRPr lang="zh-CN" altLang="zh-CN" sz="2400" b="1" dirty="0">
              <a:solidFill>
                <a:schemeClr val="accent1"/>
              </a:solidFill>
              <a:latin typeface="Cambria" panose="02040503050406030204" pitchFamily="18" charset="0"/>
            </a:endParaRPr>
          </a:p>
          <a:p>
            <a:r>
              <a:rPr lang="en-US" altLang="zh-CN" sz="2400" b="1" dirty="0">
                <a:solidFill>
                  <a:schemeClr val="tx1"/>
                </a:solidFill>
                <a:latin typeface="Cambria" panose="02040503050406030204" pitchFamily="18" charset="0"/>
                <a:ea typeface="Cambria" panose="02040503050406030204" pitchFamily="18" charset="0"/>
              </a:rPr>
              <a:t>Precision Landing</a:t>
            </a:r>
            <a:endParaRPr lang="zh-CN" altLang="zh-CN" sz="2400" b="1" dirty="0">
              <a:solidFill>
                <a:schemeClr val="tx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Iridium/</a:t>
            </a:r>
            <a:r>
              <a:rPr lang="en-US" altLang="zh-CN" sz="2400" b="1" dirty="0" err="1">
                <a:solidFill>
                  <a:schemeClr val="accent1"/>
                </a:solidFill>
                <a:latin typeface="Cambria" panose="02040503050406030204" pitchFamily="18" charset="0"/>
                <a:ea typeface="Cambria" panose="02040503050406030204" pitchFamily="18" charset="0"/>
              </a:rPr>
              <a:t>RockBlock</a:t>
            </a:r>
            <a:r>
              <a:rPr lang="en-US" altLang="zh-CN" sz="2400" b="1" dirty="0">
                <a:solidFill>
                  <a:schemeClr val="accent1"/>
                </a:solidFill>
                <a:latin typeface="Cambria" panose="02040503050406030204" pitchFamily="18" charset="0"/>
                <a:ea typeface="Cambria" panose="02040503050406030204" pitchFamily="18" charset="0"/>
              </a:rPr>
              <a:t> Satellite Communication System</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Air Traffic </a:t>
            </a:r>
            <a:r>
              <a:rPr lang="en-US" altLang="zh-CN" sz="2400" b="1" dirty="0" err="1">
                <a:solidFill>
                  <a:schemeClr val="accent1"/>
                </a:solidFill>
                <a:latin typeface="Cambria" panose="02040503050406030204" pitchFamily="18" charset="0"/>
                <a:ea typeface="Cambria" panose="02040503050406030204" pitchFamily="18" charset="0"/>
              </a:rPr>
              <a:t>Avoidance:ADS-B</a:t>
            </a:r>
            <a:r>
              <a:rPr lang="en-US" altLang="zh-CN" sz="2400" b="1" dirty="0">
                <a:solidFill>
                  <a:schemeClr val="accent1"/>
                </a:solidFill>
                <a:latin typeface="Cambria" panose="02040503050406030204" pitchFamily="18" charset="0"/>
                <a:ea typeface="Cambria" panose="02040503050406030204" pitchFamily="18" charset="0"/>
              </a:rPr>
              <a:t>/FLARM/UTM</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Obstacle Avoidance</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Safe Landing</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Collision Prevention</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Path Planning Interface</a:t>
            </a:r>
            <a:endParaRPr lang="zh-CN" altLang="zh-CN" sz="2400" b="1" dirty="0">
              <a:solidFill>
                <a:schemeClr val="accent1"/>
              </a:solidFill>
              <a:latin typeface="Cambria" panose="02040503050406030204" pitchFamily="18" charset="0"/>
            </a:endParaRPr>
          </a:p>
          <a:p>
            <a:endParaRPr lang="zh-CN" altLang="en-US" dirty="0"/>
          </a:p>
        </p:txBody>
      </p:sp>
    </p:spTree>
    <p:extLst>
      <p:ext uri="{BB962C8B-B14F-4D97-AF65-F5344CB8AC3E}">
        <p14:creationId xmlns:p14="http://schemas.microsoft.com/office/powerpoint/2010/main" val="3131407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997344-5FF3-497C-BB41-2901B46879DD}"/>
              </a:ext>
            </a:extLst>
          </p:cNvPr>
          <p:cNvSpPr>
            <a:spLocks noGrp="1"/>
          </p:cNvSpPr>
          <p:nvPr>
            <p:ph type="title"/>
          </p:nvPr>
        </p:nvSpPr>
        <p:spPr>
          <a:xfrm>
            <a:off x="1624693" y="208188"/>
            <a:ext cx="9519557" cy="1202871"/>
          </a:xfrm>
        </p:spPr>
        <p:txBody>
          <a:bodyPr>
            <a:normAutofit fontScale="90000"/>
          </a:bodyPr>
          <a:lstStyle/>
          <a:p>
            <a:r>
              <a:rPr lang="en-US" altLang="zh-CN" sz="2700" dirty="0">
                <a:latin typeface="Candara" panose="020E0502030303020204" pitchFamily="34" charset="0"/>
                <a:ea typeface="Cambria" panose="02040503050406030204" pitchFamily="18" charset="0"/>
              </a:rPr>
              <a:t>         </a:t>
            </a:r>
            <a:r>
              <a:rPr lang="en-US" altLang="zh-CN" sz="2400" dirty="0">
                <a:latin typeface="Cambria" panose="02040503050406030204" pitchFamily="18" charset="0"/>
                <a:ea typeface="Cambria" panose="02040503050406030204" pitchFamily="18" charset="0"/>
              </a:rPr>
              <a:t>PX4</a:t>
            </a:r>
            <a:r>
              <a:rPr lang="zh-CN" altLang="zh-CN" sz="2400" dirty="0">
                <a:latin typeface="Candara" panose="020E0502030303020204" pitchFamily="34" charset="0"/>
              </a:rPr>
              <a:t>支持使用</a:t>
            </a:r>
            <a:r>
              <a:rPr lang="en-US" altLang="zh-CN" sz="2400" dirty="0">
                <a:latin typeface="Cambria" panose="02040503050406030204" pitchFamily="18" charset="0"/>
                <a:ea typeface="Cambria" panose="02040503050406030204" pitchFamily="18" charset="0"/>
              </a:rPr>
              <a:t>IR-LOCK</a:t>
            </a:r>
            <a:r>
              <a:rPr lang="zh-CN" altLang="zh-CN" sz="2400" dirty="0">
                <a:latin typeface="Candara" panose="020E0502030303020204" pitchFamily="34" charset="0"/>
              </a:rPr>
              <a:t>传感器、</a:t>
            </a:r>
            <a:r>
              <a:rPr lang="en-US" altLang="zh-CN" sz="2400" dirty="0">
                <a:latin typeface="Cambria" panose="02040503050406030204" pitchFamily="18" charset="0"/>
                <a:ea typeface="Cambria" panose="02040503050406030204" pitchFamily="18" charset="0"/>
              </a:rPr>
              <a:t>IR</a:t>
            </a:r>
            <a:r>
              <a:rPr lang="zh-CN" altLang="zh-CN" sz="2400" dirty="0">
                <a:latin typeface="Candara" panose="020E0502030303020204" pitchFamily="34" charset="0"/>
              </a:rPr>
              <a:t>信标（例如</a:t>
            </a:r>
            <a:r>
              <a:rPr lang="en-US" altLang="zh-CN" sz="2400" dirty="0">
                <a:latin typeface="Cambria" panose="02040503050406030204" pitchFamily="18" charset="0"/>
                <a:ea typeface="Cambria" panose="02040503050406030204" pitchFamily="18" charset="0"/>
              </a:rPr>
              <a:t>IR-LOCK </a:t>
            </a:r>
            <a:r>
              <a:rPr lang="en-US" altLang="zh-CN" sz="2400" dirty="0" err="1">
                <a:latin typeface="Cambria" panose="02040503050406030204" pitchFamily="18" charset="0"/>
                <a:ea typeface="Cambria" panose="02040503050406030204" pitchFamily="18" charset="0"/>
              </a:rPr>
              <a:t>MarkOne</a:t>
            </a:r>
            <a:r>
              <a:rPr lang="zh-CN" altLang="zh-CN" sz="2400" dirty="0">
                <a:latin typeface="Candara" panose="020E0502030303020204" pitchFamily="34" charset="0"/>
              </a:rPr>
              <a:t>）以及朝下的距离传感器进行精确着陆，这样精度可以达到</a:t>
            </a:r>
            <a:r>
              <a:rPr lang="en-US" altLang="zh-CN" sz="2400" dirty="0">
                <a:latin typeface="Cambria" panose="02040503050406030204" pitchFamily="18" charset="0"/>
                <a:ea typeface="Cambria" panose="02040503050406030204" pitchFamily="18" charset="0"/>
              </a:rPr>
              <a:t>10cm</a:t>
            </a:r>
            <a:r>
              <a:rPr lang="zh-CN" altLang="zh-CN" sz="2400" dirty="0">
                <a:latin typeface="Candara" panose="020E0502030303020204" pitchFamily="34" charset="0"/>
              </a:rPr>
              <a:t>，而</a:t>
            </a:r>
            <a:r>
              <a:rPr lang="en-US" altLang="zh-CN" sz="2400" dirty="0">
                <a:latin typeface="Cambria" panose="02040503050406030204" pitchFamily="18" charset="0"/>
                <a:ea typeface="Cambria" panose="02040503050406030204" pitchFamily="18" charset="0"/>
              </a:rPr>
              <a:t>GPS</a:t>
            </a:r>
            <a:r>
              <a:rPr lang="zh-CN" altLang="zh-CN" sz="2400" dirty="0">
                <a:latin typeface="Candara" panose="020E0502030303020204" pitchFamily="34" charset="0"/>
              </a:rPr>
              <a:t>可能达到几米量级。</a:t>
            </a:r>
            <a:br>
              <a:rPr lang="zh-CN" altLang="zh-CN" sz="2000" dirty="0"/>
            </a:br>
            <a:endParaRPr lang="zh-CN" altLang="en-US" sz="2000" dirty="0"/>
          </a:p>
        </p:txBody>
      </p:sp>
      <p:sp>
        <p:nvSpPr>
          <p:cNvPr id="3" name="内容占位符 2">
            <a:extLst>
              <a:ext uri="{FF2B5EF4-FFF2-40B4-BE49-F238E27FC236}">
                <a16:creationId xmlns:a16="http://schemas.microsoft.com/office/drawing/2014/main" id="{7143E78F-84B1-4C2D-BE21-ECFCCCBCC47B}"/>
              </a:ext>
            </a:extLst>
          </p:cNvPr>
          <p:cNvSpPr>
            <a:spLocks noGrp="1"/>
          </p:cNvSpPr>
          <p:nvPr>
            <p:ph idx="1"/>
          </p:nvPr>
        </p:nvSpPr>
        <p:spPr>
          <a:xfrm>
            <a:off x="1698851" y="4573366"/>
            <a:ext cx="9601200" cy="1661432"/>
          </a:xfrm>
        </p:spPr>
        <p:txBody>
          <a:bodyPr>
            <a:normAutofit lnSpcReduction="10000"/>
          </a:bodyPr>
          <a:lstStyle/>
          <a:p>
            <a:r>
              <a:rPr lang="en-US" altLang="zh-CN" b="1" dirty="0">
                <a:latin typeface="Cambria" panose="02040503050406030204" pitchFamily="18" charset="0"/>
                <a:ea typeface="Cambria" panose="02040503050406030204" pitchFamily="18" charset="0"/>
              </a:rPr>
              <a:t>Hardware Setup</a:t>
            </a:r>
            <a:endParaRPr lang="zh-CN" altLang="zh-CN" b="1" dirty="0">
              <a:latin typeface="Cambria" panose="02040503050406030204" pitchFamily="18" charset="0"/>
            </a:endParaRPr>
          </a:p>
          <a:p>
            <a:pPr marL="0" indent="0">
              <a:buNone/>
            </a:pPr>
            <a:r>
              <a:rPr lang="en-US" altLang="zh-CN" dirty="0"/>
              <a:t>        </a:t>
            </a:r>
            <a:r>
              <a:rPr lang="zh-CN" altLang="zh-CN" dirty="0"/>
              <a:t>按照官方指南安装</a:t>
            </a:r>
            <a:r>
              <a:rPr lang="en-US" altLang="zh-CN" dirty="0">
                <a:latin typeface="Cambria" panose="02040503050406030204" pitchFamily="18" charset="0"/>
                <a:ea typeface="Cambria" panose="02040503050406030204" pitchFamily="18" charset="0"/>
              </a:rPr>
              <a:t>IR-LOCK</a:t>
            </a:r>
            <a:r>
              <a:rPr lang="zh-CN" altLang="zh-CN" dirty="0"/>
              <a:t>传感器，确保传感器的</a:t>
            </a:r>
            <a:r>
              <a:rPr lang="en-US" altLang="zh-CN" dirty="0"/>
              <a:t>x</a:t>
            </a:r>
            <a:r>
              <a:rPr lang="zh-CN" altLang="zh-CN" dirty="0"/>
              <a:t>轴和</a:t>
            </a:r>
            <a:r>
              <a:rPr lang="en-US" altLang="zh-CN" dirty="0"/>
              <a:t>y</a:t>
            </a:r>
            <a:r>
              <a:rPr lang="zh-CN" altLang="zh-CN" dirty="0"/>
              <a:t>轴分别与车辆的</a:t>
            </a:r>
            <a:r>
              <a:rPr lang="en-US" altLang="zh-CN" dirty="0"/>
              <a:t>y</a:t>
            </a:r>
            <a:r>
              <a:rPr lang="zh-CN" altLang="zh-CN" dirty="0"/>
              <a:t>轴和</a:t>
            </a:r>
            <a:r>
              <a:rPr lang="en-US" altLang="zh-CN" dirty="0"/>
              <a:t>x</a:t>
            </a:r>
            <a:r>
              <a:rPr lang="zh-CN" altLang="zh-CN" dirty="0"/>
              <a:t>轴对齐。此外还需要安装一个距离传感器（如</a:t>
            </a:r>
            <a:r>
              <a:rPr lang="en-US" altLang="zh-CN" dirty="0" err="1">
                <a:latin typeface="Cambria" panose="02040503050406030204" pitchFamily="18" charset="0"/>
                <a:ea typeface="Cambria" panose="02040503050406030204" pitchFamily="18" charset="0"/>
              </a:rPr>
              <a:t>LidarLite</a:t>
            </a:r>
            <a:r>
              <a:rPr lang="en-US" altLang="zh-CN" dirty="0">
                <a:latin typeface="Cambria" panose="02040503050406030204" pitchFamily="18" charset="0"/>
                <a:ea typeface="Cambria" panose="02040503050406030204" pitchFamily="18" charset="0"/>
              </a:rPr>
              <a:t> v3</a:t>
            </a:r>
            <a:r>
              <a:rPr lang="zh-CN" altLang="zh-CN" dirty="0"/>
              <a:t>），要注意在存在</a:t>
            </a:r>
            <a:r>
              <a:rPr lang="en-US" altLang="zh-CN" dirty="0">
                <a:latin typeface="Cambria" panose="02040503050406030204" pitchFamily="18" charset="0"/>
                <a:ea typeface="Cambria" panose="02040503050406030204" pitchFamily="18" charset="0"/>
              </a:rPr>
              <a:t>IR-LOCK</a:t>
            </a:r>
            <a:r>
              <a:rPr lang="zh-CN" altLang="zh-CN" dirty="0"/>
              <a:t>信标的情况下，许多基于红外的距离传感器性能均不佳，可以查看</a:t>
            </a:r>
            <a:r>
              <a:rPr lang="en-US" altLang="zh-CN" dirty="0">
                <a:latin typeface="Cambria" panose="02040503050406030204" pitchFamily="18" charset="0"/>
                <a:ea typeface="Cambria" panose="02040503050406030204" pitchFamily="18" charset="0"/>
              </a:rPr>
              <a:t>IR-LOCK Guide</a:t>
            </a:r>
            <a:r>
              <a:rPr lang="zh-CN" altLang="zh-CN" dirty="0"/>
              <a:t>获取兼容性信息。</a:t>
            </a:r>
          </a:p>
          <a:p>
            <a:pPr marL="0" indent="0">
              <a:buNone/>
            </a:pPr>
            <a:endParaRPr lang="zh-CN" altLang="en-US" dirty="0"/>
          </a:p>
        </p:txBody>
      </p:sp>
      <p:sp>
        <p:nvSpPr>
          <p:cNvPr id="4" name="内容占位符 2">
            <a:extLst>
              <a:ext uri="{FF2B5EF4-FFF2-40B4-BE49-F238E27FC236}">
                <a16:creationId xmlns:a16="http://schemas.microsoft.com/office/drawing/2014/main" id="{D99CC6B9-BCE2-4E2A-9744-D7957B30C1EF}"/>
              </a:ext>
            </a:extLst>
          </p:cNvPr>
          <p:cNvSpPr txBox="1">
            <a:spLocks/>
          </p:cNvSpPr>
          <p:nvPr/>
        </p:nvSpPr>
        <p:spPr>
          <a:xfrm>
            <a:off x="1698851" y="2985406"/>
            <a:ext cx="9601200" cy="152128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zh-CN" b="1" dirty="0">
                <a:latin typeface="Cambria" panose="02040503050406030204" pitchFamily="18" charset="0"/>
                <a:ea typeface="Cambria" panose="02040503050406030204" pitchFamily="18" charset="0"/>
              </a:rPr>
              <a:t>Firmware Configuration</a:t>
            </a:r>
            <a:endParaRPr lang="zh-CN" altLang="zh-CN" b="1" dirty="0">
              <a:latin typeface="Cambria" panose="02040503050406030204" pitchFamily="18" charset="0"/>
            </a:endParaRPr>
          </a:p>
          <a:p>
            <a:pPr marL="0" indent="0">
              <a:buFont typeface="Franklin Gothic Book" panose="020B0503020102020204" pitchFamily="34" charset="0"/>
              <a:buNone/>
            </a:pPr>
            <a:endParaRPr lang="zh-CN" altLang="en-US" dirty="0"/>
          </a:p>
        </p:txBody>
      </p:sp>
      <p:pic>
        <p:nvPicPr>
          <p:cNvPr id="5" name="图片 4">
            <a:extLst>
              <a:ext uri="{FF2B5EF4-FFF2-40B4-BE49-F238E27FC236}">
                <a16:creationId xmlns:a16="http://schemas.microsoft.com/office/drawing/2014/main" id="{B5AFF88B-CFD4-40BB-8772-6F4C26FE84CD}"/>
              </a:ext>
            </a:extLst>
          </p:cNvPr>
          <p:cNvPicPr/>
          <p:nvPr/>
        </p:nvPicPr>
        <p:blipFill>
          <a:blip r:embed="rId2"/>
          <a:stretch>
            <a:fillRect/>
          </a:stretch>
        </p:blipFill>
        <p:spPr>
          <a:xfrm>
            <a:off x="2213201" y="3429000"/>
            <a:ext cx="3438980" cy="698047"/>
          </a:xfrm>
          <a:prstGeom prst="rect">
            <a:avLst/>
          </a:prstGeom>
        </p:spPr>
      </p:pic>
      <p:sp>
        <p:nvSpPr>
          <p:cNvPr id="6" name="内容占位符 2">
            <a:extLst>
              <a:ext uri="{FF2B5EF4-FFF2-40B4-BE49-F238E27FC236}">
                <a16:creationId xmlns:a16="http://schemas.microsoft.com/office/drawing/2014/main" id="{B5078F44-4CAF-4664-AE7A-0F4DC8BDD4A7}"/>
              </a:ext>
            </a:extLst>
          </p:cNvPr>
          <p:cNvSpPr txBox="1">
            <a:spLocks/>
          </p:cNvSpPr>
          <p:nvPr/>
        </p:nvSpPr>
        <p:spPr>
          <a:xfrm>
            <a:off x="1698851" y="1361392"/>
            <a:ext cx="9371240" cy="135663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zh-CN" b="1" dirty="0">
                <a:latin typeface="Cambria" panose="02040503050406030204" pitchFamily="18" charset="0"/>
                <a:ea typeface="Cambria" panose="02040503050406030204" pitchFamily="18" charset="0"/>
              </a:rPr>
              <a:t>Software Configuration</a:t>
            </a:r>
          </a:p>
          <a:p>
            <a:pPr marL="0" indent="0">
              <a:buNone/>
            </a:pPr>
            <a:r>
              <a:rPr lang="en-US" altLang="zh-CN" dirty="0">
                <a:latin typeface="Cambria" panose="02040503050406030204" pitchFamily="18" charset="0"/>
                <a:ea typeface="Cambria" panose="02040503050406030204" pitchFamily="18" charset="0"/>
              </a:rPr>
              <a:t>       LTEST_MODE</a:t>
            </a:r>
            <a:r>
              <a:rPr lang="zh-CN" altLang="zh-CN" dirty="0"/>
              <a:t>：决定信标是固定的还是移动的</a:t>
            </a:r>
            <a:endParaRPr lang="en-US" altLang="zh-CN" dirty="0"/>
          </a:p>
          <a:p>
            <a:pPr marL="0" indent="0">
              <a:buNone/>
            </a:pPr>
            <a:r>
              <a:rPr lang="en-US" altLang="zh-CN" dirty="0">
                <a:latin typeface="Cambria" panose="02040503050406030204" pitchFamily="18" charset="0"/>
                <a:ea typeface="Cambria" panose="02040503050406030204" pitchFamily="18" charset="0"/>
              </a:rPr>
              <a:t>       LTEST_SCALE_X &amp; LTEST_SCALE_Y</a:t>
            </a:r>
            <a:r>
              <a:rPr lang="zh-CN" altLang="zh-CN" dirty="0"/>
              <a:t>：用于估计信标相对于</a:t>
            </a:r>
            <a:r>
              <a:rPr lang="zh-CN" altLang="en-US" dirty="0"/>
              <a:t>无人机</a:t>
            </a:r>
            <a:r>
              <a:rPr lang="zh-CN" altLang="zh-CN" dirty="0"/>
              <a:t>的位置和速度。</a:t>
            </a:r>
          </a:p>
          <a:p>
            <a:pPr marL="0" indent="0">
              <a:buNone/>
            </a:pPr>
            <a:endParaRPr lang="zh-CN" altLang="en-US" dirty="0"/>
          </a:p>
        </p:txBody>
      </p:sp>
    </p:spTree>
    <p:extLst>
      <p:ext uri="{BB962C8B-B14F-4D97-AF65-F5344CB8AC3E}">
        <p14:creationId xmlns:p14="http://schemas.microsoft.com/office/powerpoint/2010/main" val="130497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A8FE3B-4C23-4BAD-95D7-FF296F3FA18B}"/>
              </a:ext>
            </a:extLst>
          </p:cNvPr>
          <p:cNvSpPr>
            <a:spLocks noGrp="1"/>
          </p:cNvSpPr>
          <p:nvPr>
            <p:ph type="title"/>
          </p:nvPr>
        </p:nvSpPr>
        <p:spPr>
          <a:xfrm>
            <a:off x="1371600" y="247650"/>
            <a:ext cx="9601200" cy="742950"/>
          </a:xfrm>
        </p:spPr>
        <p:txBody>
          <a:bodyPr>
            <a:normAutofit fontScale="90000"/>
          </a:bodyPr>
          <a:lstStyle/>
          <a:p>
            <a:r>
              <a:rPr lang="en-US" altLang="zh-CN" sz="3600" b="1" dirty="0">
                <a:latin typeface="Cambria" panose="02040503050406030204" pitchFamily="18" charset="0"/>
                <a:ea typeface="Cambria" panose="02040503050406030204" pitchFamily="18" charset="0"/>
              </a:rPr>
              <a:t>Precision Land Modes</a:t>
            </a:r>
            <a:br>
              <a:rPr lang="zh-CN" altLang="zh-CN" b="1" dirty="0"/>
            </a:br>
            <a:endParaRPr lang="zh-CN" altLang="en-US" dirty="0"/>
          </a:p>
        </p:txBody>
      </p:sp>
      <p:sp>
        <p:nvSpPr>
          <p:cNvPr id="3" name="内容占位符 2">
            <a:extLst>
              <a:ext uri="{FF2B5EF4-FFF2-40B4-BE49-F238E27FC236}">
                <a16:creationId xmlns:a16="http://schemas.microsoft.com/office/drawing/2014/main" id="{3A42ACA5-144E-4FBA-A103-480AEA44D3F6}"/>
              </a:ext>
            </a:extLst>
          </p:cNvPr>
          <p:cNvSpPr>
            <a:spLocks noGrp="1"/>
          </p:cNvSpPr>
          <p:nvPr>
            <p:ph idx="1"/>
          </p:nvPr>
        </p:nvSpPr>
        <p:spPr>
          <a:xfrm>
            <a:off x="1371600" y="2367643"/>
            <a:ext cx="9601200" cy="3818164"/>
          </a:xfrm>
        </p:spPr>
        <p:txBody>
          <a:bodyPr/>
          <a:lstStyle/>
          <a:p>
            <a:r>
              <a:rPr lang="en-US" altLang="zh-CN" b="1" dirty="0">
                <a:latin typeface="Cambria" panose="02040503050406030204" pitchFamily="18" charset="0"/>
                <a:ea typeface="Cambria" panose="02040503050406030204" pitchFamily="18" charset="0"/>
              </a:rPr>
              <a:t>Required Mode</a:t>
            </a:r>
            <a:endParaRPr lang="zh-CN" altLang="zh-CN" b="1" dirty="0">
              <a:latin typeface="Cambria" panose="02040503050406030204" pitchFamily="18" charset="0"/>
            </a:endParaRPr>
          </a:p>
          <a:p>
            <a:pPr marL="0" indent="0">
              <a:buNone/>
            </a:pPr>
            <a:r>
              <a:rPr lang="en-US" altLang="zh-CN" dirty="0"/>
              <a:t>        </a:t>
            </a:r>
            <a:r>
              <a:rPr lang="zh-CN" altLang="zh-CN" dirty="0"/>
              <a:t>设置为此模式后，如果无人机在着陆开始时看不到信标就将搜索信标。 如果找到信标则执行精确着陆。搜索时先爬升到搜索高度（</a:t>
            </a:r>
            <a:r>
              <a:rPr lang="en-US" altLang="zh-CN" dirty="0">
                <a:latin typeface="Cambria" panose="02040503050406030204" pitchFamily="18" charset="0"/>
                <a:ea typeface="Cambria" panose="02040503050406030204" pitchFamily="18" charset="0"/>
              </a:rPr>
              <a:t>PLD_SRCH_ALT</a:t>
            </a:r>
            <a:r>
              <a:rPr lang="zh-CN" altLang="zh-CN" dirty="0"/>
              <a:t>），如果信标在搜索高度仍然不可见，等到超时（</a:t>
            </a:r>
            <a:r>
              <a:rPr lang="en-US" altLang="zh-CN" dirty="0">
                <a:latin typeface="Cambria" panose="02040503050406030204" pitchFamily="18" charset="0"/>
                <a:ea typeface="Cambria" panose="02040503050406030204" pitchFamily="18" charset="0"/>
              </a:rPr>
              <a:t>PLD_SRCH_TOUT</a:t>
            </a:r>
            <a:r>
              <a:rPr lang="zh-CN" altLang="zh-CN" dirty="0"/>
              <a:t>）之后，无人机将在当前位置启动正常着陆。</a:t>
            </a:r>
            <a:endParaRPr lang="en-US" altLang="zh-CN" dirty="0"/>
          </a:p>
          <a:p>
            <a:pPr marL="0" indent="0">
              <a:buNone/>
            </a:pPr>
            <a:endParaRPr lang="en-US" altLang="zh-CN" dirty="0"/>
          </a:p>
          <a:p>
            <a:pPr marL="0" indent="0">
              <a:buNone/>
            </a:pPr>
            <a:endParaRPr lang="zh-CN" altLang="zh-CN" dirty="0"/>
          </a:p>
          <a:p>
            <a:r>
              <a:rPr lang="en-US" altLang="zh-CN" b="1" dirty="0">
                <a:latin typeface="Cambria" panose="02040503050406030204" pitchFamily="18" charset="0"/>
                <a:ea typeface="Cambria" panose="02040503050406030204" pitchFamily="18" charset="0"/>
              </a:rPr>
              <a:t>Opportunistic Mode</a:t>
            </a:r>
            <a:endParaRPr lang="zh-CN" altLang="zh-CN" b="1" dirty="0">
              <a:latin typeface="Cambria" panose="02040503050406030204" pitchFamily="18" charset="0"/>
            </a:endParaRPr>
          </a:p>
          <a:p>
            <a:pPr marL="0" indent="0">
              <a:buNone/>
            </a:pPr>
            <a:r>
              <a:rPr lang="en-US" altLang="zh-CN" dirty="0"/>
              <a:t>         </a:t>
            </a:r>
            <a:r>
              <a:rPr lang="zh-CN" altLang="zh-CN" dirty="0"/>
              <a:t>设置为此模式后，无人机当且仅当信标可见才会执行精确着陆，如果看不见则立即在当前位置执行正常着陆。</a:t>
            </a:r>
          </a:p>
          <a:p>
            <a:endParaRPr lang="zh-CN" altLang="en-US" dirty="0"/>
          </a:p>
        </p:txBody>
      </p:sp>
      <p:sp>
        <p:nvSpPr>
          <p:cNvPr id="4" name="标题 1">
            <a:extLst>
              <a:ext uri="{FF2B5EF4-FFF2-40B4-BE49-F238E27FC236}">
                <a16:creationId xmlns:a16="http://schemas.microsoft.com/office/drawing/2014/main" id="{2004CC49-160C-4DC7-B3CD-418D7460C010}"/>
              </a:ext>
            </a:extLst>
          </p:cNvPr>
          <p:cNvSpPr txBox="1">
            <a:spLocks/>
          </p:cNvSpPr>
          <p:nvPr/>
        </p:nvSpPr>
        <p:spPr>
          <a:xfrm>
            <a:off x="1371600" y="881743"/>
            <a:ext cx="9601200" cy="1028700"/>
          </a:xfrm>
          <a:prstGeom prst="rect">
            <a:avLst/>
          </a:prstGeom>
        </p:spPr>
        <p:txBody>
          <a:bodyPr vert="horz" lIns="91440" tIns="45720" rIns="91440" bIns="45720" rtlCol="0" anchor="t">
            <a:normAutofit fontScale="25000" lnSpcReduction="2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nSpc>
                <a:spcPct val="170000"/>
              </a:lnSpc>
            </a:pPr>
            <a:r>
              <a:rPr lang="en-US" altLang="zh-CN" sz="8000" dirty="0"/>
              <a:t>        </a:t>
            </a:r>
            <a:r>
              <a:rPr lang="zh-CN" altLang="zh-CN" sz="8000" dirty="0"/>
              <a:t>可以将</a:t>
            </a:r>
            <a:r>
              <a:rPr lang="en-US" altLang="zh-CN" sz="8000" dirty="0">
                <a:latin typeface="Cambria" panose="02040503050406030204" pitchFamily="18" charset="0"/>
                <a:ea typeface="Cambria" panose="02040503050406030204" pitchFamily="18" charset="0"/>
              </a:rPr>
              <a:t>Precision Land Modes</a:t>
            </a:r>
            <a:r>
              <a:rPr lang="zh-CN" altLang="zh-CN" sz="8000" dirty="0"/>
              <a:t>配置为</a:t>
            </a:r>
            <a:r>
              <a:rPr lang="zh-CN" altLang="zh-CN" sz="8000" dirty="0">
                <a:latin typeface="Cambria" panose="02040503050406030204" pitchFamily="18" charset="0"/>
              </a:rPr>
              <a:t>“</a:t>
            </a:r>
            <a:r>
              <a:rPr lang="en-US" altLang="zh-CN" sz="8000" dirty="0">
                <a:latin typeface="Cambria" panose="02040503050406030204" pitchFamily="18" charset="0"/>
                <a:ea typeface="Cambria" panose="02040503050406030204" pitchFamily="18" charset="0"/>
              </a:rPr>
              <a:t>required</a:t>
            </a:r>
            <a:r>
              <a:rPr lang="zh-CN" altLang="zh-CN" sz="8000" dirty="0">
                <a:latin typeface="Cambria" panose="02040503050406030204" pitchFamily="18" charset="0"/>
              </a:rPr>
              <a:t>”</a:t>
            </a:r>
            <a:r>
              <a:rPr lang="zh-CN" altLang="zh-CN" sz="8000" dirty="0"/>
              <a:t>或者“</a:t>
            </a:r>
            <a:r>
              <a:rPr lang="en-US" altLang="zh-CN" sz="8000" dirty="0">
                <a:latin typeface="Cambria" panose="02040503050406030204" pitchFamily="18" charset="0"/>
                <a:ea typeface="Cambria" panose="02040503050406030204" pitchFamily="18" charset="0"/>
              </a:rPr>
              <a:t>opportunistic</a:t>
            </a:r>
            <a:r>
              <a:rPr lang="zh-CN" altLang="zh-CN" sz="8000" dirty="0"/>
              <a:t>”，模式的选择决定了着陆的方式</a:t>
            </a:r>
            <a:r>
              <a:rPr lang="zh-CN" altLang="zh-CN" dirty="0"/>
              <a:t>。</a:t>
            </a:r>
          </a:p>
          <a:p>
            <a:br>
              <a:rPr lang="zh-CN" altLang="zh-CN" b="1" dirty="0"/>
            </a:br>
            <a:endParaRPr lang="zh-CN" altLang="en-US" dirty="0"/>
          </a:p>
        </p:txBody>
      </p:sp>
    </p:spTree>
    <p:extLst>
      <p:ext uri="{BB962C8B-B14F-4D97-AF65-F5344CB8AC3E}">
        <p14:creationId xmlns:p14="http://schemas.microsoft.com/office/powerpoint/2010/main" val="126552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12EC9-1B44-41EC-BEA3-5ABAC0298FC6}"/>
              </a:ext>
            </a:extLst>
          </p:cNvPr>
          <p:cNvSpPr>
            <a:spLocks noGrp="1"/>
          </p:cNvSpPr>
          <p:nvPr>
            <p:ph type="title"/>
          </p:nvPr>
        </p:nvSpPr>
        <p:spPr>
          <a:xfrm>
            <a:off x="1295400" y="555173"/>
            <a:ext cx="9601200" cy="636814"/>
          </a:xfrm>
        </p:spPr>
        <p:txBody>
          <a:bodyPr>
            <a:normAutofit fontScale="90000"/>
          </a:bodyPr>
          <a:lstStyle/>
          <a:p>
            <a:r>
              <a:rPr lang="en-US" altLang="zh-CN" sz="3600" b="1" dirty="0">
                <a:latin typeface="Cambria" panose="02040503050406030204" pitchFamily="18" charset="0"/>
                <a:ea typeface="Cambria" panose="02040503050406030204" pitchFamily="18" charset="0"/>
              </a:rPr>
              <a:t>Precision Land Procedure</a:t>
            </a:r>
            <a:br>
              <a:rPr lang="zh-CN" altLang="zh-CN" b="1" dirty="0"/>
            </a:br>
            <a:endParaRPr lang="zh-CN" altLang="en-US" dirty="0"/>
          </a:p>
        </p:txBody>
      </p:sp>
      <p:sp>
        <p:nvSpPr>
          <p:cNvPr id="3" name="内容占位符 2">
            <a:extLst>
              <a:ext uri="{FF2B5EF4-FFF2-40B4-BE49-F238E27FC236}">
                <a16:creationId xmlns:a16="http://schemas.microsoft.com/office/drawing/2014/main" id="{D3042692-3FAC-444C-BC68-C0B955B1E12F}"/>
              </a:ext>
            </a:extLst>
          </p:cNvPr>
          <p:cNvSpPr>
            <a:spLocks noGrp="1"/>
          </p:cNvSpPr>
          <p:nvPr>
            <p:ph idx="1"/>
          </p:nvPr>
        </p:nvSpPr>
        <p:spPr>
          <a:xfrm>
            <a:off x="1295400" y="1755321"/>
            <a:ext cx="9601200" cy="3829049"/>
          </a:xfrm>
        </p:spPr>
        <p:txBody>
          <a:bodyPr>
            <a:normAutofit fontScale="92500" lnSpcReduction="10000"/>
          </a:bodyPr>
          <a:lstStyle/>
          <a:p>
            <a:pPr marL="0" indent="0">
              <a:buNone/>
            </a:pPr>
            <a:r>
              <a:rPr lang="zh-CN" altLang="zh-CN" sz="2200" dirty="0"/>
              <a:t>分为以下几个阶段：</a:t>
            </a:r>
          </a:p>
          <a:p>
            <a:pPr lvl="0"/>
            <a:r>
              <a:rPr lang="en-US" altLang="zh-CN" sz="2200" b="1" dirty="0">
                <a:latin typeface="Cambria" panose="02040503050406030204" pitchFamily="18" charset="0"/>
                <a:ea typeface="Cambria" panose="02040503050406030204" pitchFamily="18" charset="0"/>
              </a:rPr>
              <a:t>Horizontal approach</a:t>
            </a:r>
            <a:r>
              <a:rPr lang="zh-CN" altLang="zh-CN" sz="2200" dirty="0"/>
              <a:t>：无人机在保持其当前高度的同时水平接近信标。 一旦信标相对于无人机的位置低于阈值就进入下一阶段。如果在此阶段丢失信标，无人机在</a:t>
            </a:r>
            <a:r>
              <a:rPr lang="en-US" altLang="zh-CN" sz="2200" dirty="0">
                <a:latin typeface="Cambria" panose="02040503050406030204" pitchFamily="18" charset="0"/>
                <a:ea typeface="Cambria" panose="02040503050406030204" pitchFamily="18" charset="0"/>
              </a:rPr>
              <a:t>Required Mode</a:t>
            </a:r>
            <a:r>
              <a:rPr lang="zh-CN" altLang="zh-CN" sz="2200" dirty="0"/>
              <a:t>下将启动搜索过程，而在</a:t>
            </a:r>
            <a:r>
              <a:rPr lang="en-US" altLang="zh-CN" sz="2200" dirty="0">
                <a:latin typeface="Cambria" panose="02040503050406030204" pitchFamily="18" charset="0"/>
                <a:ea typeface="Cambria" panose="02040503050406030204" pitchFamily="18" charset="0"/>
              </a:rPr>
              <a:t>Opportunistic Mode</a:t>
            </a:r>
            <a:r>
              <a:rPr lang="zh-CN" altLang="zh-CN" sz="2200" dirty="0"/>
              <a:t>下进行常规着陆。</a:t>
            </a:r>
            <a:endParaRPr lang="en-US" altLang="zh-CN" sz="2200" dirty="0"/>
          </a:p>
          <a:p>
            <a:pPr lvl="0"/>
            <a:endParaRPr lang="zh-CN" altLang="zh-CN" sz="2200" dirty="0"/>
          </a:p>
          <a:p>
            <a:pPr lvl="0"/>
            <a:r>
              <a:rPr lang="en-US" altLang="zh-CN" sz="2200" b="1" dirty="0">
                <a:latin typeface="Cambria" panose="02040503050406030204" pitchFamily="18" charset="0"/>
                <a:ea typeface="Cambria" panose="02040503050406030204" pitchFamily="18" charset="0"/>
              </a:rPr>
              <a:t>Descent over beacon</a:t>
            </a:r>
            <a:r>
              <a:rPr lang="zh-CN" altLang="zh-CN" sz="2200" dirty="0"/>
              <a:t>：无人机下降，同时保持在信标上方居中。如果在此阶段丢失信标，无人机在</a:t>
            </a:r>
            <a:r>
              <a:rPr lang="en-US" altLang="zh-CN" sz="2200" dirty="0">
                <a:latin typeface="Cambria" panose="02040503050406030204" pitchFamily="18" charset="0"/>
                <a:ea typeface="Cambria" panose="02040503050406030204" pitchFamily="18" charset="0"/>
              </a:rPr>
              <a:t>Required Mode</a:t>
            </a:r>
            <a:r>
              <a:rPr lang="zh-CN" altLang="zh-CN" sz="2200" dirty="0"/>
              <a:t>下将启动搜索过程，而在</a:t>
            </a:r>
            <a:r>
              <a:rPr lang="en-US" altLang="zh-CN" sz="2200" dirty="0">
                <a:latin typeface="Cambria" panose="02040503050406030204" pitchFamily="18" charset="0"/>
                <a:ea typeface="Cambria" panose="02040503050406030204" pitchFamily="18" charset="0"/>
              </a:rPr>
              <a:t>Opportunistic Mode</a:t>
            </a:r>
            <a:r>
              <a:rPr lang="zh-CN" altLang="zh-CN" sz="2200" dirty="0"/>
              <a:t>下进行常规着陆。</a:t>
            </a:r>
            <a:endParaRPr lang="en-US" altLang="zh-CN" sz="2200" dirty="0"/>
          </a:p>
          <a:p>
            <a:pPr lvl="0"/>
            <a:endParaRPr lang="zh-CN" altLang="zh-CN" sz="2200" dirty="0"/>
          </a:p>
          <a:p>
            <a:pPr lvl="0"/>
            <a:r>
              <a:rPr lang="en-US" altLang="zh-CN" sz="2200" b="1" dirty="0">
                <a:latin typeface="Cambria" panose="02040503050406030204" pitchFamily="18" charset="0"/>
                <a:ea typeface="Cambria" panose="02040503050406030204" pitchFamily="18" charset="0"/>
              </a:rPr>
              <a:t>Final approach</a:t>
            </a:r>
            <a:r>
              <a:rPr lang="zh-CN" altLang="zh-CN" sz="2200" dirty="0"/>
              <a:t>：当无人</a:t>
            </a:r>
            <a:r>
              <a:rPr lang="zh-CN" altLang="en-US" sz="2200" dirty="0"/>
              <a:t>机</a:t>
            </a:r>
            <a:r>
              <a:rPr lang="zh-CN" altLang="zh-CN" sz="2200" dirty="0"/>
              <a:t>靠近地面（距离低于阈值）时，它会下降，同时保持在信标上方。 如果在此阶段丢失信标，不管在哪种模式下下降都将继续进行。</a:t>
            </a:r>
          </a:p>
          <a:p>
            <a:endParaRPr lang="zh-CN" altLang="en-US" dirty="0"/>
          </a:p>
        </p:txBody>
      </p:sp>
    </p:spTree>
    <p:extLst>
      <p:ext uri="{BB962C8B-B14F-4D97-AF65-F5344CB8AC3E}">
        <p14:creationId xmlns:p14="http://schemas.microsoft.com/office/powerpoint/2010/main" val="250486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CE67A-9B8C-4287-8E8C-8F4CE532D99A}"/>
              </a:ext>
            </a:extLst>
          </p:cNvPr>
          <p:cNvSpPr>
            <a:spLocks noGrp="1"/>
          </p:cNvSpPr>
          <p:nvPr>
            <p:ph type="title"/>
          </p:nvPr>
        </p:nvSpPr>
        <p:spPr>
          <a:xfrm>
            <a:off x="1371600" y="773264"/>
            <a:ext cx="9601200" cy="681824"/>
          </a:xfrm>
        </p:spPr>
        <p:txBody>
          <a:bodyPr>
            <a:normAutofit fontScale="90000"/>
          </a:bodyPr>
          <a:lstStyle/>
          <a:p>
            <a:r>
              <a:rPr lang="zh-CN" altLang="en-US" dirty="0"/>
              <a:t>目录</a:t>
            </a:r>
          </a:p>
        </p:txBody>
      </p:sp>
      <p:sp>
        <p:nvSpPr>
          <p:cNvPr id="3" name="内容占位符 2">
            <a:extLst>
              <a:ext uri="{FF2B5EF4-FFF2-40B4-BE49-F238E27FC236}">
                <a16:creationId xmlns:a16="http://schemas.microsoft.com/office/drawing/2014/main" id="{25A5FC66-C391-49AD-8931-B30F36D14EA5}"/>
              </a:ext>
            </a:extLst>
          </p:cNvPr>
          <p:cNvSpPr>
            <a:spLocks noGrp="1"/>
          </p:cNvSpPr>
          <p:nvPr>
            <p:ph idx="1"/>
          </p:nvPr>
        </p:nvSpPr>
        <p:spPr>
          <a:xfrm>
            <a:off x="1371600" y="1884460"/>
            <a:ext cx="9601200" cy="4102873"/>
          </a:xfrm>
        </p:spPr>
        <p:txBody>
          <a:bodyPr/>
          <a:lstStyle/>
          <a:p>
            <a:r>
              <a:rPr lang="en-US" altLang="zh-CN" sz="2400" b="1" dirty="0">
                <a:solidFill>
                  <a:schemeClr val="accent1"/>
                </a:solidFill>
                <a:latin typeface="Cambria" panose="02040503050406030204" pitchFamily="18" charset="0"/>
                <a:ea typeface="Cambria" panose="02040503050406030204" pitchFamily="18" charset="0"/>
              </a:rPr>
              <a:t>RTK (Real Time Kinematic) GPS</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Precision Landing</a:t>
            </a:r>
            <a:endParaRPr lang="zh-CN" altLang="zh-CN" sz="2400" b="1" dirty="0">
              <a:solidFill>
                <a:schemeClr val="accent1"/>
              </a:solidFill>
              <a:latin typeface="Cambria" panose="02040503050406030204" pitchFamily="18" charset="0"/>
            </a:endParaRPr>
          </a:p>
          <a:p>
            <a:r>
              <a:rPr lang="en-US" altLang="zh-CN" sz="2400" b="1" dirty="0">
                <a:solidFill>
                  <a:schemeClr val="tx1"/>
                </a:solidFill>
                <a:latin typeface="Cambria" panose="02040503050406030204" pitchFamily="18" charset="0"/>
                <a:ea typeface="Cambria" panose="02040503050406030204" pitchFamily="18" charset="0"/>
              </a:rPr>
              <a:t>Iridium/</a:t>
            </a:r>
            <a:r>
              <a:rPr lang="en-US" altLang="zh-CN" sz="2400" b="1" dirty="0" err="1">
                <a:solidFill>
                  <a:schemeClr val="tx1"/>
                </a:solidFill>
                <a:latin typeface="Cambria" panose="02040503050406030204" pitchFamily="18" charset="0"/>
                <a:ea typeface="Cambria" panose="02040503050406030204" pitchFamily="18" charset="0"/>
              </a:rPr>
              <a:t>RockBlock</a:t>
            </a:r>
            <a:r>
              <a:rPr lang="en-US" altLang="zh-CN" sz="2400" b="1" dirty="0">
                <a:solidFill>
                  <a:schemeClr val="tx1"/>
                </a:solidFill>
                <a:latin typeface="Cambria" panose="02040503050406030204" pitchFamily="18" charset="0"/>
                <a:ea typeface="Cambria" panose="02040503050406030204" pitchFamily="18" charset="0"/>
              </a:rPr>
              <a:t> Satellite Communication System</a:t>
            </a:r>
            <a:endParaRPr lang="zh-CN" altLang="zh-CN" sz="2400" b="1" dirty="0">
              <a:solidFill>
                <a:schemeClr val="tx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Air Traffic </a:t>
            </a:r>
            <a:r>
              <a:rPr lang="en-US" altLang="zh-CN" sz="2400" b="1" dirty="0" err="1">
                <a:solidFill>
                  <a:schemeClr val="accent1"/>
                </a:solidFill>
                <a:latin typeface="Cambria" panose="02040503050406030204" pitchFamily="18" charset="0"/>
                <a:ea typeface="Cambria" panose="02040503050406030204" pitchFamily="18" charset="0"/>
              </a:rPr>
              <a:t>Avoidance:ADS-B</a:t>
            </a:r>
            <a:r>
              <a:rPr lang="en-US" altLang="zh-CN" sz="2400" b="1" dirty="0">
                <a:solidFill>
                  <a:schemeClr val="accent1"/>
                </a:solidFill>
                <a:latin typeface="Cambria" panose="02040503050406030204" pitchFamily="18" charset="0"/>
                <a:ea typeface="Cambria" panose="02040503050406030204" pitchFamily="18" charset="0"/>
              </a:rPr>
              <a:t>/FLARM/UTM</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Obstacle Avoidance</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Safe Landing</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Collision Prevention</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Path Planning Interface</a:t>
            </a:r>
            <a:endParaRPr lang="zh-CN" altLang="zh-CN" sz="2400" b="1" dirty="0">
              <a:solidFill>
                <a:schemeClr val="accent1"/>
              </a:solidFill>
              <a:latin typeface="Cambria" panose="02040503050406030204" pitchFamily="18" charset="0"/>
            </a:endParaRPr>
          </a:p>
          <a:p>
            <a:endParaRPr lang="zh-CN" altLang="en-US" dirty="0"/>
          </a:p>
        </p:txBody>
      </p:sp>
    </p:spTree>
    <p:extLst>
      <p:ext uri="{BB962C8B-B14F-4D97-AF65-F5344CB8AC3E}">
        <p14:creationId xmlns:p14="http://schemas.microsoft.com/office/powerpoint/2010/main" val="4036555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016B89-E9F0-4002-97DF-8735C74F1C16}"/>
              </a:ext>
            </a:extLst>
          </p:cNvPr>
          <p:cNvSpPr>
            <a:spLocks noGrp="1"/>
          </p:cNvSpPr>
          <p:nvPr>
            <p:ph idx="1"/>
          </p:nvPr>
        </p:nvSpPr>
        <p:spPr>
          <a:xfrm>
            <a:off x="1466850" y="938893"/>
            <a:ext cx="9799864" cy="5363936"/>
          </a:xfrm>
        </p:spPr>
        <p:txBody>
          <a:bodyPr/>
          <a:lstStyle/>
          <a:p>
            <a:r>
              <a:rPr lang="zh-CN" altLang="zh-CN" dirty="0"/>
              <a:t>卫星通信系统可用于在地面站和无人机之间提供远程高延迟链路。其基本框架如下（文档内容基本上是配置教程，在此不赘述）：</a:t>
            </a:r>
          </a:p>
        </p:txBody>
      </p:sp>
      <p:pic>
        <p:nvPicPr>
          <p:cNvPr id="4" name="图片 3">
            <a:extLst>
              <a:ext uri="{FF2B5EF4-FFF2-40B4-BE49-F238E27FC236}">
                <a16:creationId xmlns:a16="http://schemas.microsoft.com/office/drawing/2014/main" id="{2022EFD2-82BA-42EF-A456-979BD6033E44}"/>
              </a:ext>
            </a:extLst>
          </p:cNvPr>
          <p:cNvPicPr/>
          <p:nvPr/>
        </p:nvPicPr>
        <p:blipFill>
          <a:blip r:embed="rId2"/>
          <a:stretch>
            <a:fillRect/>
          </a:stretch>
        </p:blipFill>
        <p:spPr>
          <a:xfrm>
            <a:off x="2330858" y="2180953"/>
            <a:ext cx="7530283" cy="4007576"/>
          </a:xfrm>
          <a:prstGeom prst="rect">
            <a:avLst/>
          </a:prstGeom>
        </p:spPr>
      </p:pic>
    </p:spTree>
    <p:extLst>
      <p:ext uri="{BB962C8B-B14F-4D97-AF65-F5344CB8AC3E}">
        <p14:creationId xmlns:p14="http://schemas.microsoft.com/office/powerpoint/2010/main" val="652443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CE67A-9B8C-4287-8E8C-8F4CE532D99A}"/>
              </a:ext>
            </a:extLst>
          </p:cNvPr>
          <p:cNvSpPr>
            <a:spLocks noGrp="1"/>
          </p:cNvSpPr>
          <p:nvPr>
            <p:ph type="title"/>
          </p:nvPr>
        </p:nvSpPr>
        <p:spPr>
          <a:xfrm>
            <a:off x="1371600" y="773264"/>
            <a:ext cx="9601200" cy="681824"/>
          </a:xfrm>
        </p:spPr>
        <p:txBody>
          <a:bodyPr>
            <a:normAutofit fontScale="90000"/>
          </a:bodyPr>
          <a:lstStyle/>
          <a:p>
            <a:r>
              <a:rPr lang="zh-CN" altLang="en-US" dirty="0"/>
              <a:t>目录</a:t>
            </a:r>
          </a:p>
        </p:txBody>
      </p:sp>
      <p:sp>
        <p:nvSpPr>
          <p:cNvPr id="3" name="内容占位符 2">
            <a:extLst>
              <a:ext uri="{FF2B5EF4-FFF2-40B4-BE49-F238E27FC236}">
                <a16:creationId xmlns:a16="http://schemas.microsoft.com/office/drawing/2014/main" id="{25A5FC66-C391-49AD-8931-B30F36D14EA5}"/>
              </a:ext>
            </a:extLst>
          </p:cNvPr>
          <p:cNvSpPr>
            <a:spLocks noGrp="1"/>
          </p:cNvSpPr>
          <p:nvPr>
            <p:ph idx="1"/>
          </p:nvPr>
        </p:nvSpPr>
        <p:spPr>
          <a:xfrm>
            <a:off x="1371600" y="1884460"/>
            <a:ext cx="9601200" cy="4102873"/>
          </a:xfrm>
        </p:spPr>
        <p:txBody>
          <a:bodyPr/>
          <a:lstStyle/>
          <a:p>
            <a:r>
              <a:rPr lang="en-US" altLang="zh-CN" sz="2400" b="1" dirty="0">
                <a:solidFill>
                  <a:schemeClr val="accent1"/>
                </a:solidFill>
                <a:latin typeface="Cambria" panose="02040503050406030204" pitchFamily="18" charset="0"/>
                <a:ea typeface="Cambria" panose="02040503050406030204" pitchFamily="18" charset="0"/>
              </a:rPr>
              <a:t>RTK (Real Time Kinematic) GPS</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Precision Landing</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Iridium/</a:t>
            </a:r>
            <a:r>
              <a:rPr lang="en-US" altLang="zh-CN" sz="2400" b="1" dirty="0" err="1">
                <a:solidFill>
                  <a:schemeClr val="accent1"/>
                </a:solidFill>
                <a:latin typeface="Cambria" panose="02040503050406030204" pitchFamily="18" charset="0"/>
                <a:ea typeface="Cambria" panose="02040503050406030204" pitchFamily="18" charset="0"/>
              </a:rPr>
              <a:t>RockBlock</a:t>
            </a:r>
            <a:r>
              <a:rPr lang="en-US" altLang="zh-CN" sz="2400" b="1" dirty="0">
                <a:solidFill>
                  <a:schemeClr val="accent1"/>
                </a:solidFill>
                <a:latin typeface="Cambria" panose="02040503050406030204" pitchFamily="18" charset="0"/>
                <a:ea typeface="Cambria" panose="02040503050406030204" pitchFamily="18" charset="0"/>
              </a:rPr>
              <a:t> Satellite Communication System</a:t>
            </a:r>
            <a:endParaRPr lang="zh-CN" altLang="zh-CN" sz="2400" b="1" dirty="0">
              <a:solidFill>
                <a:schemeClr val="accent1"/>
              </a:solidFill>
              <a:latin typeface="Cambria" panose="02040503050406030204" pitchFamily="18" charset="0"/>
            </a:endParaRPr>
          </a:p>
          <a:p>
            <a:r>
              <a:rPr lang="en-US" altLang="zh-CN" sz="2400" b="1" dirty="0">
                <a:solidFill>
                  <a:schemeClr val="tx1"/>
                </a:solidFill>
                <a:latin typeface="Cambria" panose="02040503050406030204" pitchFamily="18" charset="0"/>
                <a:ea typeface="Cambria" panose="02040503050406030204" pitchFamily="18" charset="0"/>
              </a:rPr>
              <a:t>Air Traffic </a:t>
            </a:r>
            <a:r>
              <a:rPr lang="en-US" altLang="zh-CN" sz="2400" b="1" dirty="0" err="1">
                <a:solidFill>
                  <a:schemeClr val="tx1"/>
                </a:solidFill>
                <a:latin typeface="Cambria" panose="02040503050406030204" pitchFamily="18" charset="0"/>
                <a:ea typeface="Cambria" panose="02040503050406030204" pitchFamily="18" charset="0"/>
              </a:rPr>
              <a:t>Avoidance:ADS-B</a:t>
            </a:r>
            <a:r>
              <a:rPr lang="en-US" altLang="zh-CN" sz="2400" b="1" dirty="0">
                <a:solidFill>
                  <a:schemeClr val="tx1"/>
                </a:solidFill>
                <a:latin typeface="Cambria" panose="02040503050406030204" pitchFamily="18" charset="0"/>
                <a:ea typeface="Cambria" panose="02040503050406030204" pitchFamily="18" charset="0"/>
              </a:rPr>
              <a:t>/FLARM/UTM</a:t>
            </a:r>
            <a:endParaRPr lang="zh-CN" altLang="zh-CN" sz="2400" b="1" dirty="0">
              <a:solidFill>
                <a:schemeClr val="tx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Obstacle Avoidance</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Safe Landing</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Collision Prevention</a:t>
            </a:r>
            <a:endParaRPr lang="zh-CN" altLang="zh-CN" sz="2400" b="1" dirty="0">
              <a:solidFill>
                <a:schemeClr val="accent1"/>
              </a:solidFill>
              <a:latin typeface="Cambria" panose="02040503050406030204" pitchFamily="18" charset="0"/>
            </a:endParaRPr>
          </a:p>
          <a:p>
            <a:r>
              <a:rPr lang="en-US" altLang="zh-CN" sz="2400" b="1" dirty="0">
                <a:solidFill>
                  <a:schemeClr val="accent1"/>
                </a:solidFill>
                <a:latin typeface="Cambria" panose="02040503050406030204" pitchFamily="18" charset="0"/>
                <a:ea typeface="Cambria" panose="02040503050406030204" pitchFamily="18" charset="0"/>
              </a:rPr>
              <a:t>Path Planning Interface</a:t>
            </a:r>
            <a:endParaRPr lang="zh-CN" altLang="zh-CN" sz="2400" b="1" dirty="0">
              <a:solidFill>
                <a:schemeClr val="accent1"/>
              </a:solidFill>
              <a:latin typeface="Cambria" panose="02040503050406030204" pitchFamily="18" charset="0"/>
            </a:endParaRPr>
          </a:p>
          <a:p>
            <a:endParaRPr lang="zh-CN" altLang="en-US" dirty="0"/>
          </a:p>
        </p:txBody>
      </p:sp>
    </p:spTree>
    <p:extLst>
      <p:ext uri="{BB962C8B-B14F-4D97-AF65-F5344CB8AC3E}">
        <p14:creationId xmlns:p14="http://schemas.microsoft.com/office/powerpoint/2010/main" val="25909247"/>
      </p:ext>
    </p:extLst>
  </p:cSld>
  <p:clrMapOvr>
    <a:masterClrMapping/>
  </p:clrMapOvr>
</p:sld>
</file>

<file path=ppt/theme/theme1.xml><?xml version="1.0" encoding="utf-8"?>
<a:theme xmlns:a="http://schemas.openxmlformats.org/drawingml/2006/main" name="剪切">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TM10001105[[fn=裁剪]]</Template>
  <TotalTime>84</TotalTime>
  <Words>2156</Words>
  <Application>Microsoft Office PowerPoint</Application>
  <PresentationFormat>宽屏</PresentationFormat>
  <Paragraphs>156</Paragraphs>
  <Slides>21</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等线</vt:lpstr>
      <vt:lpstr>Cambria</vt:lpstr>
      <vt:lpstr>Candara</vt:lpstr>
      <vt:lpstr>Franklin Gothic Book</vt:lpstr>
      <vt:lpstr>剪切</vt:lpstr>
      <vt:lpstr>PowerPoint 演示文稿</vt:lpstr>
      <vt:lpstr>目录</vt:lpstr>
      <vt:lpstr>目录</vt:lpstr>
      <vt:lpstr>         PX4支持使用IR-LOCK传感器、IR信标（例如IR-LOCK MarkOne）以及朝下的距离传感器进行精确着陆，这样精度可以达到10cm，而GPS可能达到几米量级。 </vt:lpstr>
      <vt:lpstr>Precision Land Modes </vt:lpstr>
      <vt:lpstr>Precision Land Procedure </vt:lpstr>
      <vt:lpstr>目录</vt:lpstr>
      <vt:lpstr>PowerPoint 演示文稿</vt:lpstr>
      <vt:lpstr>目录</vt:lpstr>
      <vt:lpstr>         PX4可以使用ADS-B或FLARM应答器一定程度地避免空中交通碰撞。 如果检测到潜在碰撞，PX4可以发出警告、立即着陆或返回（取决于NAV_TRAFF_AVOID的值）。此外，PX4还可以使用MAVLink UTM GLOBAL POSITION来实现相同的功能。 </vt:lpstr>
      <vt:lpstr>PowerPoint 演示文稿</vt:lpstr>
      <vt:lpstr>目录</vt:lpstr>
      <vt:lpstr>        实现该功能需要在无人机飞行的同时运行另一台关联计算机上的视觉软件。该软件可以为给定的轨迹规划实际路线，在障碍物周围进行地图绘制和导航，帮助找到最佳路径。避障适用于自动模式，目前Mission Mode和Offboard Mode都支持避障。避障模式下的最大速度约为3m/s（计算避障路径的成本）。</vt:lpstr>
      <vt:lpstr>PowerPoint 演示文稿</vt:lpstr>
      <vt:lpstr>目录</vt:lpstr>
      <vt:lpstr>         此功能可确保无人机仅在平坦地形上着陆，要求在无人机飞行的同时运行另一台关联计算机上的视觉软件，可在Land Mode和Mission Mode下使用。如果收到着陆的指令，无人机首先下降到可以测量地面情况的高度（依靠关联计算机给出的loiter_height参数）。 如果着陆区域不够平坦，无人机会以正方形螺旋状向外移动，并定期停下来重新检查地形，以寻找合适的着陆点。 </vt:lpstr>
      <vt:lpstr>目录</vt:lpstr>
      <vt:lpstr>       防撞功能用于控制无人机在撞到障碍物之前自动减速和停止，在Position Mode下启用，可以使用来自外部关联计算机、MAVLink上的外部测距仪、连接到飞行控制器的测距仪以及以上任意组合的传感器的数据（关于障碍物的数据）。但是如果传感器范围不够大，此功能可能会限制最高速度，因为它会禁止无人机在没有可用传感器数据的方向运动。          启用后，无人机在靠近障碍物时会减速，并在达到最小允许间隔时停止运动。为了远离障碍物（或者平行于障碍物飞行），用户必须保证无人机不会朝靠近障碍物的设定点移动。</vt:lpstr>
      <vt:lpstr>PowerPoint 演示文稿</vt:lpstr>
      <vt:lpstr>PowerPoint 演示文稿</vt:lpstr>
      <vt:lpstr>目录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Dddsh</dc:creator>
  <cp:lastModifiedBy>Dddsh</cp:lastModifiedBy>
  <cp:revision>23</cp:revision>
  <dcterms:created xsi:type="dcterms:W3CDTF">2020-04-19T08:09:38Z</dcterms:created>
  <dcterms:modified xsi:type="dcterms:W3CDTF">2020-04-23T07:05:12Z</dcterms:modified>
</cp:coreProperties>
</file>