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9" r:id="rId12"/>
    <p:sldId id="268"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CC0198-1F6B-4F20-B073-A46169CCD024}" v="5" dt="2024-10-17T08:24:35.560"/>
    <p1510:client id="{F40A614F-9CC5-4981-AFDC-3F5FF80A7C01}" v="6" dt="2024-10-17T15:34:25.0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oomika Sharma" userId="3040098287ced9ad" providerId="LiveId" clId="{F40A614F-9CC5-4981-AFDC-3F5FF80A7C01}"/>
    <pc:docChg chg="undo redo custSel modSld">
      <pc:chgData name="Bhoomika Sharma" userId="3040098287ced9ad" providerId="LiveId" clId="{F40A614F-9CC5-4981-AFDC-3F5FF80A7C01}" dt="2024-10-17T15:59:14.598" v="255" actId="113"/>
      <pc:docMkLst>
        <pc:docMk/>
      </pc:docMkLst>
      <pc:sldChg chg="addSp modSp mod">
        <pc:chgData name="Bhoomika Sharma" userId="3040098287ced9ad" providerId="LiveId" clId="{F40A614F-9CC5-4981-AFDC-3F5FF80A7C01}" dt="2024-10-17T15:40:28.957" v="34" actId="1076"/>
        <pc:sldMkLst>
          <pc:docMk/>
          <pc:sldMk cId="4021755230" sldId="258"/>
        </pc:sldMkLst>
        <pc:spChg chg="mod">
          <ac:chgData name="Bhoomika Sharma" userId="3040098287ced9ad" providerId="LiveId" clId="{F40A614F-9CC5-4981-AFDC-3F5FF80A7C01}" dt="2024-10-17T15:40:25.676" v="33" actId="1076"/>
          <ac:spMkLst>
            <pc:docMk/>
            <pc:sldMk cId="4021755230" sldId="258"/>
            <ac:spMk id="3" creationId="{D609A8C4-4EBE-CD01-32B2-BE69FCAB26EC}"/>
          </ac:spMkLst>
        </pc:spChg>
        <pc:spChg chg="add">
          <ac:chgData name="Bhoomika Sharma" userId="3040098287ced9ad" providerId="LiveId" clId="{F40A614F-9CC5-4981-AFDC-3F5FF80A7C01}" dt="2024-10-17T15:34:00.688" v="3"/>
          <ac:spMkLst>
            <pc:docMk/>
            <pc:sldMk cId="4021755230" sldId="258"/>
            <ac:spMk id="5" creationId="{6AFC60DA-F171-37F8-A062-455888ABC513}"/>
          </ac:spMkLst>
        </pc:spChg>
        <pc:spChg chg="add">
          <ac:chgData name="Bhoomika Sharma" userId="3040098287ced9ad" providerId="LiveId" clId="{F40A614F-9CC5-4981-AFDC-3F5FF80A7C01}" dt="2024-10-17T15:34:05.223" v="4"/>
          <ac:spMkLst>
            <pc:docMk/>
            <pc:sldMk cId="4021755230" sldId="258"/>
            <ac:spMk id="6" creationId="{E62FF2A1-2C8E-DD87-B12B-CBBA493A7805}"/>
          </ac:spMkLst>
        </pc:spChg>
        <pc:spChg chg="add">
          <ac:chgData name="Bhoomika Sharma" userId="3040098287ced9ad" providerId="LiveId" clId="{F40A614F-9CC5-4981-AFDC-3F5FF80A7C01}" dt="2024-10-17T15:34:21.790" v="7"/>
          <ac:spMkLst>
            <pc:docMk/>
            <pc:sldMk cId="4021755230" sldId="258"/>
            <ac:spMk id="7" creationId="{C5D49AF7-7680-1923-4CCC-AB51DA3E41FD}"/>
          </ac:spMkLst>
        </pc:spChg>
        <pc:spChg chg="mod">
          <ac:chgData name="Bhoomika Sharma" userId="3040098287ced9ad" providerId="LiveId" clId="{F40A614F-9CC5-4981-AFDC-3F5FF80A7C01}" dt="2024-10-17T15:40:28.957" v="34" actId="1076"/>
          <ac:spMkLst>
            <pc:docMk/>
            <pc:sldMk cId="4021755230" sldId="258"/>
            <ac:spMk id="8" creationId="{0367CE38-69FF-E887-6994-D94D395A9B47}"/>
          </ac:spMkLst>
        </pc:spChg>
      </pc:sldChg>
      <pc:sldChg chg="modSp mod">
        <pc:chgData name="Bhoomika Sharma" userId="3040098287ced9ad" providerId="LiveId" clId="{F40A614F-9CC5-4981-AFDC-3F5FF80A7C01}" dt="2024-10-17T15:59:14.598" v="255" actId="113"/>
        <pc:sldMkLst>
          <pc:docMk/>
          <pc:sldMk cId="2885955790" sldId="260"/>
        </pc:sldMkLst>
        <pc:spChg chg="mod">
          <ac:chgData name="Bhoomika Sharma" userId="3040098287ced9ad" providerId="LiveId" clId="{F40A614F-9CC5-4981-AFDC-3F5FF80A7C01}" dt="2024-10-17T15:59:14.598" v="255" actId="113"/>
          <ac:spMkLst>
            <pc:docMk/>
            <pc:sldMk cId="2885955790" sldId="260"/>
            <ac:spMk id="3" creationId="{D609A8C4-4EBE-CD01-32B2-BE69FCAB26EC}"/>
          </ac:spMkLst>
        </pc:spChg>
      </pc:sldChg>
      <pc:sldChg chg="delSp modSp mod">
        <pc:chgData name="Bhoomika Sharma" userId="3040098287ced9ad" providerId="LiveId" clId="{F40A614F-9CC5-4981-AFDC-3F5FF80A7C01}" dt="2024-10-17T15:53:57.964" v="238" actId="20577"/>
        <pc:sldMkLst>
          <pc:docMk/>
          <pc:sldMk cId="3488500151" sldId="264"/>
        </pc:sldMkLst>
        <pc:spChg chg="del mod">
          <ac:chgData name="Bhoomika Sharma" userId="3040098287ced9ad" providerId="LiveId" clId="{F40A614F-9CC5-4981-AFDC-3F5FF80A7C01}" dt="2024-10-17T15:49:28.199" v="153" actId="478"/>
          <ac:spMkLst>
            <pc:docMk/>
            <pc:sldMk cId="3488500151" sldId="264"/>
            <ac:spMk id="2" creationId="{EFE1DBF2-8E9B-B5CB-CD3B-77256299D7E2}"/>
          </ac:spMkLst>
        </pc:spChg>
        <pc:spChg chg="mod">
          <ac:chgData name="Bhoomika Sharma" userId="3040098287ced9ad" providerId="LiveId" clId="{F40A614F-9CC5-4981-AFDC-3F5FF80A7C01}" dt="2024-10-17T15:53:57.964" v="238" actId="20577"/>
          <ac:spMkLst>
            <pc:docMk/>
            <pc:sldMk cId="3488500151" sldId="264"/>
            <ac:spMk id="3" creationId="{D609A8C4-4EBE-CD01-32B2-BE69FCAB26EC}"/>
          </ac:spMkLst>
        </pc:spChg>
      </pc:sldChg>
      <pc:sldChg chg="modSp mod">
        <pc:chgData name="Bhoomika Sharma" userId="3040098287ced9ad" providerId="LiveId" clId="{F40A614F-9CC5-4981-AFDC-3F5FF80A7C01}" dt="2024-10-17T15:48:12.144" v="128" actId="120"/>
        <pc:sldMkLst>
          <pc:docMk/>
          <pc:sldMk cId="2061340663" sldId="265"/>
        </pc:sldMkLst>
        <pc:spChg chg="mod">
          <ac:chgData name="Bhoomika Sharma" userId="3040098287ced9ad" providerId="LiveId" clId="{F40A614F-9CC5-4981-AFDC-3F5FF80A7C01}" dt="2024-10-17T15:48:12.144" v="128" actId="120"/>
          <ac:spMkLst>
            <pc:docMk/>
            <pc:sldMk cId="2061340663" sldId="265"/>
            <ac:spMk id="3" creationId="{D609A8C4-4EBE-CD01-32B2-BE69FCAB26EC}"/>
          </ac:spMkLst>
        </pc:spChg>
      </pc:sldChg>
      <pc:sldChg chg="modSp mod">
        <pc:chgData name="Bhoomika Sharma" userId="3040098287ced9ad" providerId="LiveId" clId="{F40A614F-9CC5-4981-AFDC-3F5FF80A7C01}" dt="2024-10-17T15:57:11.011" v="250" actId="20577"/>
        <pc:sldMkLst>
          <pc:docMk/>
          <pc:sldMk cId="1788209620" sldId="269"/>
        </pc:sldMkLst>
        <pc:spChg chg="mod">
          <ac:chgData name="Bhoomika Sharma" userId="3040098287ced9ad" providerId="LiveId" clId="{F40A614F-9CC5-4981-AFDC-3F5FF80A7C01}" dt="2024-10-17T15:49:02.979" v="129" actId="1076"/>
          <ac:spMkLst>
            <pc:docMk/>
            <pc:sldMk cId="1788209620" sldId="269"/>
            <ac:spMk id="2" creationId="{95749918-FC17-AF78-BFA7-CA6F561A5D57}"/>
          </ac:spMkLst>
        </pc:spChg>
        <pc:spChg chg="mod">
          <ac:chgData name="Bhoomika Sharma" userId="3040098287ced9ad" providerId="LiveId" clId="{F40A614F-9CC5-4981-AFDC-3F5FF80A7C01}" dt="2024-10-17T15:57:11.011" v="250" actId="20577"/>
          <ac:spMkLst>
            <pc:docMk/>
            <pc:sldMk cId="1788209620" sldId="269"/>
            <ac:spMk id="3" creationId="{DF91E5F1-1DE1-30FC-0E4D-ECF0265A20B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CFAE5-ADF6-4A84-8EA5-0D21F6BA36C9}" type="datetimeFigureOut">
              <a:rPr lang="en-IN" smtClean="0"/>
              <a:pPr/>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5D675-1F46-4B87-A5F8-67DB0C31E211}" type="slidenum">
              <a:rPr lang="en-IN" smtClean="0"/>
              <a:pPr/>
              <a:t>‹#›</a:t>
            </a:fld>
            <a:endParaRPr lang="en-IN"/>
          </a:p>
        </p:txBody>
      </p:sp>
    </p:spTree>
    <p:extLst>
      <p:ext uri="{BB962C8B-B14F-4D97-AF65-F5344CB8AC3E}">
        <p14:creationId xmlns:p14="http://schemas.microsoft.com/office/powerpoint/2010/main" val="376362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35D675-1F46-4B87-A5F8-67DB0C31E211}" type="slidenum">
              <a:rPr lang="en-IN" smtClean="0"/>
              <a:pPr/>
              <a:t>3</a:t>
            </a:fld>
            <a:endParaRPr lang="en-IN"/>
          </a:p>
        </p:txBody>
      </p:sp>
    </p:spTree>
    <p:extLst>
      <p:ext uri="{BB962C8B-B14F-4D97-AF65-F5344CB8AC3E}">
        <p14:creationId xmlns:p14="http://schemas.microsoft.com/office/powerpoint/2010/main" val="1157773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F7CE75-2696-426B-A7C6-7629D8CF2437}" type="datetime1">
              <a:rPr lang="en-IN" smtClean="0"/>
              <a:pPr/>
              <a:t>17-10-2024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7597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228FF-BE53-47F7-B430-409A097CA437}" type="datetime1">
              <a:rPr lang="en-IN" smtClean="0"/>
              <a:pPr/>
              <a:t>17-10-2024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pPr/>
              <a:t>‹#›</a:t>
            </a:fld>
            <a:endParaRPr lang="en-IN"/>
          </a:p>
        </p:txBody>
      </p:sp>
    </p:spTree>
    <p:extLst>
      <p:ext uri="{BB962C8B-B14F-4D97-AF65-F5344CB8AC3E}">
        <p14:creationId xmlns:p14="http://schemas.microsoft.com/office/powerpoint/2010/main" val="26977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65DF8-C87B-4AA2-B81E-F9B41C3DE973}" type="datetime1">
              <a:rPr lang="en-IN" smtClean="0"/>
              <a:pPr/>
              <a:t>17-10-2024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4965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3031343-E99C-4C22-AAE8-C343A811CECF}" type="datetime1">
              <a:rPr lang="en-IN" smtClean="0"/>
              <a:pPr/>
              <a:t>17-10-2024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pPr/>
              <a:t>‹#›</a:t>
            </a:fld>
            <a:endParaRPr lang="en-IN"/>
          </a:p>
        </p:txBody>
      </p:sp>
    </p:spTree>
    <p:extLst>
      <p:ext uri="{BB962C8B-B14F-4D97-AF65-F5344CB8AC3E}">
        <p14:creationId xmlns:p14="http://schemas.microsoft.com/office/powerpoint/2010/main" val="2787278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DC9B-DBC7-4258-BEB9-733492353AF9}" type="datetime1">
              <a:rPr lang="en-IN" smtClean="0"/>
              <a:pPr/>
              <a:t>17-10-2024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512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3C6488-E703-4AFF-AB60-B11F0E50C7BC}" type="datetime1">
              <a:rPr lang="en-IN" smtClean="0"/>
              <a:pPr/>
              <a:t>17-10-2024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pPr/>
              <a:t>‹#›</a:t>
            </a:fld>
            <a:endParaRPr lang="en-IN"/>
          </a:p>
        </p:txBody>
      </p:sp>
    </p:spTree>
    <p:extLst>
      <p:ext uri="{BB962C8B-B14F-4D97-AF65-F5344CB8AC3E}">
        <p14:creationId xmlns:p14="http://schemas.microsoft.com/office/powerpoint/2010/main" val="12731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63479-18BA-4E37-9716-A08D210E9EC7}" type="datetime1">
              <a:rPr lang="en-IN" smtClean="0"/>
              <a:pPr/>
              <a:t>17-10-2024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pPr/>
              <a:t>‹#›</a:t>
            </a:fld>
            <a:endParaRPr lang="en-IN"/>
          </a:p>
        </p:txBody>
      </p:sp>
    </p:spTree>
    <p:extLst>
      <p:ext uri="{BB962C8B-B14F-4D97-AF65-F5344CB8AC3E}">
        <p14:creationId xmlns:p14="http://schemas.microsoft.com/office/powerpoint/2010/main" val="2535254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F7E75-1528-41FC-88CA-CFEB217670A5}" type="datetime1">
              <a:rPr lang="en-IN" smtClean="0"/>
              <a:pPr/>
              <a:t>17-10-2024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pPr/>
              <a:t>‹#›</a:t>
            </a:fld>
            <a:endParaRPr lang="en-IN"/>
          </a:p>
        </p:txBody>
      </p:sp>
    </p:spTree>
    <p:extLst>
      <p:ext uri="{BB962C8B-B14F-4D97-AF65-F5344CB8AC3E}">
        <p14:creationId xmlns:p14="http://schemas.microsoft.com/office/powerpoint/2010/main" val="273855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6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28F0E0-2234-4197-A558-6EA21AC7A0A0}" type="datetime1">
              <a:rPr lang="en-IN" smtClean="0"/>
              <a:pPr/>
              <a:t>17-10-2024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userDrawn="1"/>
        </p:nvSpPr>
        <p:spPr bwMode="auto">
          <a:xfrm rot="10800000" flipV="1">
            <a:off x="10587856" y="6247184"/>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1222029" y="6338155"/>
            <a:ext cx="779767" cy="365125"/>
          </a:xfrm>
        </p:spPr>
        <p:txBody>
          <a:bodyPr/>
          <a:lstStyle>
            <a:lvl1pPr>
              <a:defRPr>
                <a:solidFill>
                  <a:schemeClr val="bg1"/>
                </a:solidFill>
              </a:defRPr>
            </a:lvl1pPr>
          </a:lstStyle>
          <a:p>
            <a:fld id="{A575ECA5-96F4-415B-9B7B-F5BEE4B08E09}" type="slidenum">
              <a:rPr lang="en-IN" smtClean="0"/>
              <a:pPr/>
              <a:t>‹#›</a:t>
            </a:fld>
            <a:endParaRPr lang="en-IN" dirty="0"/>
          </a:p>
        </p:txBody>
      </p:sp>
      <p:pic>
        <p:nvPicPr>
          <p:cNvPr id="9" name="Picture 8">
            <a:extLst>
              <a:ext uri="{FF2B5EF4-FFF2-40B4-BE49-F238E27FC236}">
                <a16:creationId xmlns:a16="http://schemas.microsoft.com/office/drawing/2014/main" id="{4D4E0AF9-0CD7-865F-F584-E7F93A8852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10" y="0"/>
            <a:ext cx="1457325" cy="1243013"/>
          </a:xfrm>
          <a:prstGeom prst="rect">
            <a:avLst/>
          </a:prstGeom>
        </p:spPr>
      </p:pic>
      <p:pic>
        <p:nvPicPr>
          <p:cNvPr id="11" name="Picture 10">
            <a:extLst>
              <a:ext uri="{FF2B5EF4-FFF2-40B4-BE49-F238E27FC236}">
                <a16:creationId xmlns:a16="http://schemas.microsoft.com/office/drawing/2014/main" id="{6642BC9D-E099-1948-3435-FFC2468E3BB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03395" y="-394223"/>
            <a:ext cx="1017037" cy="1808066"/>
          </a:xfrm>
          <a:prstGeom prst="rect">
            <a:avLst/>
          </a:prstGeom>
        </p:spPr>
      </p:pic>
    </p:spTree>
    <p:extLst>
      <p:ext uri="{BB962C8B-B14F-4D97-AF65-F5344CB8AC3E}">
        <p14:creationId xmlns:p14="http://schemas.microsoft.com/office/powerpoint/2010/main" val="368486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33316-F1D2-4CFB-B3A8-36FF84D60DC1}" type="datetime1">
              <a:rPr lang="en-IN" smtClean="0"/>
              <a:pPr/>
              <a:t>17-10-2024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pPr/>
              <a:t>‹#›</a:t>
            </a:fld>
            <a:endParaRPr lang="en-IN"/>
          </a:p>
        </p:txBody>
      </p:sp>
    </p:spTree>
    <p:extLst>
      <p:ext uri="{BB962C8B-B14F-4D97-AF65-F5344CB8AC3E}">
        <p14:creationId xmlns:p14="http://schemas.microsoft.com/office/powerpoint/2010/main" val="269394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EDD2DD-462B-4CBA-AA0A-8301F8EE9842}" type="datetime1">
              <a:rPr lang="en-IN" smtClean="0"/>
              <a:pPr/>
              <a:t>17-10-2024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pPr/>
              <a:t>‹#›</a:t>
            </a:fld>
            <a:endParaRPr lang="en-IN"/>
          </a:p>
        </p:txBody>
      </p:sp>
    </p:spTree>
    <p:extLst>
      <p:ext uri="{BB962C8B-B14F-4D97-AF65-F5344CB8AC3E}">
        <p14:creationId xmlns:p14="http://schemas.microsoft.com/office/powerpoint/2010/main" val="85902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F0FB0-DEC5-44F8-B224-7DEA76B58BCE}" type="datetime1">
              <a:rPr lang="en-IN" smtClean="0"/>
              <a:pPr/>
              <a:t>17-10-2024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pPr/>
              <a:t>‹#›</a:t>
            </a:fld>
            <a:endParaRPr lang="en-IN"/>
          </a:p>
        </p:txBody>
      </p:sp>
    </p:spTree>
    <p:extLst>
      <p:ext uri="{BB962C8B-B14F-4D97-AF65-F5344CB8AC3E}">
        <p14:creationId xmlns:p14="http://schemas.microsoft.com/office/powerpoint/2010/main" val="122513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151C4-12AA-486A-8A73-FD7CDFC9A495}" type="datetime1">
              <a:rPr lang="en-IN" smtClean="0"/>
              <a:pPr/>
              <a:t>17-10-2024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193EE77-AAE2-43CD-9ABE-9DB80FB4FF84}" type="slidenum">
              <a:rPr lang="en-IN" smtClean="0"/>
              <a:pPr/>
              <a:t>‹#›</a:t>
            </a:fld>
            <a:endParaRPr lang="en-IN"/>
          </a:p>
        </p:txBody>
      </p:sp>
    </p:spTree>
    <p:extLst>
      <p:ext uri="{BB962C8B-B14F-4D97-AF65-F5344CB8AC3E}">
        <p14:creationId xmlns:p14="http://schemas.microsoft.com/office/powerpoint/2010/main" val="49289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4A1EF-1C77-4320-9664-16BFC03E4F4D}" type="datetime1">
              <a:rPr lang="en-IN" smtClean="0"/>
              <a:pPr/>
              <a:t>17-10-2024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193EE77-AAE2-43CD-9ABE-9DB80FB4FF84}" type="slidenum">
              <a:rPr lang="en-IN" smtClean="0"/>
              <a:pPr/>
              <a:t>‹#›</a:t>
            </a:fld>
            <a:endParaRPr lang="en-IN"/>
          </a:p>
        </p:txBody>
      </p:sp>
    </p:spTree>
    <p:extLst>
      <p:ext uri="{BB962C8B-B14F-4D97-AF65-F5344CB8AC3E}">
        <p14:creationId xmlns:p14="http://schemas.microsoft.com/office/powerpoint/2010/main" val="131148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1BE58-E9FD-47D2-91AC-7CE0251A25B2}" type="datetime1">
              <a:rPr lang="en-IN" smtClean="0"/>
              <a:pPr/>
              <a:t>17-10-2024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193EE77-AAE2-43CD-9ABE-9DB80FB4FF84}" type="slidenum">
              <a:rPr lang="en-IN" smtClean="0"/>
              <a:pPr/>
              <a:t>‹#›</a:t>
            </a:fld>
            <a:endParaRPr lang="en-IN"/>
          </a:p>
        </p:txBody>
      </p:sp>
    </p:spTree>
    <p:extLst>
      <p:ext uri="{BB962C8B-B14F-4D97-AF65-F5344CB8AC3E}">
        <p14:creationId xmlns:p14="http://schemas.microsoft.com/office/powerpoint/2010/main" val="242876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071803-78DB-4882-8A70-E311DA0EF9FC}" type="datetime1">
              <a:rPr lang="en-IN" smtClean="0"/>
              <a:pPr/>
              <a:t>17-10-2024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pPr/>
              <a:t>‹#›</a:t>
            </a:fld>
            <a:endParaRPr lang="en-IN"/>
          </a:p>
        </p:txBody>
      </p:sp>
    </p:spTree>
    <p:extLst>
      <p:ext uri="{BB962C8B-B14F-4D97-AF65-F5344CB8AC3E}">
        <p14:creationId xmlns:p14="http://schemas.microsoft.com/office/powerpoint/2010/main" val="76696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858841-AB6D-42AC-A9E1-E0D97A1068DD}" type="datetime1">
              <a:rPr lang="en-IN" smtClean="0"/>
              <a:pPr/>
              <a:t>17-10-2024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193EE77-AAE2-43CD-9ABE-9DB80FB4FF84}" type="slidenum">
              <a:rPr lang="en-IN" smtClean="0"/>
              <a:pPr/>
              <a:t>‹#›</a:t>
            </a:fld>
            <a:endParaRPr lang="en-IN"/>
          </a:p>
        </p:txBody>
      </p:sp>
    </p:spTree>
    <p:extLst>
      <p:ext uri="{BB962C8B-B14F-4D97-AF65-F5344CB8AC3E}">
        <p14:creationId xmlns:p14="http://schemas.microsoft.com/office/powerpoint/2010/main" val="114260593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hoomika71" TargetMode="External"/><Relationship Id="rId7" Type="http://schemas.openxmlformats.org/officeDocument/2006/relationships/image" Target="../media/image1.png"/><Relationship Id="rId2" Type="http://schemas.openxmlformats.org/officeDocument/2006/relationships/hyperlink" Target="https://github.com/Ananya2517"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ithub.com/Hemanshi-Adlak" TargetMode="External"/><Relationship Id="rId4" Type="http://schemas.openxmlformats.org/officeDocument/2006/relationships/hyperlink" Target="https://github.com/Ddevanshii1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ijsr.net/" TargetMode="External"/><Relationship Id="rId2" Type="http://schemas.openxmlformats.org/officeDocument/2006/relationships/hyperlink" Target="https://doi.org/10.48550/arXiv.2406.1396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4E13-AF13-FE84-B59A-88C7FF0DDD90}"/>
              </a:ext>
            </a:extLst>
          </p:cNvPr>
          <p:cNvSpPr>
            <a:spLocks noGrp="1"/>
          </p:cNvSpPr>
          <p:nvPr>
            <p:ph type="ctrTitle"/>
          </p:nvPr>
        </p:nvSpPr>
        <p:spPr>
          <a:xfrm>
            <a:off x="1381760" y="1300480"/>
            <a:ext cx="9672319" cy="3413759"/>
          </a:xfrm>
        </p:spPr>
        <p:txBody>
          <a:bodyPr>
            <a:normAutofit fontScale="90000"/>
          </a:bodyPr>
          <a:lstStyle/>
          <a:p>
            <a:pPr algn="ct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3100" dirty="0">
                <a:latin typeface="Times New Roman" panose="02020603050405020304" pitchFamily="18" charset="0"/>
                <a:cs typeface="Times New Roman" panose="02020603050405020304" pitchFamily="18" charset="0"/>
              </a:rPr>
              <a:t>Synopsis Presentation</a:t>
            </a:r>
            <a:br>
              <a:rPr lang="en-IN" sz="3100" dirty="0">
                <a:latin typeface="Times New Roman" panose="02020603050405020304" pitchFamily="18" charset="0"/>
                <a:cs typeface="Times New Roman" panose="02020603050405020304" pitchFamily="18" charset="0"/>
              </a:rPr>
            </a:br>
            <a:r>
              <a:rPr lang="en-IN" sz="3100" dirty="0">
                <a:latin typeface="Times New Roman" panose="02020603050405020304" pitchFamily="18" charset="0"/>
                <a:cs typeface="Times New Roman" panose="02020603050405020304" pitchFamily="18" charset="0"/>
              </a:rPr>
              <a:t>on </a:t>
            </a:r>
            <a:br>
              <a:rPr lang="en-IN" dirty="0">
                <a:latin typeface="Times New Roman" panose="02020603050405020304" pitchFamily="18" charset="0"/>
                <a:cs typeface="Times New Roman" panose="02020603050405020304" pitchFamily="18" charset="0"/>
              </a:rPr>
            </a:br>
            <a:r>
              <a:rPr lang="en-IN" sz="3100" b="1" kern="100" dirty="0">
                <a:effectLst/>
                <a:latin typeface="Times New Roman" panose="02020603050405020304" pitchFamily="18" charset="0"/>
                <a:ea typeface="Calibri" panose="020F0502020204030204" pitchFamily="34" charset="0"/>
                <a:cs typeface="Mangal" panose="02040503050203030202" pitchFamily="18" charset="0"/>
              </a:rPr>
              <a:t>Proactive Road Safety: A Hybrid Machine Learning Model for Predicting Traffic Accidents and Severity</a:t>
            </a:r>
            <a:br>
              <a:rPr lang="en-IN" sz="2700" kern="100" dirty="0">
                <a:effectLst/>
                <a:latin typeface="Calibri" panose="020F0502020204030204" pitchFamily="34" charset="0"/>
                <a:ea typeface="Calibri" panose="020F0502020204030204" pitchFamily="34" charset="0"/>
                <a:cs typeface="Mangal" panose="02040503050203030202"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4B09E56-A5E9-0BDC-98BD-DDD921DCD7E1}"/>
              </a:ext>
            </a:extLst>
          </p:cNvPr>
          <p:cNvSpPr>
            <a:spLocks noGrp="1"/>
          </p:cNvSpPr>
          <p:nvPr>
            <p:ph type="subTitle" idx="1"/>
          </p:nvPr>
        </p:nvSpPr>
        <p:spPr>
          <a:xfrm>
            <a:off x="2154389" y="3429000"/>
            <a:ext cx="9461505" cy="3110948"/>
          </a:xfrm>
        </p:spPr>
        <p:txBody>
          <a:bodyPr>
            <a:normAutofit fontScale="25000" lnSpcReduction="20000"/>
          </a:bodyPr>
          <a:lstStyle/>
          <a:p>
            <a:endParaRPr lang="en-IN" dirty="0">
              <a:latin typeface="Times New Roman" panose="02020603050405020304" pitchFamily="18" charset="0"/>
              <a:cs typeface="Times New Roman" panose="02020603050405020304" pitchFamily="18" charset="0"/>
            </a:endParaRPr>
          </a:p>
          <a:p>
            <a:endParaRPr lang="en-IN" sz="4400" dirty="0">
              <a:latin typeface="Times New Roman" panose="02020603050405020304" pitchFamily="18" charset="0"/>
              <a:cs typeface="Times New Roman" panose="02020603050405020304" pitchFamily="18" charset="0"/>
            </a:endParaRPr>
          </a:p>
          <a:p>
            <a:r>
              <a:rPr lang="en-IN" sz="4400" b="1" dirty="0">
                <a:latin typeface="Times New Roman" panose="02020603050405020304" pitchFamily="18" charset="0"/>
                <a:cs typeface="Times New Roman" panose="02020603050405020304" pitchFamily="18" charset="0"/>
              </a:rPr>
              <a:t>Guided By:</a:t>
            </a:r>
            <a:r>
              <a:rPr lang="en-IN" sz="440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Presented By:</a:t>
            </a:r>
          </a:p>
          <a:p>
            <a:r>
              <a:rPr lang="en-IN" sz="4800" b="1"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rPr>
              <a:t>Prof. Pawan </a:t>
            </a:r>
            <a:r>
              <a:rPr lang="en-IN" sz="4800" b="1" dirty="0" err="1">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rPr>
              <a:t>Makhija</a:t>
            </a:r>
            <a:r>
              <a:rPr lang="en-IN" sz="4800" b="1" dirty="0">
                <a:effectLst/>
                <a:latin typeface="Times New Roman" panose="02020603050405020304" pitchFamily="18" charset="0"/>
                <a:ea typeface="Calibri" panose="020F0502020204030204" pitchFamily="34" charset="0"/>
              </a:rPr>
              <a:t> </a:t>
            </a:r>
            <a:r>
              <a:rPr lang="en-IN" sz="48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sz="5600" dirty="0">
                <a:latin typeface="Times New Roman" panose="02020603050405020304" pitchFamily="18" charset="0"/>
                <a:cs typeface="Times New Roman" panose="02020603050405020304" pitchFamily="18" charset="0"/>
              </a:rPr>
              <a:t>				                               </a:t>
            </a:r>
            <a:r>
              <a:rPr lang="en-IN" sz="5600" b="1" dirty="0">
                <a:effectLst/>
                <a:latin typeface="Times New Roman" panose="02020603050405020304" pitchFamily="18" charset="0"/>
                <a:ea typeface="Calibri" panose="020F0502020204030204" pitchFamily="34" charset="0"/>
              </a:rPr>
              <a:t>Ananya Panwar(0827CD221010) </a:t>
            </a:r>
          </a:p>
          <a:p>
            <a:r>
              <a:rPr lang="en-IN" sz="5600" b="1" dirty="0">
                <a:latin typeface="Times New Roman" panose="02020603050405020304" pitchFamily="18" charset="0"/>
                <a:ea typeface="Calibri" panose="020F0502020204030204" pitchFamily="34" charset="0"/>
                <a:cs typeface="Times New Roman" panose="02020603050405020304" pitchFamily="18" charset="0"/>
              </a:rPr>
              <a:t>                                                                                                                             </a:t>
            </a:r>
            <a:r>
              <a:rPr lang="en-IN" sz="5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https://github.com/Ananya2517</a:t>
            </a:r>
            <a:r>
              <a:rPr lang="en-IN" sz="5600" u="sng" dirty="0">
                <a:solidFill>
                  <a:srgbClr val="4472C4"/>
                </a:solidFill>
                <a:effectLst/>
                <a:latin typeface="Times New Roman" panose="02020603050405020304" pitchFamily="18" charset="0"/>
                <a:ea typeface="Calibri" panose="020F0502020204030204" pitchFamily="34" charset="0"/>
              </a:rPr>
              <a:t> </a:t>
            </a:r>
            <a:endParaRPr lang="en-IN" sz="5600" dirty="0">
              <a:latin typeface="Times New Roman" panose="02020603050405020304" pitchFamily="18" charset="0"/>
              <a:cs typeface="Times New Roman" panose="02020603050405020304" pitchFamily="18" charset="0"/>
            </a:endParaRPr>
          </a:p>
          <a:p>
            <a:r>
              <a:rPr lang="en-IN" sz="5600" dirty="0">
                <a:latin typeface="Times New Roman" panose="02020603050405020304" pitchFamily="18" charset="0"/>
                <a:cs typeface="Times New Roman" panose="02020603050405020304" pitchFamily="18" charset="0"/>
              </a:rPr>
              <a:t>												</a:t>
            </a:r>
            <a:r>
              <a:rPr lang="en-IN" sz="5600" b="1" kern="100" dirty="0">
                <a:effectLst/>
                <a:latin typeface="Times New Roman" panose="02020603050405020304" pitchFamily="18" charset="0"/>
                <a:ea typeface="Calibri" panose="020F0502020204030204" pitchFamily="34" charset="0"/>
                <a:cs typeface="Mangal" panose="02040503050203030202" pitchFamily="18" charset="0"/>
              </a:rPr>
              <a:t> Bhoomika Sharma(0827CD221021)</a:t>
            </a:r>
          </a:p>
          <a:p>
            <a:r>
              <a:rPr lang="en-IN" sz="5600" b="1" kern="100" dirty="0">
                <a:effectLst/>
                <a:latin typeface="Times New Roman" panose="02020603050405020304" pitchFamily="18" charset="0"/>
                <a:ea typeface="Calibri" panose="020F0502020204030204" pitchFamily="34" charset="0"/>
                <a:cs typeface="Mangal" panose="02040503050203030202" pitchFamily="18" charset="0"/>
              </a:rPr>
              <a:t>                                                                                                                             </a:t>
            </a:r>
            <a:r>
              <a:rPr lang="en-IN" sz="5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3"/>
              </a:rPr>
              <a:t>https://github.com/Bhoomika71</a:t>
            </a:r>
            <a:r>
              <a:rPr lang="en-IN" sz="5600" b="1" kern="100" dirty="0">
                <a:effectLst/>
                <a:latin typeface="Times New Roman" panose="02020603050405020304" pitchFamily="18" charset="0"/>
                <a:ea typeface="Calibri" panose="020F0502020204030204" pitchFamily="34" charset="0"/>
                <a:cs typeface="Mangal" panose="02040503050203030202" pitchFamily="18" charset="0"/>
              </a:rPr>
              <a:t>                                                      </a:t>
            </a:r>
            <a:endParaRPr lang="en-IN" sz="5600" kern="100" dirty="0">
              <a:effectLst/>
              <a:latin typeface="Calibri" panose="020F0502020204030204" pitchFamily="34" charset="0"/>
              <a:ea typeface="Calibri" panose="020F0502020204030204" pitchFamily="34" charset="0"/>
              <a:cs typeface="Mangal" panose="02040503050203030202" pitchFamily="18" charset="0"/>
            </a:endParaRPr>
          </a:p>
          <a:p>
            <a:r>
              <a:rPr lang="en-IN" sz="5600" dirty="0">
                <a:latin typeface="Times New Roman" panose="02020603050405020304" pitchFamily="18" charset="0"/>
                <a:cs typeface="Times New Roman" panose="02020603050405020304" pitchFamily="18" charset="0"/>
              </a:rPr>
              <a:t>												 </a:t>
            </a:r>
            <a:r>
              <a:rPr lang="en-IN" sz="5600" b="1" dirty="0">
                <a:latin typeface="Times New Roman" panose="02020603050405020304" pitchFamily="18" charset="0"/>
                <a:cs typeface="Times New Roman" panose="02020603050405020304" pitchFamily="18" charset="0"/>
              </a:rPr>
              <a:t>Devanshi Joshi(0827CD221027)</a:t>
            </a:r>
          </a:p>
          <a:p>
            <a:r>
              <a:rPr lang="en-IN" sz="5600" dirty="0">
                <a:latin typeface="Times New Roman" panose="02020603050405020304" pitchFamily="18" charset="0"/>
                <a:cs typeface="Times New Roman" panose="02020603050405020304" pitchFamily="18" charset="0"/>
              </a:rPr>
              <a:t>											          	</a:t>
            </a:r>
            <a:r>
              <a:rPr lang="en-IN" sz="5600" u="sng" kern="100"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4"/>
              </a:rPr>
              <a:t> https://github.com/Ddevanshii10</a:t>
            </a:r>
            <a:endParaRPr lang="en-IN" sz="5600" u="sng" kern="100"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endParaRPr>
          </a:p>
          <a:p>
            <a:r>
              <a:rPr lang="en-IN" sz="5600" b="1" kern="100" dirty="0">
                <a:latin typeface="Times New Roman" panose="02020603050405020304" pitchFamily="18" charset="0"/>
                <a:ea typeface="Calibri" panose="020F0502020204030204" pitchFamily="34" charset="0"/>
                <a:cs typeface="Mangal" panose="02040503050203030202" pitchFamily="18" charset="0"/>
              </a:rPr>
              <a:t>                                                                                                                            </a:t>
            </a:r>
            <a:r>
              <a:rPr lang="en-IN" sz="5600" b="1" kern="100" dirty="0" err="1">
                <a:effectLst/>
                <a:latin typeface="Times New Roman" panose="02020603050405020304" pitchFamily="18" charset="0"/>
                <a:ea typeface="Calibri" panose="020F0502020204030204" pitchFamily="34" charset="0"/>
                <a:cs typeface="Mangal" panose="02040503050203030202" pitchFamily="18" charset="0"/>
              </a:rPr>
              <a:t>Hemanshi</a:t>
            </a:r>
            <a:r>
              <a:rPr lang="en-IN" sz="5600" b="1" kern="100" dirty="0">
                <a:effectLst/>
                <a:latin typeface="Times New Roman" panose="02020603050405020304" pitchFamily="18" charset="0"/>
                <a:ea typeface="Calibri" panose="020F0502020204030204" pitchFamily="34" charset="0"/>
                <a:cs typeface="Mangal" panose="02040503050203030202" pitchFamily="18" charset="0"/>
              </a:rPr>
              <a:t> </a:t>
            </a:r>
            <a:r>
              <a:rPr lang="en-IN" sz="5600" b="1" kern="100" dirty="0" err="1">
                <a:effectLst/>
                <a:latin typeface="Times New Roman" panose="02020603050405020304" pitchFamily="18" charset="0"/>
                <a:ea typeface="Calibri" panose="020F0502020204030204" pitchFamily="34" charset="0"/>
                <a:cs typeface="Mangal" panose="02040503050203030202" pitchFamily="18" charset="0"/>
              </a:rPr>
              <a:t>Adlak</a:t>
            </a:r>
            <a:r>
              <a:rPr lang="en-IN" sz="5600" b="1" kern="100" dirty="0">
                <a:effectLst/>
                <a:latin typeface="Times New Roman" panose="02020603050405020304" pitchFamily="18" charset="0"/>
                <a:ea typeface="Calibri" panose="020F0502020204030204" pitchFamily="34" charset="0"/>
                <a:cs typeface="Mangal" panose="02040503050203030202" pitchFamily="18" charset="0"/>
              </a:rPr>
              <a:t>(0827CD221036)</a:t>
            </a:r>
            <a:br>
              <a:rPr lang="en-IN" sz="5600" b="1" kern="100" dirty="0">
                <a:effectLst/>
                <a:latin typeface="Times New Roman" panose="02020603050405020304" pitchFamily="18" charset="0"/>
                <a:ea typeface="Calibri" panose="020F0502020204030204" pitchFamily="34" charset="0"/>
                <a:cs typeface="Mangal" panose="02040503050203030202" pitchFamily="18" charset="0"/>
              </a:rPr>
            </a:br>
            <a:r>
              <a:rPr lang="en-IN" sz="5600" b="1" kern="100" dirty="0">
                <a:effectLst/>
                <a:latin typeface="Times New Roman" panose="02020603050405020304" pitchFamily="18" charset="0"/>
                <a:ea typeface="Calibri" panose="020F0502020204030204" pitchFamily="34" charset="0"/>
                <a:cs typeface="Mangal" panose="02040503050203030202" pitchFamily="18" charset="0"/>
              </a:rPr>
              <a:t>                                                                                                                            </a:t>
            </a:r>
            <a:r>
              <a:rPr lang="en-IN" sz="5600" u="sng" kern="100"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5"/>
              </a:rPr>
              <a:t>https://github.com/Hemanshi-Adlak</a:t>
            </a:r>
            <a:endParaRPr lang="en-IN" sz="56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5600" u="sng" kern="100"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endParaRPr>
          </a:p>
          <a:p>
            <a:endParaRPr lang="en-IN" sz="56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4300" dirty="0">
              <a:latin typeface="Times New Roman" panose="02020603050405020304" pitchFamily="18" charset="0"/>
              <a:cs typeface="Times New Roman" panose="02020603050405020304" pitchFamily="18" charset="0"/>
            </a:endParaRPr>
          </a:p>
          <a:p>
            <a:endParaRPr lang="en-IN" sz="43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69BC312B-2F58-B7DE-00D2-0142F8801F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67059" y="-354166"/>
            <a:ext cx="1175716" cy="2090162"/>
          </a:xfrm>
          <a:prstGeom prst="rect">
            <a:avLst/>
          </a:prstGeom>
        </p:spPr>
      </p:pic>
      <p:pic>
        <p:nvPicPr>
          <p:cNvPr id="9" name="Picture 8">
            <a:extLst>
              <a:ext uri="{FF2B5EF4-FFF2-40B4-BE49-F238E27FC236}">
                <a16:creationId xmlns:a16="http://schemas.microsoft.com/office/drawing/2014/main" id="{145F9EF6-DBB5-9291-78C0-1BD5FCF2CF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975" y="0"/>
            <a:ext cx="1620078" cy="1381831"/>
          </a:xfrm>
          <a:prstGeom prst="rect">
            <a:avLst/>
          </a:prstGeom>
        </p:spPr>
      </p:pic>
    </p:spTree>
    <p:extLst>
      <p:ext uri="{BB962C8B-B14F-4D97-AF65-F5344CB8AC3E}">
        <p14:creationId xmlns:p14="http://schemas.microsoft.com/office/powerpoint/2010/main" val="417227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2095085" y="644430"/>
            <a:ext cx="8911687" cy="1280890"/>
          </a:xfrm>
        </p:spPr>
        <p:txBody>
          <a:bodyPr/>
          <a:lstStyle/>
          <a:p>
            <a:r>
              <a:rPr lang="en-IN" dirty="0"/>
              <a:t>Applications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091371" y="1629796"/>
            <a:ext cx="9130657" cy="4583773"/>
          </a:xfrm>
        </p:spPr>
        <p:txBody>
          <a:bodyPr>
            <a:normAutofit fontScale="25000" lnSpcReduction="20000"/>
          </a:bodyPr>
          <a:lstStyle/>
          <a:p>
            <a:pPr marL="342900" lvl="0" indent="-342900">
              <a:lnSpc>
                <a:spcPct val="120000"/>
              </a:lnSpc>
              <a:spcAft>
                <a:spcPts val="800"/>
              </a:spcAft>
              <a:buFont typeface="+mj-lt"/>
              <a:buAutoNum type="arabicPeriod"/>
              <a:tabLst>
                <a:tab pos="457200" algn="l"/>
              </a:tabLst>
            </a:pPr>
            <a:r>
              <a:rPr lang="en-IN" sz="5600" b="1" kern="100" dirty="0">
                <a:effectLst/>
                <a:latin typeface="Times New Roman" panose="02020603050405020304" pitchFamily="18" charset="0"/>
                <a:ea typeface="Calibri" panose="020F0502020204030204" pitchFamily="34" charset="0"/>
                <a:cs typeface="Mangal" panose="02040503050203030202" pitchFamily="18" charset="0"/>
              </a:rPr>
              <a:t>Proactive Accident Management:</a:t>
            </a:r>
            <a:br>
              <a:rPr lang="en-IN" sz="5600" b="1" kern="100" dirty="0">
                <a:effectLst/>
                <a:latin typeface="Times New Roman" panose="02020603050405020304" pitchFamily="18" charset="0"/>
                <a:ea typeface="Calibri" panose="020F0502020204030204" pitchFamily="34" charset="0"/>
                <a:cs typeface="Mangal" panose="02040503050203030202" pitchFamily="18" charset="0"/>
              </a:rPr>
            </a:br>
            <a:r>
              <a:rPr lang="en-IN" sz="5600" kern="100" dirty="0">
                <a:effectLst/>
                <a:latin typeface="Times New Roman" panose="02020603050405020304" pitchFamily="18" charset="0"/>
                <a:ea typeface="Calibri" panose="020F0502020204030204" pitchFamily="34" charset="0"/>
                <a:cs typeface="Mangal" panose="02040503050203030202" pitchFamily="18" charset="0"/>
              </a:rPr>
              <a:t>Predictive models will enable authorities to manage accident risks proactively. By anticipating high-risk periods and locations, timely measures can be implemented, such as rerouting traffic or deploying emergency services in advance.</a:t>
            </a:r>
            <a:endParaRPr lang="en-IN" sz="56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20000"/>
              </a:lnSpc>
              <a:spcAft>
                <a:spcPts val="800"/>
              </a:spcAft>
              <a:buFont typeface="+mj-lt"/>
              <a:buAutoNum type="arabicPeriod"/>
              <a:tabLst>
                <a:tab pos="457200" algn="l"/>
              </a:tabLst>
            </a:pPr>
            <a:r>
              <a:rPr lang="en-IN" sz="5600" b="1" kern="100" dirty="0">
                <a:effectLst/>
                <a:latin typeface="Times New Roman" panose="02020603050405020304" pitchFamily="18" charset="0"/>
                <a:ea typeface="Calibri" panose="020F0502020204030204" pitchFamily="34" charset="0"/>
                <a:cs typeface="Mangal" panose="02040503050203030202" pitchFamily="18" charset="0"/>
              </a:rPr>
              <a:t>Urban Infrastructure Planning:</a:t>
            </a:r>
            <a:br>
              <a:rPr lang="en-IN" sz="5600" b="1" kern="100" dirty="0">
                <a:effectLst/>
                <a:latin typeface="Times New Roman" panose="02020603050405020304" pitchFamily="18" charset="0"/>
                <a:ea typeface="Calibri" panose="020F0502020204030204" pitchFamily="34" charset="0"/>
                <a:cs typeface="Mangal" panose="02040503050203030202" pitchFamily="18" charset="0"/>
              </a:rPr>
            </a:br>
            <a:r>
              <a:rPr lang="en-IN" sz="5600" kern="100" dirty="0">
                <a:effectLst/>
                <a:latin typeface="Times New Roman" panose="02020603050405020304" pitchFamily="18" charset="0"/>
                <a:ea typeface="Calibri" panose="020F0502020204030204" pitchFamily="34" charset="0"/>
                <a:cs typeface="Mangal" panose="02040503050203030202" pitchFamily="18" charset="0"/>
              </a:rPr>
              <a:t>Long-term accident and risk data will inform infrastructure development, such as optimizing road design, building safer intersections, and enhancing pedestrian and cyclist safety features.</a:t>
            </a:r>
            <a:endParaRPr lang="en-IN" sz="56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20000"/>
              </a:lnSpc>
              <a:spcAft>
                <a:spcPts val="800"/>
              </a:spcAft>
              <a:buFont typeface="+mj-lt"/>
              <a:buAutoNum type="arabicPeriod"/>
              <a:tabLst>
                <a:tab pos="457200" algn="l"/>
              </a:tabLst>
            </a:pPr>
            <a:r>
              <a:rPr lang="en-IN" sz="5600" b="1" kern="100" dirty="0">
                <a:effectLst/>
                <a:latin typeface="Times New Roman" panose="02020603050405020304" pitchFamily="18" charset="0"/>
                <a:ea typeface="Calibri" panose="020F0502020204030204" pitchFamily="34" charset="0"/>
                <a:cs typeface="Mangal" panose="02040503050203030202" pitchFamily="18" charset="0"/>
              </a:rPr>
              <a:t>Public Transportation Efficiency:</a:t>
            </a:r>
            <a:br>
              <a:rPr lang="en-IN" sz="5600" b="1" kern="100" dirty="0">
                <a:effectLst/>
                <a:latin typeface="Times New Roman" panose="02020603050405020304" pitchFamily="18" charset="0"/>
                <a:ea typeface="Calibri" panose="020F0502020204030204" pitchFamily="34" charset="0"/>
                <a:cs typeface="Mangal" panose="02040503050203030202" pitchFamily="18" charset="0"/>
              </a:rPr>
            </a:br>
            <a:r>
              <a:rPr lang="en-IN" sz="5600" kern="100" dirty="0">
                <a:effectLst/>
                <a:latin typeface="Times New Roman" panose="02020603050405020304" pitchFamily="18" charset="0"/>
                <a:ea typeface="Calibri" panose="020F0502020204030204" pitchFamily="34" charset="0"/>
                <a:cs typeface="Mangal" panose="02040503050203030202" pitchFamily="18" charset="0"/>
              </a:rPr>
              <a:t>Accident prediction data will help optimize public transportation schedules, ensuring that buses, trains, and trams are not delayed by road accidents and can reroute to avoid accident-prone areas.</a:t>
            </a:r>
            <a:endParaRPr lang="en-IN" sz="56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20000"/>
              </a:lnSpc>
              <a:spcAft>
                <a:spcPts val="800"/>
              </a:spcAft>
              <a:buFont typeface="+mj-lt"/>
              <a:buAutoNum type="arabicPeriod"/>
              <a:tabLst>
                <a:tab pos="457200" algn="l"/>
              </a:tabLst>
            </a:pPr>
            <a:r>
              <a:rPr lang="en-IN" sz="5600" b="1" kern="100" dirty="0">
                <a:effectLst/>
                <a:latin typeface="Times New Roman" panose="02020603050405020304" pitchFamily="18" charset="0"/>
                <a:ea typeface="Calibri" panose="020F0502020204030204" pitchFamily="34" charset="0"/>
                <a:cs typeface="Mangal" panose="02040503050203030202" pitchFamily="18" charset="0"/>
              </a:rPr>
              <a:t>Smart City Integration:</a:t>
            </a:r>
            <a:br>
              <a:rPr lang="en-IN" sz="5600" b="1" kern="100" dirty="0">
                <a:effectLst/>
                <a:latin typeface="Times New Roman" panose="02020603050405020304" pitchFamily="18" charset="0"/>
                <a:ea typeface="Calibri" panose="020F0502020204030204" pitchFamily="34" charset="0"/>
                <a:cs typeface="Mangal" panose="02040503050203030202" pitchFamily="18" charset="0"/>
              </a:rPr>
            </a:br>
            <a:r>
              <a:rPr lang="en-IN" sz="5600" kern="100" dirty="0">
                <a:effectLst/>
                <a:latin typeface="Times New Roman" panose="02020603050405020304" pitchFamily="18" charset="0"/>
                <a:ea typeface="Calibri" panose="020F0502020204030204" pitchFamily="34" charset="0"/>
                <a:cs typeface="Mangal" panose="02040503050203030202" pitchFamily="18" charset="0"/>
              </a:rPr>
              <a:t>The system can be integrated into smart city frameworks, delivering real-time accident risk data to drivers, autonomous vehicles, and traffic management systems, contributing to smoother and safer traffic flow.</a:t>
            </a:r>
            <a:endParaRPr lang="en-IN" sz="56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20000"/>
              </a:lnSpc>
              <a:spcAft>
                <a:spcPts val="800"/>
              </a:spcAft>
              <a:buFont typeface="+mj-lt"/>
              <a:buAutoNum type="arabicPeriod"/>
              <a:tabLst>
                <a:tab pos="457200" algn="l"/>
              </a:tabLst>
            </a:pPr>
            <a:r>
              <a:rPr lang="en-IN" sz="5600" b="1" kern="100" dirty="0">
                <a:effectLst/>
                <a:latin typeface="Times New Roman" panose="02020603050405020304" pitchFamily="18" charset="0"/>
                <a:ea typeface="Calibri" panose="020F0502020204030204" pitchFamily="34" charset="0"/>
                <a:cs typeface="Mangal" panose="02040503050203030202" pitchFamily="18" charset="0"/>
              </a:rPr>
              <a:t>Environmental and Economic Benefits:</a:t>
            </a:r>
            <a:br>
              <a:rPr lang="en-IN" sz="5600" b="1" kern="100" dirty="0">
                <a:effectLst/>
                <a:latin typeface="Times New Roman" panose="02020603050405020304" pitchFamily="18" charset="0"/>
                <a:ea typeface="Calibri" panose="020F0502020204030204" pitchFamily="34" charset="0"/>
                <a:cs typeface="Mangal" panose="02040503050203030202" pitchFamily="18" charset="0"/>
              </a:rPr>
            </a:br>
            <a:r>
              <a:rPr lang="en-IN" sz="5600" kern="100" dirty="0">
                <a:effectLst/>
                <a:latin typeface="Times New Roman" panose="02020603050405020304" pitchFamily="18" charset="0"/>
                <a:ea typeface="Calibri" panose="020F0502020204030204" pitchFamily="34" charset="0"/>
                <a:cs typeface="Mangal" panose="02040503050203030202" pitchFamily="18" charset="0"/>
              </a:rPr>
              <a:t>Reducing accident-related delays lowers vehicle emissions, improving air   quality. Economically, reduced congestion and fewer accidents translate into lower costs for commuters and businesses, enhancing overall productivity.</a:t>
            </a:r>
            <a:endParaRPr lang="en-IN" sz="56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700" dirty="0"/>
          </a:p>
          <a:p>
            <a:endParaRPr lang="en-IN" sz="700"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10</a:t>
            </a:fld>
            <a:endParaRPr lang="en-IN" dirty="0"/>
          </a:p>
        </p:txBody>
      </p:sp>
    </p:spTree>
    <p:extLst>
      <p:ext uri="{BB962C8B-B14F-4D97-AF65-F5344CB8AC3E}">
        <p14:creationId xmlns:p14="http://schemas.microsoft.com/office/powerpoint/2010/main" val="206134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9918-FC17-AF78-BFA7-CA6F561A5D57}"/>
              </a:ext>
            </a:extLst>
          </p:cNvPr>
          <p:cNvSpPr>
            <a:spLocks noGrp="1"/>
          </p:cNvSpPr>
          <p:nvPr>
            <p:ph type="title"/>
          </p:nvPr>
        </p:nvSpPr>
        <p:spPr>
          <a:xfrm>
            <a:off x="2306629" y="633942"/>
            <a:ext cx="8911687" cy="128089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F91E5F1-1DE1-30FC-0E4D-ECF0265A20B0}"/>
              </a:ext>
            </a:extLst>
          </p:cNvPr>
          <p:cNvSpPr>
            <a:spLocks noGrp="1"/>
          </p:cNvSpPr>
          <p:nvPr>
            <p:ph idx="1"/>
          </p:nvPr>
        </p:nvSpPr>
        <p:spPr>
          <a:xfrm>
            <a:off x="2306629" y="1178560"/>
            <a:ext cx="8915400" cy="4291651"/>
          </a:xfrm>
        </p:spPr>
        <p:txBody>
          <a:bodyPr>
            <a:normAutofit fontScale="92500"/>
          </a:bodyPr>
          <a:lstStyle/>
          <a:p>
            <a:pPr marL="0" indent="0" algn="just">
              <a:buNone/>
            </a:pPr>
            <a:endParaRPr lang="en-US" sz="1600" dirty="0"/>
          </a:p>
          <a:p>
            <a:pPr marL="0" indent="0" algn="just">
              <a:lnSpc>
                <a:spcPct val="150000"/>
              </a:lnSpc>
              <a:buNone/>
            </a:pPr>
            <a:r>
              <a:rPr lang="en-US" sz="1600" dirty="0"/>
              <a:t>The hybrid model will effectively incorporate Random Forest, LSTM, and SARIMA, ensuring a comprehensive approach to predicting both the occurrence and severity of road traffic accidents. By analyzing historical data, the model offers actionable insights for traffic authorities and urban planners to improve road safety, reduce accidents, and enhance emergency response. Its implementation can significantly contribute to safer urban environments and reduce accident-related fatalities and economic impacts.</a:t>
            </a:r>
            <a:r>
              <a:rPr lang="en-US" sz="1200" dirty="0"/>
              <a:t> </a:t>
            </a:r>
          </a:p>
          <a:p>
            <a:pPr marL="0" indent="0" algn="just">
              <a:lnSpc>
                <a:spcPct val="150000"/>
              </a:lnSpc>
              <a:buNone/>
            </a:pPr>
            <a:r>
              <a:rPr lang="en-IN" sz="1600" b="1" dirty="0"/>
              <a:t>Future work:</a:t>
            </a:r>
          </a:p>
          <a:p>
            <a:pPr algn="just">
              <a:buAutoNum type="arabicPeriod"/>
            </a:pPr>
            <a:r>
              <a:rPr lang="en-US" sz="1400" dirty="0"/>
              <a:t>Real-Time Data: IoT sensors provide live traffic and weather data for more accurate accident predictions.</a:t>
            </a:r>
          </a:p>
          <a:p>
            <a:pPr algn="just">
              <a:buAutoNum type="arabicPeriod"/>
            </a:pPr>
            <a:r>
              <a:rPr lang="en-US" sz="1400" dirty="0"/>
              <a:t>Smart Traffic: IoT-based signals adjust traffic flow to reduce accident risks.</a:t>
            </a:r>
          </a:p>
          <a:p>
            <a:pPr algn="just">
              <a:buAutoNum type="arabicPeriod"/>
            </a:pPr>
            <a:r>
              <a:rPr lang="en-US" sz="1400" dirty="0"/>
              <a:t>V2X Communication: Vehicles share real-time data for instant accident warnings and automated responses.</a:t>
            </a:r>
          </a:p>
          <a:p>
            <a:pPr algn="just">
              <a:buAutoNum type="arabicPeriod"/>
            </a:pPr>
            <a:r>
              <a:rPr lang="en-US" sz="1400" dirty="0"/>
              <a:t>Emergency Response: IoT alerts emergency services with faster routes, improving response times.</a:t>
            </a:r>
          </a:p>
          <a:p>
            <a:pPr algn="just">
              <a:buAutoNum type="arabicPeriod"/>
            </a:pPr>
            <a:r>
              <a:rPr lang="en-US" sz="1400" dirty="0"/>
              <a:t>Smart City Integration: The model connects with smart city systems to enhance overall safety.</a:t>
            </a:r>
            <a:endParaRPr lang="en-IN" sz="1400" dirty="0"/>
          </a:p>
        </p:txBody>
      </p:sp>
      <p:sp>
        <p:nvSpPr>
          <p:cNvPr id="4" name="Slide Number Placeholder 3">
            <a:extLst>
              <a:ext uri="{FF2B5EF4-FFF2-40B4-BE49-F238E27FC236}">
                <a16:creationId xmlns:a16="http://schemas.microsoft.com/office/drawing/2014/main" id="{6D067CC2-C153-8B0D-4EB2-2FEE64C71989}"/>
              </a:ext>
            </a:extLst>
          </p:cNvPr>
          <p:cNvSpPr>
            <a:spLocks noGrp="1"/>
          </p:cNvSpPr>
          <p:nvPr>
            <p:ph type="sldNum" sz="quarter" idx="12"/>
          </p:nvPr>
        </p:nvSpPr>
        <p:spPr/>
        <p:txBody>
          <a:bodyPr/>
          <a:lstStyle/>
          <a:p>
            <a:fld id="{A575ECA5-96F4-415B-9B7B-F5BEE4B08E09}" type="slidenum">
              <a:rPr lang="en-IN" smtClean="0"/>
              <a:pPr/>
              <a:t>11</a:t>
            </a:fld>
            <a:endParaRPr lang="en-IN" dirty="0"/>
          </a:p>
        </p:txBody>
      </p:sp>
    </p:spTree>
    <p:extLst>
      <p:ext uri="{BB962C8B-B14F-4D97-AF65-F5344CB8AC3E}">
        <p14:creationId xmlns:p14="http://schemas.microsoft.com/office/powerpoint/2010/main" val="178820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GitHub Link</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r>
              <a:rPr lang="en-IN" dirty="0"/>
              <a:t>https://github.com/Ddevanshii10/Proactive-Road-Safety-</a:t>
            </a:r>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12</a:t>
            </a:fld>
            <a:endParaRPr lang="en-IN" dirty="0"/>
          </a:p>
        </p:txBody>
      </p:sp>
    </p:spTree>
    <p:extLst>
      <p:ext uri="{BB962C8B-B14F-4D97-AF65-F5344CB8AC3E}">
        <p14:creationId xmlns:p14="http://schemas.microsoft.com/office/powerpoint/2010/main" val="210836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2128517" y="624111"/>
            <a:ext cx="8911687" cy="1280890"/>
          </a:xfrm>
        </p:spPr>
        <p:txBody>
          <a:bodyPr/>
          <a:lstStyle/>
          <a:p>
            <a:r>
              <a:rPr lang="en-IN" dirty="0"/>
              <a:t>REFERENCES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058270" y="1247360"/>
            <a:ext cx="9052182" cy="4986529"/>
          </a:xfrm>
        </p:spPr>
        <p:txBody>
          <a:bodyPr>
            <a:normAutofit fontScale="25000" lnSpcReduction="20000"/>
          </a:bodyPr>
          <a:lstStyle/>
          <a:p>
            <a:pPr marL="0" indent="0" algn="just">
              <a:lnSpc>
                <a:spcPct val="120000"/>
              </a:lnSpc>
              <a:spcAft>
                <a:spcPts val="800"/>
              </a:spcAft>
              <a:buNone/>
            </a:pPr>
            <a:endParaRPr lang="en-IN" sz="4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20000"/>
              </a:lnSpc>
              <a:spcAft>
                <a:spcPts val="800"/>
              </a:spcAft>
            </a:pPr>
            <a:r>
              <a:rPr lang="en-IN" sz="4800" kern="100" dirty="0">
                <a:effectLst/>
                <a:latin typeface="Times New Roman" panose="02020603050405020304" pitchFamily="18" charset="0"/>
                <a:ea typeface="Calibri" panose="020F0502020204030204" pitchFamily="34" charset="0"/>
                <a:cs typeface="Mangal" panose="02040503050203030202" pitchFamily="18" charset="0"/>
              </a:rPr>
              <a:t>[1] Augustine, T., &amp; Shukla, S. (2022). Road Accident Prediction Using Machine Learning Approaches. </a:t>
            </a:r>
            <a:r>
              <a:rPr lang="en-IN" sz="4800" i="1" kern="100" dirty="0">
                <a:effectLst/>
                <a:latin typeface="Times New Roman" panose="02020603050405020304" pitchFamily="18" charset="0"/>
                <a:ea typeface="Calibri" panose="020F0502020204030204" pitchFamily="34" charset="0"/>
                <a:cs typeface="Mangal" panose="02040503050203030202" pitchFamily="18" charset="0"/>
              </a:rPr>
              <a:t>International Conference on Advance Computing and Innovative Technologies in Engineering (ICACITE)</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IEEE, pp. 808–811.</a:t>
            </a:r>
            <a:endParaRPr lang="en-IN" sz="4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20000"/>
              </a:lnSpc>
              <a:spcAft>
                <a:spcPts val="800"/>
              </a:spcAft>
            </a:pPr>
            <a:r>
              <a:rPr lang="en-IN" sz="4800" kern="100" dirty="0">
                <a:effectLst/>
                <a:latin typeface="Times New Roman" panose="02020603050405020304" pitchFamily="18" charset="0"/>
                <a:ea typeface="Calibri" panose="020F0502020204030204" pitchFamily="34" charset="0"/>
                <a:cs typeface="Mangal" panose="02040503050203030202" pitchFamily="18" charset="0"/>
              </a:rPr>
              <a:t>[2] </a:t>
            </a:r>
            <a:r>
              <a:rPr lang="en-IN" sz="4800" kern="100" dirty="0" err="1">
                <a:effectLst/>
                <a:latin typeface="Times New Roman" panose="02020603050405020304" pitchFamily="18" charset="0"/>
                <a:ea typeface="Calibri" panose="020F0502020204030204" pitchFamily="34" charset="0"/>
                <a:cs typeface="Mangal" panose="02040503050203030202" pitchFamily="18" charset="0"/>
              </a:rPr>
              <a:t>Behboudi</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N., </a:t>
            </a:r>
            <a:r>
              <a:rPr lang="en-IN" sz="4800" kern="100" dirty="0" err="1">
                <a:effectLst/>
                <a:latin typeface="Times New Roman" panose="02020603050405020304" pitchFamily="18" charset="0"/>
                <a:ea typeface="Calibri" panose="020F0502020204030204" pitchFamily="34" charset="0"/>
                <a:cs typeface="Mangal" panose="02040503050203030202" pitchFamily="18" charset="0"/>
              </a:rPr>
              <a:t>Moosavi</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S., &amp; Ramnath, R. (2024). Recent Advances in Traffic Accident Analysis and Prediction: A Comprehensive Review of Machine Learning Techniques. A review paper, 26 pages. </a:t>
            </a:r>
            <a:r>
              <a:rPr lang="en-IN" sz="4800" i="1" kern="100" dirty="0">
                <a:effectLst/>
                <a:latin typeface="Times New Roman" panose="02020603050405020304" pitchFamily="18" charset="0"/>
                <a:ea typeface="Calibri" panose="020F0502020204030204" pitchFamily="34" charset="0"/>
                <a:cs typeface="Mangal" panose="02040503050203030202" pitchFamily="18" charset="0"/>
              </a:rPr>
              <a:t>Subjects: Machine Learning (</a:t>
            </a:r>
            <a:r>
              <a:rPr lang="en-IN" sz="4800" i="1" kern="100" dirty="0" err="1">
                <a:effectLst/>
                <a:latin typeface="Times New Roman" panose="02020603050405020304" pitchFamily="18" charset="0"/>
                <a:ea typeface="Calibri" panose="020F0502020204030204" pitchFamily="34" charset="0"/>
                <a:cs typeface="Mangal" panose="02040503050203030202" pitchFamily="18" charset="0"/>
              </a:rPr>
              <a:t>cs.LG</a:t>
            </a:r>
            <a:r>
              <a:rPr lang="en-IN" sz="4800" i="1" kern="100" dirty="0">
                <a:effectLst/>
                <a:latin typeface="Times New Roman" panose="02020603050405020304" pitchFamily="18" charset="0"/>
                <a:ea typeface="Calibri" panose="020F0502020204030204" pitchFamily="34" charset="0"/>
                <a:cs typeface="Mangal" panose="02040503050203030202" pitchFamily="18" charset="0"/>
              </a:rPr>
              <a:t>). arXiv:2406.13968 [</a:t>
            </a:r>
            <a:r>
              <a:rPr lang="en-IN" sz="4800" i="1" kern="100" dirty="0" err="1">
                <a:effectLst/>
                <a:latin typeface="Times New Roman" panose="02020603050405020304" pitchFamily="18" charset="0"/>
                <a:ea typeface="Calibri" panose="020F0502020204030204" pitchFamily="34" charset="0"/>
                <a:cs typeface="Mangal" panose="02040503050203030202" pitchFamily="18" charset="0"/>
              </a:rPr>
              <a:t>cs.LG</a:t>
            </a:r>
            <a:r>
              <a:rPr lang="en-IN" sz="4800" i="1" kern="100" dirty="0">
                <a:effectLst/>
                <a:latin typeface="Times New Roman" panose="02020603050405020304" pitchFamily="18" charset="0"/>
                <a:ea typeface="Calibri" panose="020F0502020204030204" pitchFamily="34" charset="0"/>
                <a:cs typeface="Mangal" panose="02040503050203030202" pitchFamily="18" charset="0"/>
              </a:rPr>
              <a:t>]</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Available: </a:t>
            </a:r>
            <a:r>
              <a:rPr lang="en-IN" sz="4800" u="sng" kern="100"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https://doi.org/10.48550/arXiv.2406.13968</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a:t>
            </a:r>
            <a:endParaRPr lang="en-IN" sz="4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20000"/>
              </a:lnSpc>
              <a:spcAft>
                <a:spcPts val="800"/>
              </a:spcAft>
            </a:pPr>
            <a:r>
              <a:rPr lang="en-IN" sz="4800" kern="100" dirty="0">
                <a:effectLst/>
                <a:latin typeface="Times New Roman" panose="02020603050405020304" pitchFamily="18" charset="0"/>
                <a:ea typeface="Calibri" panose="020F0502020204030204" pitchFamily="34" charset="0"/>
                <a:cs typeface="Mangal" panose="02040503050203030202" pitchFamily="18" charset="0"/>
              </a:rPr>
              <a:t>[3] </a:t>
            </a:r>
            <a:r>
              <a:rPr lang="en-IN" sz="4800" kern="100" dirty="0" err="1">
                <a:effectLst/>
                <a:latin typeface="Times New Roman" panose="02020603050405020304" pitchFamily="18" charset="0"/>
                <a:ea typeface="Calibri" panose="020F0502020204030204" pitchFamily="34" charset="0"/>
                <a:cs typeface="Mangal" panose="02040503050203030202" pitchFamily="18" charset="0"/>
              </a:rPr>
              <a:t>Chelule</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J. C., </a:t>
            </a:r>
            <a:r>
              <a:rPr lang="en-IN" sz="4800" kern="100" dirty="0" err="1">
                <a:effectLst/>
                <a:latin typeface="Times New Roman" panose="02020603050405020304" pitchFamily="18" charset="0"/>
                <a:ea typeface="Calibri" panose="020F0502020204030204" pitchFamily="34" charset="0"/>
                <a:cs typeface="Mangal" panose="02040503050203030202" pitchFamily="18" charset="0"/>
              </a:rPr>
              <a:t>Ngetich</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M. K., </a:t>
            </a:r>
            <a:r>
              <a:rPr lang="en-IN" sz="4800" kern="100" dirty="0" err="1">
                <a:effectLst/>
                <a:latin typeface="Times New Roman" panose="02020603050405020304" pitchFamily="18" charset="0"/>
                <a:ea typeface="Calibri" panose="020F0502020204030204" pitchFamily="34" charset="0"/>
                <a:cs typeface="Mangal" panose="02040503050203030202" pitchFamily="18" charset="0"/>
              </a:rPr>
              <a:t>Anapapa</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A., &amp; </a:t>
            </a:r>
            <a:r>
              <a:rPr lang="en-IN" sz="4800" kern="100" dirty="0" err="1">
                <a:effectLst/>
                <a:latin typeface="Times New Roman" panose="02020603050405020304" pitchFamily="18" charset="0"/>
                <a:ea typeface="Calibri" panose="020F0502020204030204" pitchFamily="34" charset="0"/>
                <a:cs typeface="Mangal" panose="02040503050203030202" pitchFamily="18" charset="0"/>
              </a:rPr>
              <a:t>Imboga</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H. (2019). Time Series Analysis of Road Accidents Using Autoregressive Integrated Moving Average (ARIMA) Model. </a:t>
            </a:r>
            <a:r>
              <a:rPr lang="en-IN" sz="4800" i="1" kern="100" dirty="0">
                <a:effectLst/>
                <a:latin typeface="Times New Roman" panose="02020603050405020304" pitchFamily="18" charset="0"/>
                <a:ea typeface="Calibri" panose="020F0502020204030204" pitchFamily="34" charset="0"/>
                <a:cs typeface="Mangal" panose="02040503050203030202" pitchFamily="18" charset="0"/>
              </a:rPr>
              <a:t>International Journal of Science and Research (IJSR)</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8(4), 2319-7064. From: </a:t>
            </a:r>
            <a:r>
              <a:rPr lang="en-IN" sz="4800" u="sng" kern="100"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3"/>
              </a:rPr>
              <a:t>www.ijsr.net</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a:t>
            </a:r>
            <a:endParaRPr lang="en-IN" sz="4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20000"/>
              </a:lnSpc>
              <a:spcAft>
                <a:spcPts val="800"/>
              </a:spcAft>
            </a:pPr>
            <a:r>
              <a:rPr lang="en-IN" sz="4800" kern="100" dirty="0">
                <a:effectLst/>
                <a:latin typeface="Times New Roman" panose="02020603050405020304" pitchFamily="18" charset="0"/>
                <a:ea typeface="Calibri" panose="020F0502020204030204" pitchFamily="34" charset="0"/>
                <a:cs typeface="Mangal" panose="02040503050203030202" pitchFamily="18" charset="0"/>
              </a:rPr>
              <a:t>[4] </a:t>
            </a:r>
            <a:r>
              <a:rPr lang="en-IN" sz="4800" kern="100" dirty="0" err="1">
                <a:effectLst/>
                <a:latin typeface="Times New Roman" panose="02020603050405020304" pitchFamily="18" charset="0"/>
                <a:ea typeface="Calibri" panose="020F0502020204030204" pitchFamily="34" charset="0"/>
                <a:cs typeface="Mangal" panose="02040503050203030202" pitchFamily="18" charset="0"/>
              </a:rPr>
              <a:t>Dr.</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M. </a:t>
            </a:r>
            <a:r>
              <a:rPr lang="en-IN" sz="4800" kern="100" dirty="0" err="1">
                <a:effectLst/>
                <a:latin typeface="Times New Roman" panose="02020603050405020304" pitchFamily="18" charset="0"/>
                <a:ea typeface="Calibri" panose="020F0502020204030204" pitchFamily="34" charset="0"/>
                <a:cs typeface="Mangal" panose="02040503050203030202" pitchFamily="18" charset="0"/>
              </a:rPr>
              <a:t>Hemalatha</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&amp; </a:t>
            </a:r>
            <a:r>
              <a:rPr lang="en-IN" sz="4800" kern="100" dirty="0" err="1">
                <a:effectLst/>
                <a:latin typeface="Times New Roman" panose="02020603050405020304" pitchFamily="18" charset="0"/>
                <a:ea typeface="Calibri" panose="020F0502020204030204" pitchFamily="34" charset="0"/>
                <a:cs typeface="Mangal" panose="02040503050203030202" pitchFamily="18" charset="0"/>
              </a:rPr>
              <a:t>Dhuwaraganath</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S. (2024). Road Accident Prediction Using Machine Learning. </a:t>
            </a:r>
            <a:r>
              <a:rPr lang="en-IN" sz="4800" i="1" kern="100" dirty="0">
                <a:effectLst/>
                <a:latin typeface="Times New Roman" panose="02020603050405020304" pitchFamily="18" charset="0"/>
                <a:ea typeface="Calibri" panose="020F0502020204030204" pitchFamily="34" charset="0"/>
                <a:cs typeface="Mangal" panose="02040503050203030202" pitchFamily="18" charset="0"/>
              </a:rPr>
              <a:t>PG &amp; Research Department of Computer Science, Sri Ramakrishna College of Arts and Science</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Coimbatore, Tamil Nadu, India, vol 11, Issue 2202, pp. 454-457.</a:t>
            </a:r>
            <a:endParaRPr lang="en-IN" sz="4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20000"/>
              </a:lnSpc>
              <a:spcAft>
                <a:spcPts val="800"/>
              </a:spcAft>
            </a:pPr>
            <a:r>
              <a:rPr lang="en-IN" sz="4800" kern="100" dirty="0">
                <a:effectLst/>
                <a:latin typeface="Times New Roman" panose="02020603050405020304" pitchFamily="18" charset="0"/>
                <a:ea typeface="Calibri" panose="020F0502020204030204" pitchFamily="34" charset="0"/>
                <a:cs typeface="Mangal" panose="02040503050203030202" pitchFamily="18" charset="0"/>
              </a:rPr>
              <a:t>[5] Gupta, D., Goel, V., Gupta, R., Shariq, M., &amp; Singh, R. (2022). Road Accident Predictor Using Machine Learning. </a:t>
            </a:r>
            <a:r>
              <a:rPr lang="en-IN" sz="4800" i="1" kern="100" dirty="0">
                <a:effectLst/>
                <a:latin typeface="Times New Roman" panose="02020603050405020304" pitchFamily="18" charset="0"/>
                <a:ea typeface="Calibri" panose="020F0502020204030204" pitchFamily="34" charset="0"/>
                <a:cs typeface="Mangal" panose="02040503050203030202" pitchFamily="18" charset="0"/>
              </a:rPr>
              <a:t>International Research Journal of Modernization in Engineering, Technology and Science</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vol. 4, May 2022.</a:t>
            </a:r>
            <a:endParaRPr lang="en-IN" sz="4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20000"/>
              </a:lnSpc>
              <a:spcAft>
                <a:spcPts val="800"/>
              </a:spcAft>
            </a:pPr>
            <a:r>
              <a:rPr lang="en-IN" sz="4800" kern="100" dirty="0">
                <a:effectLst/>
                <a:latin typeface="Times New Roman" panose="02020603050405020304" pitchFamily="18" charset="0"/>
                <a:ea typeface="Calibri" panose="020F0502020204030204" pitchFamily="34" charset="0"/>
                <a:cs typeface="Mangal" panose="02040503050203030202" pitchFamily="18" charset="0"/>
              </a:rPr>
              <a:t>[6] Krishna, U. V., </a:t>
            </a:r>
            <a:r>
              <a:rPr lang="en-IN" sz="4800" kern="100" dirty="0" err="1">
                <a:effectLst/>
                <a:latin typeface="Times New Roman" panose="02020603050405020304" pitchFamily="18" charset="0"/>
                <a:ea typeface="Calibri" panose="020F0502020204030204" pitchFamily="34" charset="0"/>
                <a:cs typeface="Mangal" panose="02040503050203030202" pitchFamily="18" charset="0"/>
              </a:rPr>
              <a:t>Sudhakaran</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S., Sanju, S., Vignesh, E., &amp; </a:t>
            </a:r>
            <a:r>
              <a:rPr lang="en-IN" sz="4800" kern="100" dirty="0" err="1">
                <a:effectLst/>
                <a:latin typeface="Times New Roman" panose="02020603050405020304" pitchFamily="18" charset="0"/>
                <a:ea typeface="Calibri" panose="020F0502020204030204" pitchFamily="34" charset="0"/>
                <a:cs typeface="Mangal" panose="02040503050203030202" pitchFamily="18" charset="0"/>
              </a:rPr>
              <a:t>Kaladevi</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R. (2023). Accident Prediction and Analysis Using Machine Learning Models. </a:t>
            </a:r>
            <a:r>
              <a:rPr lang="en-IN" sz="4800" i="1" kern="100" dirty="0">
                <a:effectLst/>
                <a:latin typeface="Times New Roman" panose="02020603050405020304" pitchFamily="18" charset="0"/>
                <a:ea typeface="Calibri" panose="020F0502020204030204" pitchFamily="34" charset="0"/>
                <a:cs typeface="Mangal" panose="02040503050203030202" pitchFamily="18" charset="0"/>
              </a:rPr>
              <a:t>International Conference on Innovative Data Communication Technologies and Application (ICIDCA)</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IEEE, pp. 37–40.</a:t>
            </a:r>
            <a:endParaRPr lang="en-IN" sz="4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20000"/>
              </a:lnSpc>
              <a:spcAft>
                <a:spcPts val="800"/>
              </a:spcAft>
            </a:pPr>
            <a:r>
              <a:rPr lang="en-IN" sz="4800" kern="100" dirty="0">
                <a:effectLst/>
                <a:latin typeface="Times New Roman" panose="02020603050405020304" pitchFamily="18" charset="0"/>
                <a:ea typeface="Calibri" panose="020F0502020204030204" pitchFamily="34" charset="0"/>
                <a:cs typeface="Mangal" panose="02040503050203030202" pitchFamily="18" charset="0"/>
              </a:rPr>
              <a:t>[7] Mor, N., Sood, H., &amp; Goyal, T. (2020). Application of Machine Learning Technique for Prediction of Road Accidents in Haryana - A Novel Approach. </a:t>
            </a:r>
            <a:r>
              <a:rPr lang="en-IN" sz="4800" i="1" kern="100" dirty="0">
                <a:effectLst/>
                <a:latin typeface="Times New Roman" panose="02020603050405020304" pitchFamily="18" charset="0"/>
                <a:ea typeface="Calibri" panose="020F0502020204030204" pitchFamily="34" charset="0"/>
                <a:cs typeface="Mangal" panose="02040503050203030202" pitchFamily="18" charset="0"/>
              </a:rPr>
              <a:t>Journal of Intelligent &amp; Fuzzy Systems</a:t>
            </a:r>
            <a:r>
              <a:rPr lang="en-IN" sz="4800" kern="100" dirty="0">
                <a:effectLst/>
                <a:latin typeface="Times New Roman" panose="02020603050405020304" pitchFamily="18" charset="0"/>
                <a:ea typeface="Calibri" panose="020F0502020204030204" pitchFamily="34" charset="0"/>
                <a:cs typeface="Mangal" panose="02040503050203030202" pitchFamily="18" charset="0"/>
              </a:rPr>
              <a:t>, 38(5), 6627–6636.</a:t>
            </a:r>
            <a:endParaRPr lang="en-IN" sz="4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spcAft>
                <a:spcPts val="800"/>
              </a:spcAft>
              <a:buNone/>
            </a:pPr>
            <a:r>
              <a:rPr lang="en-IN" sz="4800" kern="1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 </a:t>
            </a:r>
            <a:endParaRPr lang="en-IN" sz="4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13</a:t>
            </a:fld>
            <a:endParaRPr lang="en-IN" dirty="0"/>
          </a:p>
        </p:txBody>
      </p:sp>
    </p:spTree>
    <p:extLst>
      <p:ext uri="{BB962C8B-B14F-4D97-AF65-F5344CB8AC3E}">
        <p14:creationId xmlns:p14="http://schemas.microsoft.com/office/powerpoint/2010/main" val="334970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C9646-E93C-1967-B61B-316EFA0573BF}"/>
              </a:ext>
            </a:extLst>
          </p:cNvPr>
          <p:cNvSpPr>
            <a:spLocks noGrp="1"/>
          </p:cNvSpPr>
          <p:nvPr>
            <p:ph type="sldNum" sz="quarter" idx="12"/>
          </p:nvPr>
        </p:nvSpPr>
        <p:spPr/>
        <p:txBody>
          <a:bodyPr/>
          <a:lstStyle/>
          <a:p>
            <a:fld id="{A575ECA5-96F4-415B-9B7B-F5BEE4B08E09}" type="slidenum">
              <a:rPr lang="en-IN" smtClean="0"/>
              <a:pPr/>
              <a:t>14</a:t>
            </a:fld>
            <a:endParaRPr lang="en-IN" dirty="0"/>
          </a:p>
        </p:txBody>
      </p:sp>
      <p:sp>
        <p:nvSpPr>
          <p:cNvPr id="5" name="Rectangle 4">
            <a:extLst>
              <a:ext uri="{FF2B5EF4-FFF2-40B4-BE49-F238E27FC236}">
                <a16:creationId xmlns:a16="http://schemas.microsoft.com/office/drawing/2014/main" id="{09DA9428-B45B-20BA-B9BF-9EC990C7F486}"/>
              </a:ext>
            </a:extLst>
          </p:cNvPr>
          <p:cNvSpPr/>
          <p:nvPr/>
        </p:nvSpPr>
        <p:spPr>
          <a:xfrm>
            <a:off x="4272424" y="1915284"/>
            <a:ext cx="364715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
        <p:nvSpPr>
          <p:cNvPr id="6" name="Rectangle 5">
            <a:extLst>
              <a:ext uri="{FF2B5EF4-FFF2-40B4-BE49-F238E27FC236}">
                <a16:creationId xmlns:a16="http://schemas.microsoft.com/office/drawing/2014/main" id="{EB405D59-04E2-F173-8396-FFBCDFE0262A}"/>
              </a:ext>
            </a:extLst>
          </p:cNvPr>
          <p:cNvSpPr/>
          <p:nvPr/>
        </p:nvSpPr>
        <p:spPr>
          <a:xfrm>
            <a:off x="4685998" y="3181187"/>
            <a:ext cx="282000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Queries ?</a:t>
            </a:r>
          </a:p>
        </p:txBody>
      </p:sp>
    </p:spTree>
    <p:extLst>
      <p:ext uri="{BB962C8B-B14F-4D97-AF65-F5344CB8AC3E}">
        <p14:creationId xmlns:p14="http://schemas.microsoft.com/office/powerpoint/2010/main" val="317134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8BD3-82F3-F887-7675-7696E56FA9EA}"/>
              </a:ext>
            </a:extLst>
          </p:cNvPr>
          <p:cNvSpPr>
            <a:spLocks noGrp="1"/>
          </p:cNvSpPr>
          <p:nvPr>
            <p:ph type="title"/>
          </p:nvPr>
        </p:nvSpPr>
        <p:spPr>
          <a:xfrm>
            <a:off x="2589212" y="475750"/>
            <a:ext cx="8911687" cy="1280890"/>
          </a:xfrm>
        </p:spPr>
        <p:txBody>
          <a:bodyPr/>
          <a:lstStyle/>
          <a:p>
            <a:r>
              <a:rPr lang="en-IN" dirty="0"/>
              <a:t>Contents</a:t>
            </a:r>
          </a:p>
        </p:txBody>
      </p:sp>
      <p:sp>
        <p:nvSpPr>
          <p:cNvPr id="3" name="Content Placeholder 2">
            <a:extLst>
              <a:ext uri="{FF2B5EF4-FFF2-40B4-BE49-F238E27FC236}">
                <a16:creationId xmlns:a16="http://schemas.microsoft.com/office/drawing/2014/main" id="{CF4DD591-8615-A08A-67F8-943007048E4D}"/>
              </a:ext>
            </a:extLst>
          </p:cNvPr>
          <p:cNvSpPr>
            <a:spLocks noGrp="1"/>
          </p:cNvSpPr>
          <p:nvPr>
            <p:ph idx="1"/>
          </p:nvPr>
        </p:nvSpPr>
        <p:spPr>
          <a:xfrm>
            <a:off x="2589212" y="1152939"/>
            <a:ext cx="8915400" cy="5185216"/>
          </a:xfrm>
        </p:spPr>
        <p:txBody>
          <a:bodyPr>
            <a:normAutofit fontScale="92500" lnSpcReduction="20000"/>
          </a:bodyPr>
          <a:lstStyle/>
          <a:p>
            <a:pPr marL="457200" indent="-457200">
              <a:buFont typeface="+mj-lt"/>
              <a:buAutoNum type="arabicPeriod"/>
            </a:pPr>
            <a:r>
              <a:rPr lang="en-IN" dirty="0"/>
              <a:t>Introduction</a:t>
            </a:r>
          </a:p>
          <a:p>
            <a:pPr marL="457200" lvl="1" indent="0">
              <a:buNone/>
            </a:pPr>
            <a:r>
              <a:rPr lang="en-IN" dirty="0">
                <a:solidFill>
                  <a:srgbClr val="C00000"/>
                </a:solidFill>
              </a:rPr>
              <a:t>1.1</a:t>
            </a:r>
            <a:r>
              <a:rPr lang="en-IN" dirty="0"/>
              <a:t> Overview</a:t>
            </a:r>
          </a:p>
          <a:p>
            <a:pPr marL="457200" lvl="1" indent="0">
              <a:buNone/>
            </a:pPr>
            <a:r>
              <a:rPr lang="en-IN" dirty="0">
                <a:solidFill>
                  <a:srgbClr val="C00000"/>
                </a:solidFill>
              </a:rPr>
              <a:t>1.2</a:t>
            </a:r>
            <a:r>
              <a:rPr lang="en-IN" dirty="0"/>
              <a:t> Purpose</a:t>
            </a:r>
          </a:p>
          <a:p>
            <a:pPr marL="457200" indent="-457200">
              <a:buFont typeface="+mj-lt"/>
              <a:buAutoNum type="arabicPeriod"/>
            </a:pPr>
            <a:r>
              <a:rPr lang="en-IN" dirty="0"/>
              <a:t>Literature Review</a:t>
            </a:r>
          </a:p>
          <a:p>
            <a:pPr marL="457200" indent="-457200">
              <a:buFont typeface="+mj-lt"/>
              <a:buAutoNum type="arabicPeriod"/>
            </a:pPr>
            <a:r>
              <a:rPr lang="en-IN" dirty="0"/>
              <a:t>Problem Statement</a:t>
            </a:r>
          </a:p>
          <a:p>
            <a:pPr marL="457200" indent="-457200">
              <a:buFont typeface="+mj-lt"/>
              <a:buAutoNum type="arabicPeriod"/>
            </a:pPr>
            <a:r>
              <a:rPr lang="en-IN" dirty="0"/>
              <a:t>Proposed Solution</a:t>
            </a:r>
          </a:p>
          <a:p>
            <a:pPr marL="457200" indent="-457200">
              <a:buFont typeface="+mj-lt"/>
              <a:buAutoNum type="arabicPeriod"/>
            </a:pPr>
            <a:r>
              <a:rPr lang="en-IN" dirty="0"/>
              <a:t>Objectives</a:t>
            </a:r>
          </a:p>
          <a:p>
            <a:pPr marL="457200" indent="-457200">
              <a:buFont typeface="+mj-lt"/>
              <a:buAutoNum type="arabicPeriod"/>
            </a:pPr>
            <a:r>
              <a:rPr lang="en-IN" dirty="0"/>
              <a:t>Theoretical Analysis</a:t>
            </a:r>
          </a:p>
          <a:p>
            <a:pPr marL="457200" lvl="1" indent="0">
              <a:buNone/>
            </a:pPr>
            <a:r>
              <a:rPr lang="en-IN" dirty="0">
                <a:solidFill>
                  <a:srgbClr val="C00000"/>
                </a:solidFill>
              </a:rPr>
              <a:t>6.1</a:t>
            </a:r>
            <a:r>
              <a:rPr lang="en-IN" dirty="0"/>
              <a:t> Block Diagram</a:t>
            </a:r>
          </a:p>
          <a:p>
            <a:pPr marL="457200" lvl="1" indent="0">
              <a:buNone/>
            </a:pPr>
            <a:r>
              <a:rPr lang="en-IN" dirty="0">
                <a:solidFill>
                  <a:srgbClr val="C00000"/>
                </a:solidFill>
              </a:rPr>
              <a:t>6.2</a:t>
            </a:r>
            <a:r>
              <a:rPr lang="en-IN" dirty="0"/>
              <a:t> Hardware Requirements</a:t>
            </a:r>
          </a:p>
          <a:p>
            <a:pPr marL="457200" lvl="1" indent="0">
              <a:buNone/>
            </a:pPr>
            <a:r>
              <a:rPr lang="en-IN" dirty="0">
                <a:solidFill>
                  <a:srgbClr val="C00000"/>
                </a:solidFill>
              </a:rPr>
              <a:t>6.3</a:t>
            </a:r>
            <a:r>
              <a:rPr lang="en-IN" dirty="0"/>
              <a:t> Software Requirements</a:t>
            </a:r>
          </a:p>
          <a:p>
            <a:pPr marL="457200" indent="-457200">
              <a:buFont typeface="+mj-lt"/>
              <a:buAutoNum type="arabicPeriod"/>
            </a:pPr>
            <a:r>
              <a:rPr lang="en-IN" dirty="0"/>
              <a:t>Applications </a:t>
            </a:r>
          </a:p>
          <a:p>
            <a:pPr marL="0" indent="0">
              <a:buNone/>
            </a:pPr>
            <a:r>
              <a:rPr lang="en-IN" dirty="0"/>
              <a:t>REFERENCES</a:t>
            </a:r>
          </a:p>
        </p:txBody>
      </p:sp>
      <p:sp>
        <p:nvSpPr>
          <p:cNvPr id="4" name="Slide Number Placeholder 3">
            <a:extLst>
              <a:ext uri="{FF2B5EF4-FFF2-40B4-BE49-F238E27FC236}">
                <a16:creationId xmlns:a16="http://schemas.microsoft.com/office/drawing/2014/main" id="{E8A21891-9C7A-E4D4-07BD-AF0CB8124C66}"/>
              </a:ext>
            </a:extLst>
          </p:cNvPr>
          <p:cNvSpPr>
            <a:spLocks noGrp="1"/>
          </p:cNvSpPr>
          <p:nvPr>
            <p:ph type="sldNum" sz="quarter" idx="12"/>
          </p:nvPr>
        </p:nvSpPr>
        <p:spPr/>
        <p:txBody>
          <a:bodyPr/>
          <a:lstStyle/>
          <a:p>
            <a:fld id="{A575ECA5-96F4-415B-9B7B-F5BEE4B08E09}" type="slidenum">
              <a:rPr lang="en-IN" smtClean="0"/>
              <a:pPr/>
              <a:t>2</a:t>
            </a:fld>
            <a:endParaRPr lang="en-IN" dirty="0"/>
          </a:p>
        </p:txBody>
      </p:sp>
    </p:spTree>
    <p:extLst>
      <p:ext uri="{BB962C8B-B14F-4D97-AF65-F5344CB8AC3E}">
        <p14:creationId xmlns:p14="http://schemas.microsoft.com/office/powerpoint/2010/main" val="104864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810605" y="573310"/>
            <a:ext cx="8911687" cy="1280890"/>
          </a:xfrm>
        </p:spPr>
        <p:txBody>
          <a:bodyPr/>
          <a:lstStyle/>
          <a:p>
            <a:r>
              <a:rPr lang="en-IN" dirty="0"/>
              <a:t>1. Introduction</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137470" y="1333846"/>
            <a:ext cx="8825170" cy="2230675"/>
          </a:xfrm>
        </p:spPr>
        <p:txBody>
          <a:bodyPr>
            <a:normAutofit fontScale="77500" lnSpcReduction="20000"/>
          </a:bodyPr>
          <a:lstStyle/>
          <a:p>
            <a:pPr marL="0" indent="0" algn="just">
              <a:buNone/>
            </a:pPr>
            <a:r>
              <a:rPr lang="en-IN" sz="2600" dirty="0"/>
              <a:t>1.1 Overview</a:t>
            </a:r>
          </a:p>
          <a:p>
            <a:pPr lvl="1" algn="just"/>
            <a:r>
              <a:rPr lang="en-US" dirty="0"/>
              <a:t>This project develops a system to analyze and predict road accidents, their causes, and severity using machine learning techniques, specifically Random Forest and Time Series Analysis.</a:t>
            </a:r>
          </a:p>
          <a:p>
            <a:pPr lvl="1" algn="just"/>
            <a:r>
              <a:rPr lang="en-US" dirty="0"/>
              <a:t>The system utilizes historical data, including traffic patterns and weather conditions, to generate accurate hourly and weekly forecasts of accident occurrences and their severity.</a:t>
            </a:r>
          </a:p>
          <a:p>
            <a:pPr lvl="1" algn="just"/>
            <a:r>
              <a:rPr lang="en-US" dirty="0"/>
              <a:t>By providing predictive insights, the system aims to enhance road safety, improve emergency response strategies, and aid in infrastructure planning, ultimately reducing the frequency and impact of road accidents</a:t>
            </a:r>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3</a:t>
            </a:fld>
            <a:endParaRPr lang="en-IN" dirty="0"/>
          </a:p>
        </p:txBody>
      </p:sp>
      <p:sp>
        <p:nvSpPr>
          <p:cNvPr id="8" name="Content Placeholder 2">
            <a:extLst>
              <a:ext uri="{FF2B5EF4-FFF2-40B4-BE49-F238E27FC236}">
                <a16:creationId xmlns:a16="http://schemas.microsoft.com/office/drawing/2014/main" id="{0367CE38-69FF-E887-6994-D94D395A9B47}"/>
              </a:ext>
            </a:extLst>
          </p:cNvPr>
          <p:cNvSpPr txBox="1">
            <a:spLocks/>
          </p:cNvSpPr>
          <p:nvPr/>
        </p:nvSpPr>
        <p:spPr>
          <a:xfrm>
            <a:off x="2137470" y="3564521"/>
            <a:ext cx="8825170" cy="223067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IN" dirty="0"/>
              <a:t>1.2 Purpose</a:t>
            </a:r>
          </a:p>
          <a:p>
            <a:pPr lvl="1" algn="just"/>
            <a:r>
              <a:rPr lang="en-US" sz="1900" dirty="0"/>
              <a:t>The project aims to predict road accidents using machine learning techniques to reduce their frequency and severity. </a:t>
            </a:r>
          </a:p>
          <a:p>
            <a:pPr lvl="1" algn="just"/>
            <a:r>
              <a:rPr lang="en-US" sz="1900" dirty="0"/>
              <a:t>By providing accurate forecasts, the system assists traffic authorities in enhancing safety measures and optimizing emergency response strategies.</a:t>
            </a:r>
          </a:p>
          <a:p>
            <a:pPr lvl="1" algn="just"/>
            <a:r>
              <a:rPr lang="en-US" sz="1900" dirty="0"/>
              <a:t> Additionally, it aids urban planners in designing safer infrastructure, ultimately lowering accident risks and minimizing the financial burden associated with delays and emergency services.</a:t>
            </a:r>
            <a:endParaRPr lang="en-IN" sz="1900" dirty="0"/>
          </a:p>
        </p:txBody>
      </p:sp>
    </p:spTree>
    <p:extLst>
      <p:ext uri="{BB962C8B-B14F-4D97-AF65-F5344CB8AC3E}">
        <p14:creationId xmlns:p14="http://schemas.microsoft.com/office/powerpoint/2010/main" val="402175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727686" y="456962"/>
            <a:ext cx="8911687" cy="1280890"/>
          </a:xfrm>
        </p:spPr>
        <p:txBody>
          <a:bodyPr/>
          <a:lstStyle/>
          <a:p>
            <a:r>
              <a:rPr lang="en-IN" dirty="0"/>
              <a:t>2. Literature Review</a:t>
            </a: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a:xfrm>
            <a:off x="11334445" y="6342683"/>
            <a:ext cx="641245" cy="365125"/>
          </a:xfrm>
        </p:spPr>
        <p:txBody>
          <a:bodyPr/>
          <a:lstStyle/>
          <a:p>
            <a:fld id="{A575ECA5-96F4-415B-9B7B-F5BEE4B08E09}" type="slidenum">
              <a:rPr lang="en-IN" smtClean="0"/>
              <a:pPr/>
              <a:t>4</a:t>
            </a:fld>
            <a:endParaRPr lang="en-IN" dirty="0"/>
          </a:p>
        </p:txBody>
      </p:sp>
      <p:graphicFrame>
        <p:nvGraphicFramePr>
          <p:cNvPr id="5" name="Table 4">
            <a:extLst>
              <a:ext uri="{FF2B5EF4-FFF2-40B4-BE49-F238E27FC236}">
                <a16:creationId xmlns:a16="http://schemas.microsoft.com/office/drawing/2014/main" id="{4D486EC0-E04D-95E7-B43B-C60E6CC60E85}"/>
              </a:ext>
            </a:extLst>
          </p:cNvPr>
          <p:cNvGraphicFramePr>
            <a:graphicFrameLocks noGrp="1"/>
          </p:cNvGraphicFramePr>
          <p:nvPr>
            <p:extLst>
              <p:ext uri="{D42A27DB-BD31-4B8C-83A1-F6EECF244321}">
                <p14:modId xmlns:p14="http://schemas.microsoft.com/office/powerpoint/2010/main" val="2402103986"/>
              </p:ext>
            </p:extLst>
          </p:nvPr>
        </p:nvGraphicFramePr>
        <p:xfrm>
          <a:off x="1292710" y="1199007"/>
          <a:ext cx="10362357" cy="4998720"/>
        </p:xfrm>
        <a:graphic>
          <a:graphicData uri="http://schemas.openxmlformats.org/drawingml/2006/table">
            <a:tbl>
              <a:tblPr firstRow="1" bandRow="1">
                <a:tableStyleId>{5C22544A-7EE6-4342-B048-85BDC9FD1C3A}</a:tableStyleId>
              </a:tblPr>
              <a:tblGrid>
                <a:gridCol w="719949">
                  <a:extLst>
                    <a:ext uri="{9D8B030D-6E8A-4147-A177-3AD203B41FA5}">
                      <a16:colId xmlns:a16="http://schemas.microsoft.com/office/drawing/2014/main" val="3061002685"/>
                    </a:ext>
                  </a:extLst>
                </a:gridCol>
                <a:gridCol w="3024058">
                  <a:extLst>
                    <a:ext uri="{9D8B030D-6E8A-4147-A177-3AD203B41FA5}">
                      <a16:colId xmlns:a16="http://schemas.microsoft.com/office/drawing/2014/main" val="3308928935"/>
                    </a:ext>
                  </a:extLst>
                </a:gridCol>
                <a:gridCol w="3174633">
                  <a:extLst>
                    <a:ext uri="{9D8B030D-6E8A-4147-A177-3AD203B41FA5}">
                      <a16:colId xmlns:a16="http://schemas.microsoft.com/office/drawing/2014/main" val="3184326738"/>
                    </a:ext>
                  </a:extLst>
                </a:gridCol>
                <a:gridCol w="3443717">
                  <a:extLst>
                    <a:ext uri="{9D8B030D-6E8A-4147-A177-3AD203B41FA5}">
                      <a16:colId xmlns:a16="http://schemas.microsoft.com/office/drawing/2014/main" val="3980447352"/>
                    </a:ext>
                  </a:extLst>
                </a:gridCol>
              </a:tblGrid>
              <a:tr h="601442">
                <a:tc>
                  <a:txBody>
                    <a:bodyPr/>
                    <a:lstStyle/>
                    <a:p>
                      <a:pPr algn="ctr"/>
                      <a:r>
                        <a:rPr lang="en-IN" dirty="0"/>
                        <a:t>Sr. No.</a:t>
                      </a:r>
                    </a:p>
                  </a:txBody>
                  <a:tcPr/>
                </a:tc>
                <a:tc>
                  <a:txBody>
                    <a:bodyPr/>
                    <a:lstStyle/>
                    <a:p>
                      <a:pPr algn="ctr"/>
                      <a:r>
                        <a:rPr lang="en-IN" dirty="0"/>
                        <a:t>Name of Solution/System</a:t>
                      </a:r>
                    </a:p>
                  </a:txBody>
                  <a:tcPr/>
                </a:tc>
                <a:tc>
                  <a:txBody>
                    <a:bodyPr/>
                    <a:lstStyle/>
                    <a:p>
                      <a:pPr algn="ctr"/>
                      <a:r>
                        <a:rPr lang="en-IN" dirty="0"/>
                        <a:t>Features</a:t>
                      </a:r>
                    </a:p>
                  </a:txBody>
                  <a:tcPr/>
                </a:tc>
                <a:tc>
                  <a:txBody>
                    <a:bodyPr/>
                    <a:lstStyle/>
                    <a:p>
                      <a:pPr algn="ctr"/>
                      <a:r>
                        <a:rPr lang="en-IN" dirty="0"/>
                        <a:t>Limitations/</a:t>
                      </a:r>
                    </a:p>
                    <a:p>
                      <a:pPr algn="ctr"/>
                      <a:r>
                        <a:rPr lang="en-IN" dirty="0"/>
                        <a:t>Drawbacks</a:t>
                      </a:r>
                    </a:p>
                  </a:txBody>
                  <a:tcPr/>
                </a:tc>
                <a:extLst>
                  <a:ext uri="{0D108BD9-81ED-4DB2-BD59-A6C34878D82A}">
                    <a16:rowId xmlns:a16="http://schemas.microsoft.com/office/drawing/2014/main" val="4291405766"/>
                  </a:ext>
                </a:extLst>
              </a:tr>
              <a:tr h="1804327">
                <a:tc>
                  <a:txBody>
                    <a:bodyPr/>
                    <a:lstStyle/>
                    <a:p>
                      <a:pPr algn="ctr"/>
                      <a:r>
                        <a:rPr lang="en-US" dirty="0"/>
                        <a:t>1.</a:t>
                      </a:r>
                      <a:endParaRPr lang="en-IN" dirty="0"/>
                    </a:p>
                  </a:txBody>
                  <a:tcPr/>
                </a:tc>
                <a:tc>
                  <a:txBody>
                    <a:bodyPr/>
                    <a:lstStyle/>
                    <a:p>
                      <a:r>
                        <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rPr>
                        <a:t>Road accident predictor using machine learning</a:t>
                      </a:r>
                      <a:endParaRPr lang="en-IN" sz="1800" b="1" i="0" u="none" strike="noStrike" kern="1200" baseline="0" dirty="0">
                        <a:solidFill>
                          <a:schemeClr val="dk1"/>
                        </a:solidFill>
                        <a:latin typeface="+mn-lt"/>
                        <a:ea typeface="+mn-ea"/>
                        <a:cs typeface="+mn-cs"/>
                      </a:endParaRPr>
                    </a:p>
                    <a:p>
                      <a:r>
                        <a:rPr lang="en-IN" sz="1800" b="0" i="0" u="none" strike="noStrike" kern="1200" baseline="0" dirty="0">
                          <a:solidFill>
                            <a:schemeClr val="dk1"/>
                          </a:solidFill>
                          <a:latin typeface="+mn-lt"/>
                          <a:ea typeface="+mn-ea"/>
                          <a:cs typeface="+mn-cs"/>
                        </a:rPr>
                        <a:t>(</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Dipanshu</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Gupta,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Vagisha</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Goel)</a:t>
                      </a: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endParaRPr lang="en-IN" sz="1100" b="0" dirty="0">
                        <a:latin typeface="Times New Roman" panose="02020603050405020304" pitchFamily="18" charset="0"/>
                        <a:cs typeface="Times New Roman" panose="02020603050405020304" pitchFamily="18" charset="0"/>
                      </a:endParaRPr>
                    </a:p>
                  </a:txBody>
                  <a:tcPr/>
                </a:tc>
                <a:tc>
                  <a:txBody>
                    <a:bodyPr/>
                    <a:lstStyle/>
                    <a:p>
                      <a:pPr algn="just"/>
                      <a:r>
                        <a:rPr lang="en-IN" sz="1400" kern="1200" dirty="0">
                          <a:solidFill>
                            <a:schemeClr val="dk1"/>
                          </a:solidFill>
                          <a:effectLst/>
                          <a:latin typeface="Times New Roman" panose="02020603050405020304" pitchFamily="18" charset="0"/>
                          <a:ea typeface="+mn-ea"/>
                          <a:cs typeface="Times New Roman" panose="02020603050405020304" pitchFamily="18" charset="0"/>
                        </a:rPr>
                        <a:t>Used machine learning algorithms such as </a:t>
                      </a: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Logistics Regression, Random Forest with only numerical predictors and </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Support Vector Machine (SVM) </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which provide real-time insights, route optimization, and high-risk area identification.</a:t>
                      </a:r>
                    </a:p>
                    <a:p>
                      <a:pPr algn="just"/>
                      <a:endParaRPr lang="en-IN" sz="2000" dirty="0">
                        <a:latin typeface="Times New Roman" panose="02020603050405020304" pitchFamily="18" charset="0"/>
                        <a:cs typeface="Times New Roman" panose="02020603050405020304" pitchFamily="18" charset="0"/>
                      </a:endParaRPr>
                    </a:p>
                  </a:txBody>
                  <a:tcPr/>
                </a:tc>
                <a:tc>
                  <a:txBody>
                    <a:bodyPr/>
                    <a:lstStyle/>
                    <a:p>
                      <a:pPr marL="171450" marR="0" lvl="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Focused on UK accident-prone areas, limiting generalizability.</a:t>
                      </a:r>
                    </a:p>
                    <a:p>
                      <a:pPr marL="171450" marR="0" lvl="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 Missing key factors like traffic volume and driver behavior, reducing prediction accuracy.</a:t>
                      </a:r>
                    </a:p>
                    <a:p>
                      <a:pPr marL="171450" marR="0" lvl="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Model accuracy is 83%, but lacks advanced optimization like hyperparameter tuning and real-time data integration.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0208946"/>
                  </a:ext>
                </a:extLst>
              </a:tr>
              <a:tr h="1052532">
                <a:tc>
                  <a:txBody>
                    <a:bodyPr/>
                    <a:lstStyle/>
                    <a:p>
                      <a:pPr algn="ctr"/>
                      <a:r>
                        <a:rPr lang="en-US" dirty="0"/>
                        <a:t>2.</a:t>
                      </a:r>
                      <a:endParaRPr lang="en-IN" dirty="0"/>
                    </a:p>
                  </a:txBody>
                  <a:tcPr/>
                </a:tc>
                <a:tc>
                  <a:txBody>
                    <a:bodyPr/>
                    <a:lstStyle/>
                    <a:p>
                      <a:r>
                        <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rPr>
                        <a:t>Time Series Analysis of Road Accidents Using ARIMA Model </a:t>
                      </a:r>
                    </a:p>
                    <a:p>
                      <a:r>
                        <a:rPr lang="en-US" sz="1400" b="1"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r>
                        <a:rPr lang="en-IN" sz="1400" kern="100" dirty="0">
                          <a:effectLst/>
                          <a:latin typeface="Times New Roman" panose="02020603050405020304" pitchFamily="18" charset="0"/>
                          <a:ea typeface="Calibri" panose="020F0502020204030204" pitchFamily="34" charset="0"/>
                          <a:cs typeface="Mangal" panose="02040503050203030202" pitchFamily="18" charset="0"/>
                        </a:rPr>
                        <a:t> </a:t>
                      </a:r>
                      <a:r>
                        <a:rPr lang="en-IN" sz="1400" kern="100" dirty="0" err="1">
                          <a:effectLst/>
                          <a:latin typeface="Times New Roman" panose="02020603050405020304" pitchFamily="18" charset="0"/>
                          <a:ea typeface="Calibri" panose="020F0502020204030204" pitchFamily="34" charset="0"/>
                          <a:cs typeface="Mangal" panose="02040503050203030202" pitchFamily="18" charset="0"/>
                        </a:rPr>
                        <a:t>Chelule</a:t>
                      </a:r>
                      <a:r>
                        <a:rPr lang="en-IN" sz="1400" kern="100" dirty="0">
                          <a:effectLst/>
                          <a:latin typeface="Times New Roman" panose="02020603050405020304" pitchFamily="18" charset="0"/>
                          <a:ea typeface="Calibri" panose="020F0502020204030204" pitchFamily="34" charset="0"/>
                          <a:cs typeface="Mangal" panose="02040503050203030202" pitchFamily="18" charset="0"/>
                        </a:rPr>
                        <a:t>, J. C., </a:t>
                      </a:r>
                      <a:r>
                        <a:rPr lang="en-IN" sz="1400" kern="100" dirty="0" err="1">
                          <a:effectLst/>
                          <a:latin typeface="Times New Roman" panose="02020603050405020304" pitchFamily="18" charset="0"/>
                          <a:ea typeface="Calibri" panose="020F0502020204030204" pitchFamily="34" charset="0"/>
                          <a:cs typeface="Mangal" panose="02040503050203030202" pitchFamily="18" charset="0"/>
                        </a:rPr>
                        <a:t>Ngetich</a:t>
                      </a:r>
                      <a:r>
                        <a:rPr lang="en-IN" sz="1400" kern="100" dirty="0">
                          <a:effectLst/>
                          <a:latin typeface="Times New Roman" panose="02020603050405020304" pitchFamily="18" charset="0"/>
                          <a:ea typeface="Calibri" panose="020F0502020204030204" pitchFamily="34" charset="0"/>
                          <a:cs typeface="Mangal" panose="02040503050203030202" pitchFamily="18" charset="0"/>
                        </a:rPr>
                        <a:t>)</a:t>
                      </a:r>
                      <a:endParaRPr lang="en-IN" sz="1400" b="1" dirty="0">
                        <a:latin typeface="Times New Roman" panose="02020603050405020304" pitchFamily="18" charset="0"/>
                        <a:cs typeface="Times New Roman" panose="02020603050405020304" pitchFamily="18" charset="0"/>
                      </a:endParaRPr>
                    </a:p>
                  </a:txBody>
                  <a:tcPr/>
                </a:tc>
                <a:tc>
                  <a:txBody>
                    <a:bodyPr/>
                    <a:lstStyle/>
                    <a:p>
                      <a:pPr algn="just">
                        <a:lnSpc>
                          <a:spcPct val="107000"/>
                        </a:lnSpc>
                        <a:spcBef>
                          <a:spcPts val="1200"/>
                        </a:spcBef>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Focused on Time Series Analysis of Road Accidents using the ARIMA model.</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US" sz="14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his research paper focuses only on </a:t>
                      </a:r>
                      <a:r>
                        <a:rPr lang="en-US" sz="1200" b="0" dirty="0">
                          <a:latin typeface="Times New Roman" panose="02020603050405020304" pitchFamily="18" charset="0"/>
                          <a:cs typeface="Times New Roman" panose="02020603050405020304" pitchFamily="18" charset="0"/>
                        </a:rPr>
                        <a:t>linear trends </a:t>
                      </a:r>
                      <a:r>
                        <a:rPr lang="en-US" sz="1200" dirty="0">
                          <a:latin typeface="Times New Roman" panose="02020603050405020304" pitchFamily="18" charset="0"/>
                          <a:cs typeface="Times New Roman" panose="02020603050405020304" pitchFamily="18" charset="0"/>
                        </a:rPr>
                        <a:t>and seasonal patterns, limiting its ability to handle </a:t>
                      </a:r>
                      <a:r>
                        <a:rPr lang="en-US" sz="1200" b="0" dirty="0">
                          <a:latin typeface="Times New Roman" panose="02020603050405020304" pitchFamily="18" charset="0"/>
                          <a:cs typeface="Times New Roman" panose="02020603050405020304" pitchFamily="18" charset="0"/>
                        </a:rPr>
                        <a:t>complex non-linear relationships </a:t>
                      </a:r>
                      <a:r>
                        <a:rPr lang="en-US" sz="1200" dirty="0">
                          <a:latin typeface="Times New Roman" panose="02020603050405020304" pitchFamily="18" charset="0"/>
                          <a:cs typeface="Times New Roman" panose="02020603050405020304" pitchFamily="18" charset="0"/>
                        </a:rPr>
                        <a:t>and multiple features like weather, traffic volume, and road conditions</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0866531"/>
                  </a:ext>
                </a:extLst>
              </a:tr>
              <a:tr h="1286292">
                <a:tc>
                  <a:txBody>
                    <a:bodyPr/>
                    <a:lstStyle/>
                    <a:p>
                      <a:pPr algn="ctr"/>
                      <a:r>
                        <a:rPr lang="en-US" dirty="0"/>
                        <a:t>3.</a:t>
                      </a:r>
                      <a:endParaRPr lang="en-IN" dirty="0"/>
                    </a:p>
                  </a:txBody>
                  <a:tcPr/>
                </a:tc>
                <a:tc>
                  <a:txBody>
                    <a:bodyPr/>
                    <a:lstStyle/>
                    <a:p>
                      <a:r>
                        <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rPr>
                        <a:t>Road Accident Prediction Using Machine Learning </a:t>
                      </a:r>
                      <a:endPar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Dr.</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M.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Hemalatha</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S.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Dhuwaraganath</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paper features a machine learning-based system using models like Decision Tree, AdaBoost, and KNN to predict road accidents by analyzing factors such as speed, traffic conditions, and weather, with an interactive web interface for identifying accident-prone areas.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lgn="l">
                        <a:buFont typeface="Arial" panose="020B0604020202020204" pitchFamily="34" charset="0"/>
                        <a:buChar cha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Limited to basic machine learning models.</a:t>
                      </a:r>
                    </a:p>
                    <a:p>
                      <a:pPr marL="171450" indent="-171450" algn="l">
                        <a:buFont typeface="Arial" panose="020B0604020202020204" pitchFamily="34" charset="0"/>
                        <a:buChar cha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No use of advanced time series analysis (LSTM, SARIMA).</a:t>
                      </a:r>
                    </a:p>
                    <a:p>
                      <a:pPr marL="171450" indent="-171450" algn="l">
                        <a:buFont typeface="Arial" panose="020B0604020202020204" pitchFamily="34" charset="0"/>
                        <a:buChar cha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Lacks real-time data integration (traffic, weather).</a:t>
                      </a:r>
                    </a:p>
                    <a:p>
                      <a:pPr marL="171450" indent="-171450" algn="l">
                        <a:buFont typeface="Arial" panose="020B0604020202020204" pitchFamily="34" charset="0"/>
                        <a:buChar cha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Restricted to specific geographic datasets. No focus on predicting accident severity.</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0463252"/>
                  </a:ext>
                </a:extLst>
              </a:tr>
            </a:tbl>
          </a:graphicData>
        </a:graphic>
      </p:graphicFrame>
    </p:spTree>
    <p:extLst>
      <p:ext uri="{BB962C8B-B14F-4D97-AF65-F5344CB8AC3E}">
        <p14:creationId xmlns:p14="http://schemas.microsoft.com/office/powerpoint/2010/main" val="18856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3. Problem Statement</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180388" cy="3389243"/>
          </a:xfrm>
        </p:spPr>
        <p:txBody>
          <a:bodyPr>
            <a:normAutofit/>
          </a:bodyPr>
          <a:lstStyle/>
          <a:p>
            <a:pPr algn="just">
              <a:lnSpc>
                <a:spcPct val="150000"/>
              </a:lnSpc>
            </a:pPr>
            <a:r>
              <a:rPr lang="en-US" sz="1600" dirty="0"/>
              <a:t>Existing road accident prediction models face challenges like limited generalizability, use of basic algorithms, and failure to account for important factors such as traffic volume, weather, and driver behavior. These limitations reduce the accuracy and real-time effectiveness of predictions. This project aims to overcome these issues by using advanced machine learning techniques like </a:t>
            </a:r>
            <a:r>
              <a:rPr lang="en-US" sz="1600" b="1" dirty="0"/>
              <a:t>Random Forest </a:t>
            </a:r>
            <a:r>
              <a:rPr lang="en-US" sz="1600" dirty="0"/>
              <a:t>along with time series models such as </a:t>
            </a:r>
            <a:r>
              <a:rPr lang="en-US" sz="1600" b="1" dirty="0"/>
              <a:t>LSTM </a:t>
            </a:r>
            <a:r>
              <a:rPr lang="en-US" sz="1600" dirty="0"/>
              <a:t>and </a:t>
            </a:r>
            <a:r>
              <a:rPr lang="en-US" sz="1600" b="1" dirty="0"/>
              <a:t>SARIMA</a:t>
            </a:r>
            <a:r>
              <a:rPr lang="en-US" sz="1600" dirty="0"/>
              <a:t>. By integrating these approaches, the system will offer more accurate, real-time predictions, helping improve traffic management and reduce accidents in various regions and conditions.</a:t>
            </a:r>
            <a:endParaRPr lang="en-IN" sz="2800"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5</a:t>
            </a:fld>
            <a:endParaRPr lang="en-IN" dirty="0"/>
          </a:p>
        </p:txBody>
      </p:sp>
    </p:spTree>
    <p:extLst>
      <p:ext uri="{BB962C8B-B14F-4D97-AF65-F5344CB8AC3E}">
        <p14:creationId xmlns:p14="http://schemas.microsoft.com/office/powerpoint/2010/main" val="288595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828800" y="624110"/>
            <a:ext cx="8911687" cy="1280890"/>
          </a:xfrm>
        </p:spPr>
        <p:txBody>
          <a:bodyPr/>
          <a:lstStyle/>
          <a:p>
            <a:r>
              <a:rPr lang="en-IN" dirty="0"/>
              <a:t>4. Proposed Solution</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1828800" y="1639957"/>
            <a:ext cx="9675812" cy="4788978"/>
          </a:xfrm>
        </p:spPr>
        <p:txBody>
          <a:bodyPr>
            <a:normAutofit/>
          </a:bodyPr>
          <a:lstStyle/>
          <a:p>
            <a:r>
              <a:rPr lang="en-US" sz="1800" b="1" dirty="0"/>
              <a:t>Time Series Model: </a:t>
            </a:r>
            <a:r>
              <a:rPr lang="en-US" sz="1800" dirty="0"/>
              <a:t>A method for predicting future values by analyzing data trends over time. It helps forecast accident occurrences by understanding patterns in past data.</a:t>
            </a:r>
          </a:p>
          <a:p>
            <a:pPr marL="914400" lvl="1" indent="-457200" algn="just">
              <a:buFont typeface="+mj-lt"/>
              <a:buAutoNum type="arabicPeriod"/>
            </a:pPr>
            <a:r>
              <a:rPr lang="en-US" sz="1800" b="1" dirty="0"/>
              <a:t>LSTM (Long Short-Term Memory):</a:t>
            </a:r>
            <a:r>
              <a:rPr lang="en-US" sz="1800" dirty="0"/>
              <a:t> A deep learning model used to predict future accidents by analyzing time-dependent data. It captures trends and patterns in past accident data to forecast upcoming events.</a:t>
            </a:r>
          </a:p>
          <a:p>
            <a:pPr marL="914400" lvl="1" indent="-457200" algn="just">
              <a:buFont typeface="+mj-lt"/>
              <a:buAutoNum type="arabicPeriod"/>
            </a:pPr>
            <a:r>
              <a:rPr lang="en-US" sz="1800" b="1" dirty="0"/>
              <a:t>SARIMA (Seasonal </a:t>
            </a:r>
            <a:r>
              <a:rPr lang="en-US" sz="1800" b="1" dirty="0" err="1"/>
              <a:t>AutoRegressive</a:t>
            </a:r>
            <a:r>
              <a:rPr lang="en-US" sz="1800" b="1" dirty="0"/>
              <a:t> Integrated Moving Average): </a:t>
            </a:r>
            <a:r>
              <a:rPr lang="en-US" sz="1800" dirty="0"/>
              <a:t>A statistical model that helps predict future accident occurrences by accounting for both seasonal patterns and trends in the data.</a:t>
            </a:r>
          </a:p>
          <a:p>
            <a:r>
              <a:rPr lang="en-US" sz="1800" b="1" dirty="0"/>
              <a:t> Random Forest: </a:t>
            </a:r>
            <a:r>
              <a:rPr lang="en-US" sz="1800" dirty="0"/>
              <a:t>An ensemble learning algorithm used to classify the severity of predicted accidents. It combines multiple decision trees to accurately determine if accidents will be minor, moderate, or severe based on factors like traffic and weather.</a:t>
            </a:r>
            <a:endParaRPr lang="en-IN" sz="1800" dirty="0"/>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6</a:t>
            </a:fld>
            <a:endParaRPr lang="en-IN" dirty="0"/>
          </a:p>
        </p:txBody>
      </p:sp>
    </p:spTree>
    <p:extLst>
      <p:ext uri="{BB962C8B-B14F-4D97-AF65-F5344CB8AC3E}">
        <p14:creationId xmlns:p14="http://schemas.microsoft.com/office/powerpoint/2010/main" val="284116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861405" y="573310"/>
            <a:ext cx="8911687" cy="1280890"/>
          </a:xfrm>
        </p:spPr>
        <p:txBody>
          <a:bodyPr/>
          <a:lstStyle/>
          <a:p>
            <a:r>
              <a:rPr lang="en-IN" dirty="0"/>
              <a:t>5. Objectives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1941343" y="1639957"/>
            <a:ext cx="9563270" cy="4363278"/>
          </a:xfrm>
        </p:spPr>
        <p:txBody>
          <a:bodyPr>
            <a:noAutofit/>
          </a:bodyPr>
          <a:lstStyle/>
          <a:p>
            <a:pPr marL="457200" indent="-457200" algn="just">
              <a:buFont typeface="+mj-lt"/>
              <a:buAutoNum type="arabicPeriod"/>
            </a:pPr>
            <a:r>
              <a:rPr lang="en-US" sz="2000" b="1" dirty="0"/>
              <a:t>Forecast Future Road Accidents: </a:t>
            </a:r>
            <a:r>
              <a:rPr lang="en-US" sz="2000" dirty="0"/>
              <a:t>Predict the likelihood of accidents in specific time intervals (e.g., hourly, daily) based on historical data and influencing factors.</a:t>
            </a:r>
          </a:p>
          <a:p>
            <a:pPr marL="457200" indent="-457200" algn="just">
              <a:buFont typeface="+mj-lt"/>
              <a:buAutoNum type="arabicPeriod"/>
            </a:pPr>
            <a:r>
              <a:rPr lang="en-US" sz="2000" b="1" dirty="0"/>
              <a:t>Identify Patterns and Trends: </a:t>
            </a:r>
            <a:r>
              <a:rPr lang="en-US" sz="2000" dirty="0"/>
              <a:t>Analyze historical accident data to identify temporal trends and patterns, such as rush-hour peaks or seasonal increases in accidents.</a:t>
            </a:r>
          </a:p>
          <a:p>
            <a:pPr marL="457200" indent="-457200" algn="just">
              <a:buFont typeface="+mj-lt"/>
              <a:buAutoNum type="arabicPeriod"/>
            </a:pPr>
            <a:r>
              <a:rPr lang="en-US" sz="2000" b="1" dirty="0"/>
              <a:t>Assess Accident Severity: </a:t>
            </a:r>
            <a:r>
              <a:rPr lang="en-US" sz="2000" dirty="0"/>
              <a:t>Classify predicted accidents into different severity levels (minor, moderate, severe) to prioritize responses and interventions..</a:t>
            </a:r>
          </a:p>
          <a:p>
            <a:pPr marL="457200" indent="-457200" algn="just">
              <a:buFont typeface="+mj-lt"/>
              <a:buAutoNum type="arabicPeriod"/>
            </a:pPr>
            <a:r>
              <a:rPr lang="en-US" sz="2000" b="1" dirty="0"/>
              <a:t>Improve Traffic Safety and Reduce Economic Losses: </a:t>
            </a:r>
            <a:r>
              <a:rPr lang="en-US" sz="2000" dirty="0"/>
              <a:t>Enable better traffic management, timely interventions, and resource allocation to prevent accidents and minimize their impact on urban safety and economics. These objectives will give your audience a clear understanding of the purpose and scope of your model.</a:t>
            </a:r>
            <a:endParaRPr lang="en-IN" sz="2000"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7</a:t>
            </a:fld>
            <a:endParaRPr lang="en-IN" dirty="0"/>
          </a:p>
        </p:txBody>
      </p:sp>
    </p:spTree>
    <p:extLst>
      <p:ext uri="{BB962C8B-B14F-4D97-AF65-F5344CB8AC3E}">
        <p14:creationId xmlns:p14="http://schemas.microsoft.com/office/powerpoint/2010/main" val="87097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6. Theoretical Analysis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92925" y="1457394"/>
            <a:ext cx="7832982" cy="5063323"/>
          </a:xfrm>
        </p:spPr>
        <p:txBody>
          <a:bodyPr/>
          <a:lstStyle/>
          <a:p>
            <a:pPr marL="0" indent="0">
              <a:buNone/>
            </a:pPr>
            <a:r>
              <a:rPr lang="en-IN" sz="2000" dirty="0"/>
              <a:t>6.1 Block Diagram</a:t>
            </a:r>
          </a:p>
          <a:p>
            <a:pPr marL="0" indent="0">
              <a:buNone/>
            </a:pPr>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8</a:t>
            </a:fld>
            <a:endParaRPr lang="en-IN" dirty="0"/>
          </a:p>
        </p:txBody>
      </p:sp>
      <p:pic>
        <p:nvPicPr>
          <p:cNvPr id="5" name="Picture 4">
            <a:extLst>
              <a:ext uri="{FF2B5EF4-FFF2-40B4-BE49-F238E27FC236}">
                <a16:creationId xmlns:a16="http://schemas.microsoft.com/office/drawing/2014/main" id="{E22A3DC4-1B5C-9760-48DD-0401788DC983}"/>
              </a:ext>
            </a:extLst>
          </p:cNvPr>
          <p:cNvPicPr>
            <a:picLocks noChangeAspect="1"/>
          </p:cNvPicPr>
          <p:nvPr/>
        </p:nvPicPr>
        <p:blipFill rotWithShape="1">
          <a:blip r:embed="rId2"/>
          <a:srcRect l="1050" r="1011" b="7591"/>
          <a:stretch/>
        </p:blipFill>
        <p:spPr bwMode="auto">
          <a:xfrm>
            <a:off x="3184248" y="1828010"/>
            <a:ext cx="6795081" cy="41660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1722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306629" y="1079517"/>
            <a:ext cx="8528519" cy="4751011"/>
          </a:xfrm>
        </p:spPr>
        <p:txBody>
          <a:bodyPr>
            <a:normAutofit fontScale="92500" lnSpcReduction="10000"/>
          </a:bodyPr>
          <a:lstStyle/>
          <a:p>
            <a:pPr marL="0" indent="0">
              <a:buNone/>
            </a:pPr>
            <a:r>
              <a:rPr lang="en-IN" sz="2000" b="1" dirty="0"/>
              <a:t>6.2 Hardware Requirements</a:t>
            </a:r>
          </a:p>
          <a:p>
            <a:pPr algn="just">
              <a:lnSpc>
                <a:spcPct val="150000"/>
              </a:lnSpc>
              <a:spcAft>
                <a:spcPts val="800"/>
              </a:spcAft>
              <a:buFont typeface="+mj-lt"/>
              <a:buAutoNum type="arabicPeriod"/>
              <a:tabLst>
                <a:tab pos="457200" algn="l"/>
              </a:tabLst>
            </a:pP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Server: </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32 GB RAM, 2 TB SSD, with high-speed internet connectivity.</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tabLst>
                <a:tab pos="457200" algn="l"/>
              </a:tabLst>
            </a:pP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User Interface: </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Monitors and mobile devices, GPS-enabled for delivering traffic and accident alerts.</a:t>
            </a:r>
            <a:endParaRPr lang="en-IN" sz="2000" dirty="0"/>
          </a:p>
          <a:p>
            <a:pPr marL="0" indent="0">
              <a:buNone/>
            </a:pPr>
            <a:r>
              <a:rPr lang="en-IN" sz="2000" b="1" dirty="0"/>
              <a:t>6.3 Software Requirements</a:t>
            </a:r>
          </a:p>
          <a:p>
            <a:pPr marL="342900" lvl="0" indent="-342900" algn="just">
              <a:lnSpc>
                <a:spcPct val="150000"/>
              </a:lnSpc>
              <a:spcAft>
                <a:spcPts val="800"/>
              </a:spcAft>
              <a:buFont typeface="+mj-lt"/>
              <a:buAutoNum type="arabicPeriod"/>
              <a:tabLst>
                <a:tab pos="457200" algn="l"/>
              </a:tabLst>
            </a:pP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Operating System: </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Windows</a:t>
            </a:r>
            <a:r>
              <a:rPr lang="en-IN" sz="1600" b="1" kern="100" dirty="0">
                <a:ea typeface="Calibri" panose="020F0502020204030204" pitchFamily="34" charset="0"/>
                <a:cs typeface="Mangal" panose="02040503050203030202" pitchFamily="18" charset="0"/>
              </a:rPr>
              <a:t>.</a:t>
            </a:r>
            <a:endParaRPr lang="en-IN" sz="1600" b="1" kern="100" dirty="0">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tabLst>
                <a:tab pos="457200" algn="l"/>
              </a:tabLst>
            </a:pPr>
            <a:r>
              <a:rPr lang="en-IN" sz="1600" b="1" kern="100" dirty="0">
                <a:effectLst/>
                <a:ea typeface="Calibri" panose="020F0502020204030204" pitchFamily="34" charset="0"/>
              </a:rPr>
              <a:t>IDE: </a:t>
            </a:r>
            <a:r>
              <a:rPr lang="en-IN" sz="1600" kern="100" dirty="0" err="1">
                <a:effectLst/>
                <a:ea typeface="Calibri" panose="020F0502020204030204" pitchFamily="34" charset="0"/>
              </a:rPr>
              <a:t>Jupyter</a:t>
            </a:r>
            <a:r>
              <a:rPr lang="en-IN" sz="1600" kern="100" dirty="0">
                <a:effectLst/>
                <a:ea typeface="Calibri" panose="020F0502020204030204" pitchFamily="34" charset="0"/>
              </a:rPr>
              <a:t> Notebook , VS Code, Google </a:t>
            </a:r>
            <a:r>
              <a:rPr lang="en-IN" sz="1600" kern="100" dirty="0" err="1">
                <a:effectLst/>
                <a:ea typeface="Calibri" panose="020F0502020204030204" pitchFamily="34" charset="0"/>
              </a:rPr>
              <a:t>Colab</a:t>
            </a:r>
            <a:r>
              <a:rPr lang="en-IN" sz="1600" kern="100" dirty="0">
                <a:effectLst/>
                <a:ea typeface="Calibri" panose="020F0502020204030204" pitchFamily="34" charset="0"/>
              </a:rPr>
              <a:t>.</a:t>
            </a:r>
          </a:p>
          <a:p>
            <a:pPr marL="342900" lvl="0" indent="-342900" algn="just">
              <a:lnSpc>
                <a:spcPct val="150000"/>
              </a:lnSpc>
              <a:spcAft>
                <a:spcPts val="800"/>
              </a:spcAft>
              <a:buFont typeface="+mj-lt"/>
              <a:buAutoNum type="arabicPeriod"/>
              <a:tabLst>
                <a:tab pos="457200" algn="l"/>
              </a:tabLst>
            </a:pP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Languages</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Python, JavaScript, CSS and HTML for the user interface</a:t>
            </a: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tabLst>
                <a:tab pos="457200" algn="l"/>
              </a:tabLst>
            </a:pP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Libraries: </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Scikit-learn, TensorFlow, Pandas, NumPy.</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tabLst>
                <a:tab pos="457200" algn="l"/>
              </a:tabLst>
            </a:pP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Version Control: </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Git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1800"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9</a:t>
            </a:fld>
            <a:endParaRPr lang="en-IN" dirty="0"/>
          </a:p>
        </p:txBody>
      </p:sp>
    </p:spTree>
    <p:extLst>
      <p:ext uri="{BB962C8B-B14F-4D97-AF65-F5344CB8AC3E}">
        <p14:creationId xmlns:p14="http://schemas.microsoft.com/office/powerpoint/2010/main" val="34885001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621</TotalTime>
  <Words>1858</Words>
  <Application>Microsoft Office PowerPoint</Application>
  <PresentationFormat>Widescreen</PresentationFormat>
  <Paragraphs>132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Wisp</vt:lpstr>
      <vt:lpstr>          Synopsis Presentation on  Proactive Road Safety: A Hybrid Machine Learning Model for Predicting Traffic Accidents and Severity  </vt:lpstr>
      <vt:lpstr>Contents</vt:lpstr>
      <vt:lpstr>1. Introduction</vt:lpstr>
      <vt:lpstr>2. Literature Review</vt:lpstr>
      <vt:lpstr>3. Problem Statement</vt:lpstr>
      <vt:lpstr>4. Proposed Solution</vt:lpstr>
      <vt:lpstr>5. Objectives</vt:lpstr>
      <vt:lpstr>6. Theoretical Analysis</vt:lpstr>
      <vt:lpstr>PowerPoint Presentation</vt:lpstr>
      <vt:lpstr>Applications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Synopsis Presentation on  Proactive Road Safety: A Hybrid Machine Learning Model for Predicting Traffic Accidents and Severity  </dc:title>
  <dc:creator>Deepak Singh Chouhan</dc:creator>
  <cp:lastModifiedBy>Bhoomika Sharma</cp:lastModifiedBy>
  <cp:revision>13</cp:revision>
  <dcterms:created xsi:type="dcterms:W3CDTF">2024-09-26T07:25:32Z</dcterms:created>
  <dcterms:modified xsi:type="dcterms:W3CDTF">2024-10-17T15:59:23Z</dcterms:modified>
</cp:coreProperties>
</file>