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70" r:id="rId11"/>
    <p:sldId id="271" r:id="rId12"/>
    <p:sldId id="265" r:id="rId13"/>
    <p:sldId id="275" r:id="rId14"/>
    <p:sldId id="276" r:id="rId15"/>
    <p:sldId id="273" r:id="rId16"/>
    <p:sldId id="274" r:id="rId17"/>
    <p:sldId id="268" r:id="rId18"/>
    <p:sldId id="266" r:id="rId19"/>
    <p:sldId id="26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CFAE5-ADF6-4A84-8EA5-0D21F6BA36C9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5D675-1F46-4B87-A5F8-67DB0C31E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622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5D675-1F46-4B87-A5F8-67DB0C31E211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585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CE75-2696-426B-A7C6-7629D8CF2437}" type="datetime1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5972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228FF-BE53-47F7-B430-409A097CA437}" type="datetime1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75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65DF8-C87B-4AA2-B81E-F9B41C3DE973}" type="datetime1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4965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1343-E99C-4C22-AAE8-C343A811CECF}" type="datetime1">
              <a:rPr lang="en-IN" smtClean="0"/>
              <a:t>29-11-2024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278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DC9B-DBC7-4258-BEB9-733492353AF9}" type="datetime1">
              <a:rPr lang="en-IN" smtClean="0"/>
              <a:t>29-11-2024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5122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C6488-E703-4AFF-AB60-B11F0E50C7BC}" type="datetime1">
              <a:rPr lang="en-IN" smtClean="0"/>
              <a:t>29-11-2024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11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63479-18BA-4E37-9716-A08D210E9EC7}" type="datetime1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254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F7E75-1528-41FC-88CA-CFEB217670A5}" type="datetime1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55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>
            <a:lvl1pPr>
              <a:defRPr sz="4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F0E0-2234-4197-A558-6EA21AC7A0A0}" type="datetime1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 userDrawn="1"/>
        </p:nvSpPr>
        <p:spPr bwMode="auto">
          <a:xfrm rot="10800000" flipV="1">
            <a:off x="10587856" y="6247184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22029" y="6338155"/>
            <a:ext cx="7797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75ECA5-96F4-415B-9B7B-F5BEE4B08E09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4E0AF9-0CD7-865F-F584-E7F93A8852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10" y="0"/>
            <a:ext cx="1457325" cy="12430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42BC9D-E099-1948-3435-FFC2468E3BB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395" y="-394223"/>
            <a:ext cx="1017037" cy="180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865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3316-F1D2-4CFB-B3A8-36FF84D60DC1}" type="datetime1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941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DD2DD-462B-4CBA-AA0A-8301F8EE9842}" type="datetime1">
              <a:rPr lang="en-IN" smtClean="0"/>
              <a:t>29-11-2024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02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0FB0-DEC5-44F8-B224-7DEA76B58BCE}" type="datetime1">
              <a:rPr lang="en-IN" smtClean="0"/>
              <a:t>29-11-2024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132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51C4-12AA-486A-8A73-FD7CDFC9A495}" type="datetime1">
              <a:rPr lang="en-IN" smtClean="0"/>
              <a:t>29-11-2024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892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A1EF-1C77-4320-9664-16BFC03E4F4D}" type="datetime1">
              <a:rPr lang="en-IN" smtClean="0"/>
              <a:t>29-11-2024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484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BE58-E9FD-47D2-91AC-7CE0251A25B2}" type="datetime1">
              <a:rPr lang="en-IN" smtClean="0"/>
              <a:t>29-11-2024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767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1803-78DB-4882-8A70-E311DA0EF9FC}" type="datetime1">
              <a:rPr lang="en-IN" smtClean="0"/>
              <a:t>29-11-2024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96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58841-AB6D-42AC-A9E1-E0D97A1068DD}" type="datetime1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605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hoomika71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github.com/Ananya2517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ithub.com/Hemanshi-Adlak" TargetMode="External"/><Relationship Id="rId4" Type="http://schemas.openxmlformats.org/officeDocument/2006/relationships/hyperlink" Target="https://github.com/Ddevanshii10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jsr.net/" TargetMode="External"/><Relationship Id="rId2" Type="http://schemas.openxmlformats.org/officeDocument/2006/relationships/hyperlink" Target="https://doi.org/10.48550/arXiv.2406.13968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94E13-AF13-FE84-B59A-88C7FF0DD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2053" y="1162558"/>
            <a:ext cx="8915399" cy="2511551"/>
          </a:xfrm>
        </p:spPr>
        <p:txBody>
          <a:bodyPr>
            <a:normAutofit fontScale="90000"/>
          </a:bodyPr>
          <a:lstStyle/>
          <a:p>
            <a:pPr algn="ctr"/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</a:t>
            </a:r>
            <a:br>
              <a:rPr lang="en-I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7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Proactive Road Safety: A Hybrid Machine Learning Model for Predicting Traffic Accidents and Severity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B09E56-A5E9-0BDC-98BD-DDD921DCD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7595" y="3255439"/>
            <a:ext cx="9079464" cy="3031435"/>
          </a:xfrm>
        </p:spPr>
        <p:txBody>
          <a:bodyPr>
            <a:normAutofit fontScale="25000" lnSpcReduction="20000"/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5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By:</a:t>
            </a: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</a:t>
            </a:r>
            <a:r>
              <a:rPr lang="en-IN" sz="5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IN" sz="5600" b="1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Prof. Pawan Makhija</a:t>
            </a:r>
            <a:r>
              <a:rPr lang="en-IN" sz="5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 </a:t>
            </a:r>
            <a:r>
              <a:rPr lang="en-IN" sz="5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Ananya Panwar(0827CD221010) </a:t>
            </a:r>
          </a:p>
          <a:p>
            <a:r>
              <a:rPr lang="en-IN" sz="5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</a:t>
            </a:r>
            <a:r>
              <a:rPr lang="en-IN" sz="56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  <a:hlinkClick r:id="rId2"/>
              </a:rPr>
              <a:t>https://github.com/Ananya2517</a:t>
            </a:r>
            <a:r>
              <a:rPr lang="en-IN" sz="5600" u="sng" dirty="0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IN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	</a:t>
            </a:r>
            <a:r>
              <a:rPr lang="en-IN" sz="5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Bhoomika Sharma(0827CD221021)</a:t>
            </a:r>
          </a:p>
          <a:p>
            <a:r>
              <a:rPr lang="en-IN" sz="5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                                                                                                                            </a:t>
            </a:r>
            <a:r>
              <a:rPr lang="en-IN" sz="56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  <a:hlinkClick r:id="rId3"/>
              </a:rPr>
              <a:t>https://github.com/Bhoomika71</a:t>
            </a:r>
            <a:r>
              <a:rPr lang="en-IN" sz="5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                                                     </a:t>
            </a:r>
            <a:endParaRPr lang="en-IN" sz="5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	 </a:t>
            </a:r>
            <a:r>
              <a:rPr lang="en-IN" sz="5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Devanshi Joshi(0827CD221027)</a:t>
            </a:r>
          </a:p>
          <a:p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          	</a:t>
            </a:r>
            <a:r>
              <a:rPr lang="en-IN" sz="56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  <a:hlinkClick r:id="rId4"/>
              </a:rPr>
              <a:t> https://github.com/Ddevanshii10</a:t>
            </a:r>
            <a:endParaRPr lang="en-IN" sz="5600" u="sng" kern="100" dirty="0">
              <a:solidFill>
                <a:srgbClr val="0563C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5600" b="1" kern="100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                                                                                                                           </a:t>
            </a:r>
            <a:r>
              <a:rPr lang="en-IN" sz="56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Hemanshi</a:t>
            </a:r>
            <a:r>
              <a:rPr lang="en-IN" sz="5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IN" sz="56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Adlak</a:t>
            </a:r>
            <a:r>
              <a:rPr lang="en-IN" sz="5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(0827CD221036)</a:t>
            </a:r>
            <a:br>
              <a:rPr lang="en-IN" sz="5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IN" sz="5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                                                                                                                           </a:t>
            </a:r>
            <a:r>
              <a:rPr lang="en-IN" sz="56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  <a:hlinkClick r:id="rId5"/>
              </a:rPr>
              <a:t>https://github.com/Hemanshi-Adlak</a:t>
            </a:r>
            <a:endParaRPr lang="en-IN" sz="5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IN" sz="5600" u="sng" kern="100" dirty="0">
              <a:solidFill>
                <a:srgbClr val="0563C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IN" sz="5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BC312B-2F58-B7DE-00D2-0142F8801F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7059" y="-354166"/>
            <a:ext cx="1175716" cy="20901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5F9EF6-DBB5-9291-78C0-1BD5FCF2CF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75" y="0"/>
            <a:ext cx="1620078" cy="138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270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EB5D6A-F7D1-6412-26B3-02B46141FF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5C94F-6893-A33B-F5CF-63D0B67E2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6512" y="525789"/>
            <a:ext cx="6993527" cy="762238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chemeClr val="tx1"/>
                </a:solidFill>
              </a:rPr>
              <a:t>3.3</a:t>
            </a:r>
            <a:r>
              <a:rPr lang="en-IN" sz="3600" dirty="0"/>
              <a:t> Class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655AB3-9666-3FFB-D6B6-F32094E99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10</a:t>
            </a:fld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733FEDF-677A-11AF-952D-8128B0BE5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72081" y="1109946"/>
            <a:ext cx="7097828" cy="538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128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3850E2-726A-D8A0-14A3-FA115C9A87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2000C-B2B2-2070-C829-0ECA1055B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055" y="594614"/>
            <a:ext cx="8911687" cy="128089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3.4</a:t>
            </a:r>
            <a:r>
              <a:rPr lang="en-IN" dirty="0"/>
              <a:t> DFD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78091-2D23-B207-FD6C-0B5E9DC29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11</a:t>
            </a:fld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0612A1B-B380-E993-70E1-98FED7E19E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  <a14:imgEffect>
                      <a14:saturation sat="200000"/>
                    </a14:imgEffect>
                    <a14:imgEffect>
                      <a14:brightnessContrast bright="7000" contrast="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54055" y="1334728"/>
            <a:ext cx="8771601" cy="462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780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665" y="624110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IN" dirty="0"/>
              <a:t>4. User Interface Design</a:t>
            </a:r>
            <a:br>
              <a:rPr lang="en-IN" dirty="0"/>
            </a:b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12</a:t>
            </a:fld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5E611D-BF5C-0F41-283A-B0020EB63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497" y="1362877"/>
            <a:ext cx="9198954" cy="48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340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E7E740A-65F6-64D0-5E86-3EDCD9F2E6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948" y="1094899"/>
            <a:ext cx="9124335" cy="505026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4F59E4-FF31-8C9D-6D5A-9839C8980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13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4808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FCCE41B-D252-CCAB-43FD-7BBC4A6CD4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955" y="1034847"/>
            <a:ext cx="9124335" cy="498249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645FF-B8BF-ED4C-BFED-52CA940B1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14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8824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E22852-63C4-7A34-B212-654773ED4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6C5C4-78A9-C6ED-6882-CC0E8210A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0658" y="310050"/>
            <a:ext cx="5163767" cy="1046802"/>
          </a:xfrm>
        </p:spPr>
        <p:txBody>
          <a:bodyPr>
            <a:normAutofit fontScale="90000"/>
          </a:bodyPr>
          <a:lstStyle/>
          <a:p>
            <a:r>
              <a:rPr lang="en-IN" dirty="0"/>
              <a:t>4. Data Design</a:t>
            </a:r>
            <a:br>
              <a:rPr lang="en-IN" dirty="0"/>
            </a:br>
            <a:r>
              <a:rPr lang="en-IN" dirty="0"/>
              <a:t>   </a:t>
            </a:r>
            <a:r>
              <a:rPr lang="en-IN" sz="3100" dirty="0"/>
              <a:t>4.1 Schema design</a:t>
            </a:r>
            <a:br>
              <a:rPr lang="en-IN" dirty="0"/>
            </a:br>
            <a:r>
              <a:rPr lang="en-IN" dirty="0"/>
              <a:t>	</a:t>
            </a:r>
            <a:br>
              <a:rPr lang="en-IN" dirty="0"/>
            </a:b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76B82A-42E5-0552-2F10-B51BDFAC4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15</a:t>
            </a:fld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8059E5-BB53-06D5-FAA2-36EB6F2AF18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15" b="1"/>
          <a:stretch/>
        </p:blipFill>
        <p:spPr>
          <a:xfrm>
            <a:off x="2582313" y="1523999"/>
            <a:ext cx="7582958" cy="458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156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A7C023-2964-6149-6EB0-77AE30C21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7E875-0BD5-0960-C462-C44DE8ABD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4.2 E-R Diagram</a:t>
            </a:r>
            <a:br>
              <a:rPr lang="en-IN" dirty="0"/>
            </a:b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2B9194-0758-86E1-5DFC-F8CCA77C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16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A53E45-94A1-C3FF-0628-C546A55B22B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  <a14:imgEffect>
                      <a14:saturation sat="30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947" y="1307690"/>
            <a:ext cx="8656046" cy="483551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2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6381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9A8C4-4EBE-CD01-32B2-BE69FCAB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39957"/>
            <a:ext cx="8915400" cy="4363278"/>
          </a:xfrm>
        </p:spPr>
        <p:txBody>
          <a:bodyPr/>
          <a:lstStyle/>
          <a:p>
            <a:r>
              <a:rPr lang="en-IN" dirty="0"/>
              <a:t>https://github.com/Ddevanshii10/Proactive-Road-Safety-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17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836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6155" y="589386"/>
            <a:ext cx="8911687" cy="1280890"/>
          </a:xfrm>
        </p:spPr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9A8C4-4EBE-CD01-32B2-BE69FCAB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6629" y="1081157"/>
            <a:ext cx="8915400" cy="4363278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lnSpc>
                <a:spcPct val="120000"/>
              </a:lnSpc>
              <a:spcAft>
                <a:spcPts val="800"/>
              </a:spcAft>
              <a:buNone/>
            </a:pPr>
            <a:endParaRPr lang="en-IN" sz="4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20000"/>
              </a:lnSpc>
              <a:spcAft>
                <a:spcPts val="800"/>
              </a:spcAft>
            </a:pPr>
            <a:r>
              <a:rPr lang="en-IN" sz="4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[1] Augustine, T., &amp; Shukla, S. (2022). Road Accident Prediction Using Machine Learning Approaches. </a:t>
            </a:r>
            <a:r>
              <a:rPr lang="en-IN" sz="44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International Conference on Advance Computing and Innovative Technologies in Engineering (ICACITE)</a:t>
            </a:r>
            <a:r>
              <a:rPr lang="en-IN" sz="4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, IEEE, pp. 808–811.</a:t>
            </a:r>
            <a:endParaRPr lang="en-IN" sz="4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20000"/>
              </a:lnSpc>
              <a:spcAft>
                <a:spcPts val="800"/>
              </a:spcAft>
            </a:pPr>
            <a:r>
              <a:rPr lang="en-IN" sz="4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[2] </a:t>
            </a:r>
            <a:r>
              <a:rPr lang="en-IN" sz="4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Behboudi</a:t>
            </a:r>
            <a:r>
              <a:rPr lang="en-IN" sz="4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, N., </a:t>
            </a:r>
            <a:r>
              <a:rPr lang="en-IN" sz="4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Moosavi</a:t>
            </a:r>
            <a:r>
              <a:rPr lang="en-IN" sz="4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, S., &amp; Ramnath, R. (2024). Recent Advances in Traffic Accident Analysis and Prediction: A Comprehensive Review of Machine Learning Techniques. A review paper, 26 pages. </a:t>
            </a:r>
            <a:r>
              <a:rPr lang="en-IN" sz="44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Subjects: Machine Learning (</a:t>
            </a:r>
            <a:r>
              <a:rPr lang="en-IN" sz="44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cs.LG</a:t>
            </a:r>
            <a:r>
              <a:rPr lang="en-IN" sz="44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). arXiv:2406.13968 [</a:t>
            </a:r>
            <a:r>
              <a:rPr lang="en-IN" sz="44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cs.LG</a:t>
            </a:r>
            <a:r>
              <a:rPr lang="en-IN" sz="44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]</a:t>
            </a:r>
            <a:r>
              <a:rPr lang="en-IN" sz="4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. Available: </a:t>
            </a:r>
            <a:r>
              <a:rPr lang="en-IN" sz="44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  <a:hlinkClick r:id="rId2"/>
              </a:rPr>
              <a:t>https://doi.org/10.48550/arXiv.2406.13968</a:t>
            </a:r>
            <a:r>
              <a:rPr lang="en-IN" sz="4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.</a:t>
            </a:r>
            <a:endParaRPr lang="en-IN" sz="4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20000"/>
              </a:lnSpc>
              <a:spcAft>
                <a:spcPts val="800"/>
              </a:spcAft>
            </a:pPr>
            <a:r>
              <a:rPr lang="en-IN" sz="4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[3] </a:t>
            </a:r>
            <a:r>
              <a:rPr lang="en-IN" sz="4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Chelule</a:t>
            </a:r>
            <a:r>
              <a:rPr lang="en-IN" sz="4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, J. C., </a:t>
            </a:r>
            <a:r>
              <a:rPr lang="en-IN" sz="4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Ngetich</a:t>
            </a:r>
            <a:r>
              <a:rPr lang="en-IN" sz="4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, M. K., </a:t>
            </a:r>
            <a:r>
              <a:rPr lang="en-IN" sz="4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Anapapa</a:t>
            </a:r>
            <a:r>
              <a:rPr lang="en-IN" sz="4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, A., &amp; </a:t>
            </a:r>
            <a:r>
              <a:rPr lang="en-IN" sz="4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Imboga</a:t>
            </a:r>
            <a:r>
              <a:rPr lang="en-IN" sz="4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, H. (2019). Time Series Analysis of Road Accidents Using Autoregressive Integrated Moving Average (ARIMA) Model. </a:t>
            </a:r>
            <a:r>
              <a:rPr lang="en-IN" sz="44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International Journal of Science and Research (IJSR)</a:t>
            </a:r>
            <a:r>
              <a:rPr lang="en-IN" sz="4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, 8(4), 2319-7064. From: </a:t>
            </a:r>
            <a:r>
              <a:rPr lang="en-IN" sz="44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  <a:hlinkClick r:id="rId3"/>
              </a:rPr>
              <a:t>www.ijsr.net</a:t>
            </a:r>
            <a:r>
              <a:rPr lang="en-IN" sz="4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.</a:t>
            </a:r>
            <a:endParaRPr lang="en-IN" sz="4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20000"/>
              </a:lnSpc>
              <a:spcAft>
                <a:spcPts val="800"/>
              </a:spcAft>
            </a:pPr>
            <a:r>
              <a:rPr lang="en-IN" sz="4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[4] </a:t>
            </a:r>
            <a:r>
              <a:rPr lang="en-IN" sz="4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Dr.</a:t>
            </a:r>
            <a:r>
              <a:rPr lang="en-IN" sz="4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M. </a:t>
            </a:r>
            <a:r>
              <a:rPr lang="en-IN" sz="4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Hemalatha</a:t>
            </a:r>
            <a:r>
              <a:rPr lang="en-IN" sz="4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, &amp; </a:t>
            </a:r>
            <a:r>
              <a:rPr lang="en-IN" sz="4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Dhuwaraganath</a:t>
            </a:r>
            <a:r>
              <a:rPr lang="en-IN" sz="4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, S. (2024). Road Accident Prediction Using Machine Learning. </a:t>
            </a:r>
            <a:r>
              <a:rPr lang="en-IN" sz="44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PG &amp; Research Department of Computer Science, Sri Ramakrishna College of Arts and Science</a:t>
            </a:r>
            <a:r>
              <a:rPr lang="en-IN" sz="4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, Coimbatore, Tamil Nadu, India, vol 11, Issue 2202, pp. 454-457.</a:t>
            </a:r>
            <a:endParaRPr lang="en-IN" sz="4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20000"/>
              </a:lnSpc>
              <a:spcAft>
                <a:spcPts val="800"/>
              </a:spcAft>
            </a:pPr>
            <a:r>
              <a:rPr lang="en-IN" sz="4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[5] Gupta, D., Goel, V., Gupta, R., Shariq, M., &amp; Singh, R. (2022). Road Accident Predictor Using Machine Learning. </a:t>
            </a:r>
            <a:r>
              <a:rPr lang="en-IN" sz="44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International Research Journal of Modernization in Engineering, Technology and Science</a:t>
            </a:r>
            <a:r>
              <a:rPr lang="en-IN" sz="4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, vol. 4, May 2022.</a:t>
            </a:r>
            <a:endParaRPr lang="en-IN" sz="4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20000"/>
              </a:lnSpc>
              <a:spcAft>
                <a:spcPts val="800"/>
              </a:spcAft>
            </a:pPr>
            <a:r>
              <a:rPr lang="en-IN" sz="4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[6] Krishna, U. V., </a:t>
            </a:r>
            <a:r>
              <a:rPr lang="en-IN" sz="4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Sudhakaran</a:t>
            </a:r>
            <a:r>
              <a:rPr lang="en-IN" sz="4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, S., Sanju, S., Vignesh, E., &amp; </a:t>
            </a:r>
            <a:r>
              <a:rPr lang="en-IN" sz="4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Kaladevi</a:t>
            </a:r>
            <a:r>
              <a:rPr lang="en-IN" sz="4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, R. (2023). Accident Prediction and Analysis Using Machine Learning Models. </a:t>
            </a:r>
            <a:r>
              <a:rPr lang="en-IN" sz="44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International Conference on Innovative Data Communication Technologies and Application (ICIDCA)</a:t>
            </a:r>
            <a:r>
              <a:rPr lang="en-IN" sz="4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, IEEE, pp. 37–40.</a:t>
            </a:r>
            <a:endParaRPr lang="en-IN" sz="4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20000"/>
              </a:lnSpc>
              <a:spcAft>
                <a:spcPts val="800"/>
              </a:spcAft>
            </a:pPr>
            <a:r>
              <a:rPr lang="en-IN" sz="4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[7] Mor, N., Sood, H., &amp; Goyal, T. (2020). Application of Machine Learning Technique for Prediction of Road Accidents in Haryana - A Novel Approach. </a:t>
            </a:r>
            <a:r>
              <a:rPr lang="en-IN" sz="44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Journal of Intelligent &amp; Fuzzy Systems</a:t>
            </a:r>
            <a:r>
              <a:rPr lang="en-IN" sz="4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, 38(5), 6627–6636.</a:t>
            </a:r>
            <a:endParaRPr lang="en-IN" sz="4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4400" kern="1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  <a:endParaRPr lang="en-IN" sz="4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18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970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C9646-E93C-1967-B61B-316EFA057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19</a:t>
            </a:fld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DA9428-B45B-20BA-B9BF-9EC990C7F486}"/>
              </a:ext>
            </a:extLst>
          </p:cNvPr>
          <p:cNvSpPr/>
          <p:nvPr/>
        </p:nvSpPr>
        <p:spPr>
          <a:xfrm>
            <a:off x="4272424" y="2235815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405D59-04E2-F173-8396-FFBCDFE0262A}"/>
              </a:ext>
            </a:extLst>
          </p:cNvPr>
          <p:cNvSpPr/>
          <p:nvPr/>
        </p:nvSpPr>
        <p:spPr>
          <a:xfrm>
            <a:off x="4685998" y="3237191"/>
            <a:ext cx="28200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Queries ?</a:t>
            </a:r>
          </a:p>
        </p:txBody>
      </p:sp>
    </p:spTree>
    <p:extLst>
      <p:ext uri="{BB962C8B-B14F-4D97-AF65-F5344CB8AC3E}">
        <p14:creationId xmlns:p14="http://schemas.microsoft.com/office/powerpoint/2010/main" val="3171341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98BD3-82F3-F887-7675-7696E56FA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475750"/>
            <a:ext cx="8911687" cy="1280890"/>
          </a:xfrm>
        </p:spPr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DD591-8615-A08A-67F8-943007048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152938"/>
            <a:ext cx="8915400" cy="5466523"/>
          </a:xfrm>
        </p:spPr>
        <p:txBody>
          <a:bodyPr>
            <a:normAutofit fontScale="6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Introduction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1.1</a:t>
            </a:r>
            <a:r>
              <a:rPr lang="en-IN" dirty="0"/>
              <a:t> Overview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1.2</a:t>
            </a:r>
            <a:r>
              <a:rPr lang="en-IN" dirty="0"/>
              <a:t> Purpose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Requirement Engineering</a:t>
            </a:r>
          </a:p>
          <a:p>
            <a:pPr marL="40005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2.1</a:t>
            </a:r>
            <a:r>
              <a:rPr lang="en-IN" dirty="0"/>
              <a:t> Requirement Collection</a:t>
            </a:r>
          </a:p>
          <a:p>
            <a:pPr marL="40005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2.2</a:t>
            </a:r>
            <a:r>
              <a:rPr lang="en-IN" dirty="0"/>
              <a:t> Functional Requirements</a:t>
            </a:r>
          </a:p>
          <a:p>
            <a:pPr marL="40005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2.3</a:t>
            </a:r>
            <a:r>
              <a:rPr lang="en-IN" dirty="0"/>
              <a:t> Non Functional Requirements</a:t>
            </a:r>
          </a:p>
          <a:p>
            <a:pPr marL="40005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2.4</a:t>
            </a:r>
            <a:r>
              <a:rPr lang="en-IN" dirty="0"/>
              <a:t> Use Case Diagram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Technical Design</a:t>
            </a:r>
          </a:p>
          <a:p>
            <a:pPr marL="40005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3.1</a:t>
            </a:r>
            <a:r>
              <a:rPr lang="en-IN" dirty="0"/>
              <a:t> Technical Architecture</a:t>
            </a:r>
          </a:p>
          <a:p>
            <a:pPr marL="40005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3.2</a:t>
            </a:r>
            <a:r>
              <a:rPr lang="en-IN" dirty="0"/>
              <a:t> Sequence Diagram</a:t>
            </a:r>
          </a:p>
          <a:p>
            <a:pPr marL="40005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3.3</a:t>
            </a:r>
            <a:r>
              <a:rPr lang="en-IN" dirty="0"/>
              <a:t> Class Diagram</a:t>
            </a:r>
          </a:p>
          <a:p>
            <a:pPr marL="40005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3.4</a:t>
            </a:r>
            <a:r>
              <a:rPr lang="en-IN" dirty="0"/>
              <a:t> DFD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User Interface Design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Data Design</a:t>
            </a:r>
          </a:p>
          <a:p>
            <a:pPr marL="40005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5.1</a:t>
            </a:r>
            <a:r>
              <a:rPr lang="en-IN" dirty="0"/>
              <a:t> Schema Design</a:t>
            </a:r>
          </a:p>
          <a:p>
            <a:pPr marL="40005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5.2</a:t>
            </a:r>
            <a:r>
              <a:rPr lang="en-IN" dirty="0"/>
              <a:t> E-R Diagram</a:t>
            </a:r>
          </a:p>
          <a:p>
            <a:pPr marL="0" indent="0">
              <a:buNone/>
            </a:pPr>
            <a:r>
              <a:rPr lang="en-IN" dirty="0"/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A21891-9C7A-E4D4-07BD-AF0CB8124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8645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452" y="613950"/>
            <a:ext cx="8911687" cy="1280890"/>
          </a:xfrm>
        </p:spPr>
        <p:txBody>
          <a:bodyPr/>
          <a:lstStyle/>
          <a:p>
            <a:r>
              <a:rPr lang="en-IN" dirty="0"/>
              <a:t>1.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9A8C4-4EBE-CD01-32B2-BE69FCAB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0572" y="1497717"/>
            <a:ext cx="8915400" cy="436327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1.1 Overview</a:t>
            </a:r>
          </a:p>
          <a:p>
            <a:pPr lvl="1" algn="just"/>
            <a:r>
              <a:rPr lang="en-US" sz="1600" dirty="0"/>
              <a:t>This project develops a model to analyze and predict road accidents, their causes, and severity using machine learning techniques, specifically Random Forest and Time Series Analysis.</a:t>
            </a:r>
          </a:p>
          <a:p>
            <a:pPr lvl="1" algn="just"/>
            <a:r>
              <a:rPr lang="en-US" sz="1600" dirty="0"/>
              <a:t>The model utilizes historical data, including traffic patterns and weather conditions, to generate accurate hourly and weekly forecasts of accident occurrences and their severity.</a:t>
            </a:r>
          </a:p>
          <a:p>
            <a:pPr lvl="1" algn="just"/>
            <a:r>
              <a:rPr lang="en-US" sz="1600" dirty="0"/>
              <a:t>By providing predictive insights, the model aims to enhance road safety, improve emergency response strategies, and aid in infrastructure planning, ultimately reducing the frequency and impact of road accidents.</a:t>
            </a:r>
            <a:endParaRPr lang="en-IN" sz="1400" dirty="0"/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1.2 Purpose</a:t>
            </a:r>
          </a:p>
          <a:p>
            <a:pPr lvl="1" algn="just"/>
            <a:r>
              <a:rPr lang="en-US" sz="1600" dirty="0"/>
              <a:t>The project aims to predict road accidents using machine learning techniques to reduce their frequency and severity. </a:t>
            </a:r>
          </a:p>
          <a:p>
            <a:pPr lvl="1" algn="just"/>
            <a:r>
              <a:rPr lang="en-US" sz="1600" dirty="0"/>
              <a:t>By providing accurate forecasts, the system assists traffic authorities in enhancing safety measures and optimizing emergency response strategies.</a:t>
            </a:r>
          </a:p>
          <a:p>
            <a:pPr lvl="1" algn="just"/>
            <a:r>
              <a:rPr lang="en-US" sz="1600" dirty="0"/>
              <a:t> Additionally, it aids urban planners in designing safer infrastructure, ultimately lowering accident risks and minimizing the financial burden associated with delays and emergency services.</a:t>
            </a:r>
            <a:endParaRPr lang="en-IN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1755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862" y="511765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IN" dirty="0"/>
              <a:t>2. Requirement Engineering</a:t>
            </a:r>
            <a:br>
              <a:rPr lang="en-IN" dirty="0"/>
            </a:br>
            <a:r>
              <a:rPr lang="en-IN" dirty="0"/>
              <a:t>	</a:t>
            </a:r>
            <a:r>
              <a:rPr lang="en-IN" sz="3100" dirty="0"/>
              <a:t>2.1 Requirement Collection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9A8C4-4EBE-CD01-32B2-BE69FCAB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2353" y="1586177"/>
            <a:ext cx="8780279" cy="4863783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en-US" sz="1600" dirty="0"/>
              <a:t>The requirement collection phase focuses on gathering all necessary features and expectations for the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"Proactive Road Safety: A Hybrid Machine Learning Model for Predicting Traffic Accidents and Severity" </a:t>
            </a:r>
            <a:r>
              <a:rPr lang="en-US" sz="1600" dirty="0"/>
              <a:t>system. 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sz="1600" b="1" dirty="0">
                <a:solidFill>
                  <a:schemeClr val="tx1"/>
                </a:solidFill>
              </a:rPr>
              <a:t>Stakeholders: </a:t>
            </a:r>
          </a:p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Users: Commuters and drivers who will receive accident predictions based on historical data for safer travel planning.</a:t>
            </a:r>
          </a:p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Admin: System administrators responsible for managing historical datasets, training the machine learning models, and ensuring system operations.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IN" sz="1600" b="1" i="0" dirty="0">
                <a:solidFill>
                  <a:srgbClr val="0D0D0D"/>
                </a:solidFill>
                <a:effectLst/>
              </a:rPr>
              <a:t>Research Papers Reviewed</a:t>
            </a:r>
          </a:p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“</a:t>
            </a:r>
            <a:r>
              <a:rPr lang="en-IN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Time Series Analysis of Road Accidents Using ARIMA Model” by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IN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Chelule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, J. C., </a:t>
            </a:r>
            <a:r>
              <a:rPr lang="en-IN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Ngetich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, M. K., </a:t>
            </a:r>
            <a:r>
              <a:rPr lang="en-IN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Anapapa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, A., &amp; </a:t>
            </a:r>
            <a:r>
              <a:rPr lang="en-IN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Imboga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, H. (2019). </a:t>
            </a:r>
          </a:p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“Recent Advances in Traffic Accident Analysis and Prediction” by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IN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Behboudi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, N., </a:t>
            </a:r>
            <a:r>
              <a:rPr lang="en-IN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Moosavi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, S., &amp; Ramnath (2024).</a:t>
            </a:r>
            <a:endParaRPr lang="en-US" sz="1600" b="1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1600" b="1" dirty="0">
                <a:solidFill>
                  <a:schemeClr val="tx1"/>
                </a:solidFill>
              </a:rPr>
              <a:t>Dataset Used: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/>
              <a:t>Past traffic accident records (location, time, weather conditions, accident severity) from Kaggle.</a:t>
            </a:r>
            <a:endParaRPr lang="en-IN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561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629" y="459587"/>
            <a:ext cx="8911687" cy="1280890"/>
          </a:xfrm>
        </p:spPr>
        <p:txBody>
          <a:bodyPr/>
          <a:lstStyle/>
          <a:p>
            <a:r>
              <a:rPr lang="en-IN" dirty="0"/>
              <a:t>2.2 Function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9A8C4-4EBE-CD01-32B2-BE69FCAB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3630" y="1435511"/>
            <a:ext cx="9236152" cy="4817805"/>
          </a:xfrm>
        </p:spPr>
        <p:txBody>
          <a:bodyPr>
            <a:normAutofit fontScale="55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sz="2900" b="1" i="0" dirty="0">
                <a:solidFill>
                  <a:srgbClr val="0D0D0D"/>
                </a:solidFill>
                <a:effectLst/>
              </a:rPr>
              <a:t>User Input : </a:t>
            </a:r>
            <a:r>
              <a:rPr lang="en-US" sz="2900" b="0" i="0" dirty="0">
                <a:solidFill>
                  <a:srgbClr val="0D0D0D"/>
                </a:solidFill>
                <a:effectLst/>
              </a:rPr>
              <a:t>Users will provide details like location, time, and weather conditions for accident prediction.</a:t>
            </a:r>
          </a:p>
          <a:p>
            <a:pPr algn="just">
              <a:lnSpc>
                <a:spcPct val="150000"/>
              </a:lnSpc>
            </a:pPr>
            <a:r>
              <a:rPr lang="en-US" sz="2900" b="1" i="0" dirty="0">
                <a:solidFill>
                  <a:srgbClr val="0D0D0D"/>
                </a:solidFill>
                <a:effectLst/>
              </a:rPr>
              <a:t>Add &amp; Update Historical Data</a:t>
            </a:r>
            <a:r>
              <a:rPr lang="en-US" sz="2900" dirty="0">
                <a:solidFill>
                  <a:srgbClr val="0D0D0D"/>
                </a:solidFill>
              </a:rPr>
              <a:t>: </a:t>
            </a:r>
            <a:r>
              <a:rPr lang="en-US" sz="2900" b="0" i="0" dirty="0">
                <a:solidFill>
                  <a:srgbClr val="0D0D0D"/>
                </a:solidFill>
                <a:effectLst/>
              </a:rPr>
              <a:t>Admin will manage the historical data of accidents (e.g., location, severity) to ensure predictions are based on up-to-date and accurate information.</a:t>
            </a:r>
          </a:p>
          <a:p>
            <a:pPr algn="just">
              <a:lnSpc>
                <a:spcPct val="150000"/>
              </a:lnSpc>
            </a:pPr>
            <a:r>
              <a:rPr lang="en-US" sz="2900" b="1" i="0" dirty="0">
                <a:solidFill>
                  <a:srgbClr val="0D0D0D"/>
                </a:solidFill>
                <a:effectLst/>
              </a:rPr>
              <a:t>Preprocess Data: </a:t>
            </a:r>
            <a:r>
              <a:rPr lang="en-US" sz="2900" b="0" i="0" dirty="0">
                <a:solidFill>
                  <a:srgbClr val="0D0D0D"/>
                </a:solidFill>
                <a:effectLst/>
              </a:rPr>
              <a:t>The system will clean and preprocess data, including handling missing values and outliers, ensuring that the input data is ready for prediction.</a:t>
            </a:r>
          </a:p>
          <a:p>
            <a:pPr algn="just">
              <a:lnSpc>
                <a:spcPct val="150000"/>
              </a:lnSpc>
            </a:pPr>
            <a:r>
              <a:rPr lang="en-US" sz="2900" b="1" i="0" dirty="0">
                <a:solidFill>
                  <a:srgbClr val="0D0D0D"/>
                </a:solidFill>
                <a:effectLst/>
              </a:rPr>
              <a:t>Model Training</a:t>
            </a:r>
            <a:r>
              <a:rPr lang="en-US" sz="2900" b="0" i="0" dirty="0">
                <a:solidFill>
                  <a:srgbClr val="0D0D0D"/>
                </a:solidFill>
                <a:effectLst/>
              </a:rPr>
              <a:t>: Train machine learning models (Random Forest, Time Series) for accident prediction and forecasting.</a:t>
            </a:r>
          </a:p>
          <a:p>
            <a:pPr algn="just">
              <a:lnSpc>
                <a:spcPct val="150000"/>
              </a:lnSpc>
            </a:pPr>
            <a:r>
              <a:rPr lang="en-US" sz="2900" b="1" i="0" dirty="0">
                <a:solidFill>
                  <a:srgbClr val="0D0D0D"/>
                </a:solidFill>
                <a:effectLst/>
              </a:rPr>
              <a:t>Generate Prediction: </a:t>
            </a:r>
            <a:r>
              <a:rPr lang="en-US" sz="2900" b="0" i="0" dirty="0">
                <a:solidFill>
                  <a:srgbClr val="0D0D0D"/>
                </a:solidFill>
                <a:effectLst/>
              </a:rPr>
              <a:t>After running the models, the system will generate predictions for the likelihood of an accident and its severity (e.g., slight, serious, fatal).</a:t>
            </a:r>
          </a:p>
          <a:p>
            <a:pPr algn="just">
              <a:lnSpc>
                <a:spcPct val="150000"/>
              </a:lnSpc>
            </a:pPr>
            <a:r>
              <a:rPr lang="en-US" sz="2900" b="1" i="0" dirty="0">
                <a:solidFill>
                  <a:srgbClr val="0D0D0D"/>
                </a:solidFill>
                <a:effectLst/>
              </a:rPr>
              <a:t>Display Results</a:t>
            </a:r>
            <a:r>
              <a:rPr lang="en-US" sz="2900" dirty="0">
                <a:solidFill>
                  <a:srgbClr val="0D0D0D"/>
                </a:solidFill>
              </a:rPr>
              <a:t>: </a:t>
            </a:r>
            <a:r>
              <a:rPr lang="en-US" sz="2900" b="0" i="0" dirty="0">
                <a:solidFill>
                  <a:srgbClr val="0D0D0D"/>
                </a:solidFill>
                <a:effectLst/>
              </a:rPr>
              <a:t> Display predictions clearly, showing accident likelihood and severity</a:t>
            </a:r>
            <a:r>
              <a:rPr lang="en-US" sz="2900" b="0" i="0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  <a:endParaRPr lang="en-US" sz="2900" b="0" i="0" dirty="0">
              <a:solidFill>
                <a:srgbClr val="0D0D0D"/>
              </a:solidFill>
              <a:effectLst/>
            </a:endParaRPr>
          </a:p>
          <a:p>
            <a:pPr algn="just">
              <a:lnSpc>
                <a:spcPct val="150000"/>
              </a:lnSpc>
            </a:pPr>
            <a:r>
              <a:rPr lang="en-US" sz="2900" b="1" i="0" dirty="0">
                <a:solidFill>
                  <a:srgbClr val="0D0D0D"/>
                </a:solidFill>
                <a:effectLst/>
              </a:rPr>
              <a:t>Update Models</a:t>
            </a:r>
            <a:r>
              <a:rPr lang="en-US" sz="2900" dirty="0">
                <a:solidFill>
                  <a:srgbClr val="0D0D0D"/>
                </a:solidFill>
              </a:rPr>
              <a:t>: </a:t>
            </a:r>
            <a:r>
              <a:rPr lang="en-US" sz="2900" b="0" i="0" dirty="0">
                <a:solidFill>
                  <a:srgbClr val="0D0D0D"/>
                </a:solidFill>
                <a:effectLst/>
              </a:rPr>
              <a:t>Admin can update the models with new data or training techniques to improve prediction accuracy.</a:t>
            </a:r>
          </a:p>
          <a:p>
            <a:pPr algn="just"/>
            <a:endParaRPr lang="en-IN" sz="1600" dirty="0"/>
          </a:p>
          <a:p>
            <a:pPr algn="just"/>
            <a:endParaRPr lang="en-IN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5955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6845" y="522510"/>
            <a:ext cx="8911687" cy="1280890"/>
          </a:xfrm>
        </p:spPr>
        <p:txBody>
          <a:bodyPr/>
          <a:lstStyle/>
          <a:p>
            <a:r>
              <a:rPr lang="en-IN" dirty="0"/>
              <a:t>2.2 Non Functional Requirements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9A8C4-4EBE-CD01-32B2-BE69FCAB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9086" y="1557038"/>
            <a:ext cx="8345922" cy="477845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Performance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High accuracy and quick prediction times for accident forecasting.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Scalability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Handle large datasets and multiple users without performance loss.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Security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Data privacy and security must be ensured for all collected datasets, particularly if sensitive information (e.g., accident locations or driver information) is used.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Usability: 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system should be easy to navigate for users.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Reliability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The system should remain operational with minimal downtime, especially during peak traffic periods. Ensure 99% uptime with backup and recovery mechanisms..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Portability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Deployable on cloud or local servers, cross-platform compatibility. </a:t>
            </a:r>
            <a:endParaRPr lang="en-IN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1163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0342" y="664592"/>
            <a:ext cx="8911687" cy="1280890"/>
          </a:xfrm>
        </p:spPr>
        <p:txBody>
          <a:bodyPr/>
          <a:lstStyle/>
          <a:p>
            <a:r>
              <a:rPr lang="en-IN" dirty="0"/>
              <a:t>2.3 Use Case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7</a:t>
            </a:fld>
            <a:endParaRPr lang="en-IN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9DB4AE4-8A56-122A-DF22-D2FD382F8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232" y="1567026"/>
            <a:ext cx="6525536" cy="495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974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3325" y="359067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IN" dirty="0"/>
              <a:t>3. Technical Design</a:t>
            </a:r>
            <a:br>
              <a:rPr lang="en-IN" dirty="0"/>
            </a:br>
            <a:r>
              <a:rPr lang="en-IN" dirty="0"/>
              <a:t>	</a:t>
            </a:r>
            <a:r>
              <a:rPr lang="en-IN" sz="2700" dirty="0">
                <a:solidFill>
                  <a:schemeClr val="tx1"/>
                </a:solidFill>
              </a:rPr>
              <a:t>3.1</a:t>
            </a:r>
            <a:r>
              <a:rPr lang="en-IN" sz="2700" dirty="0"/>
              <a:t> Technical Architecture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8</a:t>
            </a:fld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93B0B2-6357-6FBE-A74A-5748C3DEE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610" y="1621021"/>
            <a:ext cx="8411115" cy="471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225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0E8171-3C93-3951-64B3-73BCBD9C6C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99705-08D0-11A7-6890-F6B46FB1D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2046" y="583470"/>
            <a:ext cx="8911687" cy="128089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3.2</a:t>
            </a:r>
            <a:r>
              <a:rPr lang="en-IN" dirty="0"/>
              <a:t> Sequence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A5758-5323-C7B4-8A6F-91E3A4C34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9</a:t>
            </a:fld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1BAAC7-2526-D753-7C9E-768BF6E2E8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118" y="1405472"/>
            <a:ext cx="8767542" cy="451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22747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754</TotalTime>
  <Words>1287</Words>
  <Application>Microsoft Office PowerPoint</Application>
  <PresentationFormat>Widescreen</PresentationFormat>
  <Paragraphs>108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Century Gothic</vt:lpstr>
      <vt:lpstr>Times New Roman</vt:lpstr>
      <vt:lpstr>ui-sans-serif</vt:lpstr>
      <vt:lpstr>Wingdings 3</vt:lpstr>
      <vt:lpstr>Wisp</vt:lpstr>
      <vt:lpstr>          Presentation on  Proactive Road Safety: A Hybrid Machine Learning Model for Predicting Traffic Accidents and Severity </vt:lpstr>
      <vt:lpstr>Contents</vt:lpstr>
      <vt:lpstr>1. Introduction</vt:lpstr>
      <vt:lpstr>2. Requirement Engineering  2.1 Requirement Collection</vt:lpstr>
      <vt:lpstr>2.2 Function Requirements</vt:lpstr>
      <vt:lpstr>2.2 Non Functional Requirements </vt:lpstr>
      <vt:lpstr>2.3 Use Case Diagram</vt:lpstr>
      <vt:lpstr>3. Technical Design  3.1 Technical Architecture</vt:lpstr>
      <vt:lpstr>3.2 Sequence Diagram</vt:lpstr>
      <vt:lpstr>3.3 Class Diagram</vt:lpstr>
      <vt:lpstr>3.4 DFD</vt:lpstr>
      <vt:lpstr>4. User Interface Design </vt:lpstr>
      <vt:lpstr>PowerPoint Presentation</vt:lpstr>
      <vt:lpstr>PowerPoint Presentation</vt:lpstr>
      <vt:lpstr>4. Data Design    4.1 Schema design   </vt:lpstr>
      <vt:lpstr>4.2 E-R Diagram </vt:lpstr>
      <vt:lpstr>GitHub Link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Deepak Singh Chouhan</dc:creator>
  <cp:lastModifiedBy>Bhoomika Sharma</cp:lastModifiedBy>
  <cp:revision>25</cp:revision>
  <dcterms:created xsi:type="dcterms:W3CDTF">2024-09-26T07:25:32Z</dcterms:created>
  <dcterms:modified xsi:type="dcterms:W3CDTF">2024-11-29T06:07:45Z</dcterms:modified>
</cp:coreProperties>
</file>