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6" r:id="rId2"/>
    <p:sldId id="306" r:id="rId3"/>
    <p:sldId id="340" r:id="rId4"/>
    <p:sldId id="332" r:id="rId5"/>
    <p:sldId id="471" r:id="rId6"/>
    <p:sldId id="467" r:id="rId7"/>
    <p:sldId id="478" r:id="rId8"/>
    <p:sldId id="472" r:id="rId9"/>
    <p:sldId id="473" r:id="rId10"/>
    <p:sldId id="474" r:id="rId11"/>
    <p:sldId id="475" r:id="rId12"/>
    <p:sldId id="476" r:id="rId13"/>
    <p:sldId id="477" r:id="rId14"/>
    <p:sldId id="479" r:id="rId15"/>
    <p:sldId id="480" r:id="rId16"/>
    <p:sldId id="481" r:id="rId17"/>
    <p:sldId id="303" r:id="rId18"/>
    <p:sldId id="305" r:id="rId19"/>
  </p:sldIdLst>
  <p:sldSz cx="9144000" cy="5715000" type="screen16x1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981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672" y="79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14/05/2019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93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8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730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4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715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06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350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98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653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743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39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02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using_iterator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www.arquitecturajava.com/java-iterator-vs-foreach/" TargetMode="External"/><Relationship Id="rId5" Type="http://schemas.openxmlformats.org/officeDocument/2006/relationships/hyperlink" Target="https://www.w3schools.com/java/java_arraylist.asp" TargetMode="External"/><Relationship Id="rId4" Type="http://schemas.openxmlformats.org/officeDocument/2006/relationships/hyperlink" Target="http://panamahitek.com/el-uso-de-listas-en-jav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12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5197371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Listas en Java: </a:t>
            </a:r>
            <a:r>
              <a:rPr lang="es-ES" sz="3600" b="1" dirty="0" err="1" smtClean="0">
                <a:solidFill>
                  <a:srgbClr val="FFFFFF"/>
                </a:solidFill>
              </a:rPr>
              <a:t>ArrayList</a:t>
            </a:r>
            <a:r>
              <a:rPr lang="es-ES" sz="3600" b="1" dirty="0" smtClean="0">
                <a:solidFill>
                  <a:srgbClr val="FFFFFF"/>
                </a:solidFill>
              </a:rPr>
              <a:t> con objetos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Recorrido de una lista con </a:t>
            </a:r>
            <a:r>
              <a:rPr lang="es-ES" sz="1600" dirty="0" err="1" smtClean="0">
                <a:solidFill>
                  <a:srgbClr val="FFFFFF"/>
                </a:solidFill>
              </a:rPr>
              <a:t>iterator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Listas con objetos y Polimorfismo.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347097" y="824005"/>
          <a:ext cx="8559053" cy="28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806">
                  <a:extLst>
                    <a:ext uri="{9D8B030D-6E8A-4147-A177-3AD203B41FA5}">
                      <a16:colId xmlns:a16="http://schemas.microsoft.com/office/drawing/2014/main" val="399744936"/>
                    </a:ext>
                  </a:extLst>
                </a:gridCol>
                <a:gridCol w="2849618">
                  <a:extLst>
                    <a:ext uri="{9D8B030D-6E8A-4147-A177-3AD203B41FA5}">
                      <a16:colId xmlns:a16="http://schemas.microsoft.com/office/drawing/2014/main" val="929168394"/>
                    </a:ext>
                  </a:extLst>
                </a:gridCol>
                <a:gridCol w="2934629">
                  <a:extLst>
                    <a:ext uri="{9D8B030D-6E8A-4147-A177-3AD203B41FA5}">
                      <a16:colId xmlns:a16="http://schemas.microsoft.com/office/drawing/2014/main" val="4028772949"/>
                    </a:ext>
                  </a:extLst>
                </a:gridCol>
              </a:tblGrid>
              <a:tr h="3507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spc="-10" dirty="0" smtClean="0">
                          <a:solidFill>
                            <a:srgbClr val="262626"/>
                          </a:solidFill>
                          <a:cs typeface="Source Sans Pro"/>
                        </a:rPr>
                        <a:t>Clase Perro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spc="-10" dirty="0" smtClean="0">
                          <a:solidFill>
                            <a:srgbClr val="262626"/>
                          </a:solidFill>
                          <a:cs typeface="Source Sans Pro"/>
                        </a:rPr>
                        <a:t>Clase 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spc="-10" dirty="0" smtClean="0">
                          <a:solidFill>
                            <a:srgbClr val="262626"/>
                          </a:solidFill>
                          <a:cs typeface="Source Sans Pro"/>
                        </a:rPr>
                        <a:t>Clase Vaca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60036"/>
                  </a:ext>
                </a:extLst>
              </a:tr>
              <a:tr h="2516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9905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8" y="1323153"/>
            <a:ext cx="2434487" cy="22066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35" y="1325049"/>
            <a:ext cx="2602611" cy="183623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672" y="1321517"/>
            <a:ext cx="2616142" cy="1839762"/>
          </a:xfrm>
          <a:prstGeom prst="rect">
            <a:avLst/>
          </a:prstGeom>
        </p:spPr>
      </p:pic>
      <p:sp>
        <p:nvSpPr>
          <p:cNvPr id="12" name="object 7"/>
          <p:cNvSpPr txBox="1"/>
          <p:nvPr/>
        </p:nvSpPr>
        <p:spPr>
          <a:xfrm>
            <a:off x="347097" y="3919774"/>
            <a:ext cx="8164347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Las tres clases implementan el método abstracto Sonido() para representar el sonido característico de cada animal.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68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935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una lista de Gatos, para empezar creamos 8 instancias de la clase Gato.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gato1 = new Gato(“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Michi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”, 2.1, 0.19, “Angora”);</a:t>
            </a: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gato2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(“Tomas”,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“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Siames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gato3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(“Manchas”,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“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Siames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gato4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(“Tom”,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“Persa”);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gato5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(“Jerry”,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“Angora”);</a:t>
            </a: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gato6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(“Putin”,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“Ruso”);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gato7 = new Gato(“Mary”, 2.1, 0.19, “Egipcio”); </a:t>
            </a: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 gato8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(“Jon”,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2.1, 0.19,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“Siberia”);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Manchas</a:t>
            </a:r>
          </a:p>
          <a:p>
            <a:pPr algn="ctr"/>
            <a:r>
              <a:rPr lang="es-PE" sz="10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Persa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Putin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Ruso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Mary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Egipcio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Michi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19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20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21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22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23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78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935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la lista y agregamos los objetos a ella.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&lt;Gato&gt; gatos 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(gato1);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(gato2);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(gato3);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(gato4);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(gato5);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(gato6);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(gato7);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(gato8);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Manchas</a:t>
            </a:r>
          </a:p>
          <a:p>
            <a:pPr algn="ctr"/>
            <a:r>
              <a:rPr lang="es-PE" sz="10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Persa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Putin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Ruso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Mary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Egipcio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Michi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19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20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21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22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23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5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837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Recorremos la lista y mostramos el resultado del método Sonido().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for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: gatos){</a:t>
            </a: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	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print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gato.Sonido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());</a:t>
            </a: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}</a:t>
            </a: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Como resultado obtendremos el mensaje “Miau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Miau</a:t>
            </a:r>
            <a:r>
              <a:rPr lang="es-MX" sz="1600" spc="-10" smtClean="0">
                <a:solidFill>
                  <a:srgbClr val="262626"/>
                </a:solidFill>
                <a:cs typeface="Source Sans Pro"/>
              </a:rPr>
              <a:t>” 8 veces.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Manchas</a:t>
            </a:r>
          </a:p>
          <a:p>
            <a:pPr algn="ctr"/>
            <a:r>
              <a:rPr lang="es-PE" sz="10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Persa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Putin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Ruso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Mary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Egipcio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Michi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19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20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21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22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23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35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837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Sin embargo, ahora tenemos distintos tipos de animales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Creamos una lista de Animales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 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&lt;Animal&gt; animales 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= new 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ArrayList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&lt;&gt;();</a:t>
            </a: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Aplicando Polimorfismo podemos agregar en cada elemento de la lista </a:t>
            </a: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animales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instancias de las clases derivadas de </a:t>
            </a:r>
            <a:r>
              <a:rPr lang="es-PE" b="1" dirty="0"/>
              <a:t>Animal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Victoria</a:t>
            </a:r>
          </a:p>
          <a:p>
            <a:pPr algn="ctr"/>
            <a:r>
              <a:rPr lang="es-PE" sz="1000" dirty="0" smtClean="0">
                <a:solidFill>
                  <a:srgbClr val="92D050"/>
                </a:solidFill>
              </a:rPr>
              <a:t>Vaca</a:t>
            </a:r>
            <a:endParaRPr lang="es-PE" sz="1000" dirty="0" smtClean="0">
              <a:solidFill>
                <a:srgbClr val="92D050"/>
              </a:solidFill>
            </a:endParaRPr>
          </a:p>
          <a:p>
            <a:pPr algn="ctr"/>
            <a:r>
              <a:rPr lang="es-PE" sz="1000" dirty="0" smtClean="0">
                <a:solidFill>
                  <a:schemeClr val="bg1">
                    <a:lumMod val="65000"/>
                  </a:schemeClr>
                </a:solidFill>
              </a:rPr>
              <a:t>Marrón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Lola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Vaca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B/N</a:t>
            </a:r>
            <a:endParaRPr lang="es-PE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Fido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Maltés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Boby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Boxer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Firulais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Shitzu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19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20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21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22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23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08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935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Creamos la lista y agregamos los objetos a ella.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(perro1);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(gato1);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(vaca1);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(vaca2);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(gato2);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(perro2);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(perro3);</a:t>
            </a: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animales.add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(gato3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);</a:t>
            </a: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Victoria</a:t>
            </a:r>
          </a:p>
          <a:p>
            <a:pPr algn="ctr"/>
            <a:r>
              <a:rPr lang="es-PE" sz="1000" dirty="0" smtClean="0">
                <a:solidFill>
                  <a:srgbClr val="92D050"/>
                </a:solidFill>
              </a:rPr>
              <a:t>Vaca</a:t>
            </a:r>
            <a:endParaRPr lang="es-PE" sz="1000" dirty="0" smtClean="0">
              <a:solidFill>
                <a:srgbClr val="92D050"/>
              </a:solidFill>
            </a:endParaRPr>
          </a:p>
          <a:p>
            <a:pPr algn="ctr"/>
            <a:r>
              <a:rPr lang="es-PE" sz="1000" dirty="0" smtClean="0">
                <a:solidFill>
                  <a:schemeClr val="bg1">
                    <a:lumMod val="65000"/>
                  </a:schemeClr>
                </a:solidFill>
              </a:rPr>
              <a:t>Marrón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Lola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Vaca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B/N</a:t>
            </a:r>
            <a:endParaRPr lang="es-PE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Fido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Maltés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Boby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Boxer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Firulais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Shitzu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35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36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37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38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39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5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886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Recorremos la lista y mostramos el resultado del método Sonido().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for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(Animal </a:t>
            </a:r>
            <a:r>
              <a:rPr lang="es-PE" sz="1600" spc="-1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: animales){</a:t>
            </a:r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	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print</a:t>
            </a:r>
            <a:r>
              <a:rPr lang="es-PE" sz="1600" spc="-10" dirty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</a:t>
            </a:r>
            <a:r>
              <a:rPr lang="es-PE" sz="1600" spc="-10" dirty="0" err="1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animal.Sonido</a:t>
            </a:r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());</a:t>
            </a:r>
          </a:p>
          <a:p>
            <a:r>
              <a:rPr lang="es-PE" sz="1600" spc="-10" dirty="0" smtClean="0">
                <a:solidFill>
                  <a:schemeClr val="accent1"/>
                </a:solidFill>
                <a:latin typeface="Consolas" panose="020B0609020204030204" pitchFamily="49" charset="0"/>
                <a:cs typeface="Source Sans Pro"/>
              </a:rPr>
              <a:t>}</a:t>
            </a: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Por polimorfismo, el retorno del método Sonido() en cada iteración dependerá de la instancia almacenada en cada posición de la lista. Para el caso de un objeto Perro obtendremos “Guau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Guau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”, para un objeto Gato obtendremos “Miau 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Miau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” y para un objeto Vaca obtendremos “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Muuuu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”.</a:t>
            </a:r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Listas</a:t>
            </a:r>
            <a:r>
              <a:rPr lang="en-US" sz="1700" dirty="0">
                <a:solidFill>
                  <a:srgbClr val="438AD7"/>
                </a:solidFill>
              </a:rPr>
              <a:t> con </a:t>
            </a:r>
            <a:r>
              <a:rPr lang="en-US" sz="1700" dirty="0" err="1">
                <a:solidFill>
                  <a:srgbClr val="438AD7"/>
                </a:solidFill>
              </a:rPr>
              <a:t>objetos</a:t>
            </a:r>
            <a:r>
              <a:rPr lang="en-US" sz="1700" dirty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48945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Tomas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Siames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41705" y="1587669"/>
            <a:ext cx="648222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000" dirty="0" smtClean="0"/>
              <a:t>Victoria</a:t>
            </a:r>
          </a:p>
          <a:p>
            <a:pPr algn="ctr"/>
            <a:r>
              <a:rPr lang="es-PE" sz="1000" dirty="0" smtClean="0">
                <a:solidFill>
                  <a:srgbClr val="92D050"/>
                </a:solidFill>
              </a:rPr>
              <a:t>Vaca</a:t>
            </a:r>
            <a:endParaRPr lang="es-PE" sz="1000" dirty="0" smtClean="0">
              <a:solidFill>
                <a:srgbClr val="92D050"/>
              </a:solidFill>
            </a:endParaRPr>
          </a:p>
          <a:p>
            <a:pPr algn="ctr"/>
            <a:r>
              <a:rPr lang="es-PE" sz="1000" dirty="0" smtClean="0">
                <a:solidFill>
                  <a:schemeClr val="bg1">
                    <a:lumMod val="65000"/>
                  </a:schemeClr>
                </a:solidFill>
              </a:rPr>
              <a:t>Marrón</a:t>
            </a:r>
            <a:endParaRPr lang="es-P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81785" y="1587667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Lola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Vaca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B/N</a:t>
            </a:r>
            <a:endParaRPr lang="es-PE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418568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Jerry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Angora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070819" y="1587666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Fido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Maltés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19041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Boby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Boxer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379434" y="1587669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smtClean="0"/>
              <a:t>Jon</a:t>
            </a:r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Gato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smtClean="0">
                <a:solidFill>
                  <a:schemeClr val="bg1">
                    <a:lumMod val="65000"/>
                  </a:schemeClr>
                </a:solidFill>
              </a:rPr>
              <a:t>Siberia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827969" y="1587668"/>
            <a:ext cx="640080" cy="69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200" dirty="0" err="1" smtClean="0"/>
              <a:t>Firulais</a:t>
            </a:r>
            <a:endParaRPr lang="es-PE" sz="1200" dirty="0" smtClean="0"/>
          </a:p>
          <a:p>
            <a:pPr algn="ctr"/>
            <a:r>
              <a:rPr lang="es-PE" sz="1200" dirty="0" smtClean="0">
                <a:solidFill>
                  <a:srgbClr val="92D050"/>
                </a:solidFill>
              </a:rPr>
              <a:t>Perro</a:t>
            </a:r>
            <a:endParaRPr lang="es-PE" sz="1200" dirty="0" smtClean="0">
              <a:solidFill>
                <a:srgbClr val="92D050"/>
              </a:solidFill>
            </a:endParaRPr>
          </a:p>
          <a:p>
            <a:pPr algn="ctr"/>
            <a:r>
              <a:rPr lang="es-PE" sz="1200" dirty="0" err="1" smtClean="0">
                <a:solidFill>
                  <a:schemeClr val="bg1">
                    <a:lumMod val="65000"/>
                  </a:schemeClr>
                </a:solidFill>
              </a:rPr>
              <a:t>Shitzu</a:t>
            </a:r>
            <a:endParaRPr lang="es-P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CuadroTexto 3"/>
          <p:cNvSpPr txBox="1"/>
          <p:nvPr/>
        </p:nvSpPr>
        <p:spPr>
          <a:xfrm>
            <a:off x="202455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 smtClean="0"/>
              <a:t>0</a:t>
            </a:r>
            <a:endParaRPr lang="es-PE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697221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1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3335218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2</a:t>
            </a:r>
          </a:p>
        </p:txBody>
      </p:sp>
      <p:sp>
        <p:nvSpPr>
          <p:cNvPr id="35" name="CuadroTexto 20"/>
          <p:cNvSpPr txBox="1"/>
          <p:nvPr/>
        </p:nvSpPr>
        <p:spPr>
          <a:xfrm>
            <a:off x="3990666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3</a:t>
            </a:r>
          </a:p>
        </p:txBody>
      </p:sp>
      <p:sp>
        <p:nvSpPr>
          <p:cNvPr id="36" name="CuadroTexto 21"/>
          <p:cNvSpPr txBox="1"/>
          <p:nvPr/>
        </p:nvSpPr>
        <p:spPr>
          <a:xfrm>
            <a:off x="5275505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5</a:t>
            </a:r>
          </a:p>
        </p:txBody>
      </p:sp>
      <p:sp>
        <p:nvSpPr>
          <p:cNvPr id="37" name="CuadroTexto 22"/>
          <p:cNvSpPr txBox="1"/>
          <p:nvPr/>
        </p:nvSpPr>
        <p:spPr>
          <a:xfrm>
            <a:off x="5944007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6</a:t>
            </a:r>
          </a:p>
        </p:txBody>
      </p:sp>
      <p:sp>
        <p:nvSpPr>
          <p:cNvPr id="38" name="CuadroTexto 23"/>
          <p:cNvSpPr txBox="1"/>
          <p:nvPr/>
        </p:nvSpPr>
        <p:spPr>
          <a:xfrm>
            <a:off x="6602860" y="2297976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7</a:t>
            </a:r>
          </a:p>
        </p:txBody>
      </p:sp>
      <p:sp>
        <p:nvSpPr>
          <p:cNvPr id="39" name="CuadroTexto 26"/>
          <p:cNvSpPr txBox="1"/>
          <p:nvPr/>
        </p:nvSpPr>
        <p:spPr>
          <a:xfrm>
            <a:off x="4611020" y="2297975"/>
            <a:ext cx="19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0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En </a:t>
            </a:r>
            <a:r>
              <a:rPr lang="es-MX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esta sesión hemos aprendido 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 utilizar la clase </a:t>
            </a:r>
            <a:r>
              <a:rPr lang="es-MX" sz="1700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Iterator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 para recorrer una lista.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agregar objetos a una lista y en el recorrida de ésta utilizar sus métodos.</a:t>
            </a:r>
            <a:endParaRPr lang="es-MX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Podemos 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aplicar polimorfismo para almacenar distintos tipos de instancias en una lista. 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Al recorrerla podremos utilizar los métodos dependiendo del tipo de instancia almacenado.</a:t>
            </a: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www.tutorialspoint.com/java/java_using_iterator.htm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panamahitek.com/el-uso-de-listas-en-java/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www.w3schools.com/java/java_arraylist.asp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6"/>
              </a:rPr>
              <a:t>https://www.arquitecturajava.com/java-iterator-vs-foreach/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58" y="3561173"/>
            <a:ext cx="2430507" cy="16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Almacenar un grupo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objetos en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colección de tipo lista.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Realizar operaciones a los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objetos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almacenados utilizando métodos para agregar, eliminar o modificar elementos.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Recorrer una lista utilizando una estructura repetitiva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for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y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foreach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aplicando polimorfismo.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637200" lvl="1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 uso de listas en Java es una forma útil de almacenar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datos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,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esta vez aprenderemos a almacenar objetos en una lista y aplicar polimorfismo para almacenar diferentes tipos de objetos en una lista.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Recorrido de una lista con </a:t>
            </a:r>
            <a:r>
              <a:rPr lang="es-ES" sz="2800" dirty="0" err="1" smtClean="0">
                <a:solidFill>
                  <a:srgbClr val="FFFFFF"/>
                </a:solidFill>
              </a:rPr>
              <a:t>Iterator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886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Iterator</a:t>
            </a:r>
            <a:endParaRPr lang="es-MX" sz="16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La clase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Iterator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permite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recorrer una colección, obtener o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eliminar sus elementos.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Para recorrer una lista podemos utilizar los siguientes métodos: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hasNext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Retorna un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boolean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con valor verdadero si hay un siguiente elemento por recorrer. Retorna falso si se ha llegado al final de la lista.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spc="-10" dirty="0" err="1">
                <a:solidFill>
                  <a:srgbClr val="262626"/>
                </a:solidFill>
                <a:cs typeface="Source Sans Pro"/>
              </a:rPr>
              <a:t>n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ext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  <a:endParaRPr lang="es-MX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Retorna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siguiente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elemento por recorrer.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Si no hay más elementos por recorrer lanzará una excepción.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 smtClean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endParaRPr lang="es-PE" sz="1600" spc="-10" dirty="0">
              <a:solidFill>
                <a:schemeClr val="accent1"/>
              </a:solidFill>
              <a:latin typeface="Consolas" panose="020B0609020204030204" pitchFamily="49" charset="0"/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Recorrido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una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lista</a:t>
            </a:r>
            <a:r>
              <a:rPr lang="en-US" sz="1700" dirty="0" smtClean="0">
                <a:solidFill>
                  <a:srgbClr val="438AD7"/>
                </a:solidFill>
              </a:rPr>
              <a:t> con Iterator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938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Otros métodos: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previous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  <a:endParaRPr lang="es-MX" sz="15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Retorna el elemento previo.</a:t>
            </a: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500" dirty="0"/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hasPrevious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Retorna un </a:t>
            </a:r>
            <a:r>
              <a:rPr lang="es-MX" sz="1500" spc="-10" dirty="0" err="1" smtClean="0">
                <a:solidFill>
                  <a:srgbClr val="262626"/>
                </a:solidFill>
                <a:cs typeface="Source Sans Pro"/>
              </a:rPr>
              <a:t>boolean</a:t>
            </a: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 que es verdadero si hay un elemento previo sino retorna falso.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nextIndex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Retorna el índice del siguiente elemento, si no hay siguiente retorna el tamaño de la lista.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previousIndex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Retorna el índice del elemento previo, si no hay previo retorna -1.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remove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()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Remueve el elemento actual del </a:t>
            </a:r>
            <a:r>
              <a:rPr lang="es-MX" sz="1500" spc="-10" dirty="0" err="1" smtClean="0">
                <a:solidFill>
                  <a:srgbClr val="262626"/>
                </a:solidFill>
                <a:cs typeface="Source Sans Pro"/>
              </a:rPr>
              <a:t>iterator</a:t>
            </a: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set(</a:t>
            </a:r>
            <a:r>
              <a:rPr lang="es-MX" sz="1500" b="1" spc="-10" dirty="0" err="1" smtClean="0">
                <a:solidFill>
                  <a:srgbClr val="262626"/>
                </a:solidFill>
                <a:cs typeface="Source Sans Pro"/>
              </a:rPr>
              <a:t>Class</a:t>
            </a: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 objeto)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Asigna un objeto en el elemento actual del </a:t>
            </a:r>
            <a:r>
              <a:rPr lang="es-MX" sz="1500" spc="-10" dirty="0" err="1" smtClean="0">
                <a:solidFill>
                  <a:srgbClr val="262626"/>
                </a:solidFill>
                <a:cs typeface="Source Sans Pro"/>
              </a:rPr>
              <a:t>iterator</a:t>
            </a:r>
            <a:r>
              <a:rPr lang="es-MX" sz="15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s-MX" sz="15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Recorrido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una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lista</a:t>
            </a:r>
            <a:r>
              <a:rPr lang="en-US" sz="1700" dirty="0" smtClean="0">
                <a:solidFill>
                  <a:srgbClr val="438AD7"/>
                </a:solidFill>
              </a:rPr>
              <a:t> con Iterator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851" y="4280764"/>
            <a:ext cx="1251660" cy="8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500" b="1" spc="-10" dirty="0" smtClean="0">
                <a:solidFill>
                  <a:srgbClr val="262626"/>
                </a:solidFill>
                <a:cs typeface="Source Sans Pro"/>
              </a:rPr>
              <a:t>Ejemplo:</a:t>
            </a: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500" b="1" spc="-10" dirty="0" smtClean="0">
              <a:solidFill>
                <a:srgbClr val="262626"/>
              </a:solidFill>
              <a:cs typeface="Source Sans Pro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Iterator&lt;String&gt; it =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nombres.iterator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it.hasNext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	print(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it.next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Recorrido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una</a:t>
            </a:r>
            <a:r>
              <a:rPr lang="en-US" sz="1700" dirty="0" smtClean="0">
                <a:solidFill>
                  <a:srgbClr val="438AD7"/>
                </a:solidFill>
              </a:rPr>
              <a:t> </a:t>
            </a:r>
            <a:r>
              <a:rPr lang="en-US" sz="1700" dirty="0" err="1" smtClean="0">
                <a:solidFill>
                  <a:srgbClr val="438AD7"/>
                </a:solidFill>
              </a:rPr>
              <a:t>lista</a:t>
            </a:r>
            <a:r>
              <a:rPr lang="en-US" sz="1700" dirty="0" smtClean="0">
                <a:solidFill>
                  <a:srgbClr val="438AD7"/>
                </a:solidFill>
              </a:rPr>
              <a:t> con Iterator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Listas con objetos y polimorfismo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0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011" y="2913811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7"/>
          <p:cNvSpPr txBox="1"/>
          <p:nvPr/>
        </p:nvSpPr>
        <p:spPr>
          <a:xfrm>
            <a:off x="511341" y="826950"/>
            <a:ext cx="8164347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Tenemos una superclase Animal y tres clases derivadas Perro, Gato y Vaca.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 smtClean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Listas</a:t>
            </a:r>
            <a:r>
              <a:rPr lang="en-US" sz="1700" dirty="0" smtClean="0">
                <a:solidFill>
                  <a:srgbClr val="438AD7"/>
                </a:solidFill>
              </a:rPr>
              <a:t> con </a:t>
            </a:r>
            <a:r>
              <a:rPr lang="en-US" sz="1700" dirty="0" err="1" smtClean="0">
                <a:solidFill>
                  <a:srgbClr val="438AD7"/>
                </a:solidFill>
              </a:rPr>
              <a:t>objetos</a:t>
            </a:r>
            <a:r>
              <a:rPr lang="en-US" sz="1700" dirty="0" smtClean="0">
                <a:solidFill>
                  <a:srgbClr val="438AD7"/>
                </a:solidFill>
              </a:rPr>
              <a:t> y </a:t>
            </a:r>
            <a:r>
              <a:rPr lang="en-US" sz="1700" dirty="0" err="1" smtClean="0">
                <a:solidFill>
                  <a:srgbClr val="438AD7"/>
                </a:solidFill>
              </a:rPr>
              <a:t>polimorfismo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41" y="1480017"/>
            <a:ext cx="5497928" cy="27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923</Words>
  <Application>Microsoft Office PowerPoint</Application>
  <PresentationFormat>Presentación en pantalla (16:10)</PresentationFormat>
  <Paragraphs>541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628</cp:revision>
  <cp:lastPrinted>2018-01-16T21:42:59Z</cp:lastPrinted>
  <dcterms:created xsi:type="dcterms:W3CDTF">2016-10-06T14:52:02Z</dcterms:created>
  <dcterms:modified xsi:type="dcterms:W3CDTF">2019-05-15T02:56:13Z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