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7.xml" ContentType="application/vnd.openxmlformats-officedocument.presentationml.tags+xml"/>
  <Override PartName="/ppt/notesSlides/notesSlide21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6" r:id="rId2"/>
    <p:sldId id="306" r:id="rId3"/>
    <p:sldId id="340" r:id="rId4"/>
    <p:sldId id="332" r:id="rId5"/>
    <p:sldId id="471" r:id="rId6"/>
    <p:sldId id="488" r:id="rId7"/>
    <p:sldId id="482" r:id="rId8"/>
    <p:sldId id="487" r:id="rId9"/>
    <p:sldId id="483" r:id="rId10"/>
    <p:sldId id="485" r:id="rId11"/>
    <p:sldId id="484" r:id="rId12"/>
    <p:sldId id="467" r:id="rId13"/>
    <p:sldId id="486" r:id="rId14"/>
    <p:sldId id="489" r:id="rId15"/>
    <p:sldId id="490" r:id="rId16"/>
    <p:sldId id="491" r:id="rId17"/>
    <p:sldId id="472" r:id="rId18"/>
    <p:sldId id="473" r:id="rId19"/>
    <p:sldId id="492" r:id="rId20"/>
    <p:sldId id="493" r:id="rId21"/>
    <p:sldId id="494" r:id="rId22"/>
    <p:sldId id="495" r:id="rId23"/>
    <p:sldId id="496" r:id="rId24"/>
    <p:sldId id="303" r:id="rId25"/>
    <p:sldId id="305" r:id="rId26"/>
  </p:sldIdLst>
  <p:sldSz cx="9144000" cy="5715000" type="screen16x10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465" userDrawn="1">
          <p15:clr>
            <a:srgbClr val="A4A3A4"/>
          </p15:clr>
        </p15:guide>
        <p15:guide id="3" orient="horz" pos="3320" userDrawn="1">
          <p15:clr>
            <a:srgbClr val="A4A3A4"/>
          </p15:clr>
        </p15:guide>
        <p15:guide id="11" pos="317" userDrawn="1">
          <p15:clr>
            <a:srgbClr val="A4A3A4"/>
          </p15:clr>
        </p15:guide>
        <p15:guide id="12" orient="horz" pos="553" userDrawn="1">
          <p15:clr>
            <a:srgbClr val="A4A3A4"/>
          </p15:clr>
        </p15:guide>
        <p15:guide id="13" orient="horz" pos="3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F85A6"/>
    <a:srgbClr val="F2F2F2"/>
    <a:srgbClr val="558ED5"/>
    <a:srgbClr val="E6E6E6"/>
    <a:srgbClr val="D1022C"/>
    <a:srgbClr val="BFD5EF"/>
    <a:srgbClr val="FFFFFF"/>
    <a:srgbClr val="A6A6A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3981" autoAdjust="0"/>
  </p:normalViewPr>
  <p:slideViewPr>
    <p:cSldViewPr snapToGrid="0" snapToObjects="1" showGuides="1">
      <p:cViewPr varScale="1">
        <p:scale>
          <a:sx n="162" d="100"/>
          <a:sy n="162" d="100"/>
        </p:scale>
        <p:origin x="93" y="165"/>
      </p:cViewPr>
      <p:guideLst>
        <p:guide pos="5465"/>
        <p:guide orient="horz" pos="3320"/>
        <p:guide pos="317"/>
        <p:guide orient="horz" pos="553"/>
        <p:guide orient="horz" pos="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16/05/2019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787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8589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8083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139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6612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7986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6538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3320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0560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2238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386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7151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5173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916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5250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6796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9188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5670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544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206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22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69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Imagen Gig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9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16359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kern="12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NOMBRE DEL CURSO 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n-US" sz="800" kern="12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XX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204422" y="5384440"/>
              <a:ext cx="154401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© 2019 ISIL. Todos los derechos reservados</a:t>
              </a:r>
              <a:endParaRPr lang="es-ES_tradnl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495300" y="5328911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60" r:id="rId4"/>
    <p:sldLayoutId id="2147483657" r:id="rId5"/>
    <p:sldLayoutId id="2147483658" r:id="rId6"/>
    <p:sldLayoutId id="2147483661" r:id="rId7"/>
    <p:sldLayoutId id="2147483659" r:id="rId8"/>
    <p:sldLayoutId id="2147483662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activities.html?hl=EShttps://developer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hyperlink" Target="https://developer.android.com/guide/components/tasks-and-back-stack?hl=es_419" TargetMode="External"/><Relationship Id="rId4" Type="http://schemas.openxmlformats.org/officeDocument/2006/relationships/hyperlink" Target="https://developer.android.com/training/basics/firstapp/starting-activity?hl=es-41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088505" y="1653293"/>
            <a:ext cx="87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SESIÓN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051281" y="1730819"/>
            <a:ext cx="964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800" dirty="0" smtClean="0">
                <a:solidFill>
                  <a:srgbClr val="FFFFFF"/>
                </a:solidFill>
              </a:rPr>
              <a:t>13</a:t>
            </a:r>
            <a:endParaRPr lang="es-ES" sz="5800" dirty="0">
              <a:solidFill>
                <a:srgbClr val="FFFFFF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159592" y="1674447"/>
            <a:ext cx="5197371" cy="9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3600" b="1" dirty="0" smtClean="0">
                <a:solidFill>
                  <a:srgbClr val="FFFFFF"/>
                </a:solidFill>
              </a:rPr>
              <a:t>Manejo de </a:t>
            </a:r>
            <a:r>
              <a:rPr lang="es-ES" sz="3600" b="1" dirty="0" smtClean="0">
                <a:solidFill>
                  <a:srgbClr val="FFFFFF"/>
                </a:solidFill>
              </a:rPr>
              <a:t>actividades</a:t>
            </a:r>
          </a:p>
          <a:p>
            <a:pPr>
              <a:lnSpc>
                <a:spcPct val="80000"/>
              </a:lnSpc>
            </a:pPr>
            <a:r>
              <a:rPr lang="es-ES" sz="3600" b="1" dirty="0">
                <a:solidFill>
                  <a:srgbClr val="FFFFFF"/>
                </a:solidFill>
              </a:rPr>
              <a:t>e</a:t>
            </a:r>
            <a:r>
              <a:rPr lang="es-ES" sz="3600" b="1" dirty="0" smtClean="0">
                <a:solidFill>
                  <a:srgbClr val="FFFFFF"/>
                </a:solidFill>
              </a:rPr>
              <a:t>n Android</a:t>
            </a:r>
            <a:endParaRPr lang="es-ES" sz="3600" b="1" dirty="0" smtClean="0">
              <a:solidFill>
                <a:srgbClr val="FFFFFF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175138" y="3008050"/>
            <a:ext cx="502642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 smtClean="0">
                <a:solidFill>
                  <a:srgbClr val="FFFFFF"/>
                </a:solidFill>
              </a:rPr>
              <a:t>Actividades.</a:t>
            </a:r>
          </a:p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 smtClean="0">
                <a:solidFill>
                  <a:srgbClr val="FFFFFF"/>
                </a:solidFill>
              </a:rPr>
              <a:t>Envío de datos entre actividades.</a:t>
            </a:r>
            <a:endParaRPr lang="es-ES" sz="1600" dirty="0">
              <a:solidFill>
                <a:srgbClr val="FFFFFF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3056456" y="1777107"/>
            <a:ext cx="0" cy="720031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8125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 Mientras están en segundo plano, todas las actividades de la tarea se detienen, pero la pila de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actividades de cada tarea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permanece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intacta.</a:t>
            </a:r>
            <a:endParaRPr lang="es-MX" sz="1600" spc="-10" dirty="0">
              <a:solidFill>
                <a:srgbClr val="262626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La tarea B recibe una interacción del usuario en primer plano, mientras que la tarea A está en segundo plano, esperando que se la reanude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Una tarea luego puede volver a “primer plano” para que los usuarios puedan continuar desde donde la habían abandonado. 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Actividades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2050" name="Picture 2" descr="https://developer.android.com/images/fundamentals/diagram_multitasking.png?hl=es-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057" y="1676587"/>
            <a:ext cx="26384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ile:Android robo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 Puede haber varias tareas en segundo plano a la vez. 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Sin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embargo, si el usuario ejecuta muchas tareas en segundo plano al mismo tiempo, el sistema podría comenzar a destruir actividades en segundo plano para recuperar memoria</a:t>
            </a:r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Actividades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2050" name="Picture 2" descr="https://developer.android.com/images/fundamentals/diagram_multitasking.png?hl=es-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301" y="2691840"/>
            <a:ext cx="26384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Android robo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73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6617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500" b="1" spc="-10" dirty="0" smtClean="0">
                <a:solidFill>
                  <a:srgbClr val="262626"/>
                </a:solidFill>
                <a:cs typeface="Source Sans Pro"/>
              </a:rPr>
              <a:t>Creación de Actividades en Android Studio: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500" b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Una actividad es una clase derivada de </a:t>
            </a:r>
            <a:r>
              <a:rPr lang="es-MX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Activity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(o una subclase de ella).</a:t>
            </a: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Esta clase hereda de </a:t>
            </a:r>
            <a:r>
              <a:rPr lang="es-MX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Activity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varios métodos que el sistema operativo invoca cuando la activad cambia de estado (crear, pausar, destruir,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etc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).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Uno de los métodos más conocidos y que hemos utilizado es </a:t>
            </a:r>
            <a:r>
              <a:rPr lang="es-MX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onCreate</a:t>
            </a:r>
            <a:r>
              <a:rPr lang="es-MX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()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que es invocado por el sistema operativo cuando se crea la actividad. Éste método a su vez llama a </a:t>
            </a:r>
            <a:r>
              <a:rPr lang="es-MX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setContentView</a:t>
            </a:r>
            <a:r>
              <a:rPr lang="es-MX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()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para asignarle una interfaz de usuario mediante un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layout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xml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Actividades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5122" name="Picture 2" descr="Resultado de imagen para actividades andr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58" y="3472940"/>
            <a:ext cx="4234035" cy="130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ile:Android robo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06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6124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500" b="1" spc="-10" dirty="0" smtClean="0">
                <a:solidFill>
                  <a:srgbClr val="262626"/>
                </a:solidFill>
                <a:cs typeface="Source Sans Pro"/>
              </a:rPr>
              <a:t>Creación de Actividades en Android Studio: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500" b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Para crear una nueva actividad seleccionamos un paquete de nuestro proyecto donde se alojará la clase derivada de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Activity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Damos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click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derecho y escogemos la opción “new”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Actividades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804" y="3001021"/>
            <a:ext cx="3586722" cy="1320929"/>
          </a:xfrm>
          <a:prstGeom prst="rect">
            <a:avLst/>
          </a:prstGeom>
        </p:spPr>
      </p:pic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7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538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500" b="1" spc="-10" dirty="0" smtClean="0">
                <a:solidFill>
                  <a:srgbClr val="262626"/>
                </a:solidFill>
                <a:cs typeface="Source Sans Pro"/>
              </a:rPr>
              <a:t>Creación de Actividades en Android Studio: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500" b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Luego escogemos las siguientes opciones: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Actividades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373" y="1839447"/>
            <a:ext cx="4568347" cy="301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2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5139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500" b="1" spc="-10" dirty="0" smtClean="0">
                <a:solidFill>
                  <a:srgbClr val="262626"/>
                </a:solidFill>
                <a:cs typeface="Source Sans Pro"/>
              </a:rPr>
              <a:t>Creación de Actividades en Android Studio: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500" b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Si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desemos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cambiamos el nombre de la actividad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Actividades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397" y="1785254"/>
            <a:ext cx="3954780" cy="3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2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500" b="1" spc="-10" dirty="0" smtClean="0">
                <a:solidFill>
                  <a:srgbClr val="262626"/>
                </a:solidFill>
                <a:cs typeface="Source Sans Pro"/>
              </a:rPr>
              <a:t>Creación de Actividades en Android Studio: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500" b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Se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generá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una nueva actividad en nuestro proyecto, que comprende un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layout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xml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y una clase derivada de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AppCompatActivity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cuyo ancestro es la clase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Activity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Además podemos observar que esta actividad se ha registrado en el manifest.xml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Actividades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41" y="2607215"/>
            <a:ext cx="3511868" cy="187737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911" y="2471737"/>
            <a:ext cx="4269105" cy="2837498"/>
          </a:xfrm>
          <a:prstGeom prst="rect">
            <a:avLst/>
          </a:prstGeom>
        </p:spPr>
      </p:pic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6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1783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ES" sz="2800" dirty="0" smtClean="0">
                <a:solidFill>
                  <a:srgbClr val="FFFFFF"/>
                </a:solidFill>
              </a:rPr>
              <a:t>Envío de datos entre actividades</a:t>
            </a: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PE" sz="28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06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Podemos lanzar actividades desde otras actividades y podemos enviar datos al realizar esta acción.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Supondremos el caso de una actividad que tiene un botón y una caja de texto que será nuestra actividad principal (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MainActivity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), desde la cual al presionar el botón se lanzará una segunda actividad que llamaremos </a:t>
            </a:r>
            <a:r>
              <a:rPr lang="en-US" alt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DisplayMessageActivity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que mostrará el texto escrito en el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EditText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Envío de datos entre </a:t>
            </a:r>
            <a:r>
              <a:rPr lang="es-MX" sz="1700" dirty="0" smtClean="0">
                <a:solidFill>
                  <a:srgbClr val="438AD7"/>
                </a:solidFill>
              </a:rPr>
              <a:t>actividades</a:t>
            </a:r>
            <a:endParaRPr lang="es-MX" sz="1700" dirty="0">
              <a:solidFill>
                <a:srgbClr val="438AD7"/>
              </a:solidFill>
            </a:endParaRPr>
          </a:p>
        </p:txBody>
      </p:sp>
      <p:pic>
        <p:nvPicPr>
          <p:cNvPr id="2050" name="Picture 2" descr="https://developer.android.com/training/basics/firstapp/images/screenshot-activity2.png?hl=es-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579" y="2694383"/>
            <a:ext cx="5607869" cy="17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Para ello crearemos el método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sendMessage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que se ejecutará al presionar el botón.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Crearemos una instancia de </a:t>
            </a:r>
            <a:r>
              <a:rPr lang="es-MX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Intent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 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Intent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representa la “intención de hacer algo” de una app. Puedes usar las </a:t>
            </a:r>
            <a:r>
              <a:rPr lang="es-MX" sz="1600" spc="-10" dirty="0" err="1">
                <a:solidFill>
                  <a:srgbClr val="262626"/>
                </a:solidFill>
                <a:cs typeface="Source Sans Pro"/>
              </a:rPr>
              <a:t>intents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 para varias tareas, pero en esta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ocasión iniciaremos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otra </a:t>
            </a:r>
            <a:r>
              <a:rPr lang="es-MX" sz="1600" spc="-10" dirty="0" err="1">
                <a:solidFill>
                  <a:srgbClr val="262626"/>
                </a:solidFill>
                <a:cs typeface="Source Sans Pro"/>
              </a:rPr>
              <a:t>activity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.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En la sobrecarga que usamos para el constructor de </a:t>
            </a:r>
            <a:r>
              <a:rPr lang="es-MX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Intent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, el primer parámetro es la referencia de la clase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Activity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en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la que nos encontramos (</a:t>
            </a:r>
            <a:r>
              <a:rPr lang="es-MX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MainActivity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)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mediante </a:t>
            </a:r>
            <a:r>
              <a:rPr lang="es-MX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this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y el segundo parámetro es la Clase de la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Activity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que queremos abrir, es decir, </a:t>
            </a:r>
            <a:r>
              <a:rPr lang="en-US" altLang="en-US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DisplayMessageActivity</a:t>
            </a:r>
            <a:r>
              <a:rPr lang="en-US" altLang="en-US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.</a:t>
            </a:r>
            <a:endParaRPr lang="es-MX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Envío de datos entre </a:t>
            </a:r>
            <a:r>
              <a:rPr lang="es-MX" sz="1700" dirty="0" smtClean="0">
                <a:solidFill>
                  <a:srgbClr val="438AD7"/>
                </a:solidFill>
              </a:rPr>
              <a:t>actividades</a:t>
            </a:r>
            <a:endParaRPr lang="es-MX" sz="1700" dirty="0">
              <a:solidFill>
                <a:srgbClr val="438AD7"/>
              </a:solidFill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3837" y="2746954"/>
            <a:ext cx="5007781" cy="923330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sendMessage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view)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R.id.editText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message =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editText.getText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b="1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00" b="1" dirty="0" smtClean="0">
                <a:solidFill>
                  <a:srgbClr val="37474F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000" b="1" dirty="0" smtClean="0">
                <a:solidFill>
                  <a:srgbClr val="9C27B0"/>
                </a:solidFill>
                <a:latin typeface="Consolas" panose="020B0609020204030204" pitchFamily="49" charset="0"/>
              </a:rPr>
              <a:t>Intent</a:t>
            </a:r>
            <a:r>
              <a:rPr lang="en-US" altLang="en-US" sz="1000" b="1" dirty="0" smtClean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00" b="1" dirty="0" err="1">
                <a:solidFill>
                  <a:srgbClr val="37474F"/>
                </a:solidFill>
                <a:latin typeface="Consolas" panose="020B0609020204030204" pitchFamily="49" charset="0"/>
              </a:rPr>
              <a:t>intent</a:t>
            </a:r>
            <a:r>
              <a:rPr lang="en-US" altLang="en-US" sz="1000" b="1" dirty="0">
                <a:solidFill>
                  <a:srgbClr val="37474F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000" b="1" dirty="0">
                <a:solidFill>
                  <a:srgbClr val="3B78E7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000" b="1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00" b="1" dirty="0">
                <a:solidFill>
                  <a:srgbClr val="9C27B0"/>
                </a:solidFill>
                <a:latin typeface="Consolas" panose="020B0609020204030204" pitchFamily="49" charset="0"/>
              </a:rPr>
              <a:t>Intent</a:t>
            </a:r>
            <a:r>
              <a:rPr lang="en-US" altLang="en-US" sz="1000" b="1" dirty="0">
                <a:solidFill>
                  <a:srgbClr val="37474F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000" b="1" dirty="0">
                <a:solidFill>
                  <a:srgbClr val="3B78E7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000" b="1" dirty="0">
                <a:solidFill>
                  <a:srgbClr val="37474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000" b="1" dirty="0" err="1">
                <a:solidFill>
                  <a:srgbClr val="9C27B0"/>
                </a:solidFill>
                <a:latin typeface="Consolas" panose="020B0609020204030204" pitchFamily="49" charset="0"/>
              </a:rPr>
              <a:t>DisplayMessageActivity</a:t>
            </a:r>
            <a:r>
              <a:rPr lang="en-US" altLang="en-US" sz="1000" b="1" dirty="0" err="1">
                <a:solidFill>
                  <a:srgbClr val="37474F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00" b="1" dirty="0" err="1">
                <a:solidFill>
                  <a:srgbClr val="3B78E7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000" b="1" dirty="0">
                <a:solidFill>
                  <a:srgbClr val="37474F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000" b="1" dirty="0">
                <a:solidFill>
                  <a:srgbClr val="37474F"/>
                </a:solidFill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74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758" y="3561173"/>
            <a:ext cx="2430507" cy="162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OBJETIVOS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595" y="810908"/>
            <a:ext cx="8102216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Aplicar los conocimientos de POO para comprender la arquitectura de Android.</a:t>
            </a: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Conocer el ciclo de vida de una Actividad. </a:t>
            </a: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Abrir diferentes actividades en una aplicación y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medinte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métodos sobrecargados comunicarlas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envando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datos.</a:t>
            </a: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637200" lvl="1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El método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putExtra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de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Intent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nos va servir para enviar datos, presenta múltiples sobrecargas dependiendo del dato que deseemos enviar.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En nuestro caso enviaremos un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String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que pasaremos como segundo parámetro.</a:t>
            </a: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El primer parámetro es el nombre con el que reconoceremos el dato y con este objetivo crearemos una constante.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Envío de datos entre </a:t>
            </a:r>
            <a:r>
              <a:rPr lang="es-MX" sz="1700" dirty="0" smtClean="0">
                <a:solidFill>
                  <a:srgbClr val="438AD7"/>
                </a:solidFill>
              </a:rPr>
              <a:t>actividades</a:t>
            </a:r>
            <a:endParaRPr lang="es-MX" sz="1700" dirty="0">
              <a:solidFill>
                <a:srgbClr val="438AD7"/>
              </a:solidFill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822" y="1398522"/>
            <a:ext cx="2494598" cy="1924526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11341" y="4484072"/>
            <a:ext cx="5381281" cy="153888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EXTRA_MESSAGE 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D904F"/>
                </a:solidFill>
                <a:effectLst/>
                <a:latin typeface="Consolas" panose="020B0609020204030204" pitchFamily="49" charset="0"/>
              </a:rPr>
              <a:t>com.example.myfirstapp.MESSAGE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4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Esta sería la clase </a:t>
            </a:r>
            <a:r>
              <a:rPr lang="es-MX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MainActivity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: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Envío de datos entre </a:t>
            </a:r>
            <a:r>
              <a:rPr lang="es-MX" sz="1700" dirty="0" smtClean="0">
                <a:solidFill>
                  <a:srgbClr val="438AD7"/>
                </a:solidFill>
              </a:rPr>
              <a:t>actividades</a:t>
            </a:r>
            <a:endParaRPr lang="es-MX" sz="1700" dirty="0">
              <a:solidFill>
                <a:srgbClr val="438AD7"/>
              </a:solidFill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1341" y="1485173"/>
            <a:ext cx="5642570" cy="2616101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AppCompatActivity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EXTRA_MESSAGE 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D904F"/>
                </a:solidFill>
                <a:effectLst/>
                <a:latin typeface="Consolas" panose="020B0609020204030204" pitchFamily="49" charset="0"/>
              </a:rPr>
              <a:t>com.example.myfirstapp.MESSAGE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.onCreate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R.layout.activity_main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/** Called when the user taps the Send button */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sendMessage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view)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DisplayMessageActivity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R.id.editText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message =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editText.getText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intent.putExtra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(EXTRA_MESSAGE, message);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(intent);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11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Esta sería la clase </a:t>
            </a:r>
            <a:r>
              <a:rPr lang="es-MX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DisplayMessageActivity</a:t>
            </a:r>
            <a:r>
              <a:rPr lang="es-MX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y la forma de recibir el mensaje utilizando </a:t>
            </a:r>
            <a:r>
              <a:rPr lang="es-MX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Intent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: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Envío de datos entre </a:t>
            </a:r>
            <a:r>
              <a:rPr lang="es-MX" sz="1700" dirty="0" smtClean="0">
                <a:solidFill>
                  <a:srgbClr val="438AD7"/>
                </a:solidFill>
              </a:rPr>
              <a:t>actividades</a:t>
            </a:r>
            <a:endParaRPr lang="es-MX" sz="1700" dirty="0">
              <a:solidFill>
                <a:srgbClr val="438AD7"/>
              </a:solidFill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11341" y="1849746"/>
            <a:ext cx="5783635" cy="2000548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.onCreate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R.layout.activity_display_message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Obtener</a:t>
            </a:r>
            <a:r>
              <a:rPr kumimoji="0" lang="en-US" altLang="en-US" sz="1000" b="1" i="0" u="none" strike="noStrike" cap="none" normalizeH="0" dirty="0" smtClean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el Intent que </a:t>
            </a:r>
            <a:r>
              <a:rPr kumimoji="0" lang="en-US" altLang="en-US" sz="1000" b="1" i="0" u="none" strike="noStrike" cap="none" normalizeH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inició</a:t>
            </a:r>
            <a:r>
              <a:rPr kumimoji="0" lang="en-US" altLang="en-US" sz="1000" b="1" i="0" u="none" strike="noStrike" cap="none" normalizeH="0" dirty="0" smtClean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esta</a:t>
            </a:r>
            <a:r>
              <a:rPr kumimoji="0" lang="en-US" altLang="en-US" sz="1000" b="1" i="0" u="none" strike="noStrike" cap="none" normalizeH="0" dirty="0" smtClean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actividad</a:t>
            </a:r>
            <a:r>
              <a:rPr kumimoji="0" lang="en-US" altLang="en-US" sz="1000" b="1" i="0" u="none" strike="noStrike" cap="none" normalizeH="0" dirty="0" smtClean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n-US" altLang="en-US" sz="1000" b="1" i="0" u="none" strike="noStrike" cap="none" normalizeH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extraer</a:t>
            </a:r>
            <a:r>
              <a:rPr kumimoji="0" lang="en-US" altLang="en-US" sz="1000" b="1" i="0" u="none" strike="noStrike" cap="none" normalizeH="0" dirty="0" smtClean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el String.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getIntent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message =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intent.getStringExtra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.EXTRA_MESSAGE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Capturar</a:t>
            </a:r>
            <a:r>
              <a:rPr kumimoji="0" lang="en-US" altLang="en-US" sz="1000" b="1" i="0" u="none" strike="noStrike" cap="none" normalizeH="0" dirty="0" smtClean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el </a:t>
            </a:r>
            <a:r>
              <a:rPr kumimoji="0" lang="en-US" altLang="en-US" sz="1000" b="1" i="0" u="none" strike="noStrike" cap="none" normalizeH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n-US" altLang="en-US" sz="1000" b="1" i="0" u="none" strike="noStrike" cap="none" normalizeH="0" dirty="0" smtClean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del Layout y </a:t>
            </a:r>
            <a:r>
              <a:rPr kumimoji="0" lang="en-US" altLang="en-US" sz="1000" b="1" i="0" u="none" strike="noStrike" cap="none" normalizeH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definir</a:t>
            </a:r>
            <a:r>
              <a:rPr kumimoji="0" lang="en-US" altLang="en-US" sz="1000" b="1" i="0" u="none" strike="noStrike" cap="none" normalizeH="0" dirty="0" smtClean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su</a:t>
            </a:r>
            <a:r>
              <a:rPr kumimoji="0" lang="en-US" altLang="en-US" sz="1000" b="1" i="0" u="none" strike="noStrike" cap="none" normalizeH="0" dirty="0" smtClean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kumimoji="0" lang="en-US" altLang="en-US" sz="1000" b="1" i="0" u="none" strike="noStrike" cap="none" normalizeH="0" dirty="0" smtClean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con el String del Intent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R.id.textView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textView.setText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(message);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Resultado obtenido: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s-MX" sz="1700" dirty="0">
                <a:solidFill>
                  <a:srgbClr val="438AD7"/>
                </a:solidFill>
              </a:rPr>
              <a:t>Envío de datos entre </a:t>
            </a:r>
            <a:r>
              <a:rPr lang="es-MX" sz="1700" dirty="0" smtClean="0">
                <a:solidFill>
                  <a:srgbClr val="438AD7"/>
                </a:solidFill>
              </a:rPr>
              <a:t>actividades</a:t>
            </a:r>
            <a:endParaRPr lang="es-MX" sz="1700" dirty="0">
              <a:solidFill>
                <a:srgbClr val="438AD7"/>
              </a:solidFill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developer.android.com/training/basics/firstapp/images/screenshot-activity2.png?hl=es-4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579" y="2146415"/>
            <a:ext cx="5607869" cy="17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89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10"/>
          <p:cNvSpPr/>
          <p:nvPr/>
        </p:nvSpPr>
        <p:spPr>
          <a:xfrm>
            <a:off x="2527711" y="770440"/>
            <a:ext cx="6132101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Las actividades tienen un ciclo de vida que un desarrollador móvil debe conocer para administrar el comportamiento de una aplicaci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ón.</a:t>
            </a:r>
            <a:endParaRPr lang="es-MX" sz="1700" dirty="0" smtClean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Podemos abrir otras actividades utilizando un objeto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Intent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 el cual nos pide como parámetros la actividad actual y la ac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tividad a abrir.</a:t>
            </a:r>
            <a:endParaRPr lang="es-MX" sz="1700" dirty="0" smtClean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Podemos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envir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 datos entre actividades utilizando el método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putExtra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 de la clase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Intent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 y recibirlos mediante el método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getIntent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() de la clase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Activity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.</a:t>
            </a: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/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398994" y="724844"/>
            <a:ext cx="7881937" cy="18016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>
                <a:hlinkClick r:id="rId3"/>
              </a:rPr>
              <a:t>https://developer.android.com/guide/components/activities.html?hl=ES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://developer</a:t>
            </a:r>
            <a:r>
              <a:rPr lang="en-US" sz="1600" dirty="0" smtClean="0">
                <a:hlinkClick r:id="rId4"/>
              </a:rPr>
              <a:t>.</a:t>
            </a:r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>
                <a:hlinkClick r:id="rId5"/>
              </a:rPr>
              <a:t>https://developer.android.com/guide/components/tasks-and-back-stack?hl=es_419</a:t>
            </a:r>
            <a:r>
              <a:rPr lang="en-US" sz="1600" dirty="0" smtClean="0">
                <a:hlinkClick r:id="rId4"/>
              </a:rPr>
              <a:t>android.com/training/basics/firstapp/starting-activity?hl=es-419</a:t>
            </a:r>
            <a:endParaRPr lang="es" sz="1500" dirty="0">
              <a:solidFill>
                <a:srgbClr val="006621"/>
              </a:solidFill>
              <a:latin typeface="Calibri"/>
              <a:cs typeface="Calibri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BIBLIOGRAFÍA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INTRODUCCIÓN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595" y="810908"/>
            <a:ext cx="7987742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En el desarrollo de aplicaciones móviles no siempre se trabaja con una sola pantalla, casi siempre tendremos la necesidad de navegar entre diferentes pantallas, por ejemplo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Login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, Lista de correos electrónicos, detalle de correo, redacción de un  nuevo correo, configuración del correo, etc.</a:t>
            </a: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En esta sesión aprenderemos  a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crear diferentes actividades y a compartir datos entre ellas.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6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92" y="2993268"/>
            <a:ext cx="2877548" cy="191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905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126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ES" sz="2800" dirty="0" smtClean="0">
                <a:solidFill>
                  <a:srgbClr val="FFFFFF"/>
                </a:solidFill>
              </a:rPr>
              <a:t>Actividades</a:t>
            </a: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PE" sz="28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71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7140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Actividad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Una Actividad (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Activity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)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es un componente de la aplicación que contiene una pantalla con la que los usuarios pueden interactuar para realizar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acciones.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A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cada actividad se le asigna una ventana en la que se puede dibujar su interfaz de usuario. 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Una aplicación generalmente consiste en múltiples actividades vinculadas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entre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sí.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Actividades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001" b="1944"/>
          <a:stretch/>
        </p:blipFill>
        <p:spPr>
          <a:xfrm>
            <a:off x="1899565" y="3170145"/>
            <a:ext cx="4221112" cy="1721222"/>
          </a:xfrm>
          <a:prstGeom prst="rect">
            <a:avLst/>
          </a:prstGeom>
        </p:spPr>
      </p:pic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00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Ciclo de vida de una Actividad</a:t>
            </a:r>
            <a:endParaRPr lang="es-MX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Actividades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developer.android.com/images/activity_lifecycle.png?hl=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287" y="1308046"/>
            <a:ext cx="2772522" cy="358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6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7140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Pila de actividades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 Normalmente, una actividad en una aplicación se especifica como la actividad "principal"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(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MainActivity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,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Main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=principal,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Activity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= actividad) que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se presenta al usuario cuando este inicia la aplicación por primera vez. 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Cada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actividad puede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iniciar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otra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actividad. 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Cada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vez que se inicia una actividad nueva, se detiene la actividad anterior, pero el sistema conserva la actividad en una pila (la "pila de actividades").</a:t>
            </a:r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Actividades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1026" name="Picture 2" descr="Resultado de imagen para pilas lif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864" y="3596474"/>
            <a:ext cx="2054972" cy="147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68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6155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Tareas (</a:t>
            </a:r>
            <a:r>
              <a:rPr lang="es-MX" sz="1600" b="1" spc="-10" dirty="0" err="1" smtClean="0">
                <a:solidFill>
                  <a:srgbClr val="262626"/>
                </a:solidFill>
                <a:cs typeface="Source Sans Pro"/>
              </a:rPr>
              <a:t>Task</a:t>
            </a: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)</a:t>
            </a:r>
            <a:endParaRPr lang="es-MX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Una tarea es una colección de actividades con la que los usuarios interactúan cuando realizan un trabajo determinado. 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Una tarea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puede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pasar al "segundo plano" cuando los usuarios inician una tarea nueva o van a la pantalla principal mediante el botón Inicio.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Actividades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86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7386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Representación de la forma en que cada actividad nueva en una tarea agrega un elemento a la pila de retroceso. Cuando el usuario presiona el botón Atrás, se destruye la actividad actual y se reanuda la actividad anterior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Actividades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6" name="Picture 4" descr="https://developer.android.com/images/fundamentals/diagram_backstack.png?hl=es-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361" y="1680768"/>
            <a:ext cx="5280306" cy="166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45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7116</TotalTime>
  <Words>1112</Words>
  <Application>Microsoft Office PowerPoint</Application>
  <PresentationFormat>Presentación en pantalla (16:10)</PresentationFormat>
  <Paragraphs>413</Paragraphs>
  <Slides>25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Source Sans Pro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Luis Becerrra</cp:lastModifiedBy>
  <cp:revision>648</cp:revision>
  <cp:lastPrinted>2018-01-16T21:42:59Z</cp:lastPrinted>
  <dcterms:created xsi:type="dcterms:W3CDTF">2016-10-06T14:52:02Z</dcterms:created>
  <dcterms:modified xsi:type="dcterms:W3CDTF">2019-05-16T21:50:39Z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