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6" r:id="rId2"/>
    <p:sldId id="306" r:id="rId3"/>
    <p:sldId id="340" r:id="rId4"/>
    <p:sldId id="332" r:id="rId5"/>
    <p:sldId id="471" r:id="rId6"/>
    <p:sldId id="498" r:id="rId7"/>
    <p:sldId id="499" r:id="rId8"/>
    <p:sldId id="500" r:id="rId9"/>
    <p:sldId id="511" r:id="rId10"/>
    <p:sldId id="502" r:id="rId11"/>
    <p:sldId id="505" r:id="rId12"/>
    <p:sldId id="506" r:id="rId13"/>
    <p:sldId id="503" r:id="rId14"/>
    <p:sldId id="504" r:id="rId15"/>
    <p:sldId id="507" r:id="rId16"/>
    <p:sldId id="508" r:id="rId17"/>
    <p:sldId id="497" r:id="rId18"/>
    <p:sldId id="509" r:id="rId19"/>
    <p:sldId id="510" r:id="rId20"/>
    <p:sldId id="303" r:id="rId21"/>
    <p:sldId id="305" r:id="rId22"/>
  </p:sldIdLst>
  <p:sldSz cx="9144000" cy="5715000" type="screen16x1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65" userDrawn="1">
          <p15:clr>
            <a:srgbClr val="A4A3A4"/>
          </p15:clr>
        </p15:guide>
        <p15:guide id="3" orient="horz" pos="3320" userDrawn="1">
          <p15:clr>
            <a:srgbClr val="A4A3A4"/>
          </p15:clr>
        </p15:guide>
        <p15:guide id="11" pos="317" userDrawn="1">
          <p15:clr>
            <a:srgbClr val="A4A3A4"/>
          </p15:clr>
        </p15:guide>
        <p15:guide id="12" orient="horz" pos="553" userDrawn="1">
          <p15:clr>
            <a:srgbClr val="A4A3A4"/>
          </p15:clr>
        </p15:guide>
        <p15:guide id="13" orient="horz" pos="3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F85A6"/>
    <a:srgbClr val="F2F2F2"/>
    <a:srgbClr val="558ED5"/>
    <a:srgbClr val="E6E6E6"/>
    <a:srgbClr val="D1022C"/>
    <a:srgbClr val="BFD5EF"/>
    <a:srgbClr val="FFFFFF"/>
    <a:srgbClr val="A6A6A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3981" autoAdjust="0"/>
  </p:normalViewPr>
  <p:slideViewPr>
    <p:cSldViewPr snapToGrid="0" snapToObjects="1" showGuides="1">
      <p:cViewPr varScale="1">
        <p:scale>
          <a:sx n="162" d="100"/>
          <a:sy n="162" d="100"/>
        </p:scale>
        <p:origin x="93" y="65"/>
      </p:cViewPr>
      <p:guideLst>
        <p:guide pos="5465"/>
        <p:guide orient="horz" pos="3320"/>
        <p:guide pos="317"/>
        <p:guide orient="horz" pos="553"/>
        <p:guide orient="horz"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21/05/2019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21/05/2019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787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237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4958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4932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4369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7858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75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526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715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38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26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583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84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36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4429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001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16359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NOMBRE DEL CURSO 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XX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204422" y="5384440"/>
              <a:ext cx="154401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2019 ISIL.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0" r:id="rId4"/>
    <p:sldLayoutId id="2147483657" r:id="rId5"/>
    <p:sldLayoutId id="2147483658" r:id="rId6"/>
    <p:sldLayoutId id="2147483661" r:id="rId7"/>
    <p:sldLayoutId id="2147483659" r:id="rId8"/>
    <p:sldLayoutId id="2147483662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layout/recyclerview#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s://developer.android.com/reference/android/widget/ArrayAdapte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SESIÓN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0" dirty="0" smtClean="0">
                <a:solidFill>
                  <a:srgbClr val="FFFFFF"/>
                </a:solidFill>
              </a:rPr>
              <a:t>14</a:t>
            </a:r>
            <a:endParaRPr lang="es-ES" sz="5800" dirty="0">
              <a:solidFill>
                <a:srgbClr val="FFFFFF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159592" y="1674447"/>
            <a:ext cx="5197371" cy="9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3600" b="1" dirty="0" err="1" smtClean="0">
                <a:solidFill>
                  <a:srgbClr val="FFFFFF"/>
                </a:solidFill>
              </a:rPr>
              <a:t>Adapter</a:t>
            </a:r>
            <a:r>
              <a:rPr lang="es-ES" sz="3600" b="1" dirty="0" smtClean="0">
                <a:solidFill>
                  <a:srgbClr val="FFFFFF"/>
                </a:solidFill>
              </a:rPr>
              <a:t> y </a:t>
            </a:r>
          </a:p>
          <a:p>
            <a:pPr>
              <a:lnSpc>
                <a:spcPct val="80000"/>
              </a:lnSpc>
            </a:pPr>
            <a:r>
              <a:rPr lang="es-ES" sz="3600" b="1" dirty="0" err="1" smtClean="0">
                <a:solidFill>
                  <a:srgbClr val="FFFFFF"/>
                </a:solidFill>
              </a:rPr>
              <a:t>RecyclerView</a:t>
            </a:r>
            <a:endParaRPr lang="es-ES" sz="3600" b="1" dirty="0" smtClean="0">
              <a:solidFill>
                <a:srgbClr val="FFFFFF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175138" y="3008050"/>
            <a:ext cx="5026425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La clase </a:t>
            </a:r>
            <a:r>
              <a:rPr lang="es-ES" sz="1600" dirty="0" err="1" smtClean="0">
                <a:solidFill>
                  <a:srgbClr val="FFFFFF"/>
                </a:solidFill>
              </a:rPr>
              <a:t>Adapter</a:t>
            </a:r>
            <a:endParaRPr lang="es-ES" sz="1600" dirty="0" smtClean="0">
              <a:solidFill>
                <a:srgbClr val="FFFFFF"/>
              </a:solidFill>
            </a:endParaRP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err="1" smtClean="0">
                <a:solidFill>
                  <a:srgbClr val="FFFFFF"/>
                </a:solidFill>
              </a:rPr>
              <a:t>RecyclerView</a:t>
            </a:r>
            <a:endParaRPr lang="es-ES" sz="1600" dirty="0">
              <a:solidFill>
                <a:srgbClr val="FFFFFF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3056456" y="1777107"/>
            <a:ext cx="0" cy="720031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0095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Creamos un componente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RecyclerView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en 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de la actividad: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Configuramos los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constraints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del 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RecyclerView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le ponemos el id “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rv_platos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”.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RecyclerView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1" y="1446984"/>
            <a:ext cx="1049150" cy="13082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555" y="1749850"/>
            <a:ext cx="2282486" cy="726002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1701053" y="1929653"/>
            <a:ext cx="648821" cy="2958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2489947" y="1749850"/>
            <a:ext cx="244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Esta operación  requiere importar la librería de </a:t>
            </a:r>
            <a:r>
              <a:rPr lang="es-PE" sz="1200" dirty="0" err="1" smtClean="0"/>
              <a:t>RecyclerView</a:t>
            </a:r>
            <a:r>
              <a:rPr lang="es-PE" sz="1200" dirty="0" smtClean="0"/>
              <a:t>, presionamos “ok”</a:t>
            </a:r>
            <a:endParaRPr lang="en-US" sz="1200" dirty="0"/>
          </a:p>
        </p:txBody>
      </p:sp>
      <p:sp>
        <p:nvSpPr>
          <p:cNvPr id="12" name="Flecha derecha 11"/>
          <p:cNvSpPr/>
          <p:nvPr/>
        </p:nvSpPr>
        <p:spPr>
          <a:xfrm>
            <a:off x="5070661" y="1953197"/>
            <a:ext cx="648821" cy="2958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332" y="2847916"/>
            <a:ext cx="1357313" cy="2491740"/>
          </a:xfrm>
          <a:prstGeom prst="rect">
            <a:avLst/>
          </a:prstGeom>
        </p:spPr>
      </p:pic>
      <p:sp>
        <p:nvSpPr>
          <p:cNvPr id="13" name="Flecha doblada hacia arriba 12"/>
          <p:cNvSpPr/>
          <p:nvPr/>
        </p:nvSpPr>
        <p:spPr>
          <a:xfrm rot="5400000">
            <a:off x="3697941" y="3750886"/>
            <a:ext cx="857250" cy="6858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477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Empezamos por crear una clase derivada de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ViewHolder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llamada “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PlatoViewHolder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”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Esta clase servirá para relacionar los componentes visuales del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“plato_ítem.xml“ en objetos. En su constructor utilizaremos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findViewById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Creamos el constructor.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RecyclerView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1" y="1225923"/>
            <a:ext cx="2334578" cy="170307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41" y="4356847"/>
            <a:ext cx="3111708" cy="7608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5" y="4585079"/>
            <a:ext cx="3418385" cy="646013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771996" y="4800600"/>
            <a:ext cx="557958" cy="2554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403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Clase derivada de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ViewHolder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para representar los componentes visuales de cada ítem de la lista de Platos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RecyclerView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285" y="1378876"/>
            <a:ext cx="9144000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PlatoViewHolder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RecyclerView.ViewHolder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imagenPlato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txtNombre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txtDescripcion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txtPrecio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PlatoViewHolder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imagenPlato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iv_plato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txtNombre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tv_nombre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txtDescripcion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tv_decripcion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txtPrecio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tv_precio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157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Ahora creamos una clase que herede de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RecyclerView.Adapter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en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package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llamado “adaptadores”.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Utilizamos la sugerencia para implementar métodos ya que la clase padre es abstracta.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</a:t>
            </a:r>
            <a:r>
              <a:rPr lang="en-US" sz="1700" dirty="0" err="1" smtClean="0">
                <a:solidFill>
                  <a:srgbClr val="438AD7"/>
                </a:solidFill>
              </a:rPr>
              <a:t>RecyclerView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1" y="1582552"/>
            <a:ext cx="1969641" cy="15819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1" y="3553573"/>
            <a:ext cx="4044454" cy="96464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412" y="3489700"/>
            <a:ext cx="2974658" cy="1465898"/>
          </a:xfrm>
          <a:prstGeom prst="rect">
            <a:avLst/>
          </a:prstGeom>
        </p:spPr>
      </p:pic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3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1079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La clase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PlatosAdapter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está lista para empezar a programar la forma en la que se enlazarán los datos con los elementos gráficos.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RecyclerView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552644"/>
            <a:ext cx="9144000" cy="2831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PlatosAdapter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RecyclerView.Adapter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RecyclerView.ViewHolder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onCreateViewHolder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onBindViewHolder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RecyclerView.ViewHolder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getItemCount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083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Creamos un constructor que pida como referencia 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ArrayList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u="sng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RecyclerView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8216" y="1119005"/>
            <a:ext cx="8789329" cy="42165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&lt;Plato&gt; </a:t>
            </a:r>
            <a:r>
              <a:rPr lang="en-US" alt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platos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PlatosAdapter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&lt;Plato&gt;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platos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platos</a:t>
            </a:r>
            <a:r>
              <a:rPr lang="en-US" altLang="en-US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platos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n-US" sz="1600" spc="-10" dirty="0">
                <a:solidFill>
                  <a:srgbClr val="262626"/>
                </a:solidFill>
                <a:cs typeface="Source Sans Pro"/>
              </a:rPr>
              <a:t>Luego en el método </a:t>
            </a:r>
            <a:r>
              <a:rPr lang="en-US" altLang="en-US" sz="1600" spc="-10" dirty="0" err="1">
                <a:solidFill>
                  <a:srgbClr val="262626"/>
                </a:solidFill>
                <a:cs typeface="Source Sans Pro"/>
              </a:rPr>
              <a:t>onCreateViewHolder</a:t>
            </a:r>
            <a:r>
              <a:rPr lang="en-US" altLang="en-US" sz="1600" spc="-10" dirty="0">
                <a:solidFill>
                  <a:srgbClr val="262626"/>
                </a:solidFill>
                <a:cs typeface="Source Sans Pro"/>
              </a:rPr>
              <a:t> el </a:t>
            </a:r>
            <a:r>
              <a:rPr lang="en-US" altLang="en-US" sz="1600" spc="-10" dirty="0" err="1">
                <a:solidFill>
                  <a:srgbClr val="262626"/>
                </a:solidFill>
                <a:cs typeface="Source Sans Pro"/>
              </a:rPr>
              <a:t>parámetro</a:t>
            </a:r>
            <a:r>
              <a:rPr lang="en-US" altLang="en-US" sz="1600" spc="-10" dirty="0">
                <a:solidFill>
                  <a:srgbClr val="262626"/>
                </a:solidFill>
                <a:cs typeface="Source Sans Pro"/>
              </a:rPr>
              <a:t> </a:t>
            </a:r>
            <a:r>
              <a:rPr lang="en-US" altLang="en-US" sz="1600" spc="-10" dirty="0" err="1">
                <a:solidFill>
                  <a:srgbClr val="262626"/>
                </a:solidFill>
                <a:cs typeface="Source Sans Pro"/>
              </a:rPr>
              <a:t>viewGroup</a:t>
            </a:r>
            <a:r>
              <a:rPr lang="en-US" altLang="en-US" sz="1600" spc="-10" dirty="0">
                <a:solidFill>
                  <a:srgbClr val="262626"/>
                </a:solidFill>
                <a:cs typeface="Source Sans Pro"/>
              </a:rPr>
              <a:t> </a:t>
            </a:r>
            <a:r>
              <a:rPr lang="en-US" altLang="en-US" sz="1600" spc="-10" dirty="0" err="1">
                <a:solidFill>
                  <a:srgbClr val="262626"/>
                </a:solidFill>
                <a:cs typeface="Source Sans Pro"/>
              </a:rPr>
              <a:t>hará</a:t>
            </a:r>
            <a:r>
              <a:rPr lang="en-US" altLang="en-US" sz="1600" spc="-10" dirty="0">
                <a:solidFill>
                  <a:srgbClr val="262626"/>
                </a:solidFill>
                <a:cs typeface="Source Sans Pro"/>
              </a:rPr>
              <a:t> </a:t>
            </a:r>
            <a:r>
              <a:rPr lang="en-US" altLang="en-US" sz="1600" spc="-10" dirty="0" err="1">
                <a:solidFill>
                  <a:srgbClr val="262626"/>
                </a:solidFill>
                <a:cs typeface="Source Sans Pro"/>
              </a:rPr>
              <a:t>referencia</a:t>
            </a:r>
            <a:r>
              <a:rPr lang="en-US" altLang="en-US" sz="1600" spc="-10" dirty="0">
                <a:solidFill>
                  <a:srgbClr val="262626"/>
                </a:solidFill>
                <a:cs typeface="Source Sans Pro"/>
              </a:rPr>
              <a:t> al Layout del item y el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n-US" sz="1600" spc="-10" dirty="0">
                <a:solidFill>
                  <a:srgbClr val="262626"/>
                </a:solidFill>
                <a:cs typeface="Source Sans Pro"/>
              </a:rPr>
              <a:t>p</a:t>
            </a:r>
            <a:r>
              <a:rPr lang="es-PE" altLang="en-US" sz="1600" spc="-10" dirty="0">
                <a:solidFill>
                  <a:srgbClr val="262626"/>
                </a:solidFill>
                <a:cs typeface="Source Sans Pro"/>
              </a:rPr>
              <a:t>arámetro i hará referencia al índice del elemento en el </a:t>
            </a:r>
            <a:r>
              <a:rPr lang="es-PE" altLang="en-US" sz="1600" spc="-10" dirty="0" err="1">
                <a:solidFill>
                  <a:srgbClr val="262626"/>
                </a:solidFill>
                <a:cs typeface="Source Sans Pro"/>
              </a:rPr>
              <a:t>ArrayList</a:t>
            </a:r>
            <a:r>
              <a:rPr lang="es-PE" altLang="en-US" sz="1600" spc="-10" dirty="0">
                <a:solidFill>
                  <a:srgbClr val="262626"/>
                </a:solidFill>
                <a:cs typeface="Source Sans Pro"/>
              </a:rPr>
              <a:t> que se mostrará en pantalla</a:t>
            </a:r>
            <a:r>
              <a:rPr lang="es-PE" altLang="en-US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n-US" sz="1600" spc="-10" dirty="0">
              <a:solidFill>
                <a:srgbClr val="262626"/>
              </a:solidFill>
              <a:cs typeface="Source Sans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n-US" sz="1600" spc="-10" dirty="0" smtClean="0">
                <a:solidFill>
                  <a:srgbClr val="262626"/>
                </a:solidFill>
                <a:cs typeface="Source Sans Pro"/>
              </a:rPr>
              <a:t>En este método solo nos preocupamos por inflar correctamente el </a:t>
            </a:r>
            <a:r>
              <a:rPr lang="es-PE" altLang="en-US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PE" altLang="en-US" sz="1600" spc="-10" dirty="0" smtClean="0">
                <a:solidFill>
                  <a:srgbClr val="262626"/>
                </a:solidFill>
                <a:cs typeface="Source Sans Pro"/>
              </a:rPr>
              <a:t> y luego crear una instancia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n-US" sz="1600" spc="-10" dirty="0" smtClean="0">
                <a:solidFill>
                  <a:srgbClr val="262626"/>
                </a:solidFill>
                <a:cs typeface="Source Sans Pro"/>
              </a:rPr>
              <a:t>de </a:t>
            </a:r>
            <a:r>
              <a:rPr lang="es-PE" altLang="en-US" sz="1600" spc="-10" dirty="0" err="1" smtClean="0">
                <a:solidFill>
                  <a:srgbClr val="262626"/>
                </a:solidFill>
                <a:cs typeface="Source Sans Pro"/>
              </a:rPr>
              <a:t>ViewHolder</a:t>
            </a:r>
            <a:r>
              <a:rPr lang="es-PE" altLang="en-US" sz="1600" spc="-10" dirty="0" smtClean="0">
                <a:solidFill>
                  <a:srgbClr val="262626"/>
                </a:solidFill>
                <a:cs typeface="Source Sans Pro"/>
              </a:rPr>
              <a:t> a la que le pasaremos la referencia del </a:t>
            </a:r>
            <a:r>
              <a:rPr lang="es-PE" altLang="en-US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PE" altLang="en-US" sz="1600" spc="-10" dirty="0" smtClean="0">
                <a:solidFill>
                  <a:srgbClr val="262626"/>
                </a:solidFill>
                <a:cs typeface="Source Sans Pro"/>
              </a:rPr>
              <a:t> inflado.</a:t>
            </a:r>
            <a:endParaRPr lang="es-PE" altLang="en-US" sz="1600" spc="-10" dirty="0">
              <a:solidFill>
                <a:srgbClr val="262626"/>
              </a:solidFill>
              <a:cs typeface="Source Sans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RecyclerView.ViewHolder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onCreateViewHolder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View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layout_item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LayoutInflater.</a:t>
            </a:r>
            <a:r>
              <a:rPr lang="en-US" altLang="en-US" sz="1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viewGroup.getContext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inflate(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lang="en-US" altLang="en-US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plato_item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PlatoViewHolder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platoViewHolder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PlatoViewHolder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layout_item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platoViewHolder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452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el método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onBindViewHolder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enlazamos 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ViewHolder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con el objeto y por último en el método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getItemCount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retornamos el tamaño del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ArrayList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Ahora regresamos a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MainActivity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para configurar nuestro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RecyclerView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u="sng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RecyclerView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7875" y="1625852"/>
            <a:ext cx="6494085" cy="2523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onBindViewHolder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RecyclerView.ViewHolder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PlatoViewHolder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platoViewHolder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PlatoViewHolder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platoViewHolder.</a:t>
            </a:r>
            <a:r>
              <a:rPr lang="en-US" alt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txtNombre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platos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getNombre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platoViewHolder.</a:t>
            </a:r>
            <a:r>
              <a:rPr lang="en-US" alt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txtDescripcion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platos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getDescripcion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platoViewHolder.</a:t>
            </a:r>
            <a:r>
              <a:rPr lang="en-US" alt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txtPrecio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"S/. "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platos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getPrecio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platoViewHolder.</a:t>
            </a:r>
            <a:r>
              <a:rPr lang="en-US" alt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imagenPlato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.setImageResource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platos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getImagen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getItemCount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platos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onCreate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de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MainActivity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c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reamos cinco instancias de plato: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No olvidemos agregar los objetos al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ArrayList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con el método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Add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RecyclerView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1341" y="1075765"/>
            <a:ext cx="9144000" cy="3570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&lt;Plato&gt;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 plato1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Anticuchos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anticucho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Disfruta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un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criollo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clásico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dos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palitos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Anticuchos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acompañados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papas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fritas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24.50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 plato2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Chaufa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Pollo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chaufa_pollo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"Uno de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tradicionales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nuestra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tierra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fusión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peruano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chino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nuestra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versión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19.50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 plato3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"Lomo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Saltado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lomo_saltado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"Carne de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acompañados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 papas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fritas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crocantes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cebolla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tomate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32.50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 plato4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Pollo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Saltado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pollo_saltado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Trozos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pollo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acompañado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 papas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fritas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crocantes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cebolla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tomate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26.50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 plato5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Tallarín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Saltado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tallarin_saltado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"El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delicioso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pollo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saltado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pero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tallarín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27.90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2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37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Creamos un objeto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RecyclerView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u="sng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err="1" smtClean="0">
                <a:solidFill>
                  <a:srgbClr val="438AD7"/>
                </a:solidFill>
              </a:rPr>
              <a:t>RecyclerView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4769" y="1214347"/>
            <a:ext cx="620135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rg_platos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lang="en-US" altLang="en-US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rg_platos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Creamos un objeto </a:t>
            </a:r>
            <a:r>
              <a:rPr lang="es-PE" sz="1600" spc="-10" dirty="0" err="1">
                <a:solidFill>
                  <a:srgbClr val="262626"/>
                </a:solidFill>
                <a:cs typeface="Source Sans Pro"/>
              </a:rPr>
              <a:t>LayoutManager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 que se encargará de la distribución de los elementos en el </a:t>
            </a:r>
            <a:r>
              <a:rPr lang="es-PE" sz="1600" spc="-10" dirty="0" err="1">
                <a:solidFill>
                  <a:srgbClr val="262626"/>
                </a:solidFill>
                <a:cs typeface="Source Sans Pro"/>
              </a:rPr>
              <a:t>RecyclerView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n-US" sz="1600" spc="-10" dirty="0">
              <a:solidFill>
                <a:srgbClr val="262626"/>
              </a:solidFill>
              <a:cs typeface="Source Sans Pr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LinearLayoutManager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layoutManager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LinearLayoutManager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rg_platos.setLayoutManager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layoutManager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Por último creamos una instancia de nuestro Adaptador y la referenciamos al </a:t>
            </a:r>
            <a:r>
              <a:rPr lang="es-MX" sz="1600" spc="-10" dirty="0" err="1">
                <a:solidFill>
                  <a:srgbClr val="262626"/>
                </a:solidFill>
                <a:cs typeface="Source Sans Pro"/>
              </a:rPr>
              <a:t>RecyclerView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altLang="en-US" sz="1600" spc="-10" dirty="0">
                <a:solidFill>
                  <a:srgbClr val="262626"/>
                </a:solidFill>
                <a:cs typeface="Source Sans Pro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PlatosAdapter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adapter =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PlatosAdapter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platos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rg_platos.setAdapter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(adapter);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4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37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Así quedaría nuestra lista utilizando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RecyclerView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ArrayList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u="sng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err="1" smtClean="0">
                <a:solidFill>
                  <a:srgbClr val="438AD7"/>
                </a:solidFill>
              </a:rPr>
              <a:t>RecyclerView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436" y="1297640"/>
            <a:ext cx="2114395" cy="35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59" y="4206576"/>
            <a:ext cx="1632277" cy="108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OBJETIVOS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810221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Aplicar los conocimientos de POO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y de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ArrayList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para implementar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RecyclerView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mediante la creación de una clase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Adapter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Crear listas de objetos en nuestras aplicaciones móviles.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637200" lvl="1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613210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Para representar una lista de objetos en una aplicación móvil debemos utilizar el componente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RecyclerView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.</a:t>
            </a:r>
            <a:endParaRPr lang="es-MX" sz="1700" dirty="0" smtClean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Para utilizar un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RecyclerView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debemos crear una clase Adaptadora que derive de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RecyclerView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.Adapter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El adaptador se encargará de llevar los datos (en un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ArrayList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) a la interfaz gráfica utilizando un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ViewHolder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Para implementar un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RecyclerView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hemos utilizado los conceptos de POO y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ArrayList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.</a:t>
            </a:r>
            <a:endParaRPr lang="es-MX" sz="1700" dirty="0" smtClean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4" y="724844"/>
            <a:ext cx="7881937" cy="18016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developer.android.com/guide/topics/ui/layout/recyclerview#java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4"/>
              </a:rPr>
              <a:t>https://developer.android.com/reference/android/widget/ArrayAdapter.html</a:t>
            </a:r>
            <a:endParaRPr lang="es" sz="1500" dirty="0">
              <a:solidFill>
                <a:srgbClr val="006621"/>
              </a:solidFill>
              <a:latin typeface="Calibri"/>
              <a:cs typeface="Calibri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BIBLIOGRAFÍA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INTRODUCCIÓN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7987742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las aplicaciones móviles es común recurrir a listas de objetos por ejemplo, listas de correos (Gmail), listas de pedidos (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Glovo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), listas de viajes (Beat), etc.</a:t>
            </a: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Para poder representar en una lista a nuestros datos recurriremos al componente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RecyclerView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896" y="2203631"/>
            <a:ext cx="1363980" cy="2543175"/>
          </a:xfrm>
          <a:prstGeom prst="rect">
            <a:avLst/>
          </a:prstGeom>
        </p:spPr>
      </p:pic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609" y="2201726"/>
            <a:ext cx="1354455" cy="2545080"/>
          </a:xfrm>
          <a:prstGeom prst="rect">
            <a:avLst/>
          </a:prstGeom>
        </p:spPr>
      </p:pic>
      <p:pic>
        <p:nvPicPr>
          <p:cNvPr id="3074" name="Picture 2" descr="https://developer.android.com/design/material/images/list_mai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13" y="2288236"/>
            <a:ext cx="1428750" cy="243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9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26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La clase </a:t>
            </a:r>
            <a:r>
              <a:rPr lang="es-ES" sz="2800" dirty="0" err="1" smtClean="0">
                <a:solidFill>
                  <a:srgbClr val="FFFFFF"/>
                </a:solidFill>
              </a:rPr>
              <a:t>Adapter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La clase </a:t>
            </a:r>
            <a:r>
              <a:rPr lang="es-MX" sz="1600" b="1" spc="-10" dirty="0" err="1" smtClean="0">
                <a:solidFill>
                  <a:srgbClr val="262626"/>
                </a:solidFill>
                <a:cs typeface="Source Sans Pro"/>
              </a:rPr>
              <a:t>Adapter</a:t>
            </a: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 la clase que permitirá visualizar una colección de objetos ,agrupados en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ArrayList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, en una Lista.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Para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utilizarla,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previamente debemos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crear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ArrayList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el diseño de cada elemento en un </a:t>
            </a:r>
            <a:r>
              <a:rPr lang="es-MX" sz="1600" spc="-10" dirty="0" err="1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</a:t>
            </a:r>
            <a:r>
              <a:rPr lang="es-MX" sz="1600" spc="-10" dirty="0" err="1">
                <a:solidFill>
                  <a:srgbClr val="262626"/>
                </a:solidFill>
                <a:cs typeface="Source Sans Pro"/>
              </a:rPr>
              <a:t>xml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Por ejemplo, trabajaremos con un </a:t>
            </a:r>
            <a:r>
              <a:rPr lang="es-MX" sz="1600" spc="-10" dirty="0" err="1">
                <a:solidFill>
                  <a:srgbClr val="262626"/>
                </a:solidFill>
                <a:cs typeface="Source Sans Pro"/>
              </a:rPr>
              <a:t>ArrayList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de platos disponibles para un restaurante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/La </a:t>
            </a:r>
            <a:r>
              <a:rPr lang="en-US" sz="1700" dirty="0" err="1" smtClean="0">
                <a:solidFill>
                  <a:srgbClr val="438AD7"/>
                </a:solidFill>
              </a:rPr>
              <a:t>clase</a:t>
            </a:r>
            <a:r>
              <a:rPr lang="en-US" sz="1700" dirty="0" smtClean="0">
                <a:solidFill>
                  <a:srgbClr val="438AD7"/>
                </a:solidFill>
              </a:rPr>
              <a:t> Adapter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0829" y="2598640"/>
            <a:ext cx="505779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Plato(String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imagen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getNombre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getImagen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imagen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getDescripcion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descripcion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getPrecio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en-US" sz="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157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Para el ejemplo agregaremos cinco imágenes de platos en la carpeta res-&gt;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drawables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Se recomienda que los nombres de imágenes no tengan espacios en blanco, estén en minúscula y no tengan números.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>
                <a:solidFill>
                  <a:srgbClr val="438AD7"/>
                </a:solidFill>
              </a:rPr>
              <a:t>La </a:t>
            </a:r>
            <a:r>
              <a:rPr lang="en-US" sz="1700" dirty="0" err="1">
                <a:solidFill>
                  <a:srgbClr val="438AD7"/>
                </a:solidFill>
              </a:rPr>
              <a:t>clase</a:t>
            </a:r>
            <a:r>
              <a:rPr lang="en-US" sz="1700" dirty="0">
                <a:solidFill>
                  <a:srgbClr val="438AD7"/>
                </a:solidFill>
              </a:rPr>
              <a:t> Adapter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91" y="2070847"/>
            <a:ext cx="1554280" cy="1140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751" y="1892674"/>
            <a:ext cx="4182443" cy="165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8125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Creamos un nuevo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en res-&gt;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-&gt;new-&gt;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resource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file: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Lo llamamos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plato_item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y presionamos “ok”.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>
                <a:solidFill>
                  <a:srgbClr val="438AD7"/>
                </a:solidFill>
              </a:rPr>
              <a:t>La </a:t>
            </a:r>
            <a:r>
              <a:rPr lang="en-US" sz="1700" dirty="0" err="1">
                <a:solidFill>
                  <a:srgbClr val="438AD7"/>
                </a:solidFill>
              </a:rPr>
              <a:t>clase</a:t>
            </a:r>
            <a:r>
              <a:rPr lang="en-US" sz="1700" dirty="0">
                <a:solidFill>
                  <a:srgbClr val="438AD7"/>
                </a:solidFill>
              </a:rPr>
              <a:t> Adapter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0" y="1273550"/>
            <a:ext cx="4248581" cy="7031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40" y="2665320"/>
            <a:ext cx="4149090" cy="24631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713" y="3679901"/>
            <a:ext cx="2217810" cy="804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lecha derecha 6"/>
          <p:cNvSpPr/>
          <p:nvPr/>
        </p:nvSpPr>
        <p:spPr>
          <a:xfrm>
            <a:off x="5019115" y="3825688"/>
            <a:ext cx="954741" cy="45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157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Creamos un nuevo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en res-&gt;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-&gt;new-&gt;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resource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file: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Este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layout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representará visualmente a cada objeto de la lista mostrando los datos de cada uno de estos.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Antes de crear nuestra clase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Adapter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importaremos el componente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RecyclerView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>
                <a:solidFill>
                  <a:srgbClr val="438AD7"/>
                </a:solidFill>
              </a:rPr>
              <a:t>La </a:t>
            </a:r>
            <a:r>
              <a:rPr lang="en-US" sz="1700" dirty="0" err="1">
                <a:solidFill>
                  <a:srgbClr val="438AD7"/>
                </a:solidFill>
              </a:rPr>
              <a:t>clase</a:t>
            </a:r>
            <a:r>
              <a:rPr lang="en-US" sz="1700" dirty="0">
                <a:solidFill>
                  <a:srgbClr val="438AD7"/>
                </a:solidFill>
              </a:rPr>
              <a:t> Adapter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8" name="Picture 4" descr="File: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39" y="4484593"/>
            <a:ext cx="635768" cy="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42" y="1856462"/>
            <a:ext cx="1930493" cy="1376786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2749924" y="2304489"/>
            <a:ext cx="695885" cy="480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850" y="1539967"/>
            <a:ext cx="5391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0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26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err="1" smtClean="0">
                <a:solidFill>
                  <a:srgbClr val="FFFFFF"/>
                </a:solidFill>
              </a:rPr>
              <a:t>RecyclerView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2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659</Words>
  <Application>Microsoft Office PowerPoint</Application>
  <PresentationFormat>Presentación en pantalla (16:10)</PresentationFormat>
  <Paragraphs>708</Paragraphs>
  <Slides>21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Luis Becerrra</cp:lastModifiedBy>
  <cp:revision>682</cp:revision>
  <cp:lastPrinted>2018-01-16T21:42:59Z</cp:lastPrinted>
  <dcterms:created xsi:type="dcterms:W3CDTF">2016-10-06T14:52:02Z</dcterms:created>
  <dcterms:modified xsi:type="dcterms:W3CDTF">2019-05-22T04:46:51Z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