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2" autoAdjust="0"/>
    <p:restoredTop sz="95501" autoAdjust="0"/>
  </p:normalViewPr>
  <p:slideViewPr>
    <p:cSldViewPr snapToGrid="0" showGuides="1">
      <p:cViewPr varScale="1">
        <p:scale>
          <a:sx n="92" d="100"/>
          <a:sy n="92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7734B-D4C4-415D-AC03-9EC7314554D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9614C25-4629-4084-B6C1-5CF8473C4BB7}">
      <dgm:prSet phldrT="[Texto]"/>
      <dgm:spPr/>
      <dgm:t>
        <a:bodyPr/>
        <a:lstStyle/>
        <a:p>
          <a:r>
            <a:rPr lang="es-PE" smtClean="0"/>
            <a:t>Definición de clases, objetos y atributos</a:t>
          </a:r>
          <a:endParaRPr lang="es-PE" dirty="0"/>
        </a:p>
      </dgm:t>
    </dgm:pt>
    <dgm:pt modelId="{FE0A466B-FEF4-4799-B19E-5A8718461C4F}" type="parTrans" cxnId="{69E527A3-BE60-45AE-86D0-089BC0313816}">
      <dgm:prSet/>
      <dgm:spPr/>
      <dgm:t>
        <a:bodyPr/>
        <a:lstStyle/>
        <a:p>
          <a:endParaRPr lang="es-PE"/>
        </a:p>
      </dgm:t>
    </dgm:pt>
    <dgm:pt modelId="{A7957FC9-8693-44BF-B641-1E27C874D68A}" type="sibTrans" cxnId="{69E527A3-BE60-45AE-86D0-089BC0313816}">
      <dgm:prSet/>
      <dgm:spPr/>
      <dgm:t>
        <a:bodyPr/>
        <a:lstStyle/>
        <a:p>
          <a:endParaRPr lang="es-PE"/>
        </a:p>
      </dgm:t>
    </dgm:pt>
    <dgm:pt modelId="{147F5E3D-9E1B-48BD-94C6-E9C1FAC28B41}">
      <dgm:prSet phldrT="[Texto]"/>
      <dgm:spPr/>
      <dgm:t>
        <a:bodyPr/>
        <a:lstStyle/>
        <a:p>
          <a:r>
            <a:rPr lang="es-PE" smtClean="0"/>
            <a:t>Creación de instancias</a:t>
          </a:r>
          <a:endParaRPr lang="es-PE" dirty="0"/>
        </a:p>
      </dgm:t>
    </dgm:pt>
    <dgm:pt modelId="{06D999CE-EFB0-44EB-8783-BA37BA11D2D0}" type="parTrans" cxnId="{1A855C5D-15AC-4909-BD12-25DB8ED3582C}">
      <dgm:prSet/>
      <dgm:spPr/>
      <dgm:t>
        <a:bodyPr/>
        <a:lstStyle/>
        <a:p>
          <a:endParaRPr lang="es-PE"/>
        </a:p>
      </dgm:t>
    </dgm:pt>
    <dgm:pt modelId="{59CDA16B-FFC0-418D-9910-7BDC171797BF}" type="sibTrans" cxnId="{1A855C5D-15AC-4909-BD12-25DB8ED3582C}">
      <dgm:prSet/>
      <dgm:spPr/>
      <dgm:t>
        <a:bodyPr/>
        <a:lstStyle/>
        <a:p>
          <a:endParaRPr lang="es-PE"/>
        </a:p>
      </dgm:t>
    </dgm:pt>
    <dgm:pt modelId="{FA06F920-DC48-44C7-8E4A-A7D15E83F61B}" type="pres">
      <dgm:prSet presAssocID="{3BB7734B-D4C4-415D-AC03-9EC731455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412CCA1-4683-4937-97B1-19538D8F5C94}" type="pres">
      <dgm:prSet presAssocID="{59614C25-4629-4084-B6C1-5CF8473C4BB7}" presName="parentLin" presStyleCnt="0"/>
      <dgm:spPr/>
    </dgm:pt>
    <dgm:pt modelId="{578963CA-2C90-4959-8A45-7A6B3CD20FBD}" type="pres">
      <dgm:prSet presAssocID="{59614C25-4629-4084-B6C1-5CF8473C4BB7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AC43314D-3BCC-4223-BCBF-81C35B79C36F}" type="pres">
      <dgm:prSet presAssocID="{59614C25-4629-4084-B6C1-5CF8473C4B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C4EE8F-A8CA-4141-A145-03E24A533AD9}" type="pres">
      <dgm:prSet presAssocID="{59614C25-4629-4084-B6C1-5CF8473C4BB7}" presName="negativeSpace" presStyleCnt="0"/>
      <dgm:spPr/>
    </dgm:pt>
    <dgm:pt modelId="{48003825-EFD3-4AAC-B2FC-2DC6820D7E45}" type="pres">
      <dgm:prSet presAssocID="{59614C25-4629-4084-B6C1-5CF8473C4BB7}" presName="childText" presStyleLbl="conFgAcc1" presStyleIdx="0" presStyleCnt="2">
        <dgm:presLayoutVars>
          <dgm:bulletEnabled val="1"/>
        </dgm:presLayoutVars>
      </dgm:prSet>
      <dgm:spPr/>
    </dgm:pt>
    <dgm:pt modelId="{E9DC2E2C-8609-4EE1-A581-1EB728E8EC84}" type="pres">
      <dgm:prSet presAssocID="{A7957FC9-8693-44BF-B641-1E27C874D68A}" presName="spaceBetweenRectangles" presStyleCnt="0"/>
      <dgm:spPr/>
    </dgm:pt>
    <dgm:pt modelId="{4890CFA8-DBD8-4D80-994F-2348B0884ED9}" type="pres">
      <dgm:prSet presAssocID="{147F5E3D-9E1B-48BD-94C6-E9C1FAC28B41}" presName="parentLin" presStyleCnt="0"/>
      <dgm:spPr/>
    </dgm:pt>
    <dgm:pt modelId="{AA2C6DDF-CC3C-4BB8-BA61-5E9ADC66483D}" type="pres">
      <dgm:prSet presAssocID="{147F5E3D-9E1B-48BD-94C6-E9C1FAC28B41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8276CB3C-16E7-4421-A1E7-CEB5EBA5ECE0}" type="pres">
      <dgm:prSet presAssocID="{147F5E3D-9E1B-48BD-94C6-E9C1FAC28B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60E9DC-AB12-44D6-9393-F7DB073C32D4}" type="pres">
      <dgm:prSet presAssocID="{147F5E3D-9E1B-48BD-94C6-E9C1FAC28B41}" presName="negativeSpace" presStyleCnt="0"/>
      <dgm:spPr/>
    </dgm:pt>
    <dgm:pt modelId="{4D89B3C6-E10B-47B9-8365-9232364020B9}" type="pres">
      <dgm:prSet presAssocID="{147F5E3D-9E1B-48BD-94C6-E9C1FAC28B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CA0B17-0253-4C37-9AF4-F51ADE84A1EF}" type="presOf" srcId="{3BB7734B-D4C4-415D-AC03-9EC7314554DF}" destId="{FA06F920-DC48-44C7-8E4A-A7D15E83F61B}" srcOrd="0" destOrd="0" presId="urn:microsoft.com/office/officeart/2005/8/layout/list1"/>
    <dgm:cxn modelId="{1A855C5D-15AC-4909-BD12-25DB8ED3582C}" srcId="{3BB7734B-D4C4-415D-AC03-9EC7314554DF}" destId="{147F5E3D-9E1B-48BD-94C6-E9C1FAC28B41}" srcOrd="1" destOrd="0" parTransId="{06D999CE-EFB0-44EB-8783-BA37BA11D2D0}" sibTransId="{59CDA16B-FFC0-418D-9910-7BDC171797BF}"/>
    <dgm:cxn modelId="{4EE329F8-D5E2-4BBA-BD56-D863188F0DBD}" type="presOf" srcId="{59614C25-4629-4084-B6C1-5CF8473C4BB7}" destId="{AC43314D-3BCC-4223-BCBF-81C35B79C36F}" srcOrd="1" destOrd="0" presId="urn:microsoft.com/office/officeart/2005/8/layout/list1"/>
    <dgm:cxn modelId="{C5E5BA1B-4AC2-41BC-A25C-3A724B9388E6}" type="presOf" srcId="{59614C25-4629-4084-B6C1-5CF8473C4BB7}" destId="{578963CA-2C90-4959-8A45-7A6B3CD20FBD}" srcOrd="0" destOrd="0" presId="urn:microsoft.com/office/officeart/2005/8/layout/list1"/>
    <dgm:cxn modelId="{69E527A3-BE60-45AE-86D0-089BC0313816}" srcId="{3BB7734B-D4C4-415D-AC03-9EC7314554DF}" destId="{59614C25-4629-4084-B6C1-5CF8473C4BB7}" srcOrd="0" destOrd="0" parTransId="{FE0A466B-FEF4-4799-B19E-5A8718461C4F}" sibTransId="{A7957FC9-8693-44BF-B641-1E27C874D68A}"/>
    <dgm:cxn modelId="{D72F3452-9C2D-466A-BFD8-CFB29233CD9B}" type="presOf" srcId="{147F5E3D-9E1B-48BD-94C6-E9C1FAC28B41}" destId="{8276CB3C-16E7-4421-A1E7-CEB5EBA5ECE0}" srcOrd="1" destOrd="0" presId="urn:microsoft.com/office/officeart/2005/8/layout/list1"/>
    <dgm:cxn modelId="{E1ED506C-A3A2-4801-9776-04D88AB00D29}" type="presOf" srcId="{147F5E3D-9E1B-48BD-94C6-E9C1FAC28B41}" destId="{AA2C6DDF-CC3C-4BB8-BA61-5E9ADC66483D}" srcOrd="0" destOrd="0" presId="urn:microsoft.com/office/officeart/2005/8/layout/list1"/>
    <dgm:cxn modelId="{8F55CDEE-8980-4358-8B04-8FC73B16A4AF}" type="presParOf" srcId="{FA06F920-DC48-44C7-8E4A-A7D15E83F61B}" destId="{A412CCA1-4683-4937-97B1-19538D8F5C94}" srcOrd="0" destOrd="0" presId="urn:microsoft.com/office/officeart/2005/8/layout/list1"/>
    <dgm:cxn modelId="{087FF408-ADB2-4AAB-B493-F7A6E99DAF48}" type="presParOf" srcId="{A412CCA1-4683-4937-97B1-19538D8F5C94}" destId="{578963CA-2C90-4959-8A45-7A6B3CD20FBD}" srcOrd="0" destOrd="0" presId="urn:microsoft.com/office/officeart/2005/8/layout/list1"/>
    <dgm:cxn modelId="{AB228689-C39B-4C06-A5B2-DFC98764BBD5}" type="presParOf" srcId="{A412CCA1-4683-4937-97B1-19538D8F5C94}" destId="{AC43314D-3BCC-4223-BCBF-81C35B79C36F}" srcOrd="1" destOrd="0" presId="urn:microsoft.com/office/officeart/2005/8/layout/list1"/>
    <dgm:cxn modelId="{1015FA42-2B62-4D80-8691-0A5202DFFDA1}" type="presParOf" srcId="{FA06F920-DC48-44C7-8E4A-A7D15E83F61B}" destId="{7CC4EE8F-A8CA-4141-A145-03E24A533AD9}" srcOrd="1" destOrd="0" presId="urn:microsoft.com/office/officeart/2005/8/layout/list1"/>
    <dgm:cxn modelId="{A71C433B-CF8C-4758-8346-E0113E804C3F}" type="presParOf" srcId="{FA06F920-DC48-44C7-8E4A-A7D15E83F61B}" destId="{48003825-EFD3-4AAC-B2FC-2DC6820D7E45}" srcOrd="2" destOrd="0" presId="urn:microsoft.com/office/officeart/2005/8/layout/list1"/>
    <dgm:cxn modelId="{BCD02965-1BD6-491D-BEF6-1D1C89597C38}" type="presParOf" srcId="{FA06F920-DC48-44C7-8E4A-A7D15E83F61B}" destId="{E9DC2E2C-8609-4EE1-A581-1EB728E8EC84}" srcOrd="3" destOrd="0" presId="urn:microsoft.com/office/officeart/2005/8/layout/list1"/>
    <dgm:cxn modelId="{2DD1A859-350E-4C74-8D11-5C6D6E7ADBDB}" type="presParOf" srcId="{FA06F920-DC48-44C7-8E4A-A7D15E83F61B}" destId="{4890CFA8-DBD8-4D80-994F-2348B0884ED9}" srcOrd="4" destOrd="0" presId="urn:microsoft.com/office/officeart/2005/8/layout/list1"/>
    <dgm:cxn modelId="{FF36E8ED-BBDC-4A19-A74B-5EDF32419B1B}" type="presParOf" srcId="{4890CFA8-DBD8-4D80-994F-2348B0884ED9}" destId="{AA2C6DDF-CC3C-4BB8-BA61-5E9ADC66483D}" srcOrd="0" destOrd="0" presId="urn:microsoft.com/office/officeart/2005/8/layout/list1"/>
    <dgm:cxn modelId="{E4495938-2C67-410D-9B89-D7C1D6488466}" type="presParOf" srcId="{4890CFA8-DBD8-4D80-994F-2348B0884ED9}" destId="{8276CB3C-16E7-4421-A1E7-CEB5EBA5ECE0}" srcOrd="1" destOrd="0" presId="urn:microsoft.com/office/officeart/2005/8/layout/list1"/>
    <dgm:cxn modelId="{D91AB5B6-F8D2-46BD-990C-BF8CF4B33D96}" type="presParOf" srcId="{FA06F920-DC48-44C7-8E4A-A7D15E83F61B}" destId="{B560E9DC-AB12-44D6-9393-F7DB073C32D4}" srcOrd="5" destOrd="0" presId="urn:microsoft.com/office/officeart/2005/8/layout/list1"/>
    <dgm:cxn modelId="{2B28146E-6B9E-40E4-8554-6A634AF92398}" type="presParOf" srcId="{FA06F920-DC48-44C7-8E4A-A7D15E83F61B}" destId="{4D89B3C6-E10B-47B9-8365-9232364020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03825-EFD3-4AAC-B2FC-2DC6820D7E45}">
      <dsp:nvSpPr>
        <dsp:cNvPr id="0" name=""/>
        <dsp:cNvSpPr/>
      </dsp:nvSpPr>
      <dsp:spPr>
        <a:xfrm>
          <a:off x="0" y="1359900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3314D-3BCC-4223-BCBF-81C35B79C36F}">
      <dsp:nvSpPr>
        <dsp:cNvPr id="0" name=""/>
        <dsp:cNvSpPr/>
      </dsp:nvSpPr>
      <dsp:spPr>
        <a:xfrm>
          <a:off x="406400" y="990900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smtClean="0"/>
            <a:t>Definición de clases, objetos y atributos</a:t>
          </a:r>
          <a:endParaRPr lang="es-PE" sz="2500" kern="1200" dirty="0"/>
        </a:p>
      </dsp:txBody>
      <dsp:txXfrm>
        <a:off x="442426" y="1026926"/>
        <a:ext cx="5617548" cy="665948"/>
      </dsp:txXfrm>
    </dsp:sp>
    <dsp:sp modelId="{4D89B3C6-E10B-47B9-8365-9232364020B9}">
      <dsp:nvSpPr>
        <dsp:cNvPr id="0" name=""/>
        <dsp:cNvSpPr/>
      </dsp:nvSpPr>
      <dsp:spPr>
        <a:xfrm>
          <a:off x="0" y="2493900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6CB3C-16E7-4421-A1E7-CEB5EBA5ECE0}">
      <dsp:nvSpPr>
        <dsp:cNvPr id="0" name=""/>
        <dsp:cNvSpPr/>
      </dsp:nvSpPr>
      <dsp:spPr>
        <a:xfrm>
          <a:off x="406400" y="2124900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smtClean="0"/>
            <a:t>Creación de instancias</a:t>
          </a:r>
          <a:endParaRPr lang="es-PE" sz="2500" kern="1200" dirty="0"/>
        </a:p>
      </dsp:txBody>
      <dsp:txXfrm>
        <a:off x="442426" y="2160926"/>
        <a:ext cx="56175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3C5A-C7E1-46A8-95FF-C6F165CC53D0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5C70-DA32-48A1-B9CB-6CE53FBE5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9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En esta sesión conoceremos qué es una clase y a qué llamamos un objeto, veremos</a:t>
            </a:r>
            <a:r>
              <a:rPr lang="es-PE" baseline="0" smtClean="0"/>
              <a:t> también cómo se crea un objeto.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147F6-C5EE-4352-870F-F72FB8672D8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80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smtClean="0">
                <a:latin typeface="+mn-lt"/>
              </a:rPr>
              <a:t>El código de´programación</a:t>
            </a:r>
            <a:r>
              <a:rPr lang="es-ES_tradnl" sz="1200" baseline="0" smtClean="0">
                <a:latin typeface="+mn-lt"/>
              </a:rPr>
              <a:t> de la diapositiva muestra ejemplos de creación de objetos.</a:t>
            </a:r>
            <a:endParaRPr lang="es-ES_tradnl" sz="1200" smtClean="0">
              <a:latin typeface="+mn-lt"/>
            </a:endParaRPr>
          </a:p>
          <a:p>
            <a:endParaRPr lang="es-PE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58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En esta sesión aprenderemos los conceptos</a:t>
            </a:r>
            <a:r>
              <a:rPr lang="es-PE" baseline="0" smtClean="0"/>
              <a:t> básicos de la Programación Orientada a Objetos ó POO. Veremos el concepto de clase y el concepto de objeto cómo una instancia u ocurrencia de una clase. Aprenderemos cómo crear un objeto.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08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smtClean="0"/>
              <a:t>Clase</a:t>
            </a:r>
          </a:p>
          <a:p>
            <a:endParaRPr lang="es-PE" smtClean="0"/>
          </a:p>
          <a:p>
            <a:r>
              <a:rPr lang="es-PE" smtClean="0"/>
              <a:t>Se conoce como </a:t>
            </a:r>
            <a:r>
              <a:rPr lang="es-PE" b="1" smtClean="0"/>
              <a:t>clase</a:t>
            </a:r>
            <a:r>
              <a:rPr lang="es-PE" smtClean="0"/>
              <a:t> a la agrupación de los objetos que comparten los mismos </a:t>
            </a:r>
            <a:r>
              <a:rPr lang="es-PE" b="1" smtClean="0"/>
              <a:t>atributos</a:t>
            </a:r>
            <a:r>
              <a:rPr lang="es-PE" smtClean="0"/>
              <a:t> (sus propiedades) y los mismos </a:t>
            </a:r>
            <a:r>
              <a:rPr lang="es-PE" b="1" smtClean="0"/>
              <a:t>métodos</a:t>
            </a:r>
            <a:r>
              <a:rPr lang="es-PE" smtClean="0"/>
              <a:t> (su funcionalidad).</a:t>
            </a:r>
          </a:p>
          <a:p>
            <a:endParaRPr lang="es-PE" smtClean="0"/>
          </a:p>
          <a:p>
            <a:r>
              <a:rPr lang="es-PE" smtClean="0"/>
              <a:t>La </a:t>
            </a:r>
            <a:r>
              <a:rPr lang="es-PE" b="1" smtClean="0"/>
              <a:t>clase</a:t>
            </a:r>
            <a:r>
              <a:rPr lang="es-PE" smtClean="0"/>
              <a:t> es la unidad</a:t>
            </a:r>
            <a:r>
              <a:rPr lang="es-PE" baseline="0" smtClean="0"/>
              <a:t> básica que encapsula toda la información de un </a:t>
            </a:r>
            <a:r>
              <a:rPr lang="es-PE" b="1" baseline="0" smtClean="0"/>
              <a:t>objeto</a:t>
            </a:r>
            <a:r>
              <a:rPr lang="es-PE" baseline="0" smtClean="0"/>
              <a:t>. </a:t>
            </a:r>
          </a:p>
          <a:p>
            <a:endParaRPr lang="es-PE" baseline="0" smtClean="0"/>
          </a:p>
          <a:p>
            <a:r>
              <a:rPr lang="es-PE" baseline="0" smtClean="0"/>
              <a:t>Un </a:t>
            </a:r>
            <a:r>
              <a:rPr lang="es-PE" b="1" baseline="0" smtClean="0"/>
              <a:t>objeto</a:t>
            </a:r>
            <a:r>
              <a:rPr lang="es-PE" baseline="0" smtClean="0"/>
              <a:t> es una instancia u ocurrencia de la clase.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35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En la figura, cada uno de los equipos es un objeto de la clase </a:t>
            </a:r>
            <a:r>
              <a:rPr lang="es-PE" b="1" smtClean="0"/>
              <a:t>Celular</a:t>
            </a:r>
            <a:r>
              <a:rPr lang="es-PE" smtClean="0"/>
              <a:t>. Cada objeto es una instancia de la clase </a:t>
            </a:r>
            <a:r>
              <a:rPr lang="es-PE" b="1" smtClean="0"/>
              <a:t>Celular</a:t>
            </a:r>
            <a:r>
              <a:rPr lang="es-PE" smtClean="0"/>
              <a:t>, y todos los objetos tienen un conjunto de atributos</a:t>
            </a:r>
            <a:r>
              <a:rPr lang="es-PE" baseline="0" smtClean="0"/>
              <a:t> (sus características o propiedades) y métodos (su funcionalidad) que comparten.</a:t>
            </a:r>
          </a:p>
          <a:p>
            <a:endParaRPr lang="es-PE" baseline="0" smtClean="0"/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28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En la figura se muestra a la clase </a:t>
            </a:r>
            <a:r>
              <a:rPr lang="es-PE" b="1" baseline="0" smtClean="0"/>
              <a:t>Auto</a:t>
            </a:r>
            <a:r>
              <a:rPr lang="es-PE" baseline="0" smtClean="0"/>
              <a:t>. Cada uno de los autos mostrados pertenece a la clase </a:t>
            </a:r>
            <a:r>
              <a:rPr lang="es-PE" b="1" baseline="0" smtClean="0"/>
              <a:t>Auto</a:t>
            </a:r>
            <a:r>
              <a:rPr lang="es-PE" baseline="0" smtClean="0"/>
              <a:t>, y cada uno de ellos es un objeto de la clase </a:t>
            </a:r>
            <a:r>
              <a:rPr lang="es-PE" b="1" baseline="0" smtClean="0"/>
              <a:t>Auto</a:t>
            </a:r>
            <a:r>
              <a:rPr lang="es-PE" baseline="0" smtClean="0"/>
              <a:t>. Todos los autos comparten un conjunto de atributos y métodos. Todos los autos tienen marca, modelo, número de motor, color, etc., Todos los autos tienen varias velocidades para ir hacia adelante, un sistema de frenos, etc.</a:t>
            </a:r>
          </a:p>
          <a:p>
            <a:endParaRPr lang="es-PE" baseline="0" smtClean="0"/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98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smtClean="0"/>
              <a:t>Atributo</a:t>
            </a:r>
          </a:p>
          <a:p>
            <a:endParaRPr lang="es-PE" smtClean="0"/>
          </a:p>
          <a:p>
            <a:r>
              <a:rPr lang="es-PE" smtClean="0"/>
              <a:t>Un </a:t>
            </a:r>
            <a:r>
              <a:rPr lang="es-PE" b="1" smtClean="0"/>
              <a:t>atributo</a:t>
            </a:r>
            <a:r>
              <a:rPr lang="es-PE" smtClean="0"/>
              <a:t> define una propiedad o característica de un objeto. Por ejemplo, para un objeto de la clase </a:t>
            </a:r>
            <a:r>
              <a:rPr lang="es-PE" b="1" smtClean="0"/>
              <a:t>alumno</a:t>
            </a:r>
            <a:r>
              <a:rPr lang="es-PE" smtClean="0"/>
              <a:t> podemos definir los siguientes atributos: nombre completo del alumno, fecha de nacimiento, género, especialidad en la que estudia, etc.</a:t>
            </a:r>
          </a:p>
          <a:p>
            <a:endParaRPr lang="es-PE" smtClean="0"/>
          </a:p>
          <a:p>
            <a:r>
              <a:rPr lang="es-PE" smtClean="0"/>
              <a:t>Los valores de los atributos</a:t>
            </a:r>
            <a:r>
              <a:rPr lang="es-PE" baseline="0" smtClean="0"/>
              <a:t> se pueden almacenar en variables o en cualquier estructura de datos como arreglos o colecciones.</a:t>
            </a:r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r>
              <a:rPr lang="es-PE" smtClean="0"/>
              <a:t>Se conoce como </a:t>
            </a:r>
            <a:r>
              <a:rPr lang="es-PE" b="1" smtClean="0"/>
              <a:t>clase</a:t>
            </a:r>
            <a:r>
              <a:rPr lang="es-PE" smtClean="0"/>
              <a:t> a la agrupación de los objetos que comparten los mismos </a:t>
            </a:r>
            <a:r>
              <a:rPr lang="es-PE" b="1" smtClean="0"/>
              <a:t>atributos</a:t>
            </a:r>
            <a:r>
              <a:rPr lang="es-PE" smtClean="0"/>
              <a:t> (sus propiedades) y los mismos </a:t>
            </a:r>
            <a:r>
              <a:rPr lang="es-PE" b="1" smtClean="0"/>
              <a:t>métodos</a:t>
            </a:r>
            <a:r>
              <a:rPr lang="es-PE" smtClean="0"/>
              <a:t> (su funcionalidad).</a:t>
            </a:r>
          </a:p>
          <a:p>
            <a:endParaRPr lang="es-PE" smtClean="0"/>
          </a:p>
          <a:p>
            <a:r>
              <a:rPr lang="es-PE" smtClean="0"/>
              <a:t>La </a:t>
            </a:r>
            <a:r>
              <a:rPr lang="es-PE" b="1" smtClean="0"/>
              <a:t>clase</a:t>
            </a:r>
            <a:r>
              <a:rPr lang="es-PE" smtClean="0"/>
              <a:t> es la unidad</a:t>
            </a:r>
            <a:r>
              <a:rPr lang="es-PE" baseline="0" smtClean="0"/>
              <a:t> básica que encapsula toda la información de un </a:t>
            </a:r>
            <a:r>
              <a:rPr lang="es-PE" b="1" baseline="0" smtClean="0"/>
              <a:t>objeto</a:t>
            </a:r>
            <a:r>
              <a:rPr lang="es-PE" baseline="0" smtClean="0"/>
              <a:t>. </a:t>
            </a:r>
          </a:p>
          <a:p>
            <a:endParaRPr lang="es-PE" baseline="0" smtClean="0"/>
          </a:p>
          <a:p>
            <a:r>
              <a:rPr lang="es-PE" baseline="0" smtClean="0"/>
              <a:t>Un </a:t>
            </a:r>
            <a:r>
              <a:rPr lang="es-PE" b="1" baseline="0" smtClean="0"/>
              <a:t>objeto</a:t>
            </a:r>
            <a:r>
              <a:rPr lang="es-PE" baseline="0" smtClean="0"/>
              <a:t> es una instancia u ocurrencia de la clase.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4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smtClean="0"/>
              <a:t>Objeto</a:t>
            </a:r>
          </a:p>
          <a:p>
            <a:endParaRPr lang="es-PE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mtClean="0">
                <a:latin typeface="+mn-lt"/>
              </a:rPr>
              <a:t>Es la abstracción de cualquier elemento del mundo real, del cual podemos distinguir sus características (sus atributos) y comportamiento (sus métodos), permitiéndonos comprenderlo y a su vez proporcionándonos una base práctica para su implementación en programas</a:t>
            </a:r>
            <a:r>
              <a:rPr lang="es-PE" baseline="0" smtClean="0">
                <a:latin typeface="+mn-lt"/>
              </a:rPr>
              <a:t> de cómputo.</a:t>
            </a:r>
            <a:endParaRPr lang="es-PE" smtClean="0">
              <a:latin typeface="+mn-lt"/>
            </a:endParaRPr>
          </a:p>
          <a:p>
            <a:endParaRPr lang="es-PE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36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346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smtClean="0">
                <a:latin typeface="+mn-lt"/>
              </a:rPr>
              <a:t>El </a:t>
            </a:r>
            <a:r>
              <a:rPr lang="es-ES_tradnl" sz="1200" b="1" smtClean="0">
                <a:solidFill>
                  <a:srgbClr val="C00000"/>
                </a:solidFill>
                <a:latin typeface="+mn-lt"/>
              </a:rPr>
              <a:t>método constructor </a:t>
            </a:r>
            <a:r>
              <a:rPr lang="es-ES_tradnl" sz="1200" smtClean="0">
                <a:latin typeface="+mn-lt"/>
              </a:rPr>
              <a:t>es un método especial que se ejecuta en forma automática cuando se crea un objeto. La definición del método constructor es opcional siendo su finalidad principal inicializar variables y crear arreglos, colecciones y objetos de otra clases</a:t>
            </a:r>
            <a:r>
              <a:rPr lang="es-ES_tradnl" sz="1050" smtClean="0"/>
              <a:t>. </a:t>
            </a:r>
            <a:endParaRPr lang="es-ES" sz="1050" smtClean="0"/>
          </a:p>
          <a:p>
            <a:endParaRPr lang="es-PE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4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5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9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1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1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7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4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02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43542"/>
            <a:ext cx="2554513" cy="7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244924" y="2133621"/>
            <a:ext cx="77021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Lenguaje Java</a:t>
            </a:r>
          </a:p>
          <a:p>
            <a:pPr algn="ctr"/>
            <a:r>
              <a:rPr lang="es-E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Clases, objetos y atributos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Creación de un objeto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1920594" y="2512360"/>
            <a:ext cx="4964300" cy="403226"/>
            <a:chOff x="768" y="1872"/>
            <a:chExt cx="2304" cy="96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768" y="192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768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3072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3980329" y="3516406"/>
            <a:ext cx="6849036" cy="156866"/>
            <a:chOff x="768" y="1872"/>
            <a:chExt cx="2304" cy="96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768" y="192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768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sz="2400"/>
            </a:p>
          </p:txBody>
        </p:sp>
      </p:grp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2666720" y="2719481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2400">
              <a:latin typeface="Arial" panose="020B0604020202020204" pitchFamily="34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369510" y="2193928"/>
            <a:ext cx="1930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Declaración</a:t>
            </a:r>
            <a:endParaRPr lang="es-ES_tradnl" altLang="es-PE" sz="2400">
              <a:latin typeface="Arial" panose="020B0604020202020204" pitchFamily="34" charset="0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6681881" y="3688511"/>
            <a:ext cx="1502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Creación</a:t>
            </a:r>
            <a:endParaRPr lang="es-ES_tradnl" altLang="es-PE" sz="2400">
              <a:latin typeface="Arial" panose="020B0604020202020204" pitchFamily="34" charset="0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1920594" y="2906806"/>
            <a:ext cx="9123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PE" sz="2400">
                <a:solidFill>
                  <a:srgbClr val="0000FF"/>
                </a:solidFill>
                <a:latin typeface="Arial" panose="020B0604020202020204" pitchFamily="34" charset="0"/>
              </a:rPr>
              <a:t>NombreClase</a:t>
            </a:r>
            <a:r>
              <a:rPr lang="es-ES_tradnl" altLang="es-PE" sz="2400">
                <a:latin typeface="Arial" panose="020B0604020202020204" pitchFamily="34" charset="0"/>
              </a:rPr>
              <a:t> nombreObjeto = new </a:t>
            </a:r>
            <a:r>
              <a:rPr lang="es-ES_tradnl" altLang="es-PE" sz="2400">
                <a:solidFill>
                  <a:srgbClr val="0000FF"/>
                </a:solidFill>
                <a:latin typeface="Arial" panose="020B0604020202020204" pitchFamily="34" charset="0"/>
              </a:rPr>
              <a:t>NombreMetodoConstructor()</a:t>
            </a:r>
            <a:r>
              <a:rPr lang="es-ES_tradnl" altLang="es-PE" sz="2400">
                <a:latin typeface="Arial" panose="020B060402020202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1860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Creación de un objeto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708209" y="1324758"/>
            <a:ext cx="10775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Creación de un objeto de tipo Vuelo</a:t>
            </a:r>
          </a:p>
          <a:p>
            <a:pPr algn="just"/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Vuelo vuelo751 </a:t>
            </a:r>
            <a:r>
              <a:rPr lang="es-PE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Vuelo();</a:t>
            </a:r>
            <a:endParaRPr lang="es-PE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sz="3200" smtClean="0">
              <a:solidFill>
                <a:srgbClr val="4142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Creación de un objeto de tipo Pasajero</a:t>
            </a:r>
          </a:p>
          <a:p>
            <a:pPr algn="just"/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Pasajero pasajero1 </a:t>
            </a:r>
            <a:r>
              <a:rPr lang="es-PE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Pasajero();</a:t>
            </a:r>
          </a:p>
          <a:p>
            <a:pPr algn="just"/>
            <a:endParaRPr lang="es-PE" sz="3200">
              <a:solidFill>
                <a:srgbClr val="4142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Creación de un objeto de tipo Control pasando como parámetros los objetos creados vuelo751 y pasajero1 */</a:t>
            </a:r>
          </a:p>
          <a:p>
            <a:pPr algn="just"/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control1 </a:t>
            </a:r>
            <a:r>
              <a:rPr lang="es-PE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s-PE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(vuelo751, pasajero1);</a:t>
            </a:r>
            <a:endParaRPr lang="es-PE" sz="3200" b="0" i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2855" y="69369"/>
            <a:ext cx="9289145" cy="584775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Objetivos de la sesión</a:t>
            </a:r>
            <a:endParaRPr lang="es-PE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0432"/>
              </p:ext>
            </p:extLst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37038377"/>
              </p:ext>
            </p:extLst>
          </p:nvPr>
        </p:nvGraphicFramePr>
        <p:xfrm>
          <a:off x="2032000" y="1541929"/>
          <a:ext cx="8128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dirty="0" smtClean="0">
                <a:solidFill>
                  <a:srgbClr val="00B0F0"/>
                </a:solidFill>
              </a:rPr>
              <a:t>Objetivos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45459" y="1425388"/>
            <a:ext cx="825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smtClean="0"/>
              <a:t>Comprender qué es una clase, qué es un objeto, y distinguirlos.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smtClean="0"/>
              <a:t>Crear objetos.</a:t>
            </a:r>
          </a:p>
        </p:txBody>
      </p:sp>
      <p:pic>
        <p:nvPicPr>
          <p:cNvPr id="9" name="Picture 2" descr="http://www.nonprofitcentral.biz/blog/wp-content/uploads/2013/03/nonprofit-treasurer-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16" y="1649816"/>
            <a:ext cx="21621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5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Clase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727011" y="2634416"/>
            <a:ext cx="2749550" cy="1447800"/>
            <a:chOff x="3168" y="2112"/>
            <a:chExt cx="1728" cy="912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68" y="2112"/>
              <a:ext cx="172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2000">
                  <a:latin typeface="Arial" panose="020B0604020202020204" pitchFamily="34" charset="0"/>
                </a:rPr>
                <a:t>NombreClase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200" u="sng">
                  <a:latin typeface="Arial" panose="020B0604020202020204" pitchFamily="34" charset="0"/>
                </a:rPr>
                <a:t>(</a:t>
              </a:r>
              <a:r>
                <a:rPr lang="es-PE" altLang="es-PE" sz="1200" i="1" u="sng">
                  <a:latin typeface="Arial" panose="020B0604020202020204" pitchFamily="34" charset="0"/>
                </a:rPr>
                <a:t>NombrePaquete al que pertenece</a:t>
              </a:r>
              <a:r>
                <a:rPr lang="es-PE" altLang="es-PE" sz="1200" u="sng">
                  <a:latin typeface="Arial" panose="020B0604020202020204" pitchFamily="34" charset="0"/>
                </a:rPr>
                <a:t>)</a:t>
              </a:r>
              <a:r>
                <a:rPr lang="es-PE" altLang="es-PE" sz="1800" b="1">
                  <a:latin typeface="Arial" panose="020B0604020202020204" pitchFamily="34" charset="0"/>
                </a:rPr>
                <a:t> </a:t>
              </a:r>
              <a:endParaRPr lang="es-ES" altLang="es-PE" sz="1800" b="1"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8" y="254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Atributos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Métodos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5898776" y="1248558"/>
            <a:ext cx="51636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smtClean="0"/>
              <a:t>La figura muestra la representación de una clase. La clase está compuesta por:</a:t>
            </a:r>
          </a:p>
          <a:p>
            <a:endParaRPr lang="es-PE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smtClean="0"/>
              <a:t>El nombre de la clase.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smtClean="0"/>
              <a:t>Los atributos o propiedades de la clase.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smtClean="0"/>
              <a:t>Las operaciones o métodos de la clase.</a:t>
            </a:r>
            <a:endParaRPr lang="es-PE" sz="3200"/>
          </a:p>
        </p:txBody>
      </p:sp>
    </p:spTree>
    <p:extLst>
      <p:ext uri="{BB962C8B-B14F-4D97-AF65-F5344CB8AC3E}">
        <p14:creationId xmlns:p14="http://schemas.microsoft.com/office/powerpoint/2010/main" val="41178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clases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8 Marcador de contenido"/>
          <p:cNvSpPr txBox="1">
            <a:spLocks/>
          </p:cNvSpPr>
          <p:nvPr/>
        </p:nvSpPr>
        <p:spPr bwMode="auto">
          <a:xfrm>
            <a:off x="2192338" y="111914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endParaRPr lang="es-PE" altLang="es-PE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97138" y="1120881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800">
                <a:solidFill>
                  <a:srgbClr val="006600"/>
                </a:solidFill>
                <a:latin typeface="Arial" panose="020B0604020202020204" pitchFamily="34" charset="0"/>
              </a:rPr>
              <a:t>Objetos de la </a:t>
            </a:r>
            <a:r>
              <a:rPr lang="es-PE" altLang="es-PE" sz="1800" i="1">
                <a:solidFill>
                  <a:srgbClr val="006600"/>
                </a:solidFill>
                <a:latin typeface="Arial" panose="020B0604020202020204" pitchFamily="34" charset="0"/>
              </a:rPr>
              <a:t>clase</a:t>
            </a:r>
            <a:r>
              <a:rPr lang="es-PE" altLang="es-PE" sz="1800">
                <a:solidFill>
                  <a:srgbClr val="006600"/>
                </a:solidFill>
                <a:latin typeface="Arial" panose="020B0604020202020204" pitchFamily="34" charset="0"/>
              </a:rPr>
              <a:t> “Celular”</a:t>
            </a:r>
            <a:endParaRPr lang="es-ES" altLang="es-PE" sz="180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/>
          </p:nvPr>
        </p:nvGraphicFramePr>
        <p:xfrm>
          <a:off x="2351088" y="4243347"/>
          <a:ext cx="33528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otografía de Photo Editor" r:id="rId4" imgW="4791744" imgH="3742857" progId="">
                  <p:embed/>
                </p:oleObj>
              </mc:Choice>
              <mc:Fallback>
                <p:oleObj name="Fotografía de Photo Editor" r:id="rId4" imgW="4791744" imgH="37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43347"/>
                        <a:ext cx="3352800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154738" y="2490747"/>
            <a:ext cx="333375" cy="304800"/>
          </a:xfrm>
          <a:prstGeom prst="rightArrow">
            <a:avLst>
              <a:gd name="adj1" fmla="val 50000"/>
              <a:gd name="adj2" fmla="val 63802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97138" y="3709947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800">
                <a:solidFill>
                  <a:srgbClr val="006600"/>
                </a:solidFill>
                <a:latin typeface="Arial" panose="020B0604020202020204" pitchFamily="34" charset="0"/>
              </a:rPr>
              <a:t>Objetos de la </a:t>
            </a:r>
            <a:r>
              <a:rPr lang="es-PE" altLang="es-PE" sz="1800" i="1">
                <a:solidFill>
                  <a:srgbClr val="006600"/>
                </a:solidFill>
                <a:latin typeface="Arial" panose="020B0604020202020204" pitchFamily="34" charset="0"/>
              </a:rPr>
              <a:t>clase</a:t>
            </a:r>
            <a:r>
              <a:rPr lang="es-PE" altLang="es-PE" sz="1800">
                <a:solidFill>
                  <a:srgbClr val="006600"/>
                </a:solidFill>
                <a:latin typeface="Arial" panose="020B0604020202020204" pitchFamily="34" charset="0"/>
              </a:rPr>
              <a:t> “Alumno”</a:t>
            </a:r>
            <a:endParaRPr lang="es-ES" altLang="es-PE" sz="180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154738" y="4776747"/>
            <a:ext cx="333375" cy="304800"/>
          </a:xfrm>
          <a:prstGeom prst="rightArrow">
            <a:avLst>
              <a:gd name="adj1" fmla="val 50000"/>
              <a:gd name="adj2" fmla="val 63802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7104063" y="4090947"/>
            <a:ext cx="2749550" cy="1447800"/>
            <a:chOff x="3168" y="2112"/>
            <a:chExt cx="1728" cy="912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168" y="2112"/>
              <a:ext cx="172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2000">
                  <a:latin typeface="Arial" panose="020B0604020202020204" pitchFamily="34" charset="0"/>
                </a:rPr>
                <a:t>Alumno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200" u="sng">
                  <a:latin typeface="Arial" panose="020B0604020202020204" pitchFamily="34" charset="0"/>
                </a:rPr>
                <a:t>(</a:t>
              </a:r>
              <a:r>
                <a:rPr lang="es-PE" altLang="es-PE" sz="1200" i="1" u="sng">
                  <a:latin typeface="Arial" panose="020B0604020202020204" pitchFamily="34" charset="0"/>
                </a:rPr>
                <a:t>NombrePaquete al que pertenece</a:t>
              </a:r>
              <a:r>
                <a:rPr lang="es-PE" altLang="es-PE" sz="1200" u="sng">
                  <a:latin typeface="Arial" panose="020B0604020202020204" pitchFamily="34" charset="0"/>
                </a:rPr>
                <a:t>)</a:t>
              </a:r>
              <a:r>
                <a:rPr lang="es-PE" altLang="es-PE" sz="1800" b="1">
                  <a:latin typeface="Arial" panose="020B0604020202020204" pitchFamily="34" charset="0"/>
                </a:rPr>
                <a:t> </a:t>
              </a:r>
              <a:endParaRPr lang="es-ES" altLang="es-PE" sz="1800" b="1">
                <a:latin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168" y="254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Atributos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Métodos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145338" y="2033547"/>
            <a:ext cx="2749550" cy="1447800"/>
            <a:chOff x="3168" y="2112"/>
            <a:chExt cx="1728" cy="912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168" y="2112"/>
              <a:ext cx="172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2000">
                  <a:latin typeface="Arial" panose="020B0604020202020204" pitchFamily="34" charset="0"/>
                </a:rPr>
                <a:t>Celular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200" u="sng">
                  <a:latin typeface="Arial" panose="020B0604020202020204" pitchFamily="34" charset="0"/>
                </a:rPr>
                <a:t>(</a:t>
              </a:r>
              <a:r>
                <a:rPr lang="es-PE" altLang="es-PE" sz="1200" i="1" u="sng">
                  <a:latin typeface="Arial" panose="020B0604020202020204" pitchFamily="34" charset="0"/>
                </a:rPr>
                <a:t>NombrePaquete al que pertenece</a:t>
              </a:r>
              <a:r>
                <a:rPr lang="es-PE" altLang="es-PE" sz="1200" u="sng">
                  <a:latin typeface="Arial" panose="020B0604020202020204" pitchFamily="34" charset="0"/>
                </a:rPr>
                <a:t>)</a:t>
              </a:r>
              <a:r>
                <a:rPr lang="es-PE" altLang="es-PE" sz="1800" b="1">
                  <a:latin typeface="Arial" panose="020B0604020202020204" pitchFamily="34" charset="0"/>
                </a:rPr>
                <a:t> </a:t>
              </a:r>
              <a:endParaRPr lang="es-ES" altLang="es-PE" sz="1800" b="1">
                <a:latin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168" y="254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Atributos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Métodos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</p:grpSp>
      <p:pic>
        <p:nvPicPr>
          <p:cNvPr id="22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743035"/>
            <a:ext cx="36115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clases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3579772"/>
            <a:ext cx="2057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41" y="3563897"/>
            <a:ext cx="2133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41" y="3589297"/>
            <a:ext cx="21113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4421841" y="4440197"/>
            <a:ext cx="3619500" cy="1635125"/>
            <a:chOff x="2040" y="2824"/>
            <a:chExt cx="2280" cy="1030"/>
          </a:xfrm>
        </p:grpSpPr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717" y="3492"/>
              <a:ext cx="953" cy="3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N" altLang="es-PE" sz="1800" b="1">
                  <a:latin typeface="Arial" panose="020B0604020202020204" pitchFamily="34" charset="0"/>
                  <a:cs typeface="Arial" panose="020B0604020202020204" pitchFamily="34" charset="0"/>
                </a:rPr>
                <a:t>Objetos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3245" y="2856"/>
              <a:ext cx="0" cy="6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488" y="2824"/>
              <a:ext cx="832" cy="668"/>
            </a:xfrm>
            <a:custGeom>
              <a:avLst/>
              <a:gdLst>
                <a:gd name="T0" fmla="*/ 0 w 832"/>
                <a:gd name="T1" fmla="*/ 668 h 668"/>
                <a:gd name="T2" fmla="*/ 832 w 832"/>
                <a:gd name="T3" fmla="*/ 0 h 668"/>
                <a:gd name="T4" fmla="*/ 0 60000 65536"/>
                <a:gd name="T5" fmla="*/ 0 60000 65536"/>
                <a:gd name="T6" fmla="*/ 0 w 832"/>
                <a:gd name="T7" fmla="*/ 0 h 668"/>
                <a:gd name="T8" fmla="*/ 832 w 832"/>
                <a:gd name="T9" fmla="*/ 668 h 6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2" h="668">
                  <a:moveTo>
                    <a:pt x="0" y="668"/>
                  </a:move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2040" y="2832"/>
              <a:ext cx="858" cy="660"/>
            </a:xfrm>
            <a:custGeom>
              <a:avLst/>
              <a:gdLst>
                <a:gd name="T0" fmla="*/ 858 w 858"/>
                <a:gd name="T1" fmla="*/ 660 h 660"/>
                <a:gd name="T2" fmla="*/ 0 w 858"/>
                <a:gd name="T3" fmla="*/ 0 h 660"/>
                <a:gd name="T4" fmla="*/ 0 60000 65536"/>
                <a:gd name="T5" fmla="*/ 0 60000 65536"/>
                <a:gd name="T6" fmla="*/ 0 w 858"/>
                <a:gd name="T7" fmla="*/ 0 h 660"/>
                <a:gd name="T8" fmla="*/ 858 w 858"/>
                <a:gd name="T9" fmla="*/ 660 h 6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8" h="660">
                  <a:moveTo>
                    <a:pt x="858" y="66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2804179" y="1098510"/>
            <a:ext cx="2376487" cy="865187"/>
            <a:chOff x="567" y="436"/>
            <a:chExt cx="1497" cy="545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67" y="436"/>
              <a:ext cx="816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N" altLang="es-PE" sz="1800" b="1">
                  <a:latin typeface="Arial" panose="020B0604020202020204" pitchFamily="34" charset="0"/>
                  <a:cs typeface="Arial" panose="020B0604020202020204" pitchFamily="34" charset="0"/>
                </a:rPr>
                <a:t>Clase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383" y="709"/>
              <a:ext cx="681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3551891" y="1166772"/>
            <a:ext cx="5403850" cy="2411413"/>
            <a:chOff x="1492" y="842"/>
            <a:chExt cx="3404" cy="1519"/>
          </a:xfrm>
        </p:grpSpPr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3240" y="1473"/>
              <a:ext cx="0" cy="87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1492" y="1973"/>
              <a:ext cx="3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1492" y="1968"/>
              <a:ext cx="0" cy="3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2512" y="842"/>
              <a:ext cx="1506" cy="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N" altLang="es-PE" sz="180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4896" y="1968"/>
              <a:ext cx="0" cy="3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4769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Atributo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727011" y="2634416"/>
            <a:ext cx="2749550" cy="1447800"/>
            <a:chOff x="3168" y="2112"/>
            <a:chExt cx="1728" cy="912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68" y="2112"/>
              <a:ext cx="172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2000">
                  <a:latin typeface="Arial" panose="020B0604020202020204" pitchFamily="34" charset="0"/>
                </a:rPr>
                <a:t>NombreClase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200" u="sng">
                  <a:latin typeface="Arial" panose="020B0604020202020204" pitchFamily="34" charset="0"/>
                </a:rPr>
                <a:t>(</a:t>
              </a:r>
              <a:r>
                <a:rPr lang="es-PE" altLang="es-PE" sz="1200" i="1" u="sng">
                  <a:latin typeface="Arial" panose="020B0604020202020204" pitchFamily="34" charset="0"/>
                </a:rPr>
                <a:t>NombrePaquete al que pertenece</a:t>
              </a:r>
              <a:r>
                <a:rPr lang="es-PE" altLang="es-PE" sz="1200" u="sng">
                  <a:latin typeface="Arial" panose="020B0604020202020204" pitchFamily="34" charset="0"/>
                </a:rPr>
                <a:t>)</a:t>
              </a:r>
              <a:r>
                <a:rPr lang="es-PE" altLang="es-PE" sz="1800" b="1">
                  <a:latin typeface="Arial" panose="020B0604020202020204" pitchFamily="34" charset="0"/>
                </a:rPr>
                <a:t> </a:t>
              </a:r>
              <a:endParaRPr lang="es-ES" altLang="es-PE" sz="1800" b="1"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8" y="254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Atributos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172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22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PE" altLang="es-PE" sz="1600" b="1">
                  <a:latin typeface="Arial" panose="020B0604020202020204" pitchFamily="34" charset="0"/>
                </a:rPr>
                <a:t>Métodos</a:t>
              </a:r>
              <a:endParaRPr lang="es-ES" altLang="es-PE" sz="1600" b="1">
                <a:latin typeface="Arial" panose="020B0604020202020204" pitchFamily="34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5916705" y="2233443"/>
            <a:ext cx="516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smtClean="0"/>
              <a:t>Un atributo es una característica o propiedad que tiene un conjunto de objetos que pertenecen a una clase.</a:t>
            </a:r>
          </a:p>
        </p:txBody>
      </p:sp>
    </p:spTree>
    <p:extLst>
      <p:ext uri="{BB962C8B-B14F-4D97-AF65-F5344CB8AC3E}">
        <p14:creationId xmlns:p14="http://schemas.microsoft.com/office/powerpoint/2010/main" val="8694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Objeto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15" y="2921342"/>
            <a:ext cx="1285875" cy="857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8" y="897815"/>
            <a:ext cx="1533525" cy="2971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8" y="4138372"/>
            <a:ext cx="2590800" cy="1771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3" y="1229234"/>
            <a:ext cx="3000375" cy="1524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32" y="4138372"/>
            <a:ext cx="2857500" cy="16002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888941" y="1991234"/>
            <a:ext cx="3725254" cy="34369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PE" sz="3200" smtClean="0"/>
              <a:t>Cualquier elemento que nos rodea, en el cual podemos identificar sus características y comportamiento.</a:t>
            </a:r>
            <a:endParaRPr lang="es-PE" sz="3200"/>
          </a:p>
        </p:txBody>
      </p:sp>
    </p:spTree>
    <p:extLst>
      <p:ext uri="{BB962C8B-B14F-4D97-AF65-F5344CB8AC3E}">
        <p14:creationId xmlns:p14="http://schemas.microsoft.com/office/powerpoint/2010/main" val="22691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Ejemplos de objetos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4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10830" y="2805072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600" b="1">
                <a:solidFill>
                  <a:srgbClr val="FF3300"/>
                </a:solidFill>
                <a:latin typeface="Lucida Sans Unicode" panose="020B0602030504020204" pitchFamily="34" charset="0"/>
              </a:rPr>
              <a:t> Características</a:t>
            </a:r>
            <a:endParaRPr lang="es-ES" altLang="es-PE" sz="1600" b="1">
              <a:solidFill>
                <a:srgbClr val="FF33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975880" y="3143210"/>
            <a:ext cx="236855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modelo:	Arena y Chocolate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marca:	LG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color:	Plateado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dueño:	Leonardo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número:	98765432 </a:t>
            </a:r>
            <a:endParaRPr lang="es-ES" altLang="es-PE" sz="1200">
              <a:latin typeface="Arial" panose="020B0604020202020204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10830" y="4643397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600" b="1">
                <a:solidFill>
                  <a:srgbClr val="FF3300"/>
                </a:solidFill>
                <a:latin typeface="Lucida Sans Unicode" panose="020B0602030504020204" pitchFamily="34" charset="0"/>
              </a:rPr>
              <a:t>Comportamiento</a:t>
            </a:r>
            <a:endParaRPr lang="es-ES" altLang="es-PE" sz="1600" b="1">
              <a:solidFill>
                <a:srgbClr val="FF33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047317" y="4972010"/>
            <a:ext cx="2297113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llamar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guardarNumero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guardarTarea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tocarMusica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256867" y="2405022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800" b="1">
                <a:latin typeface="Arial" panose="020B0604020202020204" pitchFamily="34" charset="0"/>
              </a:rPr>
              <a:t>miCelular</a:t>
            </a:r>
            <a:endParaRPr lang="es-ES" altLang="es-PE" sz="1800" b="1">
              <a:latin typeface="Arial" panose="020B0604020202020204" pitchFamily="34" charset="0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7352617" y="1085810"/>
          <a:ext cx="1447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Fotografía de Photo Editor" r:id="rId4" imgW="1600000" imgH="1200318" progId="">
                  <p:embed/>
                </p:oleObj>
              </mc:Choice>
              <mc:Fallback>
                <p:oleObj name="Fotografía de Photo Editor" r:id="rId4" imgW="1600000" imgH="12003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617" y="1085810"/>
                        <a:ext cx="1447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971617" y="2838410"/>
            <a:ext cx="220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600" b="1">
                <a:solidFill>
                  <a:srgbClr val="FF3300"/>
                </a:solidFill>
                <a:latin typeface="Lucida Sans Unicode" panose="020B0602030504020204" pitchFamily="34" charset="0"/>
              </a:rPr>
              <a:t> Características</a:t>
            </a:r>
            <a:endParaRPr lang="es-ES" altLang="es-PE" sz="1600" b="1">
              <a:solidFill>
                <a:srgbClr val="FF33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971617" y="3181310"/>
            <a:ext cx="2465388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Nombre:	Leonardo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Apellidos:	Montoya Medina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 Código: 	2016134604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PE" altLang="es-PE" sz="12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s-ES" altLang="es-PE" sz="1200">
              <a:latin typeface="Arial" panose="020B0604020202020204" pitchFamily="34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971617" y="4640222"/>
            <a:ext cx="220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600" b="1">
                <a:solidFill>
                  <a:srgbClr val="FF3300"/>
                </a:solidFill>
                <a:latin typeface="Lucida Sans Unicode" panose="020B0602030504020204" pitchFamily="34" charset="0"/>
              </a:rPr>
              <a:t>Comportamiento</a:t>
            </a:r>
            <a:endParaRPr lang="es-ES" altLang="es-PE" sz="1600" b="1">
              <a:solidFill>
                <a:srgbClr val="FF33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971617" y="4979947"/>
            <a:ext cx="220980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</a:t>
            </a:r>
            <a:r>
              <a:rPr lang="es-PE" altLang="es-PE" sz="1200" smtClean="0">
                <a:latin typeface="Arial" panose="020B0604020202020204" pitchFamily="34" charset="0"/>
              </a:rPr>
              <a:t>Registrar </a:t>
            </a:r>
            <a:r>
              <a:rPr lang="es-PE" altLang="es-PE" sz="1200">
                <a:latin typeface="Arial" panose="020B0604020202020204" pitchFamily="34" charset="0"/>
              </a:rPr>
              <a:t>Datos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</a:t>
            </a:r>
            <a:r>
              <a:rPr lang="es-PE" altLang="es-PE" sz="1200" smtClean="0">
                <a:latin typeface="Arial" panose="020B0604020202020204" pitchFamily="34" charset="0"/>
              </a:rPr>
              <a:t>Registrar </a:t>
            </a:r>
            <a:r>
              <a:rPr lang="es-PE" altLang="es-PE" sz="1200">
                <a:latin typeface="Arial" panose="020B0604020202020204" pitchFamily="34" charset="0"/>
              </a:rPr>
              <a:t>Notas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   </a:t>
            </a:r>
            <a:r>
              <a:rPr lang="es-PE" altLang="es-PE" sz="1200" smtClean="0">
                <a:latin typeface="Arial" panose="020B0604020202020204" pitchFamily="34" charset="0"/>
              </a:rPr>
              <a:t>Calcular </a:t>
            </a:r>
            <a:r>
              <a:rPr lang="es-PE" altLang="es-PE" sz="1200">
                <a:latin typeface="Arial" panose="020B0604020202020204" pitchFamily="34" charset="0"/>
              </a:rPr>
              <a:t>Promedio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PE" altLang="es-PE" sz="1200">
              <a:latin typeface="Arial" panose="020B060402020202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7124017" y="2228810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PE" altLang="es-PE" sz="1800" b="1">
                <a:latin typeface="Arial" panose="020B0604020202020204" pitchFamily="34" charset="0"/>
              </a:rPr>
              <a:t>Alumno1</a:t>
            </a:r>
            <a:endParaRPr lang="es-ES" altLang="es-PE" sz="1800" b="1">
              <a:latin typeface="Arial" panose="020B0604020202020204" pitchFamily="34" charset="0"/>
            </a:endParaRPr>
          </a:p>
        </p:txBody>
      </p:sp>
      <p:pic>
        <p:nvPicPr>
          <p:cNvPr id="25" name="Picture 2" descr="Resultado de imagen para modelos de celu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9" b="26675"/>
          <a:stretch>
            <a:fillRect/>
          </a:stretch>
        </p:blipFill>
        <p:spPr bwMode="auto">
          <a:xfrm>
            <a:off x="2902855" y="1227097"/>
            <a:ext cx="25638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1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841</Words>
  <Application>Microsoft Office PowerPoint</Application>
  <PresentationFormat>Panorámica</PresentationFormat>
  <Paragraphs>135</Paragraphs>
  <Slides>11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Times New Roman</vt:lpstr>
      <vt:lpstr>Tema de Office</vt:lpstr>
      <vt:lpstr>Fotografía de Photo Editor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Matsukawa Maeda</dc:creator>
  <cp:lastModifiedBy>Daniel Cespedes Merino</cp:lastModifiedBy>
  <cp:revision>58</cp:revision>
  <dcterms:created xsi:type="dcterms:W3CDTF">2016-06-03T13:37:43Z</dcterms:created>
  <dcterms:modified xsi:type="dcterms:W3CDTF">2017-07-19T22:15:29Z</dcterms:modified>
</cp:coreProperties>
</file>