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02" autoAdjust="0"/>
    <p:restoredTop sz="95501" autoAdjust="0"/>
  </p:normalViewPr>
  <p:slideViewPr>
    <p:cSldViewPr snapToGrid="0" showGuides="1">
      <p:cViewPr varScale="1">
        <p:scale>
          <a:sx n="92" d="100"/>
          <a:sy n="92" d="100"/>
        </p:scale>
        <p:origin x="16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B7734B-D4C4-415D-AC03-9EC7314554DF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59614C25-4629-4084-B6C1-5CF8473C4BB7}">
      <dgm:prSet phldrT="[Texto]"/>
      <dgm:spPr/>
      <dgm:t>
        <a:bodyPr/>
        <a:lstStyle/>
        <a:p>
          <a:r>
            <a:rPr lang="es-PE" smtClean="0"/>
            <a:t>Miembros de instancia</a:t>
          </a:r>
          <a:endParaRPr lang="es-PE" dirty="0"/>
        </a:p>
      </dgm:t>
    </dgm:pt>
    <dgm:pt modelId="{FE0A466B-FEF4-4799-B19E-5A8718461C4F}" type="parTrans" cxnId="{69E527A3-BE60-45AE-86D0-089BC0313816}">
      <dgm:prSet/>
      <dgm:spPr/>
      <dgm:t>
        <a:bodyPr/>
        <a:lstStyle/>
        <a:p>
          <a:endParaRPr lang="es-PE"/>
        </a:p>
      </dgm:t>
    </dgm:pt>
    <dgm:pt modelId="{A7957FC9-8693-44BF-B641-1E27C874D68A}" type="sibTrans" cxnId="{69E527A3-BE60-45AE-86D0-089BC0313816}">
      <dgm:prSet/>
      <dgm:spPr/>
      <dgm:t>
        <a:bodyPr/>
        <a:lstStyle/>
        <a:p>
          <a:endParaRPr lang="es-PE"/>
        </a:p>
      </dgm:t>
    </dgm:pt>
    <dgm:pt modelId="{147F5E3D-9E1B-48BD-94C6-E9C1FAC28B41}">
      <dgm:prSet phldrT="[Texto]"/>
      <dgm:spPr/>
      <dgm:t>
        <a:bodyPr/>
        <a:lstStyle/>
        <a:p>
          <a:r>
            <a:rPr lang="es-PE" smtClean="0"/>
            <a:t>Miembros de clase</a:t>
          </a:r>
          <a:endParaRPr lang="es-PE" dirty="0"/>
        </a:p>
      </dgm:t>
    </dgm:pt>
    <dgm:pt modelId="{06D999CE-EFB0-44EB-8783-BA37BA11D2D0}" type="parTrans" cxnId="{1A855C5D-15AC-4909-BD12-25DB8ED3582C}">
      <dgm:prSet/>
      <dgm:spPr/>
      <dgm:t>
        <a:bodyPr/>
        <a:lstStyle/>
        <a:p>
          <a:endParaRPr lang="es-PE"/>
        </a:p>
      </dgm:t>
    </dgm:pt>
    <dgm:pt modelId="{59CDA16B-FFC0-418D-9910-7BDC171797BF}" type="sibTrans" cxnId="{1A855C5D-15AC-4909-BD12-25DB8ED3582C}">
      <dgm:prSet/>
      <dgm:spPr/>
      <dgm:t>
        <a:bodyPr/>
        <a:lstStyle/>
        <a:p>
          <a:endParaRPr lang="es-PE"/>
        </a:p>
      </dgm:t>
    </dgm:pt>
    <dgm:pt modelId="{FA06F920-DC48-44C7-8E4A-A7D15E83F61B}" type="pres">
      <dgm:prSet presAssocID="{3BB7734B-D4C4-415D-AC03-9EC7314554D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A412CCA1-4683-4937-97B1-19538D8F5C94}" type="pres">
      <dgm:prSet presAssocID="{59614C25-4629-4084-B6C1-5CF8473C4BB7}" presName="parentLin" presStyleCnt="0"/>
      <dgm:spPr/>
    </dgm:pt>
    <dgm:pt modelId="{578963CA-2C90-4959-8A45-7A6B3CD20FBD}" type="pres">
      <dgm:prSet presAssocID="{59614C25-4629-4084-B6C1-5CF8473C4BB7}" presName="parentLeftMargin" presStyleLbl="node1" presStyleIdx="0" presStyleCnt="2"/>
      <dgm:spPr/>
      <dgm:t>
        <a:bodyPr/>
        <a:lstStyle/>
        <a:p>
          <a:endParaRPr lang="es-PE"/>
        </a:p>
      </dgm:t>
    </dgm:pt>
    <dgm:pt modelId="{AC43314D-3BCC-4223-BCBF-81C35B79C36F}" type="pres">
      <dgm:prSet presAssocID="{59614C25-4629-4084-B6C1-5CF8473C4BB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CC4EE8F-A8CA-4141-A145-03E24A533AD9}" type="pres">
      <dgm:prSet presAssocID="{59614C25-4629-4084-B6C1-5CF8473C4BB7}" presName="negativeSpace" presStyleCnt="0"/>
      <dgm:spPr/>
    </dgm:pt>
    <dgm:pt modelId="{48003825-EFD3-4AAC-B2FC-2DC6820D7E45}" type="pres">
      <dgm:prSet presAssocID="{59614C25-4629-4084-B6C1-5CF8473C4BB7}" presName="childText" presStyleLbl="conFgAcc1" presStyleIdx="0" presStyleCnt="2">
        <dgm:presLayoutVars>
          <dgm:bulletEnabled val="1"/>
        </dgm:presLayoutVars>
      </dgm:prSet>
      <dgm:spPr/>
    </dgm:pt>
    <dgm:pt modelId="{E9DC2E2C-8609-4EE1-A581-1EB728E8EC84}" type="pres">
      <dgm:prSet presAssocID="{A7957FC9-8693-44BF-B641-1E27C874D68A}" presName="spaceBetweenRectangles" presStyleCnt="0"/>
      <dgm:spPr/>
    </dgm:pt>
    <dgm:pt modelId="{4890CFA8-DBD8-4D80-994F-2348B0884ED9}" type="pres">
      <dgm:prSet presAssocID="{147F5E3D-9E1B-48BD-94C6-E9C1FAC28B41}" presName="parentLin" presStyleCnt="0"/>
      <dgm:spPr/>
    </dgm:pt>
    <dgm:pt modelId="{AA2C6DDF-CC3C-4BB8-BA61-5E9ADC66483D}" type="pres">
      <dgm:prSet presAssocID="{147F5E3D-9E1B-48BD-94C6-E9C1FAC28B41}" presName="parentLeftMargin" presStyleLbl="node1" presStyleIdx="0" presStyleCnt="2"/>
      <dgm:spPr/>
      <dgm:t>
        <a:bodyPr/>
        <a:lstStyle/>
        <a:p>
          <a:endParaRPr lang="es-PE"/>
        </a:p>
      </dgm:t>
    </dgm:pt>
    <dgm:pt modelId="{8276CB3C-16E7-4421-A1E7-CEB5EBA5ECE0}" type="pres">
      <dgm:prSet presAssocID="{147F5E3D-9E1B-48BD-94C6-E9C1FAC28B4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560E9DC-AB12-44D6-9393-F7DB073C32D4}" type="pres">
      <dgm:prSet presAssocID="{147F5E3D-9E1B-48BD-94C6-E9C1FAC28B41}" presName="negativeSpace" presStyleCnt="0"/>
      <dgm:spPr/>
    </dgm:pt>
    <dgm:pt modelId="{4D89B3C6-E10B-47B9-8365-9232364020B9}" type="pres">
      <dgm:prSet presAssocID="{147F5E3D-9E1B-48BD-94C6-E9C1FAC28B4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FCA0B17-0253-4C37-9AF4-F51ADE84A1EF}" type="presOf" srcId="{3BB7734B-D4C4-415D-AC03-9EC7314554DF}" destId="{FA06F920-DC48-44C7-8E4A-A7D15E83F61B}" srcOrd="0" destOrd="0" presId="urn:microsoft.com/office/officeart/2005/8/layout/list1"/>
    <dgm:cxn modelId="{1A855C5D-15AC-4909-BD12-25DB8ED3582C}" srcId="{3BB7734B-D4C4-415D-AC03-9EC7314554DF}" destId="{147F5E3D-9E1B-48BD-94C6-E9C1FAC28B41}" srcOrd="1" destOrd="0" parTransId="{06D999CE-EFB0-44EB-8783-BA37BA11D2D0}" sibTransId="{59CDA16B-FFC0-418D-9910-7BDC171797BF}"/>
    <dgm:cxn modelId="{4EE329F8-D5E2-4BBA-BD56-D863188F0DBD}" type="presOf" srcId="{59614C25-4629-4084-B6C1-5CF8473C4BB7}" destId="{AC43314D-3BCC-4223-BCBF-81C35B79C36F}" srcOrd="1" destOrd="0" presId="urn:microsoft.com/office/officeart/2005/8/layout/list1"/>
    <dgm:cxn modelId="{C5E5BA1B-4AC2-41BC-A25C-3A724B9388E6}" type="presOf" srcId="{59614C25-4629-4084-B6C1-5CF8473C4BB7}" destId="{578963CA-2C90-4959-8A45-7A6B3CD20FBD}" srcOrd="0" destOrd="0" presId="urn:microsoft.com/office/officeart/2005/8/layout/list1"/>
    <dgm:cxn modelId="{69E527A3-BE60-45AE-86D0-089BC0313816}" srcId="{3BB7734B-D4C4-415D-AC03-9EC7314554DF}" destId="{59614C25-4629-4084-B6C1-5CF8473C4BB7}" srcOrd="0" destOrd="0" parTransId="{FE0A466B-FEF4-4799-B19E-5A8718461C4F}" sibTransId="{A7957FC9-8693-44BF-B641-1E27C874D68A}"/>
    <dgm:cxn modelId="{D72F3452-9C2D-466A-BFD8-CFB29233CD9B}" type="presOf" srcId="{147F5E3D-9E1B-48BD-94C6-E9C1FAC28B41}" destId="{8276CB3C-16E7-4421-A1E7-CEB5EBA5ECE0}" srcOrd="1" destOrd="0" presId="urn:microsoft.com/office/officeart/2005/8/layout/list1"/>
    <dgm:cxn modelId="{E1ED506C-A3A2-4801-9776-04D88AB00D29}" type="presOf" srcId="{147F5E3D-9E1B-48BD-94C6-E9C1FAC28B41}" destId="{AA2C6DDF-CC3C-4BB8-BA61-5E9ADC66483D}" srcOrd="0" destOrd="0" presId="urn:microsoft.com/office/officeart/2005/8/layout/list1"/>
    <dgm:cxn modelId="{8F55CDEE-8980-4358-8B04-8FC73B16A4AF}" type="presParOf" srcId="{FA06F920-DC48-44C7-8E4A-A7D15E83F61B}" destId="{A412CCA1-4683-4937-97B1-19538D8F5C94}" srcOrd="0" destOrd="0" presId="urn:microsoft.com/office/officeart/2005/8/layout/list1"/>
    <dgm:cxn modelId="{087FF408-ADB2-4AAB-B493-F7A6E99DAF48}" type="presParOf" srcId="{A412CCA1-4683-4937-97B1-19538D8F5C94}" destId="{578963CA-2C90-4959-8A45-7A6B3CD20FBD}" srcOrd="0" destOrd="0" presId="urn:microsoft.com/office/officeart/2005/8/layout/list1"/>
    <dgm:cxn modelId="{AB228689-C39B-4C06-A5B2-DFC98764BBD5}" type="presParOf" srcId="{A412CCA1-4683-4937-97B1-19538D8F5C94}" destId="{AC43314D-3BCC-4223-BCBF-81C35B79C36F}" srcOrd="1" destOrd="0" presId="urn:microsoft.com/office/officeart/2005/8/layout/list1"/>
    <dgm:cxn modelId="{1015FA42-2B62-4D80-8691-0A5202DFFDA1}" type="presParOf" srcId="{FA06F920-DC48-44C7-8E4A-A7D15E83F61B}" destId="{7CC4EE8F-A8CA-4141-A145-03E24A533AD9}" srcOrd="1" destOrd="0" presId="urn:microsoft.com/office/officeart/2005/8/layout/list1"/>
    <dgm:cxn modelId="{A71C433B-CF8C-4758-8346-E0113E804C3F}" type="presParOf" srcId="{FA06F920-DC48-44C7-8E4A-A7D15E83F61B}" destId="{48003825-EFD3-4AAC-B2FC-2DC6820D7E45}" srcOrd="2" destOrd="0" presId="urn:microsoft.com/office/officeart/2005/8/layout/list1"/>
    <dgm:cxn modelId="{BCD02965-1BD6-491D-BEF6-1D1C89597C38}" type="presParOf" srcId="{FA06F920-DC48-44C7-8E4A-A7D15E83F61B}" destId="{E9DC2E2C-8609-4EE1-A581-1EB728E8EC84}" srcOrd="3" destOrd="0" presId="urn:microsoft.com/office/officeart/2005/8/layout/list1"/>
    <dgm:cxn modelId="{2DD1A859-350E-4C74-8D11-5C6D6E7ADBDB}" type="presParOf" srcId="{FA06F920-DC48-44C7-8E4A-A7D15E83F61B}" destId="{4890CFA8-DBD8-4D80-994F-2348B0884ED9}" srcOrd="4" destOrd="0" presId="urn:microsoft.com/office/officeart/2005/8/layout/list1"/>
    <dgm:cxn modelId="{FF36E8ED-BBDC-4A19-A74B-5EDF32419B1B}" type="presParOf" srcId="{4890CFA8-DBD8-4D80-994F-2348B0884ED9}" destId="{AA2C6DDF-CC3C-4BB8-BA61-5E9ADC66483D}" srcOrd="0" destOrd="0" presId="urn:microsoft.com/office/officeart/2005/8/layout/list1"/>
    <dgm:cxn modelId="{E4495938-2C67-410D-9B89-D7C1D6488466}" type="presParOf" srcId="{4890CFA8-DBD8-4D80-994F-2348B0884ED9}" destId="{8276CB3C-16E7-4421-A1E7-CEB5EBA5ECE0}" srcOrd="1" destOrd="0" presId="urn:microsoft.com/office/officeart/2005/8/layout/list1"/>
    <dgm:cxn modelId="{D91AB5B6-F8D2-46BD-990C-BF8CF4B33D96}" type="presParOf" srcId="{FA06F920-DC48-44C7-8E4A-A7D15E83F61B}" destId="{B560E9DC-AB12-44D6-9393-F7DB073C32D4}" srcOrd="5" destOrd="0" presId="urn:microsoft.com/office/officeart/2005/8/layout/list1"/>
    <dgm:cxn modelId="{2B28146E-6B9E-40E4-8554-6A634AF92398}" type="presParOf" srcId="{FA06F920-DC48-44C7-8E4A-A7D15E83F61B}" destId="{4D89B3C6-E10B-47B9-8365-9232364020B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03825-EFD3-4AAC-B2FC-2DC6820D7E45}">
      <dsp:nvSpPr>
        <dsp:cNvPr id="0" name=""/>
        <dsp:cNvSpPr/>
      </dsp:nvSpPr>
      <dsp:spPr>
        <a:xfrm>
          <a:off x="0" y="857700"/>
          <a:ext cx="8128000" cy="108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43314D-3BCC-4223-BCBF-81C35B79C36F}">
      <dsp:nvSpPr>
        <dsp:cNvPr id="0" name=""/>
        <dsp:cNvSpPr/>
      </dsp:nvSpPr>
      <dsp:spPr>
        <a:xfrm>
          <a:off x="406400" y="223020"/>
          <a:ext cx="5689600" cy="1269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4300" kern="1200" smtClean="0"/>
            <a:t>Miembros de instancia</a:t>
          </a:r>
          <a:endParaRPr lang="es-PE" sz="4300" kern="1200" dirty="0"/>
        </a:p>
      </dsp:txBody>
      <dsp:txXfrm>
        <a:off x="468365" y="284985"/>
        <a:ext cx="5565670" cy="1145430"/>
      </dsp:txXfrm>
    </dsp:sp>
    <dsp:sp modelId="{4D89B3C6-E10B-47B9-8365-9232364020B9}">
      <dsp:nvSpPr>
        <dsp:cNvPr id="0" name=""/>
        <dsp:cNvSpPr/>
      </dsp:nvSpPr>
      <dsp:spPr>
        <a:xfrm>
          <a:off x="0" y="2808180"/>
          <a:ext cx="8128000" cy="108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76CB3C-16E7-4421-A1E7-CEB5EBA5ECE0}">
      <dsp:nvSpPr>
        <dsp:cNvPr id="0" name=""/>
        <dsp:cNvSpPr/>
      </dsp:nvSpPr>
      <dsp:spPr>
        <a:xfrm>
          <a:off x="406400" y="2173500"/>
          <a:ext cx="5689600" cy="1269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4300" kern="1200" smtClean="0"/>
            <a:t>Miembros de clase</a:t>
          </a:r>
          <a:endParaRPr lang="es-PE" sz="4300" kern="1200" dirty="0"/>
        </a:p>
      </dsp:txBody>
      <dsp:txXfrm>
        <a:off x="468365" y="2235465"/>
        <a:ext cx="5565670" cy="1145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F3C5A-C7E1-46A8-95FF-C6F165CC53D0}" type="datetimeFigureOut">
              <a:rPr lang="es-PE" smtClean="0"/>
              <a:t>19/07/2017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B5C70-DA32-48A1-B9CB-6CE53FBE5B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897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aseline="0" smtClean="0"/>
              <a:t>El término miembros hace referencia a los atributos y métodos de una instancia o de una clase. En esta sesión veremos la diferencia en el uso de los miembros de clase y miembros de instancia.</a:t>
            </a:r>
          </a:p>
          <a:p>
            <a:endParaRPr lang="es-PE" baseline="0" smtClean="0"/>
          </a:p>
          <a:p>
            <a:endParaRPr lang="es-PE" baseline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147F6-C5EE-4352-870F-F72FB8672D88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6803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aseline="0" smtClean="0"/>
              <a:t>Analice la lista de atributos mostrados en la diapositiva y señale cuáles serían atributos de clase.</a:t>
            </a:r>
          </a:p>
          <a:p>
            <a:endParaRPr lang="es-PE" baseline="0" smtClean="0"/>
          </a:p>
          <a:p>
            <a:r>
              <a:rPr lang="es-PE" baseline="0" smtClean="0"/>
              <a:t>Respuesta: IGV y Nombre de la empresa.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9D022-1073-4A85-A034-D21F25277652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2274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mtClean="0"/>
              <a:t>Veremos la</a:t>
            </a:r>
            <a:r>
              <a:rPr lang="es-PE" baseline="0" smtClean="0"/>
              <a:t> diferencia entre los atributos y métodos de una clase, y los atributos y métodos de una instancia de la clase.</a:t>
            </a:r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9D022-1073-4A85-A034-D21F25277652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0631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aseline="0" smtClean="0"/>
              <a:t>Cuando decimos </a:t>
            </a:r>
            <a:r>
              <a:rPr lang="es-PE" b="1" baseline="0" smtClean="0"/>
              <a:t>miembros de instancia </a:t>
            </a:r>
            <a:r>
              <a:rPr lang="es-PE" baseline="0" smtClean="0"/>
              <a:t>estamos haciendo referencia a los atributos y métodos propios de un objeto de una clase.</a:t>
            </a:r>
          </a:p>
          <a:p>
            <a:endParaRPr lang="es-PE" baseline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9D022-1073-4A85-A034-D21F25277652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5084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aseline="0" smtClean="0"/>
              <a:t>El código mostrado define la clase </a:t>
            </a:r>
            <a:r>
              <a:rPr lang="es-PE" b="1" baseline="0" smtClean="0"/>
              <a:t>Operación</a:t>
            </a:r>
            <a:r>
              <a:rPr lang="es-PE" baseline="0" smtClean="0"/>
              <a:t> con su atributo de instancia </a:t>
            </a:r>
            <a:r>
              <a:rPr lang="es-PE" b="1" baseline="0" smtClean="0"/>
              <a:t>x</a:t>
            </a:r>
            <a:r>
              <a:rPr lang="es-PE" baseline="0" smtClean="0"/>
              <a:t> y su método de instancia </a:t>
            </a:r>
            <a:r>
              <a:rPr lang="es-PE" b="1" baseline="0" smtClean="0"/>
              <a:t>mostrar()</a:t>
            </a:r>
            <a:r>
              <a:rPr lang="es-PE" baseline="0" smtClean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9D022-1073-4A85-A034-D21F25277652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2349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aseline="0" smtClean="0"/>
              <a:t>Aquí se crea primero el objeto </a:t>
            </a:r>
            <a:r>
              <a:rPr lang="es-PE" b="1" baseline="0" smtClean="0"/>
              <a:t>objOpe</a:t>
            </a:r>
            <a:r>
              <a:rPr lang="es-PE" baseline="0" smtClean="0"/>
              <a:t> de la clase </a:t>
            </a:r>
            <a:r>
              <a:rPr lang="es-PE" b="1" baseline="0" smtClean="0"/>
              <a:t>Operacion</a:t>
            </a:r>
            <a:r>
              <a:rPr lang="es-PE" baseline="0" smtClean="0"/>
              <a:t> y se le asigna el valor </a:t>
            </a:r>
            <a:r>
              <a:rPr lang="es-PE" b="1" baseline="0" smtClean="0"/>
              <a:t>5</a:t>
            </a:r>
            <a:r>
              <a:rPr lang="es-PE" baseline="0" smtClean="0"/>
              <a:t> a su atributo </a:t>
            </a:r>
            <a:r>
              <a:rPr lang="es-PE" b="1" baseline="0" smtClean="0"/>
              <a:t>x</a:t>
            </a:r>
            <a:r>
              <a:rPr lang="es-PE" baseline="0" smtClean="0"/>
              <a:t>; luego se crea un segundo objeto de nombre </a:t>
            </a:r>
            <a:r>
              <a:rPr lang="es-PE" b="1" baseline="0" smtClean="0"/>
              <a:t>obj2</a:t>
            </a:r>
            <a:r>
              <a:rPr lang="es-PE" baseline="0" smtClean="0"/>
              <a:t> de la misma clase </a:t>
            </a:r>
            <a:r>
              <a:rPr lang="es-PE" b="1" baseline="0" smtClean="0"/>
              <a:t>Operacion</a:t>
            </a:r>
            <a:r>
              <a:rPr lang="es-PE" baseline="0" smtClean="0"/>
              <a:t> y se le asigna el valor </a:t>
            </a:r>
            <a:r>
              <a:rPr lang="es-PE" b="1" baseline="0" smtClean="0"/>
              <a:t>20</a:t>
            </a:r>
            <a:r>
              <a:rPr lang="es-PE" baseline="0" smtClean="0"/>
              <a:t> a su atributo </a:t>
            </a:r>
            <a:r>
              <a:rPr lang="es-PE" b="1" baseline="0" smtClean="0"/>
              <a:t>x</a:t>
            </a:r>
            <a:r>
              <a:rPr lang="es-PE" baseline="0" smtClean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9D022-1073-4A85-A034-D21F25277652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4797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aseline="0" smtClean="0"/>
              <a:t>Cuando decimos </a:t>
            </a:r>
            <a:r>
              <a:rPr lang="es-PE" b="1" baseline="0" smtClean="0"/>
              <a:t>miembros de clase </a:t>
            </a:r>
            <a:r>
              <a:rPr lang="es-PE" baseline="0" smtClean="0"/>
              <a:t>estamos haciendo referencia a los atributos y métodos propios de una clase y que son compartidos por todas las instancias de la clase.</a:t>
            </a:r>
          </a:p>
          <a:p>
            <a:endParaRPr lang="es-PE" baseline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9D022-1073-4A85-A034-D21F25277652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140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aseline="0" smtClean="0"/>
              <a:t>La palabra reservada </a:t>
            </a:r>
            <a:r>
              <a:rPr lang="es-PE" b="1" baseline="0" smtClean="0"/>
              <a:t>static</a:t>
            </a:r>
            <a:r>
              <a:rPr lang="es-PE" baseline="0" smtClean="0"/>
              <a:t> indica que todas las instancias de la clase comparten una única copia del miembro de clase.</a:t>
            </a:r>
          </a:p>
          <a:p>
            <a:endParaRPr lang="es-PE" baseline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9D022-1073-4A85-A034-D21F25277652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1947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baseline="0" smtClean="0"/>
              <a:t>El código mostrado define la clase </a:t>
            </a:r>
            <a:r>
              <a:rPr lang="es-PE" b="1" baseline="0" smtClean="0"/>
              <a:t>Operación</a:t>
            </a:r>
            <a:r>
              <a:rPr lang="es-PE" baseline="0" smtClean="0"/>
              <a:t> con su atributo de clase </a:t>
            </a:r>
            <a:r>
              <a:rPr lang="es-PE" b="1" baseline="0" smtClean="0"/>
              <a:t>x</a:t>
            </a:r>
            <a:r>
              <a:rPr lang="es-PE" baseline="0" smtClean="0"/>
              <a:t> y su método de clase </a:t>
            </a:r>
            <a:r>
              <a:rPr lang="es-PE" b="1" baseline="0" smtClean="0"/>
              <a:t>mostrar()</a:t>
            </a:r>
            <a:r>
              <a:rPr lang="es-PE" baseline="0" smtClean="0"/>
              <a:t>. Observe el uso de la palabra reservada </a:t>
            </a:r>
            <a:r>
              <a:rPr lang="es-PE" b="1" baseline="0" smtClean="0"/>
              <a:t>static</a:t>
            </a:r>
            <a:r>
              <a:rPr lang="es-PE" baseline="0" smtClean="0"/>
              <a:t>.</a:t>
            </a:r>
          </a:p>
          <a:p>
            <a:endParaRPr lang="es-PE" baseline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9D022-1073-4A85-A034-D21F25277652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9673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aseline="0" smtClean="0"/>
              <a:t>Aquí se asigna inicialmente el valor </a:t>
            </a:r>
            <a:r>
              <a:rPr lang="es-PE" b="1" baseline="0" smtClean="0"/>
              <a:t>5</a:t>
            </a:r>
            <a:r>
              <a:rPr lang="es-PE" baseline="0" smtClean="0"/>
              <a:t> al atributo de clase </a:t>
            </a:r>
            <a:r>
              <a:rPr lang="es-PE" b="1" baseline="0" smtClean="0"/>
              <a:t>x</a:t>
            </a:r>
            <a:r>
              <a:rPr lang="es-PE" baseline="0" smtClean="0"/>
              <a:t>, y luego se cambia su valor a </a:t>
            </a:r>
            <a:r>
              <a:rPr lang="es-PE" b="1" baseline="0" smtClean="0"/>
              <a:t>20</a:t>
            </a:r>
            <a:r>
              <a:rPr lang="es-PE" baseline="0" smtClean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9D022-1073-4A85-A034-D21F25277652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8876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4BC09F-6082-4BFB-8A50-5F1FA1735A34}" type="datetimeFigureOut">
              <a:rPr lang="es-PE" smtClean="0"/>
              <a:t>19/07/2017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FB8FAC-331F-428E-A16D-C992B66A6A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154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4BC09F-6082-4BFB-8A50-5F1FA1735A34}" type="datetimeFigureOut">
              <a:rPr lang="es-PE" smtClean="0"/>
              <a:t>19/07/2017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FB8FAC-331F-428E-A16D-C992B66A6A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125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4BC09F-6082-4BFB-8A50-5F1FA1735A34}" type="datetimeFigureOut">
              <a:rPr lang="es-PE" smtClean="0"/>
              <a:t>19/07/2017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FB8FAC-331F-428E-A16D-C992B66A6A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893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4BC09F-6082-4BFB-8A50-5F1FA1735A34}" type="datetimeFigureOut">
              <a:rPr lang="es-PE" smtClean="0"/>
              <a:t>19/07/2017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FB8FAC-331F-428E-A16D-C992B66A6A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813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4BC09F-6082-4BFB-8A50-5F1FA1735A34}" type="datetimeFigureOut">
              <a:rPr lang="es-PE" smtClean="0"/>
              <a:t>19/07/2017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FB8FAC-331F-428E-A16D-C992B66A6A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416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4BC09F-6082-4BFB-8A50-5F1FA1735A34}" type="datetimeFigureOut">
              <a:rPr lang="es-PE" smtClean="0"/>
              <a:t>19/07/2017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FB8FAC-331F-428E-A16D-C992B66A6A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90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4BC09F-6082-4BFB-8A50-5F1FA1735A34}" type="datetimeFigureOut">
              <a:rPr lang="es-PE" smtClean="0"/>
              <a:t>19/07/2017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FB8FAC-331F-428E-A16D-C992B66A6A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175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4BC09F-6082-4BFB-8A50-5F1FA1735A34}" type="datetimeFigureOut">
              <a:rPr lang="es-PE" smtClean="0"/>
              <a:t>19/07/2017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FB8FAC-331F-428E-A16D-C992B66A6A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371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4BC09F-6082-4BFB-8A50-5F1FA1735A34}" type="datetimeFigureOut">
              <a:rPr lang="es-PE" smtClean="0"/>
              <a:t>19/07/2017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FB8FAC-331F-428E-A16D-C992B66A6A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003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4BC09F-6082-4BFB-8A50-5F1FA1735A34}" type="datetimeFigureOut">
              <a:rPr lang="es-PE" smtClean="0"/>
              <a:t>19/07/2017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FB8FAC-331F-428E-A16D-C992B66A6A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141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4BC09F-6082-4BFB-8A50-5F1FA1735A34}" type="datetimeFigureOut">
              <a:rPr lang="es-PE" smtClean="0"/>
              <a:t>19/07/2017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FB8FAC-331F-428E-A16D-C992B66A6A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026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1" y="43542"/>
            <a:ext cx="2554513" cy="79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0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2757053" y="2133621"/>
            <a:ext cx="667791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Lenguaje Java</a:t>
            </a:r>
          </a:p>
          <a:p>
            <a:pPr algn="ctr"/>
            <a:r>
              <a:rPr lang="es-ES" sz="5400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Miembros de clase y </a:t>
            </a:r>
          </a:p>
          <a:p>
            <a:pPr algn="ctr"/>
            <a:r>
              <a:rPr lang="es-ES" sz="5400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miembros de instancia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376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902855" y="69369"/>
            <a:ext cx="9289145" cy="646331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pPr algn="ctr"/>
            <a:r>
              <a:rPr lang="es-PE" sz="3600" b="1" smtClean="0">
                <a:solidFill>
                  <a:srgbClr val="00B0F0"/>
                </a:solidFill>
              </a:rPr>
              <a:t>Ejemplo de miembros de clase</a:t>
            </a:r>
            <a:endParaRPr lang="es-PE" sz="3600" b="1" dirty="0">
              <a:solidFill>
                <a:srgbClr val="00B0F0"/>
              </a:solidFill>
            </a:endParaRP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/>
          </p:nvPr>
        </p:nvGraphicFramePr>
        <p:xfrm>
          <a:off x="-3" y="6458132"/>
          <a:ext cx="12192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9260"/>
                <a:gridCol w="1262742"/>
              </a:tblGrid>
              <a:tr h="370840">
                <a:tc>
                  <a:txBody>
                    <a:bodyPr/>
                    <a:lstStyle/>
                    <a:p>
                      <a:r>
                        <a:rPr lang="es-PE" smtClean="0"/>
                        <a:t>UA</a:t>
                      </a:r>
                      <a:r>
                        <a:rPr lang="es-PE" baseline="0" smtClean="0"/>
                        <a:t> 2: Clases y objetos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mtClean="0"/>
                        <a:t>Sesión 5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1792940" y="815005"/>
            <a:ext cx="8803341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  <a:defRPr/>
            </a:pPr>
            <a:r>
              <a:rPr lang="en-US" altLang="es-PE" sz="2400" smtClean="0">
                <a:cs typeface="Times New Roman" panose="02020603050405020304" pitchFamily="18" charset="0"/>
              </a:rPr>
              <a:t>…viene de la diapositiva anterior</a:t>
            </a:r>
          </a:p>
          <a:p>
            <a:pPr>
              <a:buClr>
                <a:schemeClr val="accent2"/>
              </a:buClr>
              <a:defRPr/>
            </a:pPr>
            <a:endParaRPr lang="en-US" altLang="es-PE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defRPr/>
            </a:pPr>
            <a:r>
              <a:rPr lang="en-US" altLang="es-PE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MainActivity extends AppCompatActivity {</a:t>
            </a:r>
            <a:endParaRPr lang="es-PE" altLang="es-PE" sz="24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defRPr/>
            </a:pPr>
            <a:endParaRPr lang="es-PE" altLang="es-PE" sz="24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defRPr/>
            </a:pPr>
            <a:r>
              <a:rPr lang="es-PE" altLang="es-PE" sz="24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protected </a:t>
            </a:r>
            <a:r>
              <a:rPr lang="es-PE" altLang="es-PE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onCreate(Bundle savedInstanceState) {</a:t>
            </a:r>
          </a:p>
          <a:p>
            <a:pPr>
              <a:buClr>
                <a:schemeClr val="accent2"/>
              </a:buClr>
              <a:defRPr/>
            </a:pPr>
            <a:endParaRPr lang="es-ES_tradnl" altLang="es-PE" sz="24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defRPr/>
            </a:pPr>
            <a:r>
              <a:rPr lang="es-ES_tradnl" altLang="es-PE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_tradnl" altLang="es-PE" sz="24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invocación </a:t>
            </a:r>
            <a:r>
              <a:rPr lang="es-ES_tradnl" altLang="es-PE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 </a:t>
            </a:r>
            <a:r>
              <a:rPr lang="es-ES_tradnl" altLang="es-PE" sz="24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s-PE" sz="24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tributo </a:t>
            </a:r>
            <a:r>
              <a:rPr lang="es-ES_tradnl" altLang="es-PE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clase</a:t>
            </a:r>
          </a:p>
          <a:p>
            <a:pPr>
              <a:buClr>
                <a:schemeClr val="accent2"/>
              </a:buClr>
              <a:defRPr/>
            </a:pPr>
            <a:r>
              <a:rPr lang="es-ES_tradnl" altLang="es-PE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Operacion.x = 5;</a:t>
            </a:r>
          </a:p>
          <a:p>
            <a:pPr>
              <a:buClr>
                <a:schemeClr val="accent2"/>
              </a:buClr>
              <a:defRPr/>
            </a:pPr>
            <a:r>
              <a:rPr lang="es-ES_tradnl" altLang="es-PE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// invocación al</a:t>
            </a:r>
            <a:r>
              <a:rPr lang="en-US" altLang="es-PE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PE" sz="24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en-US" altLang="es-PE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clase</a:t>
            </a:r>
            <a:endParaRPr lang="es-ES_tradnl" altLang="es-PE" sz="24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defRPr/>
            </a:pPr>
            <a:r>
              <a:rPr lang="es-ES_tradnl" altLang="es-PE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s-ES_tradnl" altLang="es-PE" sz="24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txv.setText(Operacion.mostrar</a:t>
            </a:r>
            <a:r>
              <a:rPr lang="es-ES_tradnl" altLang="es-PE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>
              <a:buClr>
                <a:schemeClr val="accent2"/>
              </a:buClr>
              <a:defRPr/>
            </a:pPr>
            <a:r>
              <a:rPr lang="es-ES_tradnl" altLang="es-PE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>
              <a:buClr>
                <a:schemeClr val="accent2"/>
              </a:buClr>
              <a:defRPr/>
            </a:pPr>
            <a:r>
              <a:rPr lang="es-ES_tradnl" altLang="es-PE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s-ES_tradnl" altLang="es-PE" sz="24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Operacion.x </a:t>
            </a:r>
            <a:r>
              <a:rPr lang="es-ES_tradnl" altLang="es-PE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20;</a:t>
            </a:r>
          </a:p>
          <a:p>
            <a:pPr>
              <a:buClr>
                <a:schemeClr val="accent2"/>
              </a:buClr>
              <a:defRPr/>
            </a:pPr>
            <a:r>
              <a:rPr lang="es-ES_tradnl" altLang="es-PE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s-ES_tradnl" altLang="es-PE" sz="24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txv.</a:t>
            </a:r>
            <a:r>
              <a:rPr lang="es-PE" altLang="es-PE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 (</a:t>
            </a:r>
            <a:r>
              <a:rPr lang="es-ES_tradnl" altLang="es-PE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Operacion.mostrar());</a:t>
            </a:r>
          </a:p>
          <a:p>
            <a:pPr>
              <a:buClr>
                <a:schemeClr val="accent2"/>
              </a:buClr>
              <a:defRPr/>
            </a:pPr>
            <a:r>
              <a:rPr lang="es-ES_tradnl" altLang="es-PE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>
              <a:buClr>
                <a:schemeClr val="accent2"/>
              </a:buClr>
              <a:defRPr/>
            </a:pPr>
            <a:r>
              <a:rPr lang="es-ES_tradnl" altLang="es-PE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ES_tradnl" altLang="es-PE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09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902855" y="69369"/>
            <a:ext cx="9289145" cy="646331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pPr algn="ctr"/>
            <a:r>
              <a:rPr lang="es-PE" sz="3600" b="1" smtClean="0">
                <a:solidFill>
                  <a:srgbClr val="00B0F0"/>
                </a:solidFill>
              </a:rPr>
              <a:t>Ejercicio</a:t>
            </a:r>
            <a:endParaRPr lang="es-PE" sz="3600" b="1" dirty="0">
              <a:solidFill>
                <a:srgbClr val="00B0F0"/>
              </a:solidFill>
            </a:endParaRP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/>
          </p:nvPr>
        </p:nvGraphicFramePr>
        <p:xfrm>
          <a:off x="-3" y="6458132"/>
          <a:ext cx="12192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9260"/>
                <a:gridCol w="1262742"/>
              </a:tblGrid>
              <a:tr h="370840">
                <a:tc>
                  <a:txBody>
                    <a:bodyPr/>
                    <a:lstStyle/>
                    <a:p>
                      <a:r>
                        <a:rPr lang="es-PE" smtClean="0"/>
                        <a:t>UA</a:t>
                      </a:r>
                      <a:r>
                        <a:rPr lang="es-PE" baseline="0" smtClean="0"/>
                        <a:t> 2: Clases y objetos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mtClean="0"/>
                        <a:t>Sesión 5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1030939" y="1541929"/>
            <a:ext cx="101301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/>
            <a:r>
              <a:rPr lang="en-US" altLang="es-PE" sz="2400">
                <a:cs typeface="Times New Roman" panose="02020603050405020304" pitchFamily="18" charset="0"/>
              </a:rPr>
              <a:t>De los datos que se muestran para una Factura, indicar cuáles serían atributos de clase</a:t>
            </a:r>
            <a:r>
              <a:rPr lang="en-US" altLang="es-PE" sz="2400" smtClean="0">
                <a:cs typeface="Times New Roman" panose="02020603050405020304" pitchFamily="18" charset="0"/>
              </a:rPr>
              <a:t>:</a:t>
            </a:r>
          </a:p>
          <a:p>
            <a:pPr marL="0" lvl="1" algn="just"/>
            <a:endParaRPr lang="en-US" altLang="es-PE" sz="2400">
              <a:cs typeface="Times New Roman" panose="02020603050405020304" pitchFamily="18" charset="0"/>
            </a:endParaRPr>
          </a:p>
          <a:p>
            <a:pPr marL="342900" lvl="1" indent="-342900" algn="just">
              <a:buFont typeface="Wingdings" panose="05000000000000000000" pitchFamily="2" charset="2"/>
              <a:buChar char="ü"/>
            </a:pPr>
            <a:r>
              <a:rPr lang="en-US" altLang="es-PE" sz="2400" smtClean="0">
                <a:cs typeface="Times New Roman" panose="02020603050405020304" pitchFamily="18" charset="0"/>
              </a:rPr>
              <a:t>Fecha</a:t>
            </a:r>
            <a:endParaRPr lang="en-US" altLang="es-PE" sz="2400">
              <a:cs typeface="Times New Roman" panose="02020603050405020304" pitchFamily="18" charset="0"/>
            </a:endParaRPr>
          </a:p>
          <a:p>
            <a:pPr marL="342900" lvl="1" indent="-342900" algn="just">
              <a:buFont typeface="Wingdings" panose="05000000000000000000" pitchFamily="2" charset="2"/>
              <a:buChar char="ü"/>
            </a:pPr>
            <a:r>
              <a:rPr lang="en-US" altLang="es-PE" sz="2400" smtClean="0">
                <a:cs typeface="Times New Roman" panose="02020603050405020304" pitchFamily="18" charset="0"/>
              </a:rPr>
              <a:t>Importe</a:t>
            </a:r>
            <a:endParaRPr lang="en-US" altLang="es-PE" sz="2400">
              <a:cs typeface="Times New Roman" panose="02020603050405020304" pitchFamily="18" charset="0"/>
            </a:endParaRPr>
          </a:p>
          <a:p>
            <a:pPr marL="342900" lvl="1" indent="-342900" algn="just">
              <a:buFont typeface="Wingdings" panose="05000000000000000000" pitchFamily="2" charset="2"/>
              <a:buChar char="ü"/>
            </a:pPr>
            <a:r>
              <a:rPr lang="en-US" altLang="es-PE" sz="2400" smtClean="0">
                <a:cs typeface="Times New Roman" panose="02020603050405020304" pitchFamily="18" charset="0"/>
              </a:rPr>
              <a:t>IGV </a:t>
            </a:r>
            <a:r>
              <a:rPr lang="en-US" altLang="es-PE" sz="2400">
                <a:cs typeface="Times New Roman" panose="02020603050405020304" pitchFamily="18" charset="0"/>
              </a:rPr>
              <a:t>(en porcentaje, no en soles)</a:t>
            </a:r>
          </a:p>
          <a:p>
            <a:pPr marL="342900" lvl="1" indent="-342900" algn="just">
              <a:buFont typeface="Wingdings" panose="05000000000000000000" pitchFamily="2" charset="2"/>
              <a:buChar char="ü"/>
            </a:pPr>
            <a:r>
              <a:rPr lang="en-US" altLang="es-PE" sz="2400" smtClean="0">
                <a:cs typeface="Times New Roman" panose="02020603050405020304" pitchFamily="18" charset="0"/>
              </a:rPr>
              <a:t>Ruc </a:t>
            </a:r>
            <a:r>
              <a:rPr lang="en-US" altLang="es-PE" sz="2400">
                <a:cs typeface="Times New Roman" panose="02020603050405020304" pitchFamily="18" charset="0"/>
              </a:rPr>
              <a:t>del cliente</a:t>
            </a:r>
          </a:p>
          <a:p>
            <a:pPr marL="342900" lvl="1" indent="-342900" algn="just">
              <a:buFont typeface="Wingdings" panose="05000000000000000000" pitchFamily="2" charset="2"/>
              <a:buChar char="ü"/>
            </a:pPr>
            <a:r>
              <a:rPr lang="en-US" altLang="es-PE" sz="2400" smtClean="0">
                <a:cs typeface="Times New Roman" panose="02020603050405020304" pitchFamily="18" charset="0"/>
              </a:rPr>
              <a:t>Código </a:t>
            </a:r>
            <a:r>
              <a:rPr lang="en-US" altLang="es-PE" sz="2400">
                <a:cs typeface="Times New Roman" panose="02020603050405020304" pitchFamily="18" charset="0"/>
              </a:rPr>
              <a:t>del vendedor (asumir que son varios)</a:t>
            </a:r>
          </a:p>
          <a:p>
            <a:pPr marL="342900" lvl="1" indent="-342900" algn="just">
              <a:buFont typeface="Wingdings" panose="05000000000000000000" pitchFamily="2" charset="2"/>
              <a:buChar char="ü"/>
            </a:pPr>
            <a:r>
              <a:rPr lang="en-US" altLang="es-PE" sz="2400" smtClean="0">
                <a:cs typeface="Times New Roman" panose="02020603050405020304" pitchFamily="18" charset="0"/>
              </a:rPr>
              <a:t>Nombre </a:t>
            </a:r>
            <a:r>
              <a:rPr lang="en-US" altLang="es-PE" sz="2400">
                <a:cs typeface="Times New Roman" panose="02020603050405020304" pitchFamily="18" charset="0"/>
              </a:rPr>
              <a:t>de la empresa (la </a:t>
            </a:r>
            <a:r>
              <a:rPr lang="en-US" altLang="es-PE" sz="2400" smtClean="0">
                <a:cs typeface="Times New Roman" panose="02020603050405020304" pitchFamily="18" charset="0"/>
              </a:rPr>
              <a:t>que emite la factura)</a:t>
            </a:r>
            <a:endParaRPr lang="en-US" altLang="es-PE" sz="2400">
              <a:cs typeface="Times New Roman" panose="02020603050405020304" pitchFamily="18" charset="0"/>
            </a:endParaRPr>
          </a:p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510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902855" y="69369"/>
            <a:ext cx="9289145" cy="584775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00B0F0"/>
                </a:solidFill>
              </a:rPr>
              <a:t>Objetivos de la sesión</a:t>
            </a:r>
            <a:endParaRPr lang="es-PE" sz="3200" b="1" dirty="0">
              <a:solidFill>
                <a:srgbClr val="00B0F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408343"/>
              </p:ext>
            </p:extLst>
          </p:nvPr>
        </p:nvGraphicFramePr>
        <p:xfrm>
          <a:off x="-3" y="6458132"/>
          <a:ext cx="12192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9260"/>
                <a:gridCol w="1262742"/>
              </a:tblGrid>
              <a:tr h="370840">
                <a:tc>
                  <a:txBody>
                    <a:bodyPr/>
                    <a:lstStyle/>
                    <a:p>
                      <a:r>
                        <a:rPr lang="es-PE" smtClean="0"/>
                        <a:t>UA</a:t>
                      </a:r>
                      <a:r>
                        <a:rPr lang="es-PE" baseline="0" smtClean="0"/>
                        <a:t> 2: Clases y objetos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mtClean="0"/>
                        <a:t>Sesión 5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756302687"/>
              </p:ext>
            </p:extLst>
          </p:nvPr>
        </p:nvGraphicFramePr>
        <p:xfrm>
          <a:off x="2032000" y="1541929"/>
          <a:ext cx="81280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59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902855" y="69369"/>
            <a:ext cx="9289145" cy="646331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pPr algn="ctr"/>
            <a:r>
              <a:rPr lang="es-PE" sz="3600" b="1" dirty="0" smtClean="0">
                <a:solidFill>
                  <a:srgbClr val="00B0F0"/>
                </a:solidFill>
              </a:rPr>
              <a:t>Objetivos</a:t>
            </a:r>
            <a:endParaRPr lang="es-PE" sz="3600" b="1" dirty="0">
              <a:solidFill>
                <a:srgbClr val="00B0F0"/>
              </a:solidFill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/>
          </p:nvPr>
        </p:nvGraphicFramePr>
        <p:xfrm>
          <a:off x="-3" y="6458132"/>
          <a:ext cx="12192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9260"/>
                <a:gridCol w="1262742"/>
              </a:tblGrid>
              <a:tr h="370840">
                <a:tc>
                  <a:txBody>
                    <a:bodyPr/>
                    <a:lstStyle/>
                    <a:p>
                      <a:r>
                        <a:rPr lang="es-PE" smtClean="0"/>
                        <a:t>UA</a:t>
                      </a:r>
                      <a:r>
                        <a:rPr lang="es-PE" baseline="0" smtClean="0"/>
                        <a:t> 2: Clases y objetos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mtClean="0"/>
                        <a:t>Sesión 5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645459" y="1425388"/>
            <a:ext cx="82564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3600" smtClean="0"/>
              <a:t>Comprender la diferencia entre miembros de una instancia y miembros de una clase.</a:t>
            </a:r>
          </a:p>
          <a:p>
            <a:endParaRPr lang="es-PE" sz="3600" smtClean="0"/>
          </a:p>
        </p:txBody>
      </p:sp>
      <p:pic>
        <p:nvPicPr>
          <p:cNvPr id="9" name="Picture 2" descr="http://www.nonprofitcentral.biz/blog/wp-content/uploads/2013/03/nonprofit-treasurer-checkli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416" y="1649816"/>
            <a:ext cx="2162175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47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902855" y="69369"/>
            <a:ext cx="9289145" cy="646331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pPr algn="ctr"/>
            <a:r>
              <a:rPr lang="es-PE" sz="3600" b="1" smtClean="0">
                <a:solidFill>
                  <a:srgbClr val="00B0F0"/>
                </a:solidFill>
              </a:rPr>
              <a:t>Miembros de instancia</a:t>
            </a:r>
            <a:endParaRPr lang="es-PE" sz="3600" b="1" dirty="0">
              <a:solidFill>
                <a:srgbClr val="00B0F0"/>
              </a:solidFill>
            </a:endParaRP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/>
          </p:nvPr>
        </p:nvGraphicFramePr>
        <p:xfrm>
          <a:off x="-3" y="6458132"/>
          <a:ext cx="12192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9260"/>
                <a:gridCol w="1262742"/>
              </a:tblGrid>
              <a:tr h="370840">
                <a:tc>
                  <a:txBody>
                    <a:bodyPr/>
                    <a:lstStyle/>
                    <a:p>
                      <a:r>
                        <a:rPr lang="es-PE" smtClean="0"/>
                        <a:t>UA</a:t>
                      </a:r>
                      <a:r>
                        <a:rPr lang="es-PE" baseline="0" smtClean="0"/>
                        <a:t> 2: Clases y objetos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mtClean="0"/>
                        <a:t>Sesión 5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699247" y="979623"/>
            <a:ext cx="1084729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PE" sz="3200" smtClean="0"/>
              <a:t>Miembros de instancia:</a:t>
            </a: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es-PE" sz="3200" smtClean="0">
                <a:solidFill>
                  <a:srgbClr val="FF0000"/>
                </a:solidFill>
              </a:rPr>
              <a:t>Atributos de la instancia</a:t>
            </a: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es-PE" sz="3200" smtClean="0">
                <a:solidFill>
                  <a:srgbClr val="FF0000"/>
                </a:solidFill>
              </a:rPr>
              <a:t>Métodos de la instancia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PE" sz="3200" smtClean="0"/>
              <a:t>Para asignar valores a los atributos de la instancia y utilizarlos se debe implementar métodos de la instancia.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PE" sz="3200" smtClean="0"/>
              <a:t>Los atributos y métodos de la instancia existen desde el momento que se crea el objeto.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PE" sz="3200" smtClean="0"/>
              <a:t>El valor asignado a un atributo de instancia puede ser distinto para cada objeto de la clase.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PE" sz="3200" smtClean="0"/>
              <a:t>La referencia a un atributo o método se hace a través del objeto al que pertenece.</a:t>
            </a:r>
          </a:p>
        </p:txBody>
      </p:sp>
    </p:spTree>
    <p:extLst>
      <p:ext uri="{BB962C8B-B14F-4D97-AF65-F5344CB8AC3E}">
        <p14:creationId xmlns:p14="http://schemas.microsoft.com/office/powerpoint/2010/main" val="32334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902855" y="69369"/>
            <a:ext cx="9289145" cy="646331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pPr algn="ctr"/>
            <a:r>
              <a:rPr lang="es-PE" sz="3600" b="1" smtClean="0">
                <a:solidFill>
                  <a:srgbClr val="00B0F0"/>
                </a:solidFill>
              </a:rPr>
              <a:t>Ejemplo de miembros de instancia</a:t>
            </a:r>
            <a:endParaRPr lang="es-PE" sz="3600" b="1" dirty="0">
              <a:solidFill>
                <a:srgbClr val="00B0F0"/>
              </a:solidFill>
            </a:endParaRP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/>
          </p:nvPr>
        </p:nvGraphicFramePr>
        <p:xfrm>
          <a:off x="-3" y="6458132"/>
          <a:ext cx="12192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9260"/>
                <a:gridCol w="1262742"/>
              </a:tblGrid>
              <a:tr h="370840">
                <a:tc>
                  <a:txBody>
                    <a:bodyPr/>
                    <a:lstStyle/>
                    <a:p>
                      <a:r>
                        <a:rPr lang="es-PE" smtClean="0"/>
                        <a:t>UA</a:t>
                      </a:r>
                      <a:r>
                        <a:rPr lang="es-PE" baseline="0" smtClean="0"/>
                        <a:t> 2: Clases y objetos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mtClean="0"/>
                        <a:t>Sesión 5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ángulo 1"/>
          <p:cNvSpPr/>
          <p:nvPr/>
        </p:nvSpPr>
        <p:spPr>
          <a:xfrm>
            <a:off x="2734232" y="1386313"/>
            <a:ext cx="6723531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  <a:defRPr/>
            </a:pPr>
            <a:r>
              <a:rPr lang="es-ES_tradnl" altLang="es-PE" sz="2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Operacion</a:t>
            </a:r>
          </a:p>
          <a:p>
            <a:pPr>
              <a:buClr>
                <a:schemeClr val="accent2"/>
              </a:buClr>
              <a:defRPr/>
            </a:pPr>
            <a:r>
              <a:rPr lang="es-ES_tradnl" altLang="es-PE" sz="2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</a:p>
          <a:p>
            <a:pPr>
              <a:buClr>
                <a:schemeClr val="accent2"/>
              </a:buClr>
              <a:defRPr/>
            </a:pPr>
            <a:r>
              <a:rPr lang="es-ES_tradnl" altLang="es-PE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_tradnl" altLang="es-PE" sz="280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s-ES_tradnl" altLang="es-PE" sz="28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de instancia</a:t>
            </a:r>
          </a:p>
          <a:p>
            <a:pPr>
              <a:buClr>
                <a:schemeClr val="accent2"/>
              </a:buClr>
              <a:defRPr/>
            </a:pPr>
            <a:r>
              <a:rPr lang="es-ES_tradnl" altLang="es-PE" sz="2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public int x;</a:t>
            </a:r>
          </a:p>
          <a:p>
            <a:pPr>
              <a:buClr>
                <a:schemeClr val="accent2"/>
              </a:buClr>
              <a:defRPr/>
            </a:pPr>
            <a:endParaRPr lang="es-ES_tradnl" altLang="es-PE" sz="28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defRPr/>
            </a:pPr>
            <a:r>
              <a:rPr lang="es-ES_tradnl" altLang="es-PE" sz="2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_tradnl" altLang="es-PE" sz="280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Método </a:t>
            </a:r>
            <a:r>
              <a:rPr lang="es-ES_tradnl" altLang="es-PE" sz="28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instancia</a:t>
            </a:r>
          </a:p>
          <a:p>
            <a:pPr>
              <a:buClr>
                <a:schemeClr val="accent2"/>
              </a:buClr>
              <a:defRPr/>
            </a:pPr>
            <a:r>
              <a:rPr lang="es-ES_tradnl" altLang="es-PE" sz="2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public String mostrar</a:t>
            </a:r>
            <a:r>
              <a:rPr lang="es-ES_tradnl" altLang="es-PE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s-ES_tradnl" altLang="es-PE" sz="28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defRPr/>
            </a:pPr>
            <a:r>
              <a:rPr lang="es-ES_tradnl" altLang="es-PE" sz="2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_tradnl" altLang="es-PE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s-PE" sz="2800">
                <a:solidFill>
                  <a:srgbClr val="0070C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“\n El valor de x es =  " + x</a:t>
            </a:r>
            <a:r>
              <a:rPr lang="es-PE" sz="2800" smtClean="0">
                <a:solidFill>
                  <a:srgbClr val="0070C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Clr>
                <a:schemeClr val="accent2"/>
              </a:buClr>
              <a:defRPr/>
            </a:pPr>
            <a:r>
              <a:rPr lang="es-ES_tradnl" altLang="es-PE" sz="2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_tradnl" altLang="es-PE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ES_tradnl" altLang="es-PE" sz="28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defRPr/>
            </a:pPr>
            <a:r>
              <a:rPr lang="es-ES_tradnl" altLang="es-PE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r">
              <a:buClr>
                <a:schemeClr val="accent2"/>
              </a:buClr>
              <a:defRPr/>
            </a:pPr>
            <a:r>
              <a:rPr lang="es-ES_tradnl" altLang="es-PE" sz="2400" smtClean="0">
                <a:cs typeface="Times New Roman" panose="02020603050405020304" pitchFamily="18" charset="0"/>
              </a:rPr>
              <a:t>continúa en la siguiente diapositiva…</a:t>
            </a:r>
            <a:endParaRPr lang="es-ES_tradnl" altLang="es-PE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45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902855" y="69369"/>
            <a:ext cx="9289145" cy="646331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pPr algn="ctr"/>
            <a:r>
              <a:rPr lang="es-PE" sz="3600" b="1" smtClean="0">
                <a:solidFill>
                  <a:srgbClr val="00B0F0"/>
                </a:solidFill>
              </a:rPr>
              <a:t>Ejemplo de miembros de instancia</a:t>
            </a:r>
            <a:endParaRPr lang="es-PE" sz="3600" b="1" dirty="0">
              <a:solidFill>
                <a:srgbClr val="00B0F0"/>
              </a:solidFill>
            </a:endParaRP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/>
          </p:nvPr>
        </p:nvGraphicFramePr>
        <p:xfrm>
          <a:off x="-3" y="6458132"/>
          <a:ext cx="12192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9260"/>
                <a:gridCol w="1262742"/>
              </a:tblGrid>
              <a:tr h="370840">
                <a:tc>
                  <a:txBody>
                    <a:bodyPr/>
                    <a:lstStyle/>
                    <a:p>
                      <a:r>
                        <a:rPr lang="es-PE" smtClean="0"/>
                        <a:t>UA</a:t>
                      </a:r>
                      <a:r>
                        <a:rPr lang="es-PE" baseline="0" smtClean="0"/>
                        <a:t> 2: Clases y objetos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mtClean="0"/>
                        <a:t>Sesión 5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1792940" y="815005"/>
            <a:ext cx="880334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  <a:defRPr/>
            </a:pPr>
            <a:r>
              <a:rPr lang="en-US" altLang="es-PE" sz="2400" smtClean="0">
                <a:cs typeface="Times New Roman" panose="02020603050405020304" pitchFamily="18" charset="0"/>
              </a:rPr>
              <a:t>…viene de la diapositiva anterior</a:t>
            </a:r>
          </a:p>
          <a:p>
            <a:pPr>
              <a:buClr>
                <a:schemeClr val="accent2"/>
              </a:buClr>
              <a:defRPr/>
            </a:pPr>
            <a:endParaRPr lang="en-US" altLang="es-PE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defRPr/>
            </a:pPr>
            <a:r>
              <a:rPr lang="en-US" altLang="es-PE" sz="20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altLang="es-PE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MainActivity extends AppCompatActivity {</a:t>
            </a:r>
            <a:endParaRPr lang="es-PE" altLang="es-PE" sz="20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defRPr/>
            </a:pPr>
            <a:r>
              <a:rPr lang="es-PE" altLang="es-PE" sz="20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protected </a:t>
            </a:r>
            <a:r>
              <a:rPr lang="es-PE" altLang="es-PE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onCreate(Bundle savedInstanceState) {</a:t>
            </a:r>
          </a:p>
          <a:p>
            <a:pPr>
              <a:buClr>
                <a:schemeClr val="accent2"/>
              </a:buClr>
              <a:defRPr/>
            </a:pPr>
            <a:r>
              <a:rPr lang="es-ES_tradnl" altLang="es-PE" sz="20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s-ES_tradnl" altLang="es-PE" sz="200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declaración </a:t>
            </a:r>
            <a:r>
              <a:rPr lang="es-ES_tradnl" altLang="es-PE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 objeto</a:t>
            </a:r>
          </a:p>
          <a:p>
            <a:pPr>
              <a:buClr>
                <a:schemeClr val="accent2"/>
              </a:buClr>
              <a:defRPr/>
            </a:pPr>
            <a:r>
              <a:rPr lang="es-ES_tradnl" altLang="es-PE" sz="20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Operacion objOpe;</a:t>
            </a:r>
            <a:endParaRPr lang="es-ES_tradnl" altLang="es-PE" sz="20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defRPr/>
            </a:pPr>
            <a:r>
              <a:rPr lang="es-ES_tradnl" altLang="es-PE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s-ES_tradnl" altLang="es-PE" sz="200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creación </a:t>
            </a:r>
            <a:r>
              <a:rPr lang="es-ES_tradnl" altLang="es-PE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 objeto</a:t>
            </a:r>
          </a:p>
          <a:p>
            <a:pPr>
              <a:buClr>
                <a:schemeClr val="accent2"/>
              </a:buClr>
              <a:defRPr/>
            </a:pPr>
            <a:r>
              <a:rPr lang="es-ES_tradnl" altLang="es-PE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s-ES_tradnl" altLang="es-PE" sz="20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objOpe </a:t>
            </a:r>
            <a:r>
              <a:rPr lang="es-ES_tradnl" altLang="es-PE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new Operacion();</a:t>
            </a:r>
          </a:p>
          <a:p>
            <a:pPr>
              <a:buClr>
                <a:schemeClr val="accent2"/>
              </a:buClr>
              <a:defRPr/>
            </a:pPr>
            <a:r>
              <a:rPr lang="es-ES_tradnl" altLang="es-PE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s-ES_tradnl" altLang="es-PE" sz="200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invocación </a:t>
            </a:r>
            <a:r>
              <a:rPr lang="es-ES_tradnl" altLang="es-PE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 </a:t>
            </a:r>
            <a:r>
              <a:rPr lang="es-ES_tradnl" altLang="es-PE" sz="200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s-PE" sz="200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tributo </a:t>
            </a:r>
            <a:r>
              <a:rPr lang="es-ES_tradnl" altLang="es-PE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ES_tradnl" altLang="es-PE" sz="200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instancia objOpe </a:t>
            </a:r>
            <a:r>
              <a:rPr lang="es-ES_tradnl" altLang="es-PE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s-ES_tradnl" altLang="es-PE" sz="200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asignación</a:t>
            </a:r>
            <a:endParaRPr lang="es-ES_tradnl" altLang="es-PE" sz="200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defRPr/>
            </a:pPr>
            <a:r>
              <a:rPr lang="es-ES_tradnl" altLang="es-PE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s-ES_tradnl" altLang="es-PE" sz="20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objOpe.x </a:t>
            </a:r>
            <a:r>
              <a:rPr lang="es-ES_tradnl" altLang="es-PE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5;</a:t>
            </a:r>
          </a:p>
          <a:p>
            <a:pPr>
              <a:buClr>
                <a:schemeClr val="accent2"/>
              </a:buClr>
              <a:defRPr/>
            </a:pPr>
            <a:r>
              <a:rPr lang="es-ES_tradnl" altLang="es-PE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s-ES_tradnl" altLang="es-PE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invocación al</a:t>
            </a:r>
            <a:r>
              <a:rPr lang="en-US" altLang="es-PE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PE" sz="200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en-US" altLang="es-PE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altLang="es-PE" sz="200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instancia objOpe</a:t>
            </a:r>
            <a:endParaRPr lang="es-ES_tradnl" altLang="es-PE" sz="200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defRPr/>
            </a:pPr>
            <a:r>
              <a:rPr lang="es-ES_tradnl" altLang="es-PE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txv.setText (</a:t>
            </a:r>
            <a:r>
              <a:rPr lang="es-ES_tradnl" altLang="es-PE" sz="20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objOpe.mostrar</a:t>
            </a:r>
            <a:r>
              <a:rPr lang="es-ES_tradnl" altLang="es-PE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</a:t>
            </a:r>
          </a:p>
          <a:p>
            <a:pPr>
              <a:buClr>
                <a:schemeClr val="accent2"/>
              </a:buClr>
              <a:defRPr/>
            </a:pPr>
            <a:r>
              <a:rPr lang="es-ES_tradnl" altLang="es-PE" sz="20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s-ES_tradnl" altLang="es-PE" sz="200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</a:t>
            </a:r>
            <a:r>
              <a:rPr lang="es-PE" altLang="es-PE" sz="200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reamos </a:t>
            </a:r>
            <a:r>
              <a:rPr lang="es-PE" altLang="es-PE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otro </a:t>
            </a:r>
            <a:r>
              <a:rPr lang="es-PE" altLang="es-PE" sz="200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endParaRPr lang="es-ES_tradnl" altLang="es-PE" sz="200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defRPr/>
            </a:pPr>
            <a:r>
              <a:rPr lang="es-ES_tradnl" altLang="es-PE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_tradnl" altLang="es-PE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Operacion </a:t>
            </a:r>
            <a:r>
              <a:rPr lang="es-ES_tradnl" altLang="es-PE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obj2= new Operacion();</a:t>
            </a:r>
          </a:p>
          <a:p>
            <a:pPr>
              <a:buClr>
                <a:schemeClr val="accent2"/>
              </a:buClr>
              <a:defRPr/>
            </a:pPr>
            <a:r>
              <a:rPr lang="es-ES_tradnl" altLang="es-PE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		obj2.x = 20;</a:t>
            </a:r>
          </a:p>
          <a:p>
            <a:pPr>
              <a:buClr>
                <a:schemeClr val="accent2"/>
              </a:buClr>
              <a:defRPr/>
            </a:pPr>
            <a:r>
              <a:rPr lang="es-ES_tradnl" altLang="es-PE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		txv.</a:t>
            </a:r>
            <a:r>
              <a:rPr lang="es-PE" altLang="es-PE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 (</a:t>
            </a:r>
            <a:r>
              <a:rPr lang="es-ES_tradnl" altLang="es-PE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obj2.mostrar());</a:t>
            </a:r>
          </a:p>
          <a:p>
            <a:pPr>
              <a:buClr>
                <a:schemeClr val="accent2"/>
              </a:buClr>
              <a:defRPr/>
            </a:pPr>
            <a:r>
              <a:rPr lang="es-ES_tradnl" altLang="es-PE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>
              <a:buClr>
                <a:schemeClr val="accent2"/>
              </a:buClr>
              <a:defRPr/>
            </a:pPr>
            <a:r>
              <a:rPr lang="es-ES_tradnl" altLang="es-PE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ES_tradnl" altLang="es-PE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36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902855" y="69369"/>
            <a:ext cx="9289145" cy="646331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pPr algn="ctr"/>
            <a:r>
              <a:rPr lang="es-PE" sz="3600" b="1" smtClean="0">
                <a:solidFill>
                  <a:srgbClr val="00B0F0"/>
                </a:solidFill>
              </a:rPr>
              <a:t>Miembros de clase</a:t>
            </a:r>
            <a:endParaRPr lang="es-PE" sz="3600" b="1" dirty="0">
              <a:solidFill>
                <a:srgbClr val="00B0F0"/>
              </a:solidFill>
            </a:endParaRP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/>
          </p:nvPr>
        </p:nvGraphicFramePr>
        <p:xfrm>
          <a:off x="-3" y="6458132"/>
          <a:ext cx="12192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9260"/>
                <a:gridCol w="1262742"/>
              </a:tblGrid>
              <a:tr h="370840">
                <a:tc>
                  <a:txBody>
                    <a:bodyPr/>
                    <a:lstStyle/>
                    <a:p>
                      <a:r>
                        <a:rPr lang="es-PE" smtClean="0"/>
                        <a:t>UA</a:t>
                      </a:r>
                      <a:r>
                        <a:rPr lang="es-PE" baseline="0" smtClean="0"/>
                        <a:t> 2: Clases y objetos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mtClean="0"/>
                        <a:t>Sesión 5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699247" y="979623"/>
            <a:ext cx="1084729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PE" sz="3200" smtClean="0"/>
              <a:t>Miembros de clase:</a:t>
            </a: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es-PE" sz="3200" b="1" smtClean="0">
                <a:solidFill>
                  <a:srgbClr val="FF0000"/>
                </a:solidFill>
              </a:rPr>
              <a:t>Atributos de la clase</a:t>
            </a: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es-PE" sz="3200" b="1" smtClean="0">
                <a:solidFill>
                  <a:srgbClr val="FF0000"/>
                </a:solidFill>
              </a:rPr>
              <a:t>Métodos de la clase</a:t>
            </a:r>
          </a:p>
          <a:p>
            <a:pPr algn="just"/>
            <a:endParaRPr lang="es-PE" sz="320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PE" sz="3200" smtClean="0"/>
              <a:t>Para asignar valores a los atributos de la clase y utilizarlos se debe implementar métodos de la clase.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PE" sz="3200" smtClean="0"/>
              <a:t>Los métodos de la clase solo pueden acceder a atributos de la clase.</a:t>
            </a:r>
          </a:p>
        </p:txBody>
      </p:sp>
    </p:spTree>
    <p:extLst>
      <p:ext uri="{BB962C8B-B14F-4D97-AF65-F5344CB8AC3E}">
        <p14:creationId xmlns:p14="http://schemas.microsoft.com/office/powerpoint/2010/main" val="240504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902855" y="69369"/>
            <a:ext cx="9289145" cy="646331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pPr algn="ctr"/>
            <a:r>
              <a:rPr lang="es-PE" sz="3600" b="1" smtClean="0">
                <a:solidFill>
                  <a:srgbClr val="00B0F0"/>
                </a:solidFill>
              </a:rPr>
              <a:t>Miembros de clase</a:t>
            </a:r>
            <a:endParaRPr lang="es-PE" sz="3600" b="1" dirty="0">
              <a:solidFill>
                <a:srgbClr val="00B0F0"/>
              </a:solidFill>
            </a:endParaRP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/>
          </p:nvPr>
        </p:nvGraphicFramePr>
        <p:xfrm>
          <a:off x="-3" y="6458132"/>
          <a:ext cx="12192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9260"/>
                <a:gridCol w="1262742"/>
              </a:tblGrid>
              <a:tr h="370840">
                <a:tc>
                  <a:txBody>
                    <a:bodyPr/>
                    <a:lstStyle/>
                    <a:p>
                      <a:r>
                        <a:rPr lang="es-PE" smtClean="0"/>
                        <a:t>UA</a:t>
                      </a:r>
                      <a:r>
                        <a:rPr lang="es-PE" baseline="0" smtClean="0"/>
                        <a:t> 2: Clases y objetos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mtClean="0"/>
                        <a:t>Sesión 5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699247" y="979623"/>
            <a:ext cx="1084729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PE" sz="3200" smtClean="0"/>
              <a:t>El valor asignado a un atributo de la clase es el mismo para todos los objetos de la clase.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PE" sz="320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PE" sz="3200" smtClean="0"/>
              <a:t>La referencia a un atributo o método se hace a través de la clase a la que pertenece.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PE" sz="320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PE" sz="3200" smtClean="0"/>
              <a:t>Se utiliza la palabra reservada </a:t>
            </a:r>
            <a:r>
              <a:rPr lang="es-PE" sz="3200" b="1" smtClean="0">
                <a:solidFill>
                  <a:srgbClr val="FF0000"/>
                </a:solidFill>
              </a:rPr>
              <a:t>static</a:t>
            </a:r>
            <a:r>
              <a:rPr lang="es-PE" sz="3200" smtClean="0"/>
              <a:t> para indicar que un atributo o método es un miembro de clase.</a:t>
            </a:r>
          </a:p>
        </p:txBody>
      </p:sp>
    </p:spTree>
    <p:extLst>
      <p:ext uri="{BB962C8B-B14F-4D97-AF65-F5344CB8AC3E}">
        <p14:creationId xmlns:p14="http://schemas.microsoft.com/office/powerpoint/2010/main" val="284593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902855" y="69369"/>
            <a:ext cx="9289145" cy="646331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pPr algn="ctr"/>
            <a:r>
              <a:rPr lang="es-PE" sz="3600" b="1" smtClean="0">
                <a:solidFill>
                  <a:srgbClr val="00B0F0"/>
                </a:solidFill>
              </a:rPr>
              <a:t>Ejemplo de miembros de clase</a:t>
            </a:r>
            <a:endParaRPr lang="es-PE" sz="3600" b="1" dirty="0">
              <a:solidFill>
                <a:srgbClr val="00B0F0"/>
              </a:solidFill>
            </a:endParaRP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/>
          </p:nvPr>
        </p:nvGraphicFramePr>
        <p:xfrm>
          <a:off x="-3" y="6458132"/>
          <a:ext cx="12192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9260"/>
                <a:gridCol w="1262742"/>
              </a:tblGrid>
              <a:tr h="370840">
                <a:tc>
                  <a:txBody>
                    <a:bodyPr/>
                    <a:lstStyle/>
                    <a:p>
                      <a:r>
                        <a:rPr lang="es-PE" smtClean="0"/>
                        <a:t>UA</a:t>
                      </a:r>
                      <a:r>
                        <a:rPr lang="es-PE" baseline="0" smtClean="0"/>
                        <a:t> 2: Clases y objetos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mtClean="0"/>
                        <a:t>Sesión 5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ángulo 1"/>
          <p:cNvSpPr/>
          <p:nvPr/>
        </p:nvSpPr>
        <p:spPr>
          <a:xfrm>
            <a:off x="2734232" y="1386313"/>
            <a:ext cx="6723531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  <a:defRPr/>
            </a:pPr>
            <a:r>
              <a:rPr lang="es-ES_tradnl" altLang="es-PE" sz="2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Operacion</a:t>
            </a:r>
          </a:p>
          <a:p>
            <a:pPr>
              <a:buClr>
                <a:schemeClr val="accent2"/>
              </a:buClr>
              <a:defRPr/>
            </a:pPr>
            <a:r>
              <a:rPr lang="es-ES_tradnl" altLang="es-PE" sz="2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</a:p>
          <a:p>
            <a:pPr>
              <a:buClr>
                <a:schemeClr val="accent2"/>
              </a:buClr>
              <a:defRPr/>
            </a:pPr>
            <a:r>
              <a:rPr lang="es-ES_tradnl" altLang="es-PE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_tradnl" altLang="es-PE" sz="280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s-ES_tradnl" altLang="es-PE" sz="28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de </a:t>
            </a:r>
            <a:r>
              <a:rPr lang="es-ES_tradnl" altLang="es-PE" sz="280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endParaRPr lang="es-ES_tradnl" altLang="es-PE" sz="280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defRPr/>
            </a:pPr>
            <a:r>
              <a:rPr lang="es-ES_tradnl" altLang="es-PE" sz="2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public </a:t>
            </a:r>
            <a:r>
              <a:rPr lang="es-ES_tradnl" altLang="es-PE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s-ES_tradnl" altLang="es-PE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 </a:t>
            </a:r>
            <a:r>
              <a:rPr lang="es-ES_tradnl" altLang="es-PE" sz="2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x;</a:t>
            </a:r>
          </a:p>
          <a:p>
            <a:pPr>
              <a:buClr>
                <a:schemeClr val="accent2"/>
              </a:buClr>
              <a:defRPr/>
            </a:pPr>
            <a:endParaRPr lang="es-ES_tradnl" altLang="es-PE" sz="28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defRPr/>
            </a:pPr>
            <a:r>
              <a:rPr lang="es-ES_tradnl" altLang="es-PE" sz="2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_tradnl" altLang="es-PE" sz="280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Método </a:t>
            </a:r>
            <a:r>
              <a:rPr lang="es-ES_tradnl" altLang="es-PE" sz="28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ES_tradnl" altLang="es-PE" sz="280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endParaRPr lang="es-ES_tradnl" altLang="es-PE" sz="280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defRPr/>
            </a:pPr>
            <a:r>
              <a:rPr lang="es-ES_tradnl" altLang="es-PE" sz="2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public </a:t>
            </a:r>
            <a:r>
              <a:rPr lang="es-ES_tradnl" altLang="es-PE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s-ES_tradnl" altLang="es-PE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s-ES_tradnl" altLang="es-PE" sz="2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mostrar</a:t>
            </a:r>
            <a:r>
              <a:rPr lang="es-ES_tradnl" altLang="es-PE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s-ES_tradnl" altLang="es-PE" sz="28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defRPr/>
            </a:pPr>
            <a:r>
              <a:rPr lang="es-ES_tradnl" altLang="es-PE" sz="2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_tradnl" altLang="es-PE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s-PE" sz="2800">
                <a:solidFill>
                  <a:srgbClr val="0070C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“\n El valor de x es =  " + x</a:t>
            </a:r>
            <a:r>
              <a:rPr lang="es-PE" sz="2800" smtClean="0">
                <a:solidFill>
                  <a:srgbClr val="0070C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Clr>
                <a:schemeClr val="accent2"/>
              </a:buClr>
              <a:defRPr/>
            </a:pPr>
            <a:r>
              <a:rPr lang="es-ES_tradnl" altLang="es-PE" sz="2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_tradnl" altLang="es-PE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ES_tradnl" altLang="es-PE" sz="28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defRPr/>
            </a:pPr>
            <a:r>
              <a:rPr lang="es-ES_tradnl" altLang="es-PE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r">
              <a:buClr>
                <a:schemeClr val="accent2"/>
              </a:buClr>
              <a:defRPr/>
            </a:pPr>
            <a:r>
              <a:rPr lang="es-ES_tradnl" altLang="es-PE" sz="2400" smtClean="0">
                <a:cs typeface="Times New Roman" panose="02020603050405020304" pitchFamily="18" charset="0"/>
              </a:rPr>
              <a:t>continúa en la siguiente diapositiva…</a:t>
            </a:r>
            <a:endParaRPr lang="es-ES_tradnl" altLang="es-PE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7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701</Words>
  <Application>Microsoft Office PowerPoint</Application>
  <PresentationFormat>Panorámica</PresentationFormat>
  <Paragraphs>139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Matsukawa Maeda</dc:creator>
  <cp:lastModifiedBy>Daniel Cespedes Merino</cp:lastModifiedBy>
  <cp:revision>59</cp:revision>
  <dcterms:created xsi:type="dcterms:W3CDTF">2016-06-03T13:37:43Z</dcterms:created>
  <dcterms:modified xsi:type="dcterms:W3CDTF">2017-07-19T22:16:22Z</dcterms:modified>
</cp:coreProperties>
</file>