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8.xml" ContentType="application/vnd.openxmlformats-officedocument.presentationml.tags+xml"/>
  <Override PartName="/ppt/notesSlides/notesSlide17.xml" ContentType="application/vnd.openxmlformats-officedocument.presentationml.notesSlide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26" r:id="rId2"/>
    <p:sldId id="306" r:id="rId3"/>
    <p:sldId id="340" r:id="rId4"/>
    <p:sldId id="332" r:id="rId5"/>
    <p:sldId id="426" r:id="rId6"/>
    <p:sldId id="427" r:id="rId7"/>
    <p:sldId id="428" r:id="rId8"/>
    <p:sldId id="429" r:id="rId9"/>
    <p:sldId id="425" r:id="rId10"/>
    <p:sldId id="386" r:id="rId11"/>
    <p:sldId id="414" r:id="rId12"/>
    <p:sldId id="415" r:id="rId13"/>
    <p:sldId id="416" r:id="rId14"/>
    <p:sldId id="417" r:id="rId15"/>
    <p:sldId id="420" r:id="rId16"/>
    <p:sldId id="418" r:id="rId17"/>
    <p:sldId id="419" r:id="rId18"/>
    <p:sldId id="424" r:id="rId19"/>
    <p:sldId id="422" r:id="rId20"/>
    <p:sldId id="303" r:id="rId21"/>
    <p:sldId id="305" r:id="rId22"/>
  </p:sldIdLst>
  <p:sldSz cx="9144000" cy="5715000" type="screen16x10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465" userDrawn="1">
          <p15:clr>
            <a:srgbClr val="A4A3A4"/>
          </p15:clr>
        </p15:guide>
        <p15:guide id="3" orient="horz" pos="3320" userDrawn="1">
          <p15:clr>
            <a:srgbClr val="A4A3A4"/>
          </p15:clr>
        </p15:guide>
        <p15:guide id="11" pos="317" userDrawn="1">
          <p15:clr>
            <a:srgbClr val="A4A3A4"/>
          </p15:clr>
        </p15:guide>
        <p15:guide id="12" orient="horz" pos="553" userDrawn="1">
          <p15:clr>
            <a:srgbClr val="A4A3A4"/>
          </p15:clr>
        </p15:guide>
        <p15:guide id="13" orient="horz" pos="3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1F85A6"/>
    <a:srgbClr val="F2F2F2"/>
    <a:srgbClr val="558ED5"/>
    <a:srgbClr val="E6E6E6"/>
    <a:srgbClr val="D1022C"/>
    <a:srgbClr val="BFD5EF"/>
    <a:srgbClr val="FFFFFF"/>
    <a:srgbClr val="A6A6A6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3981" autoAdjust="0"/>
  </p:normalViewPr>
  <p:slideViewPr>
    <p:cSldViewPr snapToGrid="0" snapToObjects="1" showGuides="1">
      <p:cViewPr varScale="1">
        <p:scale>
          <a:sx n="167" d="100"/>
          <a:sy n="167" d="100"/>
        </p:scale>
        <p:origin x="734" y="79"/>
      </p:cViewPr>
      <p:guideLst>
        <p:guide pos="5465"/>
        <p:guide orient="horz" pos="3320"/>
        <p:guide pos="317"/>
        <p:guide orient="horz" pos="553"/>
        <p:guide orient="horz" pos="3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32DC7-834F-6148-86AF-F72164F7FFC1}" type="datetimeFigureOut">
              <a:rPr lang="es-ES" smtClean="0"/>
              <a:t>20/04/2019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A6FD5-E31A-6D44-BE80-5A94AC694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518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F1720-AE80-4069-8D89-2C76E8AFD874}" type="datetimeFigureOut">
              <a:rPr lang="es-PE" smtClean="0"/>
              <a:t>20/04/2019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700CA-E45F-416D-B659-25554F846B4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852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7874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4877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2004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5124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9649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5665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06566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972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3202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3866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0346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5925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4288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8040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1981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3425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08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94313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82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222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Centr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50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2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469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Imagen Gig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95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26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21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 userDrawn="1"/>
        </p:nvGrpSpPr>
        <p:grpSpPr>
          <a:xfrm>
            <a:off x="944054" y="5369051"/>
            <a:ext cx="7804380" cy="215444"/>
            <a:chOff x="944054" y="5369051"/>
            <a:chExt cx="7804380" cy="215444"/>
          </a:xfrm>
        </p:grpSpPr>
        <p:sp>
          <p:nvSpPr>
            <p:cNvPr id="16" name="TextBox 7"/>
            <p:cNvSpPr txBox="1"/>
            <p:nvPr userDrawn="1"/>
          </p:nvSpPr>
          <p:spPr>
            <a:xfrm>
              <a:off x="944054" y="5369051"/>
              <a:ext cx="16359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kern="120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NOMBRE DEL CURSO  </a:t>
              </a:r>
              <a:r>
                <a:rPr lang="en-US" sz="80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Wingdings"/>
                  <a:cs typeface="Calibri"/>
                  <a:sym typeface="Wingdings"/>
                </a:rPr>
                <a:t></a:t>
              </a:r>
              <a:r>
                <a:rPr lang="en-US" sz="800" kern="1200" dirty="0" smtClean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  SESIÓN XX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18" name="Rectangle 3"/>
            <p:cNvSpPr/>
            <p:nvPr userDrawn="1"/>
          </p:nvSpPr>
          <p:spPr>
            <a:xfrm>
              <a:off x="7204422" y="5384440"/>
              <a:ext cx="1544012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s-ES_tradnl" sz="600" dirty="0" smtClean="0">
                  <a:solidFill>
                    <a:schemeClr val="bg1">
                      <a:lumMod val="50000"/>
                    </a:schemeClr>
                  </a:solidFill>
                </a:rPr>
                <a:t>© 2019 ISIL. Todos los derechos reservados</a:t>
              </a:r>
              <a:endParaRPr lang="es-ES_tradnl" sz="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495300" y="5328911"/>
            <a:ext cx="448573" cy="25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3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60" r:id="rId4"/>
    <p:sldLayoutId id="2147483657" r:id="rId5"/>
    <p:sldLayoutId id="2147483658" r:id="rId6"/>
    <p:sldLayoutId id="2147483661" r:id="rId7"/>
    <p:sldLayoutId id="2147483659" r:id="rId8"/>
    <p:sldLayoutId id="2147483662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javaOO/classvars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hyperlink" Target="https://www.aulafacil.com/cursos/programacion/java-basico/sobrecargar-metodos-y-constructores-l13573" TargetMode="External"/><Relationship Id="rId4" Type="http://schemas.openxmlformats.org/officeDocument/2006/relationships/hyperlink" Target="https://javadesdecero.es/poo/sobrecarga-de-metodo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2088505" y="1653293"/>
            <a:ext cx="87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SESIÓN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051281" y="1730819"/>
            <a:ext cx="964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800" dirty="0" smtClean="0">
                <a:solidFill>
                  <a:srgbClr val="FFFFFF"/>
                </a:solidFill>
              </a:rPr>
              <a:t>05</a:t>
            </a:r>
            <a:endParaRPr lang="es-ES" sz="5800" dirty="0">
              <a:solidFill>
                <a:srgbClr val="FFFFFF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159592" y="1674447"/>
            <a:ext cx="4596087" cy="1433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s-ES" sz="3600" b="1" dirty="0" smtClean="0">
                <a:solidFill>
                  <a:srgbClr val="FFFFFF"/>
                </a:solidFill>
              </a:rPr>
              <a:t>Sobrecarga de métodos y miembros en una clase.</a:t>
            </a:r>
            <a:endParaRPr lang="es-ES" sz="3600" b="1" dirty="0">
              <a:solidFill>
                <a:srgbClr val="FFFFFF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175138" y="3008050"/>
            <a:ext cx="502642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20000"/>
              </a:lnSpc>
              <a:buSzPct val="80000"/>
              <a:buFont typeface="Arial"/>
              <a:buChar char="•"/>
            </a:pPr>
            <a:r>
              <a:rPr lang="es-ES" sz="1600" dirty="0" smtClean="0">
                <a:solidFill>
                  <a:srgbClr val="FFFFFF"/>
                </a:solidFill>
              </a:rPr>
              <a:t>Sobrecarga de métodos.</a:t>
            </a:r>
          </a:p>
          <a:p>
            <a:pPr marL="177800" indent="-177800">
              <a:lnSpc>
                <a:spcPct val="120000"/>
              </a:lnSpc>
              <a:buSzPct val="80000"/>
              <a:buFont typeface="Arial"/>
              <a:buChar char="•"/>
            </a:pPr>
            <a:r>
              <a:rPr lang="es-ES" sz="1600" dirty="0">
                <a:solidFill>
                  <a:srgbClr val="FFFFFF"/>
                </a:solidFill>
              </a:rPr>
              <a:t>Miembros de instancia.</a:t>
            </a:r>
          </a:p>
          <a:p>
            <a:pPr marL="177800" indent="-177800">
              <a:lnSpc>
                <a:spcPct val="120000"/>
              </a:lnSpc>
              <a:buSzPct val="80000"/>
              <a:buFont typeface="Arial"/>
              <a:buChar char="•"/>
            </a:pPr>
            <a:r>
              <a:rPr lang="es-ES" sz="1600" dirty="0">
                <a:solidFill>
                  <a:srgbClr val="FFFFFF"/>
                </a:solidFill>
              </a:rPr>
              <a:t>Miembros de clase</a:t>
            </a:r>
            <a:r>
              <a:rPr lang="es-ES" sz="1600" dirty="0" smtClean="0">
                <a:solidFill>
                  <a:srgbClr val="FFFFFF"/>
                </a:solidFill>
              </a:rPr>
              <a:t>.</a:t>
            </a:r>
            <a:endParaRPr lang="es-ES" sz="1600" dirty="0">
              <a:solidFill>
                <a:srgbClr val="FFFFFF"/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3056456" y="1777107"/>
            <a:ext cx="0" cy="720031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68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endParaRPr lang="es-PE" sz="1600" b="1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Cuando se escribe un programa en un lenguaje orientado a objetos, definimos una plantilla o clase que describe las </a:t>
            </a:r>
            <a:r>
              <a:rPr lang="es-MX" sz="1600" spc="-10" dirty="0" err="1">
                <a:solidFill>
                  <a:srgbClr val="262626"/>
                </a:solidFill>
                <a:cs typeface="Source Sans Pro"/>
              </a:rPr>
              <a:t>caracterísiticas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 y el comportamiento de un conjunto de objetos similares. </a:t>
            </a:r>
            <a:endParaRPr lang="en-US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n-US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 err="1" smtClean="0">
                <a:solidFill>
                  <a:srgbClr val="262626"/>
                </a:solidFill>
                <a:cs typeface="Source Sans Pro"/>
              </a:rPr>
              <a:t>Por</a:t>
            </a: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> </a:t>
            </a:r>
            <a:r>
              <a:rPr lang="en-US" sz="1600" spc="-10" dirty="0" err="1" smtClean="0">
                <a:solidFill>
                  <a:srgbClr val="262626"/>
                </a:solidFill>
                <a:cs typeface="Source Sans Pro"/>
              </a:rPr>
              <a:t>ejemplo</a:t>
            </a: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>, </a:t>
            </a: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>la </a:t>
            </a:r>
            <a:r>
              <a:rPr lang="en-US" sz="1600" spc="-10" dirty="0" err="1" smtClean="0">
                <a:solidFill>
                  <a:srgbClr val="262626"/>
                </a:solidFill>
                <a:cs typeface="Source Sans Pro"/>
              </a:rPr>
              <a:t>clase</a:t>
            </a:r>
            <a:r>
              <a:rPr lang="en-US" sz="1600" spc="-10" dirty="0" smtClean="0">
                <a:solidFill>
                  <a:srgbClr val="262626"/>
                </a:solidFill>
                <a:cs typeface="Source Sans Pro"/>
              </a:rPr>
              <a:t> auto.  </a:t>
            </a:r>
            <a:endParaRPr lang="en-US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n-US" sz="1600" b="1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</a:t>
            </a:r>
            <a:r>
              <a:rPr lang="en-US" sz="1700" dirty="0" err="1">
                <a:solidFill>
                  <a:srgbClr val="438AD7"/>
                </a:solidFill>
              </a:rPr>
              <a:t>Miembros</a:t>
            </a:r>
            <a:r>
              <a:rPr lang="en-US" sz="1700" dirty="0">
                <a:solidFill>
                  <a:srgbClr val="438AD7"/>
                </a:solidFill>
              </a:rPr>
              <a:t> de </a:t>
            </a:r>
            <a:r>
              <a:rPr lang="en-US" sz="1700" dirty="0" err="1">
                <a:solidFill>
                  <a:srgbClr val="438AD7"/>
                </a:solidFill>
              </a:rPr>
              <a:t>instancia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6" name="Picture 2" descr="Resultado de imagen para o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844" y="2453701"/>
            <a:ext cx="4335340" cy="183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3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PE" sz="1600" b="1" spc="-10" dirty="0">
              <a:solidFill>
                <a:srgbClr val="262626"/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Una </a:t>
            </a:r>
            <a:r>
              <a:rPr lang="es-MX" sz="1600" b="1" i="1" spc="-10" dirty="0">
                <a:solidFill>
                  <a:srgbClr val="262626"/>
                </a:solidFill>
                <a:cs typeface="Source Sans Pro"/>
              </a:rPr>
              <a:t>clase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 es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una </a:t>
            </a:r>
            <a:r>
              <a:rPr lang="es-MX" sz="1600" b="1" i="1" spc="-10" dirty="0" err="1">
                <a:solidFill>
                  <a:srgbClr val="262626"/>
                </a:solidFill>
                <a:cs typeface="Source Sans Pro"/>
              </a:rPr>
              <a:t>pantilla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 implementada en software que describe un conjunto de objetos con atributos y comportamiento similares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Una </a:t>
            </a:r>
            <a:r>
              <a:rPr lang="es-MX" sz="1600" b="1" i="1" spc="-10" dirty="0">
                <a:solidFill>
                  <a:srgbClr val="262626"/>
                </a:solidFill>
                <a:cs typeface="Source Sans Pro"/>
              </a:rPr>
              <a:t>instancia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 u </a:t>
            </a:r>
            <a:r>
              <a:rPr lang="es-MX" sz="1600" b="1" i="1" spc="-10" dirty="0">
                <a:solidFill>
                  <a:srgbClr val="262626"/>
                </a:solidFill>
                <a:cs typeface="Source Sans Pro"/>
              </a:rPr>
              <a:t>objeto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 de una clase es una </a:t>
            </a:r>
            <a:r>
              <a:rPr lang="es-MX" sz="1600" b="1" i="1" spc="-10" dirty="0">
                <a:solidFill>
                  <a:srgbClr val="262626"/>
                </a:solidFill>
                <a:cs typeface="Source Sans Pro"/>
              </a:rPr>
              <a:t>representación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 concreta y específica de una clase y que reside en la memoria del ordenador.</a:t>
            </a:r>
            <a:endParaRPr lang="en-US" sz="1600" b="1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</a:t>
            </a:r>
            <a:r>
              <a:rPr lang="en-US" sz="1700" dirty="0" err="1">
                <a:solidFill>
                  <a:srgbClr val="438AD7"/>
                </a:solidFill>
              </a:rPr>
              <a:t>Miembros</a:t>
            </a:r>
            <a:r>
              <a:rPr lang="en-US" sz="1700" dirty="0">
                <a:solidFill>
                  <a:srgbClr val="438AD7"/>
                </a:solidFill>
              </a:rPr>
              <a:t> de </a:t>
            </a:r>
            <a:r>
              <a:rPr lang="en-US" sz="1700" dirty="0" err="1">
                <a:solidFill>
                  <a:srgbClr val="438AD7"/>
                </a:solidFill>
              </a:rPr>
              <a:t>instancia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6" name="Picture 2" descr="Resultado de imagen para oo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157"/>
          <a:stretch/>
        </p:blipFill>
        <p:spPr bwMode="auto">
          <a:xfrm>
            <a:off x="3996652" y="1626310"/>
            <a:ext cx="1061965" cy="150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aud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29" y="3982054"/>
            <a:ext cx="2771775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peugeot fondo transpar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116" y="3966752"/>
            <a:ext cx="2301148" cy="118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n relacionad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609" y="3870159"/>
            <a:ext cx="1841394" cy="138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99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2" y="826950"/>
            <a:ext cx="4602768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PE" sz="1600" b="1" spc="-10" dirty="0" smtClean="0">
                <a:solidFill>
                  <a:srgbClr val="262626"/>
                </a:solidFill>
                <a:cs typeface="Source Sans Pro"/>
              </a:rPr>
              <a:t>Miembros</a:t>
            </a:r>
            <a:endParaRPr lang="es-PE" sz="1600" b="1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n-US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La palabra “Miembro” en POO hace referencia tanto a atributos como métodos en una clase.</a:t>
            </a:r>
            <a:endParaRPr lang="es-PE" sz="1600" b="1" i="1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b="1" i="1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b="1" i="1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PE" sz="1600" b="1" i="1" spc="-10" dirty="0" smtClean="0">
                <a:solidFill>
                  <a:srgbClr val="262626"/>
                </a:solidFill>
                <a:cs typeface="Source Sans Pro"/>
              </a:rPr>
              <a:t>Miembros de Instancia:</a:t>
            </a:r>
            <a:endParaRPr lang="es-PE" sz="1600" b="1" i="1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b="1" i="1" spc="-10" dirty="0">
              <a:solidFill>
                <a:srgbClr val="262626"/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Un miembro es de Instancia cuando esta asociado a una instancia u objeto.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Por ejemplo crearemos dos objetos de la clase Auto para hacer una referencia a los auto en venta de una concesionaria.</a:t>
            </a: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</a:t>
            </a:r>
            <a:r>
              <a:rPr lang="en-US" sz="1700" dirty="0" err="1">
                <a:solidFill>
                  <a:srgbClr val="438AD7"/>
                </a:solidFill>
              </a:rPr>
              <a:t>Miembros</a:t>
            </a:r>
            <a:r>
              <a:rPr lang="en-US" sz="1700" dirty="0">
                <a:solidFill>
                  <a:srgbClr val="438AD7"/>
                </a:solidFill>
              </a:rPr>
              <a:t> de </a:t>
            </a:r>
            <a:r>
              <a:rPr lang="en-US" sz="1700" dirty="0" err="1">
                <a:solidFill>
                  <a:srgbClr val="438AD7"/>
                </a:solidFill>
              </a:rPr>
              <a:t>instancia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351" y="826950"/>
            <a:ext cx="3497542" cy="41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6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668782" y="3552931"/>
            <a:ext cx="7851467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Al crear los dos objetos podemos apreciar que el atributo “marca” le pertenece a cada objeto debido a que para cada uno de ellos este atributo define una de sus propiedades.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Lo mismo sucede para otros atributos como modelo, color y tipo, es decir, están asociados al objeto.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</a:t>
            </a:r>
            <a:r>
              <a:rPr lang="en-US" sz="1700" dirty="0" err="1">
                <a:solidFill>
                  <a:srgbClr val="438AD7"/>
                </a:solidFill>
              </a:rPr>
              <a:t>Miembros</a:t>
            </a:r>
            <a:r>
              <a:rPr lang="en-US" sz="1700" dirty="0">
                <a:solidFill>
                  <a:srgbClr val="438AD7"/>
                </a:solidFill>
              </a:rPr>
              <a:t> de </a:t>
            </a:r>
            <a:r>
              <a:rPr lang="en-US" sz="1700" dirty="0" err="1">
                <a:solidFill>
                  <a:srgbClr val="438AD7"/>
                </a:solidFill>
              </a:rPr>
              <a:t>instancia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6" name="Picture 6" descr="Resultado de imagen para peugeot fondo transpar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322" y="786954"/>
            <a:ext cx="1774685" cy="916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/>
          <a:srcRect t="28382"/>
          <a:stretch/>
        </p:blipFill>
        <p:spPr>
          <a:xfrm>
            <a:off x="500020" y="1675897"/>
            <a:ext cx="7020202" cy="426264"/>
          </a:xfrm>
          <a:prstGeom prst="rect">
            <a:avLst/>
          </a:prstGeom>
        </p:spPr>
      </p:pic>
      <p:pic>
        <p:nvPicPr>
          <p:cNvPr id="4098" name="Picture 2" descr="Resultado de imagen para audi a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218" y="1922580"/>
            <a:ext cx="1672892" cy="125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689" y="2895028"/>
            <a:ext cx="6037964" cy="56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4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407875" y="1110176"/>
            <a:ext cx="7851467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PE" sz="1600" spc="-10" dirty="0">
                <a:solidFill>
                  <a:srgbClr val="262626"/>
                </a:solidFill>
                <a:cs typeface="Source Sans Pro"/>
              </a:rPr>
              <a:t>Entonces podemos decir que marca, modelo, color, tipo </a:t>
            </a: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son </a:t>
            </a:r>
            <a:r>
              <a:rPr lang="es-PE" sz="1600" b="1" i="1" spc="-10" dirty="0">
                <a:solidFill>
                  <a:srgbClr val="262626"/>
                </a:solidFill>
                <a:cs typeface="Source Sans Pro"/>
              </a:rPr>
              <a:t>miembros de </a:t>
            </a:r>
            <a:r>
              <a:rPr lang="es-PE" sz="1600" b="1" i="1" spc="-10" dirty="0" smtClean="0">
                <a:solidFill>
                  <a:srgbClr val="262626"/>
                </a:solidFill>
                <a:cs typeface="Source Sans Pro"/>
              </a:rPr>
              <a:t>instancia </a:t>
            </a:r>
            <a:r>
              <a:rPr lang="es-PE" sz="1600" i="1" spc="-10" dirty="0" smtClean="0">
                <a:solidFill>
                  <a:srgbClr val="262626"/>
                </a:solidFill>
                <a:cs typeface="Source Sans Pro"/>
              </a:rPr>
              <a:t>porque pertenecen solamente a una </a:t>
            </a:r>
          </a:p>
          <a:p>
            <a:pPr marL="11725">
              <a:buSzPct val="100000"/>
              <a:tabLst>
                <a:tab pos="121285" algn="l"/>
              </a:tabLst>
            </a:pPr>
            <a:r>
              <a:rPr lang="es-PE" sz="1600" i="1" spc="-10" dirty="0" smtClean="0">
                <a:solidFill>
                  <a:srgbClr val="262626"/>
                </a:solidFill>
                <a:cs typeface="Source Sans Pro"/>
              </a:rPr>
              <a:t>determinada instancia</a:t>
            </a:r>
            <a:r>
              <a:rPr lang="es-PE" sz="1600" b="1" i="1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PE" sz="1600" b="1" i="1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b="1" i="1" spc="-10" dirty="0">
                <a:solidFill>
                  <a:srgbClr val="262626"/>
                </a:solidFill>
                <a:cs typeface="Source Sans Pro"/>
              </a:rPr>
              <a:t>Los atributos y métodos de instancia recién existen al momento </a:t>
            </a:r>
            <a:r>
              <a:rPr lang="es-MX" sz="1600" b="1" i="1" spc="-10" dirty="0" smtClean="0">
                <a:solidFill>
                  <a:srgbClr val="262626"/>
                </a:solidFill>
                <a:cs typeface="Source Sans Pro"/>
              </a:rPr>
              <a:t>que se </a:t>
            </a:r>
            <a:r>
              <a:rPr lang="es-MX" sz="1600" b="1" i="1" spc="-10" dirty="0">
                <a:solidFill>
                  <a:srgbClr val="262626"/>
                </a:solidFill>
                <a:cs typeface="Source Sans Pro"/>
              </a:rPr>
              <a:t>crea un objeto.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PE" sz="1600" b="1" i="1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i="1" spc="-10" dirty="0" smtClean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</a:t>
            </a:r>
            <a:r>
              <a:rPr lang="en-US" sz="1700" dirty="0" err="1">
                <a:solidFill>
                  <a:srgbClr val="438AD7"/>
                </a:solidFill>
              </a:rPr>
              <a:t>Miembros</a:t>
            </a:r>
            <a:r>
              <a:rPr lang="en-US" sz="1700" dirty="0">
                <a:solidFill>
                  <a:srgbClr val="438AD7"/>
                </a:solidFill>
              </a:rPr>
              <a:t> de </a:t>
            </a:r>
            <a:r>
              <a:rPr lang="en-US" sz="1700" dirty="0" err="1">
                <a:solidFill>
                  <a:srgbClr val="438AD7"/>
                </a:solidFill>
              </a:rPr>
              <a:t>instancia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10" name="Picture 2" descr="Resultado de imagen para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302" y="3461203"/>
            <a:ext cx="2263594" cy="150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21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1783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/ </a:t>
            </a:r>
            <a:r>
              <a:rPr lang="es-ES" sz="2800" dirty="0" smtClean="0">
                <a:solidFill>
                  <a:srgbClr val="FFFFFF"/>
                </a:solidFill>
              </a:rPr>
              <a:t>Miembros de clase</a:t>
            </a:r>
            <a:endParaRPr lang="es-ES" sz="2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s-ES" sz="2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s-PE" sz="2800" b="1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lnSpc>
                <a:spcPct val="110000"/>
              </a:lnSpc>
              <a:defRPr/>
            </a:pP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393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2" y="826950"/>
            <a:ext cx="8332212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PE" sz="1600" b="1" spc="-10" dirty="0" smtClean="0">
                <a:solidFill>
                  <a:srgbClr val="262626"/>
                </a:solidFill>
                <a:cs typeface="Source Sans Pro"/>
              </a:rPr>
              <a:t>Miembros de clase</a:t>
            </a:r>
            <a:endParaRPr lang="es-PE" sz="1600" b="1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n-US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Están asociados con la clase en lugar de un objeto.</a:t>
            </a: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Se definen usando el modificador </a:t>
            </a:r>
            <a:r>
              <a:rPr lang="es-PE" sz="1600" b="1" i="1" spc="-10" dirty="0" err="1" smtClean="0">
                <a:solidFill>
                  <a:srgbClr val="262626"/>
                </a:solidFill>
                <a:cs typeface="Source Sans Pro"/>
              </a:rPr>
              <a:t>static</a:t>
            </a:r>
            <a:r>
              <a:rPr lang="es-PE" sz="1600" i="1" spc="-10" dirty="0" smtClean="0">
                <a:solidFill>
                  <a:srgbClr val="262626"/>
                </a:solidFill>
                <a:cs typeface="Source Sans Pro"/>
              </a:rPr>
              <a:t>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PE" sz="1600" i="1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b="1" i="1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Por ejemplo en la clase Auto vemos que </a:t>
            </a:r>
            <a:r>
              <a:rPr lang="es-MX" sz="1600" b="1" i="1" spc="-10" dirty="0" err="1" smtClean="0">
                <a:solidFill>
                  <a:srgbClr val="262626"/>
                </a:solidFill>
                <a:cs typeface="Source Sans Pro"/>
              </a:rPr>
              <a:t>igv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es un impuesto que se aplica a todos los autos por igual, es decir no depende de cada instancia, sino de la clase.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Entonces </a:t>
            </a:r>
            <a:r>
              <a:rPr lang="es-MX" sz="1600" spc="-10" dirty="0" err="1" smtClean="0">
                <a:solidFill>
                  <a:srgbClr val="262626"/>
                </a:solidFill>
                <a:cs typeface="Source Sans Pro"/>
              </a:rPr>
              <a:t>igv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es un miembro de clase. Se debe agregar </a:t>
            </a:r>
            <a:r>
              <a:rPr lang="es-MX" sz="1600" b="1" i="1" spc="-10" dirty="0" err="1" smtClean="0">
                <a:solidFill>
                  <a:srgbClr val="262626"/>
                </a:solidFill>
                <a:cs typeface="Source Sans Pro"/>
              </a:rPr>
              <a:t>static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en su declaración.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</a:t>
            </a:r>
            <a:r>
              <a:rPr lang="en-US" sz="1700" dirty="0" err="1">
                <a:solidFill>
                  <a:srgbClr val="438AD7"/>
                </a:solidFill>
              </a:rPr>
              <a:t>Miembros</a:t>
            </a:r>
            <a:r>
              <a:rPr lang="en-US" sz="1700" dirty="0">
                <a:solidFill>
                  <a:srgbClr val="438AD7"/>
                </a:solidFill>
              </a:rPr>
              <a:t> de </a:t>
            </a:r>
            <a:r>
              <a:rPr lang="en-US" sz="1700" dirty="0" err="1" smtClean="0">
                <a:solidFill>
                  <a:srgbClr val="438AD7"/>
                </a:solidFill>
              </a:rPr>
              <a:t>clase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388" y="3569126"/>
            <a:ext cx="2479354" cy="107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6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2" y="826950"/>
            <a:ext cx="8332212" cy="4431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PE" sz="1600" b="1" spc="-10" dirty="0" smtClean="0">
                <a:solidFill>
                  <a:srgbClr val="262626"/>
                </a:solidFill>
                <a:cs typeface="Source Sans Pro"/>
              </a:rPr>
              <a:t>Miembros de clase</a:t>
            </a:r>
            <a:endParaRPr lang="es-PE" sz="1600" b="1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n-US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Cualquier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objeto puede cambiar el valor de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un atributo de clase.</a:t>
            </a:r>
          </a:p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Los atributos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de clase también se pueden manipular sin crear una instancia de la clase.</a:t>
            </a:r>
            <a:endParaRPr lang="es-PE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b="1" i="1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Por ejemplo para modificar el atributo de clase “</a:t>
            </a:r>
            <a:r>
              <a:rPr lang="es-MX" sz="1600" b="1" spc="-10" dirty="0" err="1" smtClean="0">
                <a:solidFill>
                  <a:srgbClr val="262626"/>
                </a:solidFill>
                <a:cs typeface="Source Sans Pro"/>
              </a:rPr>
              <a:t>igv</a:t>
            </a:r>
            <a:r>
              <a:rPr lang="es-MX" sz="1600" b="1" spc="-10" dirty="0" smtClean="0">
                <a:solidFill>
                  <a:srgbClr val="262626"/>
                </a:solidFill>
                <a:cs typeface="Source Sans Pro"/>
              </a:rPr>
              <a:t>”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, podemos hacerlo de estas dos maneras: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En cualquiera de los dos casos, se modifica el atributo de clase para </a:t>
            </a:r>
            <a:r>
              <a:rPr lang="es-MX" sz="1600" b="1" i="1" spc="-10" dirty="0" smtClean="0">
                <a:solidFill>
                  <a:srgbClr val="262626"/>
                </a:solidFill>
                <a:cs typeface="Source Sans Pro"/>
              </a:rPr>
              <a:t>todos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 los objetos.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</a:t>
            </a:r>
            <a:r>
              <a:rPr lang="en-US" sz="1700" dirty="0" err="1">
                <a:solidFill>
                  <a:srgbClr val="438AD7"/>
                </a:solidFill>
              </a:rPr>
              <a:t>Miembros</a:t>
            </a:r>
            <a:r>
              <a:rPr lang="en-US" sz="1700" dirty="0">
                <a:solidFill>
                  <a:srgbClr val="438AD7"/>
                </a:solidFill>
              </a:rPr>
              <a:t> de </a:t>
            </a:r>
            <a:r>
              <a:rPr lang="en-US" sz="1700" dirty="0" err="1">
                <a:solidFill>
                  <a:srgbClr val="438AD7"/>
                </a:solidFill>
              </a:rPr>
              <a:t>clase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32" y="2654983"/>
            <a:ext cx="3660854" cy="168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7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2" y="826950"/>
            <a:ext cx="833221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Clase Auto con los miembros de clase “</a:t>
            </a:r>
            <a:r>
              <a:rPr lang="es-PE" sz="1600" spc="-10" dirty="0" err="1" smtClean="0">
                <a:solidFill>
                  <a:srgbClr val="262626"/>
                </a:solidFill>
                <a:cs typeface="Source Sans Pro"/>
              </a:rPr>
              <a:t>igv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” e “</a:t>
            </a:r>
            <a:r>
              <a:rPr lang="es-PE" sz="1600" spc="-10" dirty="0" err="1" smtClean="0">
                <a:solidFill>
                  <a:srgbClr val="262626"/>
                </a:solidFill>
                <a:cs typeface="Source Sans Pro"/>
              </a:rPr>
              <a:t>IgvEnTexto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()”</a:t>
            </a: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</a:t>
            </a:r>
            <a:r>
              <a:rPr lang="en-US" sz="1700" dirty="0" err="1">
                <a:solidFill>
                  <a:srgbClr val="438AD7"/>
                </a:solidFill>
              </a:rPr>
              <a:t>Miembros</a:t>
            </a:r>
            <a:r>
              <a:rPr lang="en-US" sz="1700" dirty="0">
                <a:solidFill>
                  <a:srgbClr val="438AD7"/>
                </a:solidFill>
              </a:rPr>
              <a:t> de </a:t>
            </a:r>
            <a:r>
              <a:rPr lang="en-US" sz="1700" dirty="0" err="1">
                <a:solidFill>
                  <a:srgbClr val="438AD7"/>
                </a:solidFill>
              </a:rPr>
              <a:t>clase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567" y="1225348"/>
            <a:ext cx="3067033" cy="38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1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2" y="826950"/>
            <a:ext cx="833221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Identifica el uso de miembros de clase y miembros de instancia en las siguientes líneas de código.</a:t>
            </a:r>
            <a:endParaRPr lang="es-MX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</a:t>
            </a:r>
            <a:r>
              <a:rPr lang="en-US" sz="1700" dirty="0" err="1">
                <a:solidFill>
                  <a:srgbClr val="438AD7"/>
                </a:solidFill>
              </a:rPr>
              <a:t>Miembros</a:t>
            </a:r>
            <a:r>
              <a:rPr lang="en-US" sz="1700" dirty="0">
                <a:solidFill>
                  <a:srgbClr val="438AD7"/>
                </a:solidFill>
              </a:rPr>
              <a:t> de </a:t>
            </a:r>
            <a:r>
              <a:rPr lang="en-US" sz="1700" dirty="0" err="1">
                <a:solidFill>
                  <a:srgbClr val="438AD7"/>
                </a:solidFill>
              </a:rPr>
              <a:t>clase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293" y="1847077"/>
            <a:ext cx="6908319" cy="210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4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OBJETIVOS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595" y="810908"/>
            <a:ext cx="8102216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Conocer el concepto de sobrecarga de métodos y crear métodos sobrecargados.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Conocer el concepto de miembro en programación orientada a objetos.</a:t>
            </a: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endParaRPr lang="en-US" sz="1600" spc="-10" dirty="0">
              <a:solidFill>
                <a:srgbClr val="262626"/>
              </a:solidFill>
              <a:cs typeface="Source Sans Pro"/>
            </a:endParaRP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Diferenciar entre miembros de instancia y miembros de clase.</a:t>
            </a: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</p:txBody>
      </p:sp>
      <p:pic>
        <p:nvPicPr>
          <p:cNvPr id="1026" name="Picture 2" descr="Resultado de imagen para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6" y="2748340"/>
            <a:ext cx="2877548" cy="191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8973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 10"/>
          <p:cNvSpPr/>
          <p:nvPr/>
        </p:nvSpPr>
        <p:spPr>
          <a:xfrm>
            <a:off x="2527711" y="770440"/>
            <a:ext cx="613210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Pueden existir varios métodos con el mismo nombre en una clase, sin embargo estos deben tener diferente lista de parámetros. A esta propiedad se llama sobrecarga de métodos.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endParaRPr lang="es-MX" sz="1700" dirty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El concepto de sobrecarga de métodos es aplicable a los constructores de una clase.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endParaRPr lang="es-MX" sz="1700" dirty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Los miembros son los atributos y métodos en una clase y pueden estar asociados a una instancia o a una clase.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endParaRPr lang="es-MX" sz="1700" dirty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Para definir un miembro de clase se utiliza el modificador </a:t>
            </a:r>
            <a:r>
              <a:rPr lang="es-MX" sz="1700" b="1" i="1" dirty="0" err="1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static</a:t>
            </a:r>
            <a:r>
              <a:rPr lang="es-MX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.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endParaRPr lang="es-MX" sz="1700" dirty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s-MX" sz="1700" dirty="0">
                <a:solidFill>
                  <a:srgbClr val="FFFFFF"/>
                </a:solidFill>
                <a:ea typeface="Calibri" panose="020F0502020204030204" pitchFamily="34" charset="0"/>
                <a:cs typeface="Source Sans Pro" panose="020B0604020202020204" charset="0"/>
              </a:rPr>
              <a:t>El valor asignado a un atributo de clase será el mismo para todos los objetos de dicha clase</a:t>
            </a:r>
            <a:r>
              <a:rPr lang="es-MX" sz="1700" dirty="0" smtClean="0">
                <a:solidFill>
                  <a:srgbClr val="FFFFFF"/>
                </a:solidFill>
                <a:ea typeface="Calibri" panose="020F0502020204030204" pitchFamily="34" charset="0"/>
                <a:cs typeface="Source Sans Pro" panose="020B0604020202020204" charset="0"/>
              </a:rPr>
              <a:t>.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endParaRPr lang="es-MX" sz="1700" dirty="0">
              <a:solidFill>
                <a:srgbClr val="FFFFFF"/>
              </a:solidFill>
              <a:ea typeface="Calibri" panose="020F0502020204030204" pitchFamily="34" charset="0"/>
              <a:cs typeface="Source Sans Pro" panose="020B0604020202020204" charset="0"/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s-MX" sz="1700" dirty="0">
                <a:solidFill>
                  <a:srgbClr val="FFFFFF"/>
                </a:solidFill>
                <a:ea typeface="Calibri" panose="020F0502020204030204" pitchFamily="34" charset="0"/>
                <a:cs typeface="Source Sans Pro" panose="020B0604020202020204" charset="0"/>
              </a:rPr>
              <a:t>Los atributos y métodos de instancia recién existen al momento que se crea un objeto.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endParaRPr lang="es-PE" sz="1700" dirty="0" smtClean="0">
              <a:solidFill>
                <a:srgbClr val="FFFFFF"/>
              </a:solidFill>
              <a:latin typeface="Calibri"/>
              <a:ea typeface="Calibri" panose="020F0502020204030204" pitchFamily="34" charset="0"/>
              <a:cs typeface="Source Sans Pro" panose="020B0604020202020204" charset="0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/ CONCLUSIONES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544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25"/>
          <p:cNvSpPr txBox="1">
            <a:spLocks/>
          </p:cNvSpPr>
          <p:nvPr/>
        </p:nvSpPr>
        <p:spPr>
          <a:xfrm>
            <a:off x="398994" y="724844"/>
            <a:ext cx="7881937" cy="18016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spcBef>
                <a:spcPts val="0"/>
              </a:spcBef>
              <a:buSzPct val="100000"/>
            </a:pP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docs.oracle.com/javase/tutorial/java/javaOO/classvars.html</a:t>
            </a:r>
            <a:endParaRPr lang="en-US" sz="1600" dirty="0" smtClean="0"/>
          </a:p>
          <a:p>
            <a:pPr marL="174625" indent="-174625">
              <a:spcBef>
                <a:spcPts val="0"/>
              </a:spcBef>
              <a:buSzPct val="100000"/>
            </a:pPr>
            <a:r>
              <a:rPr lang="en-US" sz="1600" dirty="0">
                <a:hlinkClick r:id="rId4"/>
              </a:rPr>
              <a:t>https://javadesdecero.es/poo/sobrecarga-de-metodos</a:t>
            </a:r>
            <a:r>
              <a:rPr lang="en-US" sz="1600" dirty="0" smtClean="0">
                <a:hlinkClick r:id="rId4"/>
              </a:rPr>
              <a:t>/</a:t>
            </a:r>
            <a:endParaRPr lang="en-US" sz="1600" dirty="0" smtClean="0"/>
          </a:p>
          <a:p>
            <a:pPr marL="174625" indent="-174625">
              <a:spcBef>
                <a:spcPts val="0"/>
              </a:spcBef>
              <a:buSzPct val="100000"/>
            </a:pPr>
            <a:r>
              <a:rPr lang="en-US" sz="1600" dirty="0">
                <a:hlinkClick r:id="rId5"/>
              </a:rPr>
              <a:t>https://www.aulafacil.com/cursos/programacion/java-basico/sobrecargar-metodos-y-constructores-l13573</a:t>
            </a:r>
            <a:endParaRPr lang="es" sz="1500" dirty="0">
              <a:solidFill>
                <a:srgbClr val="006621"/>
              </a:solidFill>
              <a:latin typeface="Calibri"/>
              <a:cs typeface="Calibri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BIBLIOGRAFÍA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054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smtClean="0">
                <a:solidFill>
                  <a:srgbClr val="438AD7"/>
                </a:solidFill>
              </a:rPr>
              <a:t>INTRODUCCIÓN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595" y="810908"/>
            <a:ext cx="7987742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000" indent="-168275" algn="just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En ocasiones necesitaremos que un método ejecute diferentes instrucciones manteniendo el mismo nombre, por ejemplo que un método sumar se comporte diferente si recibe dos o tres números, es posible lograr este comportamiento sin necesidad de crear dos métodos diferentes sumar2 y sumar3 mediante la sobrecarga de métodos.</a:t>
            </a:r>
          </a:p>
          <a:p>
            <a:pPr marL="180000" indent="-168275" algn="just">
              <a:buSzPct val="100000"/>
              <a:buFont typeface="Arial"/>
              <a:buChar char="•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pPr marL="180000" indent="-168275" algn="just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Existen atributos en una clase en los cuales el valor de éste no depende de los objetos sino de la misma clase, para entender este comportamiento aprenderemos a diferenciar miembros de instancia y miembros de clase. </a:t>
            </a:r>
          </a:p>
          <a:p>
            <a:pPr marL="180000" indent="-168275" algn="just">
              <a:buSzPct val="100000"/>
              <a:buFont typeface="Arial"/>
              <a:buChar char="•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pPr marL="180000" indent="-168275" algn="just">
              <a:buSzPct val="100000"/>
              <a:buFont typeface="Arial"/>
              <a:buChar char="•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80000" indent="-168275" algn="just">
              <a:buSzPct val="100000"/>
              <a:buFont typeface="Arial"/>
              <a:buChar char="•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80000" indent="-168275" algn="just">
              <a:buSzPct val="100000"/>
              <a:buFont typeface="Arial"/>
              <a:buChar char="•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  <p:pic>
        <p:nvPicPr>
          <p:cNvPr id="6" name="Picture 2" descr="Resultado de imagen para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692" y="2993268"/>
            <a:ext cx="2877548" cy="191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905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1783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/ </a:t>
            </a:r>
            <a:r>
              <a:rPr lang="es-ES" sz="2800" dirty="0" smtClean="0">
                <a:solidFill>
                  <a:srgbClr val="FFFFFF"/>
                </a:solidFill>
              </a:rPr>
              <a:t>Sobrecarga de métodos</a:t>
            </a:r>
            <a:endParaRPr lang="es-ES" sz="2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s-ES" sz="2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s-PE" sz="2800" b="1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lnSpc>
                <a:spcPct val="110000"/>
              </a:lnSpc>
              <a:defRPr/>
            </a:pP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711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Se llama sobrecarga de </a:t>
            </a:r>
            <a:r>
              <a:rPr lang="es-PE" sz="1600" spc="-10" dirty="0">
                <a:solidFill>
                  <a:srgbClr val="262626"/>
                </a:solidFill>
                <a:cs typeface="Source Sans Pro"/>
              </a:rPr>
              <a:t>métodos (</a:t>
            </a:r>
            <a:r>
              <a:rPr lang="es-PE" sz="1600" i="1" spc="-10" dirty="0" err="1">
                <a:solidFill>
                  <a:srgbClr val="262626"/>
                </a:solidFill>
                <a:cs typeface="Source Sans Pro"/>
              </a:rPr>
              <a:t>method</a:t>
            </a:r>
            <a:r>
              <a:rPr lang="es-PE" sz="1600" i="1" spc="-10" dirty="0">
                <a:solidFill>
                  <a:srgbClr val="262626"/>
                </a:solidFill>
                <a:cs typeface="Source Sans Pro"/>
              </a:rPr>
              <a:t> </a:t>
            </a:r>
            <a:r>
              <a:rPr lang="es-PE" sz="1600" i="1" spc="-10" dirty="0" err="1">
                <a:solidFill>
                  <a:srgbClr val="262626"/>
                </a:solidFill>
                <a:cs typeface="Source Sans Pro"/>
              </a:rPr>
              <a:t>overloading</a:t>
            </a:r>
            <a:r>
              <a:rPr lang="es-PE" sz="1600" spc="-10" dirty="0">
                <a:solidFill>
                  <a:srgbClr val="262626"/>
                </a:solidFill>
                <a:cs typeface="Source Sans Pro"/>
              </a:rPr>
              <a:t>) cuando </a:t>
            </a:r>
            <a:r>
              <a:rPr lang="es-PE" sz="1600" spc="-10" dirty="0" smtClean="0">
                <a:solidFill>
                  <a:srgbClr val="262626"/>
                </a:solidFill>
                <a:cs typeface="Source Sans Pro"/>
              </a:rPr>
              <a:t>dos o más métodos comparten el mismo nombre dentro de una clase.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Existe sobrecarga si los métodos con el mismo </a:t>
            </a:r>
            <a:r>
              <a:rPr lang="es-MX" sz="1600" spc="-10" dirty="0">
                <a:solidFill>
                  <a:srgbClr val="262626"/>
                </a:solidFill>
                <a:cs typeface="Source Sans Pro"/>
              </a:rPr>
              <a:t>nombre </a:t>
            </a: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tengan una lista de parámetros diferente.</a:t>
            </a: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n-US" sz="1700" dirty="0" err="1" smtClean="0">
                <a:solidFill>
                  <a:srgbClr val="438AD7"/>
                </a:solidFill>
              </a:rPr>
              <a:t>Sobrecarga</a:t>
            </a:r>
            <a:r>
              <a:rPr lang="en-US" sz="1700" dirty="0" smtClean="0">
                <a:solidFill>
                  <a:srgbClr val="438AD7"/>
                </a:solidFill>
              </a:rPr>
              <a:t> de </a:t>
            </a:r>
            <a:r>
              <a:rPr lang="en-US" sz="1700" dirty="0" err="1" smtClean="0">
                <a:solidFill>
                  <a:srgbClr val="438AD7"/>
                </a:solidFill>
              </a:rPr>
              <a:t>métodos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7" name="Picture 2" descr="Resultado de imagen para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302" y="2569663"/>
            <a:ext cx="2263594" cy="150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77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Por ejemplo, veamos la sobrecarga para el constructor de una clase</a:t>
            </a: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n-US" sz="1700" dirty="0" err="1" smtClean="0">
                <a:solidFill>
                  <a:srgbClr val="438AD7"/>
                </a:solidFill>
              </a:rPr>
              <a:t>Sobrecarga</a:t>
            </a:r>
            <a:r>
              <a:rPr lang="en-US" sz="1700" dirty="0" smtClean="0">
                <a:solidFill>
                  <a:srgbClr val="438AD7"/>
                </a:solidFill>
              </a:rPr>
              <a:t> de </a:t>
            </a:r>
            <a:r>
              <a:rPr lang="en-US" sz="1700" dirty="0" err="1" smtClean="0">
                <a:solidFill>
                  <a:srgbClr val="438AD7"/>
                </a:solidFill>
              </a:rPr>
              <a:t>métodos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41" y="1512024"/>
            <a:ext cx="3711228" cy="370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Por ejemplo, veamos la sobrecarga para el método “sumar” en una clase.</a:t>
            </a: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n-US" sz="1700" dirty="0" err="1" smtClean="0">
                <a:solidFill>
                  <a:srgbClr val="438AD7"/>
                </a:solidFill>
              </a:rPr>
              <a:t>Sobrecarga</a:t>
            </a:r>
            <a:r>
              <a:rPr lang="en-US" sz="1700" dirty="0" smtClean="0">
                <a:solidFill>
                  <a:srgbClr val="438AD7"/>
                </a:solidFill>
              </a:rPr>
              <a:t> de </a:t>
            </a:r>
            <a:r>
              <a:rPr lang="en-US" sz="1700" dirty="0" err="1" smtClean="0">
                <a:solidFill>
                  <a:srgbClr val="438AD7"/>
                </a:solidFill>
              </a:rPr>
              <a:t>métodos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41" y="1539961"/>
            <a:ext cx="4519376" cy="29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8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8164347" cy="41857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475" indent="-285750">
              <a:buSzPct val="100000"/>
              <a:buFont typeface="Arial" panose="020B0604020202020204" pitchFamily="34" charset="0"/>
              <a:buChar char="•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El tipo de retorno también puede cambiar, sin embargo la lista de parámetros debe seguir siendo diferente.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Error: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MX" sz="1600" spc="-10" dirty="0" smtClean="0">
                <a:solidFill>
                  <a:srgbClr val="262626"/>
                </a:solidFill>
                <a:cs typeface="Source Sans Pro"/>
              </a:rPr>
              <a:t>Correcto: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 smtClean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MX" sz="1600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n-US" sz="1600" spc="-10" dirty="0">
                <a:solidFill>
                  <a:srgbClr val="262626"/>
                </a:solidFill>
                <a:cs typeface="Source Sans Pro"/>
              </a:rPr>
              <a:t/>
            </a:r>
            <a:br>
              <a:rPr lang="en-US" sz="1600" spc="-10" dirty="0">
                <a:solidFill>
                  <a:srgbClr val="262626"/>
                </a:solidFill>
                <a:cs typeface="Source Sans Pro"/>
              </a:rPr>
            </a:br>
            <a:endParaRPr lang="en-US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rgbClr val="438AD7"/>
                </a:solidFill>
              </a:rPr>
              <a:t>/</a:t>
            </a:r>
            <a:r>
              <a:rPr lang="en-US" sz="1700" dirty="0" err="1" smtClean="0">
                <a:solidFill>
                  <a:srgbClr val="438AD7"/>
                </a:solidFill>
              </a:rPr>
              <a:t>Sobrecarga</a:t>
            </a:r>
            <a:r>
              <a:rPr lang="en-US" sz="1700" dirty="0" smtClean="0">
                <a:solidFill>
                  <a:srgbClr val="438AD7"/>
                </a:solidFill>
              </a:rPr>
              <a:t> de </a:t>
            </a:r>
            <a:r>
              <a:rPr lang="en-US" sz="1700" dirty="0" err="1" smtClean="0">
                <a:solidFill>
                  <a:srgbClr val="438AD7"/>
                </a:solidFill>
              </a:rPr>
              <a:t>métodos</a:t>
            </a:r>
            <a:endParaRPr lang="en-US" sz="1700" dirty="0">
              <a:solidFill>
                <a:srgbClr val="438AD7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34" y="2104909"/>
            <a:ext cx="2134824" cy="121618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34" y="3792348"/>
            <a:ext cx="2006101" cy="104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3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1783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 smtClean="0">
                <a:solidFill>
                  <a:schemeClr val="bg1"/>
                </a:solidFill>
                <a:latin typeface="Calibri"/>
                <a:cs typeface="Calibri"/>
              </a:rPr>
              <a:t>/ </a:t>
            </a:r>
            <a:r>
              <a:rPr lang="es-ES" sz="2800" dirty="0" smtClean="0">
                <a:solidFill>
                  <a:srgbClr val="FFFFFF"/>
                </a:solidFill>
              </a:rPr>
              <a:t>Miembros de instancia</a:t>
            </a:r>
            <a:endParaRPr lang="es-ES" sz="2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s-ES" sz="2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lang="es-PE" sz="2800" b="1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>
              <a:lnSpc>
                <a:spcPct val="110000"/>
              </a:lnSpc>
              <a:defRPr/>
            </a:pP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796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OFFICE THEME" val="Yge96mEv"/>
  <p:tag name="ARTICULATE_SLIDE_COUNT" val="11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5826</TotalTime>
  <Words>856</Words>
  <Application>Microsoft Office PowerPoint</Application>
  <PresentationFormat>Presentación en pantalla (16:10)</PresentationFormat>
  <Paragraphs>159</Paragraphs>
  <Slides>21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Source Sans Pro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ISIL</dc:creator>
  <cp:lastModifiedBy>Luis Becerrra</cp:lastModifiedBy>
  <cp:revision>522</cp:revision>
  <cp:lastPrinted>2018-01-16T21:42:59Z</cp:lastPrinted>
  <dcterms:created xsi:type="dcterms:W3CDTF">2016-10-06T14:52:02Z</dcterms:created>
  <dcterms:modified xsi:type="dcterms:W3CDTF">2019-04-20T19:00:03Z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5400A83D-B4FE-497C-9E2F-ACF3BA8DEF15</vt:lpwstr>
  </property>
  <property fmtid="{D5CDD505-2E9C-101B-9397-08002B2CF9AE}" pid="3" name="ArticulatePath">
    <vt:lpwstr>plantilla_cursos_presenciales-v3.1.6</vt:lpwstr>
  </property>
</Properties>
</file>