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2" autoAdjust="0"/>
    <p:restoredTop sz="77379" autoAdjust="0"/>
  </p:normalViewPr>
  <p:slideViewPr>
    <p:cSldViewPr snapToGrid="0" showGuides="1">
      <p:cViewPr varScale="1">
        <p:scale>
          <a:sx n="71" d="100"/>
          <a:sy n="71" d="100"/>
        </p:scale>
        <p:origin x="9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7734B-D4C4-415D-AC03-9EC7314554D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9614C25-4629-4084-B6C1-5CF8473C4BB7}">
      <dgm:prSet phldrT="[Texto]"/>
      <dgm:spPr/>
      <dgm:t>
        <a:bodyPr/>
        <a:lstStyle/>
        <a:p>
          <a:r>
            <a:rPr lang="es-PE" smtClean="0"/>
            <a:t>Definición de la clase Math</a:t>
          </a:r>
          <a:endParaRPr lang="es-PE" dirty="0"/>
        </a:p>
      </dgm:t>
    </dgm:pt>
    <dgm:pt modelId="{FE0A466B-FEF4-4799-B19E-5A8718461C4F}" type="parTrans" cxnId="{69E527A3-BE60-45AE-86D0-089BC0313816}">
      <dgm:prSet/>
      <dgm:spPr/>
      <dgm:t>
        <a:bodyPr/>
        <a:lstStyle/>
        <a:p>
          <a:endParaRPr lang="es-PE"/>
        </a:p>
      </dgm:t>
    </dgm:pt>
    <dgm:pt modelId="{A7957FC9-8693-44BF-B641-1E27C874D68A}" type="sibTrans" cxnId="{69E527A3-BE60-45AE-86D0-089BC0313816}">
      <dgm:prSet/>
      <dgm:spPr/>
      <dgm:t>
        <a:bodyPr/>
        <a:lstStyle/>
        <a:p>
          <a:endParaRPr lang="es-PE"/>
        </a:p>
      </dgm:t>
    </dgm:pt>
    <dgm:pt modelId="{147F5E3D-9E1B-48BD-94C6-E9C1FAC28B41}">
      <dgm:prSet phldrT="[Texto]"/>
      <dgm:spPr/>
      <dgm:t>
        <a:bodyPr/>
        <a:lstStyle/>
        <a:p>
          <a:r>
            <a:rPr lang="es-PE" smtClean="0"/>
            <a:t>Principales métodos de la clase Math</a:t>
          </a:r>
          <a:endParaRPr lang="es-PE" dirty="0"/>
        </a:p>
      </dgm:t>
    </dgm:pt>
    <dgm:pt modelId="{06D999CE-EFB0-44EB-8783-BA37BA11D2D0}" type="parTrans" cxnId="{1A855C5D-15AC-4909-BD12-25DB8ED3582C}">
      <dgm:prSet/>
      <dgm:spPr/>
      <dgm:t>
        <a:bodyPr/>
        <a:lstStyle/>
        <a:p>
          <a:endParaRPr lang="es-PE"/>
        </a:p>
      </dgm:t>
    </dgm:pt>
    <dgm:pt modelId="{59CDA16B-FFC0-418D-9910-7BDC171797BF}" type="sibTrans" cxnId="{1A855C5D-15AC-4909-BD12-25DB8ED3582C}">
      <dgm:prSet/>
      <dgm:spPr/>
      <dgm:t>
        <a:bodyPr/>
        <a:lstStyle/>
        <a:p>
          <a:endParaRPr lang="es-PE"/>
        </a:p>
      </dgm:t>
    </dgm:pt>
    <dgm:pt modelId="{FA06F920-DC48-44C7-8E4A-A7D15E83F61B}" type="pres">
      <dgm:prSet presAssocID="{3BB7734B-D4C4-415D-AC03-9EC731455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412CCA1-4683-4937-97B1-19538D8F5C94}" type="pres">
      <dgm:prSet presAssocID="{59614C25-4629-4084-B6C1-5CF8473C4BB7}" presName="parentLin" presStyleCnt="0"/>
      <dgm:spPr/>
    </dgm:pt>
    <dgm:pt modelId="{578963CA-2C90-4959-8A45-7A6B3CD20FBD}" type="pres">
      <dgm:prSet presAssocID="{59614C25-4629-4084-B6C1-5CF8473C4BB7}" presName="parentLeftMargin" presStyleLbl="node1" presStyleIdx="0" presStyleCnt="2"/>
      <dgm:spPr/>
      <dgm:t>
        <a:bodyPr/>
        <a:lstStyle/>
        <a:p>
          <a:endParaRPr lang="es-PE"/>
        </a:p>
      </dgm:t>
    </dgm:pt>
    <dgm:pt modelId="{AC43314D-3BCC-4223-BCBF-81C35B79C36F}" type="pres">
      <dgm:prSet presAssocID="{59614C25-4629-4084-B6C1-5CF8473C4B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C4EE8F-A8CA-4141-A145-03E24A533AD9}" type="pres">
      <dgm:prSet presAssocID="{59614C25-4629-4084-B6C1-5CF8473C4BB7}" presName="negativeSpace" presStyleCnt="0"/>
      <dgm:spPr/>
    </dgm:pt>
    <dgm:pt modelId="{48003825-EFD3-4AAC-B2FC-2DC6820D7E45}" type="pres">
      <dgm:prSet presAssocID="{59614C25-4629-4084-B6C1-5CF8473C4BB7}" presName="childText" presStyleLbl="conFgAcc1" presStyleIdx="0" presStyleCnt="2">
        <dgm:presLayoutVars>
          <dgm:bulletEnabled val="1"/>
        </dgm:presLayoutVars>
      </dgm:prSet>
      <dgm:spPr/>
    </dgm:pt>
    <dgm:pt modelId="{E9DC2E2C-8609-4EE1-A581-1EB728E8EC84}" type="pres">
      <dgm:prSet presAssocID="{A7957FC9-8693-44BF-B641-1E27C874D68A}" presName="spaceBetweenRectangles" presStyleCnt="0"/>
      <dgm:spPr/>
    </dgm:pt>
    <dgm:pt modelId="{4890CFA8-DBD8-4D80-994F-2348B0884ED9}" type="pres">
      <dgm:prSet presAssocID="{147F5E3D-9E1B-48BD-94C6-E9C1FAC28B41}" presName="parentLin" presStyleCnt="0"/>
      <dgm:spPr/>
    </dgm:pt>
    <dgm:pt modelId="{AA2C6DDF-CC3C-4BB8-BA61-5E9ADC66483D}" type="pres">
      <dgm:prSet presAssocID="{147F5E3D-9E1B-48BD-94C6-E9C1FAC28B41}" presName="parentLeftMargin" presStyleLbl="node1" presStyleIdx="0" presStyleCnt="2"/>
      <dgm:spPr/>
      <dgm:t>
        <a:bodyPr/>
        <a:lstStyle/>
        <a:p>
          <a:endParaRPr lang="es-PE"/>
        </a:p>
      </dgm:t>
    </dgm:pt>
    <dgm:pt modelId="{8276CB3C-16E7-4421-A1E7-CEB5EBA5ECE0}" type="pres">
      <dgm:prSet presAssocID="{147F5E3D-9E1B-48BD-94C6-E9C1FAC28B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60E9DC-AB12-44D6-9393-F7DB073C32D4}" type="pres">
      <dgm:prSet presAssocID="{147F5E3D-9E1B-48BD-94C6-E9C1FAC28B41}" presName="negativeSpace" presStyleCnt="0"/>
      <dgm:spPr/>
    </dgm:pt>
    <dgm:pt modelId="{4D89B3C6-E10B-47B9-8365-9232364020B9}" type="pres">
      <dgm:prSet presAssocID="{147F5E3D-9E1B-48BD-94C6-E9C1FAC28B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CA0B17-0253-4C37-9AF4-F51ADE84A1EF}" type="presOf" srcId="{3BB7734B-D4C4-415D-AC03-9EC7314554DF}" destId="{FA06F920-DC48-44C7-8E4A-A7D15E83F61B}" srcOrd="0" destOrd="0" presId="urn:microsoft.com/office/officeart/2005/8/layout/list1"/>
    <dgm:cxn modelId="{1A855C5D-15AC-4909-BD12-25DB8ED3582C}" srcId="{3BB7734B-D4C4-415D-AC03-9EC7314554DF}" destId="{147F5E3D-9E1B-48BD-94C6-E9C1FAC28B41}" srcOrd="1" destOrd="0" parTransId="{06D999CE-EFB0-44EB-8783-BA37BA11D2D0}" sibTransId="{59CDA16B-FFC0-418D-9910-7BDC171797BF}"/>
    <dgm:cxn modelId="{4EE329F8-D5E2-4BBA-BD56-D863188F0DBD}" type="presOf" srcId="{59614C25-4629-4084-B6C1-5CF8473C4BB7}" destId="{AC43314D-3BCC-4223-BCBF-81C35B79C36F}" srcOrd="1" destOrd="0" presId="urn:microsoft.com/office/officeart/2005/8/layout/list1"/>
    <dgm:cxn modelId="{C5E5BA1B-4AC2-41BC-A25C-3A724B9388E6}" type="presOf" srcId="{59614C25-4629-4084-B6C1-5CF8473C4BB7}" destId="{578963CA-2C90-4959-8A45-7A6B3CD20FBD}" srcOrd="0" destOrd="0" presId="urn:microsoft.com/office/officeart/2005/8/layout/list1"/>
    <dgm:cxn modelId="{69E527A3-BE60-45AE-86D0-089BC0313816}" srcId="{3BB7734B-D4C4-415D-AC03-9EC7314554DF}" destId="{59614C25-4629-4084-B6C1-5CF8473C4BB7}" srcOrd="0" destOrd="0" parTransId="{FE0A466B-FEF4-4799-B19E-5A8718461C4F}" sibTransId="{A7957FC9-8693-44BF-B641-1E27C874D68A}"/>
    <dgm:cxn modelId="{D72F3452-9C2D-466A-BFD8-CFB29233CD9B}" type="presOf" srcId="{147F5E3D-9E1B-48BD-94C6-E9C1FAC28B41}" destId="{8276CB3C-16E7-4421-A1E7-CEB5EBA5ECE0}" srcOrd="1" destOrd="0" presId="urn:microsoft.com/office/officeart/2005/8/layout/list1"/>
    <dgm:cxn modelId="{E1ED506C-A3A2-4801-9776-04D88AB00D29}" type="presOf" srcId="{147F5E3D-9E1B-48BD-94C6-E9C1FAC28B41}" destId="{AA2C6DDF-CC3C-4BB8-BA61-5E9ADC66483D}" srcOrd="0" destOrd="0" presId="urn:microsoft.com/office/officeart/2005/8/layout/list1"/>
    <dgm:cxn modelId="{8F55CDEE-8980-4358-8B04-8FC73B16A4AF}" type="presParOf" srcId="{FA06F920-DC48-44C7-8E4A-A7D15E83F61B}" destId="{A412CCA1-4683-4937-97B1-19538D8F5C94}" srcOrd="0" destOrd="0" presId="urn:microsoft.com/office/officeart/2005/8/layout/list1"/>
    <dgm:cxn modelId="{087FF408-ADB2-4AAB-B493-F7A6E99DAF48}" type="presParOf" srcId="{A412CCA1-4683-4937-97B1-19538D8F5C94}" destId="{578963CA-2C90-4959-8A45-7A6B3CD20FBD}" srcOrd="0" destOrd="0" presId="urn:microsoft.com/office/officeart/2005/8/layout/list1"/>
    <dgm:cxn modelId="{AB228689-C39B-4C06-A5B2-DFC98764BBD5}" type="presParOf" srcId="{A412CCA1-4683-4937-97B1-19538D8F5C94}" destId="{AC43314D-3BCC-4223-BCBF-81C35B79C36F}" srcOrd="1" destOrd="0" presId="urn:microsoft.com/office/officeart/2005/8/layout/list1"/>
    <dgm:cxn modelId="{1015FA42-2B62-4D80-8691-0A5202DFFDA1}" type="presParOf" srcId="{FA06F920-DC48-44C7-8E4A-A7D15E83F61B}" destId="{7CC4EE8F-A8CA-4141-A145-03E24A533AD9}" srcOrd="1" destOrd="0" presId="urn:microsoft.com/office/officeart/2005/8/layout/list1"/>
    <dgm:cxn modelId="{A71C433B-CF8C-4758-8346-E0113E804C3F}" type="presParOf" srcId="{FA06F920-DC48-44C7-8E4A-A7D15E83F61B}" destId="{48003825-EFD3-4AAC-B2FC-2DC6820D7E45}" srcOrd="2" destOrd="0" presId="urn:microsoft.com/office/officeart/2005/8/layout/list1"/>
    <dgm:cxn modelId="{BCD02965-1BD6-491D-BEF6-1D1C89597C38}" type="presParOf" srcId="{FA06F920-DC48-44C7-8E4A-A7D15E83F61B}" destId="{E9DC2E2C-8609-4EE1-A581-1EB728E8EC84}" srcOrd="3" destOrd="0" presId="urn:microsoft.com/office/officeart/2005/8/layout/list1"/>
    <dgm:cxn modelId="{2DD1A859-350E-4C74-8D11-5C6D6E7ADBDB}" type="presParOf" srcId="{FA06F920-DC48-44C7-8E4A-A7D15E83F61B}" destId="{4890CFA8-DBD8-4D80-994F-2348B0884ED9}" srcOrd="4" destOrd="0" presId="urn:microsoft.com/office/officeart/2005/8/layout/list1"/>
    <dgm:cxn modelId="{FF36E8ED-BBDC-4A19-A74B-5EDF32419B1B}" type="presParOf" srcId="{4890CFA8-DBD8-4D80-994F-2348B0884ED9}" destId="{AA2C6DDF-CC3C-4BB8-BA61-5E9ADC66483D}" srcOrd="0" destOrd="0" presId="urn:microsoft.com/office/officeart/2005/8/layout/list1"/>
    <dgm:cxn modelId="{E4495938-2C67-410D-9B89-D7C1D6488466}" type="presParOf" srcId="{4890CFA8-DBD8-4D80-994F-2348B0884ED9}" destId="{8276CB3C-16E7-4421-A1E7-CEB5EBA5ECE0}" srcOrd="1" destOrd="0" presId="urn:microsoft.com/office/officeart/2005/8/layout/list1"/>
    <dgm:cxn modelId="{D91AB5B6-F8D2-46BD-990C-BF8CF4B33D96}" type="presParOf" srcId="{FA06F920-DC48-44C7-8E4A-A7D15E83F61B}" destId="{B560E9DC-AB12-44D6-9393-F7DB073C32D4}" srcOrd="5" destOrd="0" presId="urn:microsoft.com/office/officeart/2005/8/layout/list1"/>
    <dgm:cxn modelId="{2B28146E-6B9E-40E4-8554-6A634AF92398}" type="presParOf" srcId="{FA06F920-DC48-44C7-8E4A-A7D15E83F61B}" destId="{4D89B3C6-E10B-47B9-8365-9232364020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03825-EFD3-4AAC-B2FC-2DC6820D7E45}">
      <dsp:nvSpPr>
        <dsp:cNvPr id="0" name=""/>
        <dsp:cNvSpPr/>
      </dsp:nvSpPr>
      <dsp:spPr>
        <a:xfrm>
          <a:off x="0" y="1304099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3314D-3BCC-4223-BCBF-81C35B79C36F}">
      <dsp:nvSpPr>
        <dsp:cNvPr id="0" name=""/>
        <dsp:cNvSpPr/>
      </dsp:nvSpPr>
      <dsp:spPr>
        <a:xfrm>
          <a:off x="406400" y="905579"/>
          <a:ext cx="56896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smtClean="0"/>
            <a:t>Definición de la clase Math</a:t>
          </a:r>
          <a:endParaRPr lang="es-PE" sz="2700" kern="1200" dirty="0"/>
        </a:p>
      </dsp:txBody>
      <dsp:txXfrm>
        <a:off x="445308" y="944487"/>
        <a:ext cx="5611784" cy="719224"/>
      </dsp:txXfrm>
    </dsp:sp>
    <dsp:sp modelId="{4D89B3C6-E10B-47B9-8365-9232364020B9}">
      <dsp:nvSpPr>
        <dsp:cNvPr id="0" name=""/>
        <dsp:cNvSpPr/>
      </dsp:nvSpPr>
      <dsp:spPr>
        <a:xfrm>
          <a:off x="0" y="2528820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6CB3C-16E7-4421-A1E7-CEB5EBA5ECE0}">
      <dsp:nvSpPr>
        <dsp:cNvPr id="0" name=""/>
        <dsp:cNvSpPr/>
      </dsp:nvSpPr>
      <dsp:spPr>
        <a:xfrm>
          <a:off x="406400" y="2130300"/>
          <a:ext cx="56896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smtClean="0"/>
            <a:t>Principales métodos de la clase Math</a:t>
          </a:r>
          <a:endParaRPr lang="es-PE" sz="2700" kern="1200" dirty="0"/>
        </a:p>
      </dsp:txBody>
      <dsp:txXfrm>
        <a:off x="445308" y="2169208"/>
        <a:ext cx="56117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3C5A-C7E1-46A8-95FF-C6F165CC53D0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5C70-DA32-48A1-B9CB-6CE53FBE5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89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En esta sesión veremos el uso de los principales métodos de la clase </a:t>
            </a:r>
            <a:r>
              <a:rPr lang="es-PE" b="1" baseline="0" smtClean="0"/>
              <a:t>Math</a:t>
            </a:r>
            <a:r>
              <a:rPr lang="es-PE" baseline="0" smtClean="0"/>
              <a:t> que permiten la ejecución de operaciones matemáticas en nuestras aplicaciones.</a:t>
            </a:r>
          </a:p>
          <a:p>
            <a:endParaRPr lang="es-PE" baseline="0" smtClean="0"/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147F6-C5EE-4352-870F-F72FB8672D8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803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ejemplo muestra el uso de los métodos para operaciones trigonométricas.</a:t>
            </a:r>
            <a:endParaRPr lang="es-PE" b="0" baseline="0" smtClean="0"/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73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ejemplo muestra el uso del método </a:t>
            </a:r>
            <a:r>
              <a:rPr lang="es-PE" b="1" baseline="0" smtClean="0"/>
              <a:t>random() </a:t>
            </a:r>
            <a:r>
              <a:rPr lang="es-PE" baseline="0" smtClean="0"/>
              <a:t>para generar números aleatorios.</a:t>
            </a:r>
            <a:endParaRPr lang="es-PE" b="0" baseline="0" smtClean="0"/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639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En la sesión veremos el uso</a:t>
            </a:r>
            <a:r>
              <a:rPr lang="es-PE" baseline="0" smtClean="0"/>
              <a:t> de los principales métodos de la clase </a:t>
            </a:r>
            <a:r>
              <a:rPr lang="es-PE" b="1" baseline="0" smtClean="0"/>
              <a:t>Math</a:t>
            </a:r>
            <a:r>
              <a:rPr lang="es-PE" baseline="0" smtClean="0"/>
              <a:t>.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61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La constante </a:t>
            </a:r>
            <a:r>
              <a:rPr lang="es-PE" b="1" baseline="0" smtClean="0"/>
              <a:t>PI</a:t>
            </a:r>
            <a:r>
              <a:rPr lang="es-PE" baseline="0" smtClean="0"/>
              <a:t> contiene el valor de PI, y la constante </a:t>
            </a:r>
            <a:r>
              <a:rPr lang="es-PE" b="1" baseline="0" smtClean="0"/>
              <a:t>E</a:t>
            </a:r>
            <a:r>
              <a:rPr lang="es-PE" baseline="0" smtClean="0"/>
              <a:t> contiene el valor de e, la base de los logaritmos naturales.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40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En las siguientes diapositivas vemos una lista de los principales métodos de la clase </a:t>
            </a:r>
            <a:r>
              <a:rPr lang="es-PE" b="1" baseline="0" smtClean="0"/>
              <a:t>Math</a:t>
            </a:r>
            <a:r>
              <a:rPr lang="es-PE" baseline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087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01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39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ejemplo muestra los valores de las constantes de clase </a:t>
            </a:r>
            <a:r>
              <a:rPr lang="es-PE" b="1" baseline="0" smtClean="0"/>
              <a:t>PI</a:t>
            </a:r>
            <a:r>
              <a:rPr lang="es-PE" baseline="0" smtClean="0"/>
              <a:t> y </a:t>
            </a:r>
            <a:r>
              <a:rPr lang="es-PE" b="1" baseline="0" smtClean="0"/>
              <a:t>E</a:t>
            </a:r>
            <a:r>
              <a:rPr lang="es-PE" baseline="0" smtClean="0"/>
              <a:t>; para ello hace uso de la clase </a:t>
            </a:r>
            <a:r>
              <a:rPr lang="es-PE" b="1" baseline="0" smtClean="0"/>
              <a:t>Toast</a:t>
            </a:r>
            <a:r>
              <a:rPr lang="es-PE" baseline="0" smtClean="0"/>
              <a:t> que permite mostrar un mensaje rápido en la pantalla.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248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ejemplo muestra el uso de los métodos </a:t>
            </a:r>
            <a:r>
              <a:rPr lang="es-PE" b="1" baseline="0" smtClean="0"/>
              <a:t>round()</a:t>
            </a:r>
            <a:r>
              <a:rPr lang="es-PE" baseline="0" smtClean="0"/>
              <a:t>, </a:t>
            </a:r>
            <a:r>
              <a:rPr lang="es-PE" b="1" baseline="0" smtClean="0"/>
              <a:t>ceil()</a:t>
            </a:r>
            <a:r>
              <a:rPr lang="es-PE" baseline="0" smtClean="0"/>
              <a:t> y </a:t>
            </a:r>
            <a:r>
              <a:rPr lang="es-PE" b="1" baseline="0" smtClean="0"/>
              <a:t>floor()</a:t>
            </a:r>
            <a:r>
              <a:rPr lang="es-PE" baseline="0" smtClean="0"/>
              <a:t> para operaciones de redondeo.</a:t>
            </a:r>
          </a:p>
          <a:p>
            <a:endParaRPr lang="es-PE" baseline="0" smtClean="0"/>
          </a:p>
          <a:p>
            <a:r>
              <a:rPr lang="es-PE" baseline="0" smtClean="0"/>
              <a:t>La salida es</a:t>
            </a:r>
          </a:p>
          <a:p>
            <a:r>
              <a:rPr lang="es-PE" baseline="0" smtClean="0"/>
              <a:t>Redondeo por defecto : 4</a:t>
            </a:r>
          </a:p>
          <a:p>
            <a:r>
              <a:rPr lang="es-PE" baseline="0" smtClean="0"/>
              <a:t>Redondeo por exceso : 5</a:t>
            </a:r>
          </a:p>
          <a:p>
            <a:r>
              <a:rPr lang="es-PE" baseline="0" smtClean="0"/>
              <a:t>Redondeo hacia abajo : 4.0</a:t>
            </a:r>
          </a:p>
          <a:p>
            <a:r>
              <a:rPr lang="es-PE" baseline="0" smtClean="0"/>
              <a:t>Redondeo hacia arriba : 5.0</a:t>
            </a:r>
          </a:p>
          <a:p>
            <a:r>
              <a:rPr lang="es-PE" baseline="0" smtClean="0"/>
              <a:t>Redondeo hacia arriba : 5.0</a:t>
            </a:r>
          </a:p>
          <a:p>
            <a:endParaRPr lang="es-PE" baseline="0" smtClean="0"/>
          </a:p>
          <a:p>
            <a:endParaRPr lang="es-PE" baseline="0" smtClean="0"/>
          </a:p>
          <a:p>
            <a:endParaRPr lang="es-PE" baseline="0" smtClean="0"/>
          </a:p>
          <a:p>
            <a:endParaRPr lang="es-PE" baseline="0" smtClean="0"/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714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ejemplo muestra el uso de los métodos </a:t>
            </a:r>
            <a:r>
              <a:rPr lang="es-PE" b="1" baseline="0" smtClean="0"/>
              <a:t>pow() </a:t>
            </a:r>
            <a:r>
              <a:rPr lang="es-PE" b="0" baseline="0" smtClean="0"/>
              <a:t>y</a:t>
            </a:r>
            <a:r>
              <a:rPr lang="es-PE" b="1" baseline="0" smtClean="0"/>
              <a:t> exp() </a:t>
            </a:r>
            <a:r>
              <a:rPr lang="es-PE" b="0" baseline="0" smtClean="0"/>
              <a:t>para operaciones de potencias.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54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2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9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1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16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7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4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20/07/2017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02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43542"/>
            <a:ext cx="2554513" cy="7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025925" y="2133621"/>
            <a:ext cx="41401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Lenguaje Java</a:t>
            </a:r>
          </a:p>
          <a:p>
            <a:pPr algn="ctr"/>
            <a:r>
              <a:rPr lang="es-E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clase Math</a:t>
            </a:r>
            <a:endParaRPr lang="es-E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Ejemplo: métodos pow(), exp()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812069" y="1115605"/>
            <a:ext cx="856785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savedInstanceState) {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.onCreate(savedInstanceState);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setContentView(R.layout.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lyt_math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mostrarPotencia();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void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mostrarPotencia</a:t>
            </a:r>
            <a:r>
              <a:rPr lang="es-PE" altLang="es-PE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Toast.makeText(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2 al cubo: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Math.pow(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Redondeo por exceso :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Math.round(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elevado a la potencia 3 :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Math.exp(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,Toast.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Ejemplo: funciones trigonométricas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19678" y="1170870"/>
            <a:ext cx="915264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angulo=Integer.parseInt(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edtAng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.getText()+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s-PE" altLang="es-PE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 el ángulo es 90</a:t>
            </a:r>
            <a:r>
              <a:rPr lang="en-US" altLang="es-PE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s-ES" altLang="es-PE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radianes seria :</a:t>
            </a:r>
            <a:endParaRPr lang="es-ES" altLang="es-PE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28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s-ES" altLang="es-PE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rad = Math.PI / 2;</a:t>
            </a:r>
            <a:r>
              <a:rPr lang="es-ES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ES_tradnl" altLang="es-PE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Toast.makeText(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"Seno de "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angulo+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es  =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Math.sin(rad)+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Coseno de "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angulo+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es  =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Math.cos(rad)+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Tangente de "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angulo+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es  =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Math.tan(rad)+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Arcotangente de "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angulo+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es  =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Math.atan(rad)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,Toast.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Ejemplo: método random()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493120" y="1416713"/>
            <a:ext cx="7205755" cy="434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PE" altLang="es-PE" sz="28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Generar un número entero aleatorio [</a:t>
            </a:r>
            <a:r>
              <a:rPr lang="es-ES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1-6]</a:t>
            </a:r>
            <a:endParaRPr lang="es-ES" altLang="es-PE" sz="2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PE" altLang="es-PE" sz="2800" i="1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(Math.floor(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Math.random()) + 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s-ES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un número aleatorio entre </a:t>
            </a:r>
            <a:r>
              <a:rPr lang="es-ES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 </a:t>
            </a:r>
            <a:r>
              <a:rPr lang="es-ES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20]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PE" altLang="es-PE" sz="2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PE" altLang="es-PE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)(Math.random()*(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s-PE" altLang="es-PE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6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6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6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600" noProof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600" noProof="1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2855" y="69369"/>
            <a:ext cx="9289145" cy="584775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Objetivos de la sesión</a:t>
            </a:r>
            <a:endParaRPr lang="es-PE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98827"/>
              </p:ext>
            </p:extLst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21370214"/>
              </p:ext>
            </p:extLst>
          </p:nvPr>
        </p:nvGraphicFramePr>
        <p:xfrm>
          <a:off x="2032000" y="1541929"/>
          <a:ext cx="8128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dirty="0" smtClean="0">
                <a:solidFill>
                  <a:srgbClr val="00B0F0"/>
                </a:solidFill>
              </a:rPr>
              <a:t>Objetivos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45459" y="1425388"/>
            <a:ext cx="8256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smtClean="0"/>
              <a:t>Aprender a utilizar los métodos de la clase Math para programar la ejecución de operaciones matemáticas en las aplicaciones.</a:t>
            </a:r>
          </a:p>
          <a:p>
            <a:endParaRPr lang="es-PE" sz="3600" smtClean="0"/>
          </a:p>
        </p:txBody>
      </p:sp>
      <p:pic>
        <p:nvPicPr>
          <p:cNvPr id="9" name="Picture 2" descr="http://www.nonprofitcentral.biz/blog/wp-content/uploads/2013/03/nonprofit-treasurer-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16" y="1649816"/>
            <a:ext cx="21621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Clase Math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99247" y="979623"/>
            <a:ext cx="108472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La clase Math está contenida en el paquete java.lang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sz="320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Contiene métodos de clase para las principales funciones matemáticas. Cada operación matemática está implementada en un método.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sz="320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También contiene a las constantes de clase PI y 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sz="3200"/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s-PE" sz="3200" b="1" smtClean="0"/>
              <a:t>Math.PI</a:t>
            </a:r>
            <a:r>
              <a:rPr lang="es-PE" sz="3200" smtClean="0"/>
              <a:t>,</a:t>
            </a:r>
            <a:r>
              <a:rPr lang="es-PE" sz="3200" b="1" smtClean="0"/>
              <a:t> </a:t>
            </a:r>
            <a:r>
              <a:rPr lang="es-PE" sz="3200"/>
              <a:t>con </a:t>
            </a:r>
            <a:r>
              <a:rPr lang="es-PE" sz="3200" smtClean="0"/>
              <a:t>valor </a:t>
            </a:r>
            <a:r>
              <a:rPr lang="es-PE" sz="3200" b="1" smtClean="0"/>
              <a:t>3.14159265358979323846 </a:t>
            </a:r>
            <a:endParaRPr lang="es-PE" sz="3200"/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s-PE" sz="3200" b="1" smtClean="0"/>
              <a:t>Math.E</a:t>
            </a:r>
            <a:r>
              <a:rPr lang="es-PE" sz="3200"/>
              <a:t>, </a:t>
            </a:r>
            <a:r>
              <a:rPr lang="es-PE" sz="3200" smtClean="0"/>
              <a:t>con valor </a:t>
            </a:r>
            <a:r>
              <a:rPr lang="es-PE" sz="3200" b="1" smtClean="0"/>
              <a:t>2.7182818284590452354</a:t>
            </a:r>
            <a:endParaRPr lang="es-PE" sz="320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sz="3200"/>
          </a:p>
        </p:txBody>
      </p:sp>
    </p:spTree>
    <p:extLst>
      <p:ext uri="{BB962C8B-B14F-4D97-AF65-F5344CB8AC3E}">
        <p14:creationId xmlns:p14="http://schemas.microsoft.com/office/powerpoint/2010/main" val="2702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Principales métodos de la clase Math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631154" y="922297"/>
          <a:ext cx="8929687" cy="532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90"/>
                <a:gridCol w="1296245"/>
                <a:gridCol w="1152218"/>
                <a:gridCol w="3600681"/>
                <a:gridCol w="1872353"/>
              </a:tblGrid>
              <a:tr h="914455"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Método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 del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 del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Descripcion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  <a:tr h="914455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 smtClean="0"/>
                    </a:p>
                    <a:p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absoluto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/>
                    </a:p>
                    <a:p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(10)→10</a:t>
                      </a:r>
                    </a:p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(-10)→10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acos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arcocoseno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asen(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arcoseno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atan(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arcotangente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6578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coseno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seno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tangente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640118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logaritmo natural (base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log(2.7183)→1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  <a:tr h="640118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log10(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logaritmo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(base</a:t>
                      </a:r>
                    </a:p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10)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log10(100.0)→2.0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Principales métodos de la clase Math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631154" y="922297"/>
          <a:ext cx="8929687" cy="532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90"/>
                <a:gridCol w="1296245"/>
                <a:gridCol w="1152218"/>
                <a:gridCol w="3600681"/>
                <a:gridCol w="1872353"/>
              </a:tblGrid>
              <a:tr h="914455"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Método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 del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 del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Descripcion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  <a:tr h="914455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 smtClean="0"/>
                    </a:p>
                    <a:p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absoluto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/>
                    </a:p>
                    <a:p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(10)→10</a:t>
                      </a:r>
                    </a:p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(-10)→10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acos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arcocoseno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asen(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arcoseno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atan(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valor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arcotangente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6578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coseno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seno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370862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tangente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23" marB="45723"/>
                </a:tc>
              </a:tr>
              <a:tr h="640118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logaritmo natural (base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log(2.7183)→1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  <a:tr h="640118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log10(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logaritmo </a:t>
                      </a:r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(base</a:t>
                      </a:r>
                    </a:p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10)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log10(100.0)→2.0</a:t>
                      </a:r>
                      <a:endParaRPr lang="es-PE" sz="1800" dirty="0"/>
                    </a:p>
                  </a:txBody>
                  <a:tcPr marL="91447" marR="91447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Principales métodos de la clase Math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631155" y="1326497"/>
          <a:ext cx="8929686" cy="419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44"/>
                <a:gridCol w="1296245"/>
                <a:gridCol w="1296245"/>
                <a:gridCol w="3255015"/>
                <a:gridCol w="1785937"/>
              </a:tblGrid>
              <a:tr h="914366"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Método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 del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 del</a:t>
                      </a:r>
                    </a:p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</a:tr>
              <a:tr h="365735">
                <a:tc rowSpan="3"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rowSpan="3">
                  <a:txBody>
                    <a:bodyPr/>
                    <a:lstStyle/>
                    <a:p>
                      <a:endParaRPr lang="es-PE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mayor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rowSpan="2">
                  <a:txBody>
                    <a:bodyPr/>
                    <a:lstStyle/>
                    <a:p>
                      <a:endParaRPr lang="es-PE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(10,20)→20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</a:tr>
              <a:tr h="36573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6573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7" marR="91447" marT="45710" marB="45710"/>
                </a:tc>
              </a:tr>
              <a:tr h="365735">
                <a:tc rowSpan="3"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rowSpan="3">
                  <a:txBody>
                    <a:bodyPr/>
                    <a:lstStyle/>
                    <a:p>
                      <a:endParaRPr lang="es-PE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menor de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P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rowSpan="3">
                  <a:txBody>
                    <a:bodyPr/>
                    <a:lstStyle/>
                    <a:p>
                      <a:endParaRPr lang="es-PE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min(10,20)→10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</a:tr>
              <a:tr h="36573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6573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090159"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&lt;ninguno&gt;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un numero mayor o igual</a:t>
                      </a:r>
                    </a:p>
                    <a:p>
                      <a:r>
                        <a:rPr lang="es-P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 0 y menor que 1.</a:t>
                      </a:r>
                      <a:endParaRPr lang="es-PE" sz="1800" dirty="0"/>
                    </a:p>
                  </a:txBody>
                  <a:tcPr marL="91447" marR="91447" marT="45710" marB="45710"/>
                </a:tc>
                <a:tc>
                  <a:txBody>
                    <a:bodyPr/>
                    <a:lstStyle/>
                    <a:p>
                      <a:endParaRPr lang="es-PE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10" marB="457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3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Ejemplo: constantes PI y E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41613" y="955426"/>
            <a:ext cx="890876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savedInstanceState) {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.onCreate(savedInstanceState);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setContentView(R.layout.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lyt_math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mostrarConstantes();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void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mostrarConstantes(){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Toast.makeText(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"Valor de E :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PE" altLang="es-PE" sz="2800" b="1" i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8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de PI: " 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,Toast.</a:t>
            </a:r>
            <a:r>
              <a:rPr lang="es-PE" altLang="es-PE" sz="28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Ejemplo: métodos round(), ceil(), floor()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6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425044" y="864302"/>
            <a:ext cx="734190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savedInstanceState) {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.onCreate(savedInstanceState);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setContentView(R.layout.</a:t>
            </a:r>
            <a:r>
              <a:rPr lang="es-PE" altLang="es-PE" sz="24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lyt_math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mostrarRedondeo();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void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mostrarRedondeo</a:t>
            </a:r>
            <a:r>
              <a:rPr lang="es-PE" altLang="es-PE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Toast.makeText(</a:t>
            </a: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"Redondeo por </a:t>
            </a:r>
            <a:r>
              <a:rPr lang="es-PE" altLang="es-PE" sz="2400" b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defecto 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Math.round(</a:t>
            </a:r>
            <a:r>
              <a:rPr lang="es-PE" altLang="es-PE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Redondeo por exceso : "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Math.round(</a:t>
            </a:r>
            <a:r>
              <a:rPr lang="es-PE" altLang="es-PE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Redondeo hacia abajo : "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Math.floor(</a:t>
            </a:r>
            <a:r>
              <a:rPr lang="es-PE" altLang="es-PE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Redondeo hacia arriba : "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Math.ceil(</a:t>
            </a:r>
            <a:r>
              <a:rPr lang="es-PE" altLang="es-PE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PE" altLang="es-PE" sz="2400" b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s-PE" altLang="es-PE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Redondeo hacia arriba : " 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Math.ceil(</a:t>
            </a:r>
            <a:r>
              <a:rPr lang="es-PE" altLang="es-PE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,Toast.</a:t>
            </a:r>
            <a:r>
              <a:rPr lang="es-PE" altLang="es-PE" sz="2400" b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b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898</Words>
  <Application>Microsoft Office PowerPoint</Application>
  <PresentationFormat>Panorámica</PresentationFormat>
  <Paragraphs>240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Matsukawa Maeda</dc:creator>
  <cp:lastModifiedBy>Daniel Cespedes Merino</cp:lastModifiedBy>
  <cp:revision>60</cp:revision>
  <dcterms:created xsi:type="dcterms:W3CDTF">2016-06-03T13:37:43Z</dcterms:created>
  <dcterms:modified xsi:type="dcterms:W3CDTF">2017-07-20T15:16:55Z</dcterms:modified>
</cp:coreProperties>
</file>