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6" r:id="rId2"/>
    <p:sldId id="306" r:id="rId3"/>
    <p:sldId id="340" r:id="rId4"/>
    <p:sldId id="445" r:id="rId5"/>
    <p:sldId id="446" r:id="rId6"/>
    <p:sldId id="332" r:id="rId7"/>
    <p:sldId id="430" r:id="rId8"/>
    <p:sldId id="431" r:id="rId9"/>
    <p:sldId id="433" r:id="rId10"/>
    <p:sldId id="426" r:id="rId11"/>
    <p:sldId id="432" r:id="rId12"/>
    <p:sldId id="434" r:id="rId13"/>
    <p:sldId id="435" r:id="rId14"/>
    <p:sldId id="438" r:id="rId15"/>
    <p:sldId id="447" r:id="rId16"/>
    <p:sldId id="439" r:id="rId17"/>
    <p:sldId id="440" r:id="rId18"/>
    <p:sldId id="441" r:id="rId19"/>
    <p:sldId id="442" r:id="rId20"/>
    <p:sldId id="444" r:id="rId21"/>
    <p:sldId id="303" r:id="rId22"/>
    <p:sldId id="305" r:id="rId23"/>
  </p:sldIdLst>
  <p:sldSz cx="9144000" cy="5715000" type="screen16x1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3981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734" y="79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23/04/2019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98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39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479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75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564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47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66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2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763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621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28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04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2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gramaci%C3%B3n_orientada_a_objetos#Caracter%C3%ADsticas_de_la_POO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algonzalezpoo.wordpress.com/encapsulamiento/" TargetMode="External"/><Relationship Id="rId4" Type="http://schemas.openxmlformats.org/officeDocument/2006/relationships/hyperlink" Target="https://es.wikipedia.org/wiki/Ocultaci%C3%B3n_de_informaci%C3%B3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06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90929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Características de POO: Ocultación de la información y Encapsulamiento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Modificadores de acceso.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Principio de ocultación de la información.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Encapsulamiento.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Métodos de acceso.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 algn="just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Sin embargo al ser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promedio_final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de acceso 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public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cualquier </a:t>
            </a:r>
          </a:p>
          <a:p>
            <a:pPr marL="11725" algn="just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programador que utilice nuestra clase 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Alumno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podrá modificar este</a:t>
            </a:r>
          </a:p>
          <a:p>
            <a:pPr marL="11725" algn="just">
              <a:buSzPct val="100000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a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tributo desde cualquier clase.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 alumno1 = new Alumno(“Juan”, “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Perez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”);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alumno1.prom_pc 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= 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15;</a:t>
            </a: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alumno1.nota_parcial 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= 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17;</a:t>
            </a: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alumno1.nota_final 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= 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16;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 smtClean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promedio final calculado debería ser 16, sin embargo desde otra clase se puede modificar este valor cambiando el comportamiento interno de nuestra clase.</a:t>
            </a: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alumno1.promedio_final = 20; </a:t>
            </a:r>
            <a:r>
              <a:rPr lang="es-PE" sz="1600" b="1" spc="-10" dirty="0" smtClean="0">
                <a:cs typeface="Source Sans Pro"/>
              </a:rPr>
              <a:t>!!!</a:t>
            </a:r>
            <a:endParaRPr lang="es-PE" sz="1600" b="1" spc="-10" dirty="0"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i="1" spc="-10" dirty="0" smtClean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Por esta razón es necesario ocultar nuestros datos del exterior de nuestra clase.</a:t>
            </a:r>
            <a:endParaRPr lang="es-PE" sz="1600" i="1" spc="-10" dirty="0" smtClean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/Principio de </a:t>
            </a:r>
            <a:r>
              <a:rPr lang="en-US" sz="1700" dirty="0" err="1">
                <a:solidFill>
                  <a:srgbClr val="438AD7"/>
                </a:solidFill>
              </a:rPr>
              <a:t>ocultación</a:t>
            </a:r>
            <a:r>
              <a:rPr lang="en-US" sz="1700" dirty="0">
                <a:solidFill>
                  <a:srgbClr val="438AD7"/>
                </a:solidFill>
              </a:rPr>
              <a:t> de la </a:t>
            </a:r>
            <a:r>
              <a:rPr lang="en-US" sz="1700" dirty="0" err="1">
                <a:solidFill>
                  <a:srgbClr val="438AD7"/>
                </a:solidFill>
              </a:rPr>
              <a:t>información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53" y="1074419"/>
            <a:ext cx="2365235" cy="157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resumen: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objeto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debe estar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aislado del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exterior.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 aislamiento protege a las propiedades de un objeto contra su modificación por quien no tenga derecho a acceder 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ellas.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Solamente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los propios 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métodos internos 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del 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objeto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pueden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acceder 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sus atributos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Esto asegura que otros objetos no puedan cambiar el estado interno de un objeto 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manera inesperada, eliminando efectos secundarios e interacciones inesperadas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¡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Recordemos el ejemplo del televisor al inicio de la sesión!</a:t>
            </a:r>
            <a:endParaRPr lang="es-PE" sz="1600" b="1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/Principio de </a:t>
            </a:r>
            <a:r>
              <a:rPr lang="en-US" sz="1700" dirty="0" err="1">
                <a:solidFill>
                  <a:srgbClr val="438AD7"/>
                </a:solidFill>
              </a:rPr>
              <a:t>ocultación</a:t>
            </a:r>
            <a:r>
              <a:rPr lang="en-US" sz="1700" dirty="0">
                <a:solidFill>
                  <a:srgbClr val="438AD7"/>
                </a:solidFill>
              </a:rPr>
              <a:t> de la </a:t>
            </a:r>
            <a:r>
              <a:rPr lang="en-US" sz="1700" dirty="0" err="1">
                <a:solidFill>
                  <a:srgbClr val="438AD7"/>
                </a:solidFill>
              </a:rPr>
              <a:t>información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82" y="3608160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Encapsulamiento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9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55" y="3709397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ocultación de la información es el principio, el encapsulamiento es la técnica para llevar a cabo este principio.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ocultar un atributo del exterior de nuestra clase utilizaremos el modificador de acceso 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private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el ejemplo anterior, haríamos lo siguiente: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private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double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promedio_final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; </a:t>
            </a:r>
            <a:r>
              <a:rPr lang="es-PE" sz="1600" i="1" spc="-10" dirty="0" smtClean="0">
                <a:cs typeface="Source Sans Pro"/>
                <a:sym typeface="Wingdings" panose="05000000000000000000" pitchFamily="2" charset="2"/>
              </a:rPr>
              <a:t> Hemos encapsulado el atributo para que no se pueda acceder a él externamente.</a:t>
            </a:r>
            <a:endParaRPr lang="es-PE" sz="1600" i="1" spc="-10" dirty="0" smtClean="0"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 cual haría imposible la modificación de este atributo desde el exterior de la clase.</a:t>
            </a: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alumno1.promedio_final = 20</a:t>
            </a:r>
            <a:r>
              <a:rPr lang="es-PE" sz="1600" i="1" spc="-1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; </a:t>
            </a:r>
            <a:r>
              <a:rPr lang="es-PE" sz="1600" i="1" spc="-10" dirty="0" smtClean="0">
                <a:cs typeface="Source Sans Pro"/>
                <a:sym typeface="Wingdings" panose="05000000000000000000" pitchFamily="2" charset="2"/>
              </a:rPr>
              <a:t> Nos conduciría a un error ya que no tenemos el permiso.</a:t>
            </a:r>
            <a:endParaRPr lang="es-PE" sz="1600" i="1" spc="-10" dirty="0"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Encapsulamiento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24" y="3725548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Revisemos la clase Alumno corregida,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i="1" spc="-10" dirty="0"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Encapsulamiento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0" y="1202572"/>
            <a:ext cx="3913099" cy="39679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28032" y="1357380"/>
            <a:ext cx="43136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sz="1400" dirty="0"/>
          </a:p>
          <a:p>
            <a:r>
              <a:rPr lang="es-PE" sz="1400" dirty="0" smtClean="0"/>
              <a:t>Todos los atributos y el método </a:t>
            </a:r>
            <a:r>
              <a:rPr lang="es-PE" sz="1400" dirty="0" err="1" smtClean="0"/>
              <a:t>CalcularPromedioFinal</a:t>
            </a:r>
            <a:r>
              <a:rPr lang="es-PE" sz="1400" dirty="0" smtClean="0"/>
              <a:t>() </a:t>
            </a:r>
          </a:p>
          <a:p>
            <a:r>
              <a:rPr lang="es-PE" sz="1400" dirty="0" smtClean="0"/>
              <a:t>tienen acceso </a:t>
            </a:r>
            <a:r>
              <a:rPr lang="es-PE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s-PE" sz="1400" dirty="0" smtClean="0"/>
              <a:t>, por lo tanto se encapsularon para </a:t>
            </a:r>
          </a:p>
          <a:p>
            <a:r>
              <a:rPr lang="es-PE" sz="1400" dirty="0" smtClean="0"/>
              <a:t>que  externamente no se pueda acceder a ellos.</a:t>
            </a:r>
          </a:p>
          <a:p>
            <a:endParaRPr lang="es-PE" sz="1400" dirty="0"/>
          </a:p>
          <a:p>
            <a:r>
              <a:rPr lang="es-PE" sz="1400" dirty="0" smtClean="0"/>
              <a:t>El método </a:t>
            </a:r>
            <a:r>
              <a:rPr lang="es-PE" sz="1400" dirty="0" err="1" smtClean="0"/>
              <a:t>Informacion</a:t>
            </a:r>
            <a:r>
              <a:rPr lang="es-PE" sz="1400" dirty="0" smtClean="0"/>
              <a:t>() brindará el detalle del nombre</a:t>
            </a:r>
          </a:p>
          <a:p>
            <a:r>
              <a:rPr lang="es-PE" sz="1400" dirty="0" smtClean="0"/>
              <a:t>del nombre del alumno y su promedio final, por lo tanto,</a:t>
            </a:r>
          </a:p>
          <a:p>
            <a:r>
              <a:rPr lang="es-PE" sz="1400" dirty="0" smtClean="0"/>
              <a:t>será utilizado externamente. Por esa razón utilizamos el </a:t>
            </a:r>
          </a:p>
          <a:p>
            <a:r>
              <a:rPr lang="es-PE" sz="1400" dirty="0" smtClean="0"/>
              <a:t>modificador de acceso </a:t>
            </a:r>
            <a:r>
              <a:rPr lang="es-PE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s-PE" sz="1400" dirty="0" smtClean="0"/>
              <a:t>.</a:t>
            </a:r>
            <a:endParaRPr lang="es-PE" sz="1400" dirty="0"/>
          </a:p>
          <a:p>
            <a:endParaRPr lang="en-US" sz="1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4059283" y="2922814"/>
            <a:ext cx="845820" cy="1518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4232367" y="1760221"/>
            <a:ext cx="649876" cy="34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794760" y="2109651"/>
            <a:ext cx="1087483" cy="163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17" y="3493859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Encapsulamiento es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capacidad de ocultar los detalles internos del comportamiento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 una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clase y exponer o dar a conocer solo los detalles que son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necesarios para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 resto de la clase.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Permite 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restringir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y </a:t>
            </a: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controlar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el uso de la clase.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Restringir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porque habrá ciertos atributos privados o protegidos.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>
                <a:solidFill>
                  <a:srgbClr val="262626"/>
                </a:solidFill>
                <a:cs typeface="Source Sans Pro"/>
              </a:rPr>
              <a:t>Controlar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porque habrá ciertos mecanismos para modificar el estado de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 clase, como los métodos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acceso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Setter.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Encapsulamiento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Métodos de acceso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7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55" y="3709397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se considera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buena práctica exponer externamente los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atributos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 un objeto.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esconder los detalles de la implementación de un objeto se limita su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visibilidad ocultando los atributos permitiendo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que externamente no se pueda acceder a ellos.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Sin embargo debemos ofrecer una forma 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acceso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que permita </a:t>
            </a:r>
            <a:r>
              <a:rPr lang="es-MX" sz="1600" b="1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controlar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la modificación y obtención de sus valores.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Esto lo conseguimos utilizando un método para </a:t>
            </a:r>
            <a:r>
              <a:rPr lang="es-MX" sz="1600" b="1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obtener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el valor del atributo encapsulado y otro método para </a:t>
            </a:r>
            <a:r>
              <a:rPr lang="es-MX" sz="1600" b="1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modificar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el valor del atributo encapsulado.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Estos métodos se denominan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setter.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acceso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55" y="3709397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u="sng" spc="-10" dirty="0" smtClean="0">
                <a:solidFill>
                  <a:srgbClr val="262626"/>
                </a:solidFill>
                <a:cs typeface="Source Sans Pro"/>
              </a:rPr>
              <a:t>Método Setter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Permite asignar un valor a un atributo encapsulado.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Debe tener el modificador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public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Debe tener un retorno de tipo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void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debe recibir como parámetro de entrada el valor a  asignar.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nombre del método debe empezar con el prefijo </a:t>
            </a:r>
            <a:r>
              <a:rPr lang="es-MX" sz="1600" b="1" spc="-10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set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acompañado del nombre del atributo.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Ejemplos: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Métodos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acceso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5" y="2975297"/>
            <a:ext cx="4499745" cy="17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55" y="3709397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u="sng" spc="-10" dirty="0" smtClean="0">
                <a:solidFill>
                  <a:srgbClr val="262626"/>
                </a:solidFill>
                <a:cs typeface="Source Sans Pro"/>
              </a:rPr>
              <a:t>Método </a:t>
            </a:r>
            <a:r>
              <a:rPr lang="es-MX" sz="1600" b="1" u="sng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endParaRPr lang="es-MX" sz="1600" b="1" u="sng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Permite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obtener el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valor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 atributo encapsulado.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Debe tener el modificador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public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Debe tener un retorno del tipo de dato del atributo encapsulado y no debe tener parámetros de entrada.  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nombre del método debe empezar con el prefijo </a:t>
            </a:r>
            <a:r>
              <a:rPr lang="es-MX" sz="1600" b="1" spc="-10" dirty="0" err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ource Sans Pro"/>
              </a:rPr>
              <a:t>get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acompañado del nombre del atributo.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Ejemplos: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Métodos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acceso</a:t>
            </a:r>
            <a:endParaRPr lang="en-US" sz="1700" dirty="0">
              <a:solidFill>
                <a:srgbClr val="438AD7"/>
              </a:solidFill>
            </a:endParaRPr>
          </a:p>
          <a:p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5" y="3161985"/>
            <a:ext cx="3282587" cy="19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Diferenciar los conceptos de ocultación de la información y encapsulamiento.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Entender por qué es importante encapsular los atributos de una clase.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Aplicar encapsulamiento y crear métodos de acceso.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3" y="2605576"/>
            <a:ext cx="898199" cy="16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55" y="3709397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u="sng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b="1" u="sng" spc="-10" dirty="0" smtClean="0">
                <a:solidFill>
                  <a:srgbClr val="262626"/>
                </a:solidFill>
                <a:cs typeface="Source Sans Pro"/>
              </a:rPr>
              <a:t> y Setter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Nos permiten tener el control sobre un atributo encapsulado.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 podemos controlar la modificación de una nota validando que tenga un valor entre cero y veinte.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Podemos crear un atributo de manera que solo permitamos obtener su valor pero no modificarlo. Esto lo conseguimos declarando solamente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getter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Métodos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acceso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17" y="2393360"/>
            <a:ext cx="4472925" cy="1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 principio de ocultación de la información  de la programaci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ón orientada a objetos indica que se debe ocultar el comportamiento interno de una clase para que no pueda ser manipulado desde otras clases.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Esto asegura que otros objetos no puedan cambiar el estado interno de un objeto de manera inesperada, eliminando efectos secundarios e interacciones inesperadas</a:t>
            </a:r>
            <a:r>
              <a:rPr lang="es-MX" sz="1700" dirty="0" smtClean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El encapsulamiento es la forma de aplicar este principio en la programación mediante modificadores de acceso </a:t>
            </a:r>
            <a:r>
              <a:rPr lang="es-MX" sz="1700" dirty="0" err="1" smtClean="0">
                <a:solidFill>
                  <a:schemeClr val="bg1"/>
                </a:solidFill>
                <a:ea typeface="Calibri" panose="020F0502020204030204" pitchFamily="34" charset="0"/>
                <a:cs typeface="Source Sans Pro" panose="020B0604020202020204" charset="0"/>
              </a:rPr>
              <a:t>private</a:t>
            </a:r>
            <a:r>
              <a:rPr lang="es-MX" sz="1700" dirty="0" smtClean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Source Sans Pro" panose="020B0604020202020204" charset="0"/>
              </a:rPr>
              <a:t> o </a:t>
            </a:r>
            <a:r>
              <a:rPr lang="es-MX" sz="1700" dirty="0" err="1" smtClean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Source Sans Pro" panose="020B0604020202020204" charset="0"/>
              </a:rPr>
              <a:t>protected</a:t>
            </a:r>
            <a:r>
              <a:rPr lang="es-MX" sz="1700" dirty="0" smtClean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Source Sans Pro" panose="020B0604020202020204" charset="0"/>
              </a:rPr>
              <a:t> (que veremos más adelante)</a:t>
            </a:r>
            <a:r>
              <a:rPr lang="es-MX" sz="1700" dirty="0" smtClean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 y métodos de acceso.</a:t>
            </a:r>
            <a:endParaRPr lang="es-MX" sz="1700" dirty="0">
              <a:solidFill>
                <a:srgbClr val="FFFFFF"/>
              </a:solidFill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 smtClean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es.wikipedia.org/wiki/Programaci%C3%B3n_orientada_a_objetos#Caracter%C3%ADsticas_de_la_POO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es.wikipedia.org/wiki/Ocultaci%C3%B3n_de_informaci%C3%B3n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https://algonzalezpoo.wordpress.com/encapsulamiento/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26" y="3312931"/>
            <a:ext cx="7987742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 ver una serie de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netflix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un Smart TV no nos preocupamos por como funciona internamente el televisor y tampoco nos preocupamos como funciona internamente el control remoto al presionar sus teclas.  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Solo nos preocupa encender el televisor con el control remoto, acceder a </a:t>
            </a:r>
            <a:r>
              <a:rPr lang="es-PE" sz="1600" spc="-10" dirty="0" err="1">
                <a:solidFill>
                  <a:srgbClr val="262626"/>
                </a:solidFill>
                <a:cs typeface="Source Sans Pro"/>
              </a:rPr>
              <a:t>netflix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y que el televisor reproduzca nuestra serie.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2052" name="Picture 4" descr="Resultado de imagen para ver netfl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49" y="855564"/>
            <a:ext cx="3882934" cy="217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26" y="3312931"/>
            <a:ext cx="798774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Además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el fabricante ha ocultado los circuitos dentro de una carcasa de plástico para evitar que accedamos a ellos y podamos dañarlos.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48" y="999359"/>
            <a:ext cx="3709742" cy="2061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35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26" y="3312931"/>
            <a:ext cx="7987742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Lo mismo ocurre en la programación orientada a objetos, nos encargaremos de mantener ocultos los procesos internos que necesita la clase para hacer lo que deba hacer dándole al programador acceso </a:t>
            </a:r>
            <a:r>
              <a:rPr lang="es-PE" sz="1600" b="1" i="1" spc="-10" dirty="0">
                <a:solidFill>
                  <a:srgbClr val="262626"/>
                </a:solidFill>
                <a:cs typeface="Source Sans Pro"/>
              </a:rPr>
              <a:t>solo a lo que necesite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para evitar comportamientos inesperados.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 algn="just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97" y="1136004"/>
            <a:ext cx="898199" cy="16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8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Modificadores de acceso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768708"/>
            <a:ext cx="6820187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u="sng" spc="-10" dirty="0" smtClean="0">
                <a:solidFill>
                  <a:srgbClr val="262626"/>
                </a:solidFill>
                <a:cs typeface="Source Sans Pro"/>
              </a:rPr>
              <a:t>Modificador de acceso</a:t>
            </a:r>
            <a:endParaRPr lang="es-PE" sz="1600" b="1" u="sng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Define desde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dónde se puede acceder al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miembro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b="1" spc="-10" dirty="0" err="1">
                <a:solidFill>
                  <a:srgbClr val="262626"/>
                </a:solidFill>
                <a:cs typeface="Source Sans Pro"/>
              </a:rPr>
              <a:t>public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: se puede acceder desde cualquier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clase.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468925" lvl="1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b="1" spc="-10" dirty="0" err="1">
                <a:solidFill>
                  <a:srgbClr val="262626"/>
                </a:solidFill>
                <a:cs typeface="Source Sans Pro"/>
              </a:rPr>
              <a:t>private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: solo se puede acceder desde la misma clase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default (no especificado)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: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 no se coloca el especificador de acceso, se puede acceder desde todas las clases que pertenezcan al mismo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package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b="1" spc="-10" dirty="0" err="1">
                <a:solidFill>
                  <a:schemeClr val="bg1">
                    <a:lumMod val="65000"/>
                  </a:schemeClr>
                </a:solidFill>
                <a:cs typeface="Source Sans Pro"/>
              </a:rPr>
              <a:t>protected</a:t>
            </a:r>
            <a:r>
              <a:rPr lang="es-MX" sz="1600" spc="-10" dirty="0">
                <a:solidFill>
                  <a:schemeClr val="bg1">
                    <a:lumMod val="65000"/>
                  </a:schemeClr>
                </a:solidFill>
                <a:cs typeface="Source Sans Pro"/>
              </a:rPr>
              <a:t>: </a:t>
            </a:r>
            <a:r>
              <a:rPr lang="es-MX" sz="1600" spc="-10" dirty="0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se </a:t>
            </a:r>
            <a:r>
              <a:rPr lang="es-MX" sz="1600" spc="-10" dirty="0">
                <a:solidFill>
                  <a:schemeClr val="bg1">
                    <a:lumMod val="65000"/>
                  </a:schemeClr>
                </a:solidFill>
                <a:cs typeface="Source Sans Pro"/>
              </a:rPr>
              <a:t>puede acceder desde la misma clase y clases derivadas.</a:t>
            </a: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chemeClr val="bg1">
                  <a:lumMod val="65000"/>
                </a:schemeClr>
              </a:solidFill>
              <a:cs typeface="Source Sans Pro"/>
            </a:endParaRPr>
          </a:p>
          <a:p>
            <a:pPr marL="754675" lvl="1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i="1" spc="-10" dirty="0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Para entender </a:t>
            </a:r>
            <a:r>
              <a:rPr lang="es-MX" sz="1600" i="1" spc="-10" dirty="0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el modificador </a:t>
            </a:r>
            <a:r>
              <a:rPr lang="es-MX" sz="1600" i="1" spc="-10" dirty="0" err="1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protected</a:t>
            </a:r>
            <a:r>
              <a:rPr lang="es-MX" sz="1600" i="1" spc="-10" dirty="0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 lo estudiaremos más adelante</a:t>
            </a:r>
            <a:r>
              <a:rPr lang="es-MX" sz="1600" i="1" spc="-10" dirty="0" smtClean="0">
                <a:solidFill>
                  <a:schemeClr val="bg1">
                    <a:lumMod val="65000"/>
                  </a:schemeClr>
                </a:solidFill>
                <a:cs typeface="Source Sans Pro"/>
              </a:rPr>
              <a:t>.</a:t>
            </a:r>
            <a:endParaRPr lang="es-MX" sz="1600" i="1" spc="-10" dirty="0">
              <a:solidFill>
                <a:schemeClr val="bg1">
                  <a:lumMod val="65000"/>
                </a:schemeClr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 smtClean="0">
                <a:solidFill>
                  <a:srgbClr val="438AD7"/>
                </a:solidFill>
              </a:rPr>
              <a:t>Modificadores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acceso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331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15" y="1008641"/>
            <a:ext cx="898199" cy="16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Principio de o</a:t>
            </a:r>
            <a:r>
              <a:rPr lang="es-ES" sz="2800" dirty="0" smtClean="0">
                <a:solidFill>
                  <a:srgbClr val="FFFFFF"/>
                </a:solidFill>
              </a:rPr>
              <a:t>cultación de la información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0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Veamos el caso de un atributo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promedio_final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para una clase Alumno que 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servirá para una aplicación de un centro educativo.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public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double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promedio_final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;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Esta nota se calculará del promedio entre las notas del 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examen parcial, examen final y prácticas calificadas.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ello podemos crear un método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public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void</a:t>
            </a:r>
            <a:r>
              <a:rPr lang="es-PE" sz="1600" i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CalcularPromedioFinal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(){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		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promedio_final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= (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prom_pc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+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nota_parcial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 + </a:t>
            </a:r>
            <a:r>
              <a:rPr lang="es-PE" sz="1600" i="1" spc="-10" dirty="0" err="1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nota_final</a:t>
            </a: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)/3.0;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>
                <a:solidFill>
                  <a:schemeClr val="tx1">
                    <a:lumMod val="50000"/>
                    <a:lumOff val="50000"/>
                  </a:schemeClr>
                </a:solidFill>
                <a:cs typeface="Source Sans Pro"/>
              </a:rPr>
              <a:t>}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i="1" spc="-10" dirty="0" smtClean="0">
              <a:solidFill>
                <a:schemeClr val="tx1">
                  <a:lumMod val="50000"/>
                  <a:lumOff val="50000"/>
                </a:schemeClr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/Principio de </a:t>
            </a:r>
            <a:r>
              <a:rPr lang="en-US" sz="1700" dirty="0" err="1" smtClean="0">
                <a:solidFill>
                  <a:srgbClr val="438AD7"/>
                </a:solidFill>
              </a:rPr>
              <a:t>ocultación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información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867" y="1806663"/>
            <a:ext cx="2905530" cy="16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1184</Words>
  <Application>Microsoft Office PowerPoint</Application>
  <PresentationFormat>Presentación en pantalla (16:10)</PresentationFormat>
  <Paragraphs>204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559</cp:revision>
  <cp:lastPrinted>2018-01-16T21:42:59Z</cp:lastPrinted>
  <dcterms:created xsi:type="dcterms:W3CDTF">2016-10-06T14:52:02Z</dcterms:created>
  <dcterms:modified xsi:type="dcterms:W3CDTF">2019-04-24T05:36:55Z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