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306" r:id="rId3"/>
    <p:sldId id="340" r:id="rId4"/>
    <p:sldId id="332" r:id="rId5"/>
    <p:sldId id="426" r:id="rId6"/>
    <p:sldId id="430" r:id="rId7"/>
    <p:sldId id="431" r:id="rId8"/>
    <p:sldId id="427" r:id="rId9"/>
    <p:sldId id="436" r:id="rId10"/>
    <p:sldId id="435" r:id="rId11"/>
    <p:sldId id="432" r:id="rId12"/>
    <p:sldId id="434" r:id="rId13"/>
    <p:sldId id="433" r:id="rId14"/>
    <p:sldId id="437" r:id="rId15"/>
    <p:sldId id="438" r:id="rId16"/>
    <p:sldId id="428" r:id="rId17"/>
    <p:sldId id="439" r:id="rId18"/>
    <p:sldId id="425" r:id="rId19"/>
    <p:sldId id="386" r:id="rId20"/>
    <p:sldId id="414" r:id="rId21"/>
    <p:sldId id="415" r:id="rId22"/>
    <p:sldId id="440" r:id="rId23"/>
    <p:sldId id="441" r:id="rId24"/>
    <p:sldId id="442" r:id="rId25"/>
    <p:sldId id="443" r:id="rId26"/>
    <p:sldId id="444" r:id="rId27"/>
    <p:sldId id="303" r:id="rId28"/>
    <p:sldId id="305" r:id="rId29"/>
  </p:sldIdLst>
  <p:sldSz cx="9144000" cy="5715000" type="screen16x1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3981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734" y="79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1/05/2019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94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7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767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346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98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28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040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981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425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391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202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596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28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133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446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61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73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86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04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30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382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7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erencia_(inform%C3%A1tica)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javaparajavatos.wordpress.com/2016/04/05/sobreescritura/" TargetMode="External"/><Relationship Id="rId5" Type="http://schemas.openxmlformats.org/officeDocument/2006/relationships/hyperlink" Target="http://profesores.fi-b.unam.mx/carlos/java/java_basico4_7.html" TargetMode="External"/><Relationship Id="rId4" Type="http://schemas.openxmlformats.org/officeDocument/2006/relationships/hyperlink" Target="https://javadesdecero.es/poo/herencia-java-tipos-ejempl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07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Características de la POO: </a:t>
            </a:r>
          </a:p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Herencia y </a:t>
            </a:r>
            <a:r>
              <a:rPr lang="es-ES" sz="3600" b="1" dirty="0" err="1" smtClean="0">
                <a:solidFill>
                  <a:srgbClr val="FFFFFF"/>
                </a:solidFill>
              </a:rPr>
              <a:t>sobreescritura</a:t>
            </a:r>
            <a:r>
              <a:rPr lang="es-ES" sz="3600" b="1" dirty="0" smtClean="0">
                <a:solidFill>
                  <a:srgbClr val="FFFFFF"/>
                </a:solidFill>
              </a:rPr>
              <a:t> de métodos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Herencia.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err="1" smtClean="0">
                <a:solidFill>
                  <a:srgbClr val="FFFFFF"/>
                </a:solidFill>
              </a:rPr>
              <a:t>Sobreescritura</a:t>
            </a:r>
            <a:r>
              <a:rPr lang="es-ES" sz="1600" dirty="0" smtClean="0">
                <a:solidFill>
                  <a:srgbClr val="FFFFFF"/>
                </a:solidFill>
              </a:rPr>
              <a:t> de métodos.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89" y="1144371"/>
            <a:ext cx="6114974" cy="31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Herencia y ocultación de la información: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programador puede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controlar qué miembros de las superclases son visibles en las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subclases mediante modificadores de acceso.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i="1" u="sng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i="1" u="sng" spc="-10" dirty="0" smtClean="0">
                <a:solidFill>
                  <a:srgbClr val="262626"/>
                </a:solidFill>
                <a:cs typeface="Source Sans Pro"/>
              </a:rPr>
              <a:t>Modificadores de acceso: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i="1" u="sng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Private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: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Ningún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miembro privado de la superclase es visible en la subclase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>
                <a:solidFill>
                  <a:srgbClr val="262626"/>
                </a:solidFill>
                <a:cs typeface="Source Sans Pro"/>
              </a:rPr>
              <a:t>Public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: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Los miembros públicos de la superclase siguen siendo públicos en la subclase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Protected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: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miembros protegidos de la superclase son visibles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package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subclase, pero no visibles para el exterior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 Producto utilizando el modificador de acceso 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protected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 en vez de 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private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436914"/>
            <a:ext cx="4722826" cy="34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erencia 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02" y="3608027"/>
            <a:ext cx="3304978" cy="14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crear una herencia en java se utiliza la palabra reservada </a:t>
            </a:r>
            <a:r>
              <a:rPr lang="es-MX" sz="1600" b="1" i="1" spc="-10" dirty="0" err="1" smtClean="0">
                <a:solidFill>
                  <a:srgbClr val="262626"/>
                </a:solidFill>
                <a:cs typeface="Source Sans Pro"/>
              </a:rPr>
              <a:t>extends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acceder a los métodos de la superclase se utiliza la palabra reservada </a:t>
            </a:r>
            <a:r>
              <a:rPr lang="es-PE" sz="1600" b="1" i="1" spc="-10" dirty="0" err="1" smtClean="0">
                <a:solidFill>
                  <a:srgbClr val="262626"/>
                </a:solidFill>
                <a:cs typeface="Source Sans Pro"/>
              </a:rPr>
              <a:t>super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Podremos acceder a los atributos de la superclase si tiene acceso </a:t>
            </a:r>
            <a:r>
              <a:rPr lang="es-PE" sz="1600" b="1" i="1" spc="-10" dirty="0" err="1" smtClean="0">
                <a:solidFill>
                  <a:srgbClr val="262626"/>
                </a:solidFill>
                <a:cs typeface="Source Sans Pro"/>
              </a:rPr>
              <a:t>public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o </a:t>
            </a:r>
            <a:r>
              <a:rPr lang="es-PE" sz="1600" b="1" i="1" spc="-10" dirty="0" err="1" smtClean="0">
                <a:solidFill>
                  <a:srgbClr val="262626"/>
                </a:solidFill>
                <a:cs typeface="Source Sans Pro"/>
              </a:rPr>
              <a:t>protected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p</a:t>
            </a:r>
            <a:r>
              <a:rPr lang="es-MX" sz="1600" spc="-10" dirty="0" err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ublic</a:t>
            </a:r>
            <a:r>
              <a:rPr lang="es-MX" sz="1600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class</a:t>
            </a:r>
            <a:r>
              <a:rPr lang="es-MX" sz="1600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 </a:t>
            </a:r>
            <a:r>
              <a:rPr lang="es-MX" sz="1600" spc="-10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nombre_subclase</a:t>
            </a:r>
            <a:r>
              <a:rPr lang="es-MX" sz="1600" spc="-1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 </a:t>
            </a:r>
            <a:r>
              <a:rPr lang="es-MX" sz="1600" spc="-10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extends</a:t>
            </a:r>
            <a:r>
              <a:rPr lang="es-MX" sz="1600" spc="-1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 </a:t>
            </a:r>
            <a:r>
              <a:rPr lang="es-MX" sz="1600" spc="-10" dirty="0" err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nombre_superclase</a:t>
            </a:r>
            <a:r>
              <a:rPr lang="es-MX" sz="1600" spc="-1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 {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i="1" spc="-1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		// </a:t>
            </a:r>
            <a:r>
              <a:rPr lang="es-MX" sz="1600" i="1" spc="-1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cuerpo de la clase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}</a:t>
            </a:r>
            <a:endParaRPr lang="en-US" sz="1600" spc="-10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 Carne que deriva de la clase Producto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197033"/>
            <a:ext cx="5349449" cy="368130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48617" y="674773"/>
            <a:ext cx="24773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endParaRPr lang="es-MX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400" spc="-10" dirty="0">
                <a:solidFill>
                  <a:srgbClr val="262626"/>
                </a:solidFill>
                <a:cs typeface="Source Sans Pro"/>
              </a:rPr>
              <a:t>Nótese la palabra reservada </a:t>
            </a:r>
            <a:r>
              <a:rPr lang="es-MX" sz="1400" b="1" i="1" spc="-10" dirty="0" err="1">
                <a:solidFill>
                  <a:srgbClr val="262626"/>
                </a:solidFill>
                <a:cs typeface="Source Sans Pro"/>
              </a:rPr>
              <a:t>extends</a:t>
            </a:r>
            <a:r>
              <a:rPr lang="es-MX" sz="1400" spc="-10" dirty="0">
                <a:solidFill>
                  <a:srgbClr val="262626"/>
                </a:solidFill>
                <a:cs typeface="Source Sans Pro"/>
              </a:rPr>
              <a:t> luego del nombre de clase.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4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400" spc="-10" dirty="0">
                <a:solidFill>
                  <a:srgbClr val="262626"/>
                </a:solidFill>
                <a:cs typeface="Source Sans Pro"/>
              </a:rPr>
              <a:t>Obsérvese que el constructor invoca a </a:t>
            </a:r>
            <a:r>
              <a:rPr lang="es-MX" sz="1400" b="1" i="1" spc="-10" dirty="0" err="1">
                <a:solidFill>
                  <a:srgbClr val="262626"/>
                </a:solidFill>
                <a:cs typeface="Source Sans Pro"/>
              </a:rPr>
              <a:t>super</a:t>
            </a:r>
            <a:r>
              <a:rPr lang="es-MX" sz="1400" spc="-10" dirty="0">
                <a:solidFill>
                  <a:srgbClr val="262626"/>
                </a:solidFill>
                <a:cs typeface="Source Sans Pro"/>
              </a:rPr>
              <a:t>, haciendo referencia a la clase base.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4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400" spc="-10" dirty="0">
                <a:solidFill>
                  <a:srgbClr val="262626"/>
                </a:solidFill>
                <a:cs typeface="Source Sans Pro"/>
              </a:rPr>
              <a:t>Los atributos y métodos repetidos no se declaran porque </a:t>
            </a:r>
            <a:r>
              <a:rPr lang="es-MX" sz="1400" b="1" i="1" spc="-10" dirty="0">
                <a:solidFill>
                  <a:srgbClr val="262626"/>
                </a:solidFill>
                <a:cs typeface="Source Sans Pro"/>
              </a:rPr>
              <a:t>han sido </a:t>
            </a:r>
            <a:r>
              <a:rPr lang="es-MX" sz="1400" b="1" i="1" spc="-10" dirty="0" smtClean="0">
                <a:solidFill>
                  <a:srgbClr val="262626"/>
                </a:solidFill>
                <a:cs typeface="Source Sans Pro"/>
              </a:rPr>
              <a:t>heredados</a:t>
            </a:r>
            <a:r>
              <a:rPr lang="es-MX" sz="1400" spc="-10" dirty="0" smtClean="0">
                <a:solidFill>
                  <a:srgbClr val="262626"/>
                </a:solidFill>
                <a:cs typeface="Source Sans Pro"/>
              </a:rPr>
              <a:t>, sin embargo podemos acceder a ellos porque tienen el modificador </a:t>
            </a:r>
            <a:r>
              <a:rPr lang="es-MX" sz="1400" b="1" i="1" spc="-10" dirty="0" err="1" smtClean="0">
                <a:solidFill>
                  <a:srgbClr val="262626"/>
                </a:solidFill>
                <a:cs typeface="Source Sans Pro"/>
              </a:rPr>
              <a:t>protected</a:t>
            </a:r>
            <a:r>
              <a:rPr lang="es-MX" sz="1400" b="1" i="1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n-US" b="1" i="1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2397034" y="1378131"/>
            <a:ext cx="3892732" cy="53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3939575" y="2796720"/>
            <a:ext cx="2405708" cy="2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2801983" y="3634740"/>
            <a:ext cx="3543300" cy="280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3272246" y="3752306"/>
            <a:ext cx="3073037" cy="659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 Libro que deriva de la clase Producto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568651"/>
            <a:ext cx="5333394" cy="3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Agreguemos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al atributo precio en la superclase Producto.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7365"/>
          <a:stretch/>
        </p:blipFill>
        <p:spPr>
          <a:xfrm>
            <a:off x="511341" y="1485899"/>
            <a:ext cx="6498057" cy="32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Veámos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como la herencia permite a dos instancias de sus clases derivadas (Carne y Libro) acceder al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declarado en la superclase.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4747"/>
          <a:stretch/>
        </p:blipFill>
        <p:spPr>
          <a:xfrm>
            <a:off x="796183" y="1776070"/>
            <a:ext cx="7463591" cy="15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err="1" smtClean="0">
                <a:solidFill>
                  <a:srgbClr val="FFFFFF"/>
                </a:solidFill>
              </a:rPr>
              <a:t>Sobreescritura</a:t>
            </a:r>
            <a:r>
              <a:rPr lang="es-ES" sz="2800" dirty="0" smtClean="0">
                <a:solidFill>
                  <a:srgbClr val="FFFFFF"/>
                </a:solidFill>
              </a:rPr>
              <a:t> de métodos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9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Veamos el caso de una clase que represente una figura geométrica de la cual derivarán las subclases Rectángulo, Círculo y triángulo.</a:t>
            </a:r>
            <a:endParaRPr lang="en-US" sz="1600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Sobreescritura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6739" y="3571326"/>
            <a:ext cx="3531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 área y el perímetro retornan cero</a:t>
            </a:r>
          </a:p>
          <a:p>
            <a:r>
              <a:rPr lang="es-PE" dirty="0"/>
              <a:t>p</a:t>
            </a:r>
            <a:r>
              <a:rPr lang="es-PE" dirty="0" smtClean="0"/>
              <a:t>orque no sabemos con qué figura</a:t>
            </a:r>
          </a:p>
          <a:p>
            <a:r>
              <a:rPr lang="es-PE" dirty="0"/>
              <a:t>g</a:t>
            </a:r>
            <a:r>
              <a:rPr lang="es-PE" dirty="0" smtClean="0"/>
              <a:t>eométrica estamos trabajando.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672981"/>
            <a:ext cx="3790148" cy="35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Conocer y aplicar el concepto de herencia en el desarrollo de nuestras aplicaciones.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Modificar la funcionalidad de los métodos de una superclase para que se ajusten a la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funcionalid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 las subclases.</a:t>
            </a: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Rectángulo deriva de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FiguraGeom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y tiene como atributos propios la longitud  del ancho y largo de sus lados.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Sin embargo hereda los métodos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CalcularArea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() y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CalcularPerimetro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() 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que retornan cero.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Para solucionar este problema utilizaremos la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sobreescritura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 de métodos.</a:t>
            </a:r>
            <a:endParaRPr lang="en-US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" y="1684145"/>
            <a:ext cx="4261559" cy="2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8018704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Sobreescritura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 de Métodos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subclase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sobreescribe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un método de su superclase cuando define un método con las mismas características ( nombre, número y tipo de argumentos) que el método de la superclase.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Las subclases emplean la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sobreescritura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de métodos la mayoría de las veces para agregar o modificar la funcionalidad del método heredado de la clase padre.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2" y="3461203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5" y="1626296"/>
            <a:ext cx="6345967" cy="3304813"/>
          </a:xfrm>
          <a:prstGeom prst="rect">
            <a:avLst/>
          </a:prstGeom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En la clase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Rectangulo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sobreescribimos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 los método para hallar el área, perímetro y el de mostrar Información.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81362" y="2500221"/>
            <a:ext cx="3497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Nótese el uso de </a:t>
            </a:r>
            <a:r>
              <a:rPr lang="es-PE" b="1" i="1" dirty="0" smtClean="0"/>
              <a:t>@</a:t>
            </a:r>
            <a:r>
              <a:rPr lang="es-PE" b="1" i="1" dirty="0" err="1" smtClean="0"/>
              <a:t>Override</a:t>
            </a:r>
            <a:r>
              <a:rPr lang="es-PE" b="1" i="1" dirty="0" smtClean="0"/>
              <a:t> </a:t>
            </a:r>
          </a:p>
          <a:p>
            <a:r>
              <a:rPr lang="es-PE" dirty="0"/>
              <a:t>y</a:t>
            </a:r>
            <a:r>
              <a:rPr lang="es-PE" dirty="0" smtClean="0"/>
              <a:t> el uso de </a:t>
            </a:r>
            <a:r>
              <a:rPr lang="es-PE" b="1" i="1" dirty="0" err="1" smtClean="0"/>
              <a:t>super</a:t>
            </a:r>
            <a:r>
              <a:rPr lang="es-PE" dirty="0" smtClean="0"/>
              <a:t> para acceder al</a:t>
            </a:r>
          </a:p>
          <a:p>
            <a:r>
              <a:rPr lang="es-PE" dirty="0"/>
              <a:t>m</a:t>
            </a:r>
            <a:r>
              <a:rPr lang="es-PE" dirty="0" smtClean="0"/>
              <a:t>étodo de la superclase.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Clase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Rectangulo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finalizada</a:t>
            </a: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146488"/>
            <a:ext cx="4614863" cy="40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Clase Circulo finalizada</a:t>
            </a: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155331"/>
            <a:ext cx="4662500" cy="39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Clase Triangulo finalizada</a:t>
            </a: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102422"/>
            <a:ext cx="4121422" cy="41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En la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sobreescritura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se puede ampliar el nivel de acceso, haciéndolo más público, pero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no restringirlo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(hacerlo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más privado).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Cambios posibles en el acceso: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Sobreescritura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55" y="2390614"/>
            <a:ext cx="3746132" cy="22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extender la funcionalidad de una clase mediante la herencia.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Al derivar de una clase, la subclase hereda todos los métodos y 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atributos, 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es decir ya no necesita declararlos.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Si al derivar de una clase necesitamos cambiar la funcionalidad de un método podemos realizar el cambio mediante la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sobreescritura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de métodos.</a:t>
            </a:r>
            <a:endParaRPr lang="es-MX" sz="1700" dirty="0">
              <a:solidFill>
                <a:srgbClr val="FFFFFF"/>
              </a:solidFill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 smtClean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https://es.wikipedia.org/wiki/Herencia_(inform%C3%A1tica)</a:t>
            </a:r>
            <a:endParaRPr lang="en-US" sz="1600" dirty="0" smtClean="0">
              <a:hlinkClick r:id="rId4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://javadesdecero.es/poo/herencia-java-tipos-ejemplos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profesores.fi-b.unam.mx/carlos/java/java_basico4_7.html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6"/>
              </a:rPr>
              <a:t>https://javaparajavatos.wordpress.com/2016/04/05/sobreescritura/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programación orientada a objetos, la herencia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 uno de los mecanismos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más utilizado para alcanzar algunos de los objetivos más preciados en el desarrollo de software como lo son la reutilización y la extensibilidad.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través de ella, los diseñadores pueden crear nuevas clases partiendo de una clase o de una jerarquía de clases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preexistente.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Herencia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Supongamos que diseñaremos una clase para representar un producto en un supermercado.</a:t>
            </a: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11" y="1653245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490"/>
          <a:stretch/>
        </p:blipFill>
        <p:spPr>
          <a:xfrm>
            <a:off x="511341" y="1122916"/>
            <a:ext cx="5765777" cy="42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94" y="1846100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Ahora observemos el caso de lo productos de tipo “Carnes” y  “Libros”.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Las carnes tienen atributos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como tipo de carne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fecha de vencimiento, fecha de producción.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Los libros tienen atributos como autor, editorial, año de impresión, número de páginas.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¿La clase Producto representa bien a estos productos? 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026" name="Picture 2" descr="Resultado de imagen para carne de 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8" y="2910671"/>
            <a:ext cx="2132219" cy="15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05" y="2785653"/>
            <a:ext cx="1281332" cy="18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94" y="1846100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queremos representar en clases ambos productos necesitaríamos crear dos clases nuevas que tengan atributos y métodos repetidos.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82" y="1693867"/>
            <a:ext cx="4088641" cy="3107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650" y="1636050"/>
            <a:ext cx="4532203" cy="36072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07875" y="1846100"/>
            <a:ext cx="1874859" cy="50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407874" y="3706467"/>
            <a:ext cx="2560660" cy="117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4578650" y="1846100"/>
            <a:ext cx="1874859" cy="50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575384" y="3899145"/>
            <a:ext cx="3089247" cy="1344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erencia 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0" y="2495005"/>
            <a:ext cx="392160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Podemos decir que la clase Producto es una 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 general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que abarca a todos los productos mientras que la clase Carne y la clase Libro son 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clases más específicas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 productos. Para este tipo de casos utilizaremos la herencia.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erencia 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1" y="3289163"/>
            <a:ext cx="3389887" cy="15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Herencia: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herencia es uno de los mecanismos de los lenguajes de programación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orientada a objetos,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por medio del cual una clase se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deriva de otra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de manera que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extiende su funcionalidad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clase de la que se hereda se suele denominar clase base, clase padre,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superclase 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clase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ancestro.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La clase derivada 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hereda el comportamiento y los atributos de la clase base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y es común que se le añada su propio comportamiento o que modifique lo heredado.</a:t>
            </a: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Herencia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971</Words>
  <Application>Microsoft Office PowerPoint</Application>
  <PresentationFormat>Presentación en pantalla (16:10)</PresentationFormat>
  <Paragraphs>208</Paragraphs>
  <Slides>28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556</cp:revision>
  <cp:lastPrinted>2018-01-16T21:42:59Z</cp:lastPrinted>
  <dcterms:created xsi:type="dcterms:W3CDTF">2016-10-06T14:52:02Z</dcterms:created>
  <dcterms:modified xsi:type="dcterms:W3CDTF">2019-05-02T00:40:35Z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