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69" r:id="rId3"/>
    <p:sldId id="257" r:id="rId4"/>
    <p:sldId id="263" r:id="rId5"/>
    <p:sldId id="261" r:id="rId6"/>
    <p:sldId id="260" r:id="rId7"/>
    <p:sldId id="259" r:id="rId8"/>
    <p:sldId id="258" r:id="rId9"/>
    <p:sldId id="268" r:id="rId10"/>
    <p:sldId id="267" r:id="rId11"/>
    <p:sldId id="266" r:id="rId12"/>
    <p:sldId id="270" r:id="rId13"/>
    <p:sldId id="265" r:id="rId14"/>
    <p:sldId id="264" r:id="rId15"/>
    <p:sldId id="273" r:id="rId16"/>
    <p:sldId id="272" r:id="rId17"/>
    <p:sldId id="271" r:id="rId18"/>
    <p:sldId id="275" r:id="rId19"/>
    <p:sldId id="274" r:id="rId20"/>
    <p:sldId id="283" r:id="rId21"/>
    <p:sldId id="281" r:id="rId22"/>
    <p:sldId id="280" r:id="rId23"/>
    <p:sldId id="279" r:id="rId24"/>
    <p:sldId id="278" r:id="rId25"/>
    <p:sldId id="277" r:id="rId26"/>
    <p:sldId id="284"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C8994F-C03F-4A17-94DA-2F55485C03B4}" type="datetimeFigureOut">
              <a:rPr lang="zh-CN" altLang="en-US" smtClean="0"/>
              <a:t>2017/3/20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11F415-ED7D-4F82-98A0-5A4D8CD622B7}" type="slidenum">
              <a:rPr lang="zh-CN" altLang="en-US" smtClean="0"/>
              <a:t>‹#›</a:t>
            </a:fld>
            <a:endParaRPr lang="zh-CN" altLang="en-US"/>
          </a:p>
        </p:txBody>
      </p:sp>
    </p:spTree>
    <p:extLst>
      <p:ext uri="{BB962C8B-B14F-4D97-AF65-F5344CB8AC3E}">
        <p14:creationId xmlns:p14="http://schemas.microsoft.com/office/powerpoint/2010/main" val="224716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1F415-ED7D-4F82-98A0-5A4D8CD622B7}" type="slidenum">
              <a:rPr lang="zh-CN" altLang="en-US" smtClean="0"/>
              <a:t>12</a:t>
            </a:fld>
            <a:endParaRPr lang="zh-CN" altLang="en-US"/>
          </a:p>
        </p:txBody>
      </p:sp>
    </p:spTree>
    <p:extLst>
      <p:ext uri="{BB962C8B-B14F-4D97-AF65-F5344CB8AC3E}">
        <p14:creationId xmlns:p14="http://schemas.microsoft.com/office/powerpoint/2010/main" val="1327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790972" y="3778934"/>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582216"/>
            <a:ext cx="8062912" cy="1102519"/>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1687710"/>
            <a:ext cx="8062912" cy="131445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4509492"/>
            <a:ext cx="5791200" cy="273844"/>
          </a:xfrm>
        </p:spPr>
        <p:txBody>
          <a:bodyPr tIns="0" bIns="0" anchor="t"/>
          <a:lstStyle>
            <a:lvl1pPr algn="r">
              <a:defRPr sz="1000"/>
            </a:lvl1pPr>
          </a:lstStyle>
          <a:p>
            <a:fld id="{6B18CE5C-540E-46AB-B989-92951E1491C7}" type="datetimeFigureOut">
              <a:rPr lang="zh-CN" altLang="en-US" smtClean="0"/>
              <a:t>2017/3/20</a:t>
            </a:fld>
            <a:endParaRPr lang="zh-CN" altLang="en-US"/>
          </a:p>
        </p:txBody>
      </p:sp>
      <p:sp>
        <p:nvSpPr>
          <p:cNvPr id="17" name="页脚占位符 16"/>
          <p:cNvSpPr>
            <a:spLocks noGrp="1"/>
          </p:cNvSpPr>
          <p:nvPr>
            <p:ph type="ftr" sz="quarter" idx="11"/>
          </p:nvPr>
        </p:nvSpPr>
        <p:spPr>
          <a:xfrm>
            <a:off x="1371600" y="4238028"/>
            <a:ext cx="5791200" cy="273844"/>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4314231"/>
            <a:ext cx="502920" cy="273844"/>
          </a:xfrm>
        </p:spPr>
        <p:txBody>
          <a:bodyPr anchor="ctr"/>
          <a:lstStyle>
            <a:lvl1pPr algn="ctr">
              <a:defRPr sz="1300">
                <a:solidFill>
                  <a:srgbClr val="FFFFFF"/>
                </a:solidFill>
              </a:defRPr>
            </a:lvl1pPr>
          </a:lstStyle>
          <a:p>
            <a:fld id="{21506613-03E7-4252-9F25-D1371A21581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B18CE5C-540E-46AB-B989-92951E1491C7}"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506613-03E7-4252-9F25-D1371A21581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285750"/>
            <a:ext cx="1905000" cy="41148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85750"/>
            <a:ext cx="6248400" cy="41148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B18CE5C-540E-46AB-B989-92951E1491C7}"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506613-03E7-4252-9F25-D1371A21581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0620"/>
            <a:ext cx="8229600" cy="1049274"/>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412106"/>
            <a:ext cx="8229600" cy="3429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4860036"/>
            <a:ext cx="2133600" cy="226314"/>
          </a:xfrm>
        </p:spPr>
        <p:txBody>
          <a:bodyPr/>
          <a:lstStyle/>
          <a:p>
            <a:fld id="{6B18CE5C-540E-46AB-B989-92951E1491C7}" type="datetimeFigureOut">
              <a:rPr lang="zh-CN" altLang="en-US" smtClean="0"/>
              <a:t>2017/3/20</a:t>
            </a:fld>
            <a:endParaRPr lang="zh-CN" altLang="en-US"/>
          </a:p>
        </p:txBody>
      </p:sp>
      <p:sp>
        <p:nvSpPr>
          <p:cNvPr id="5" name="页脚占位符 4"/>
          <p:cNvSpPr>
            <a:spLocks noGrp="1"/>
          </p:cNvSpPr>
          <p:nvPr>
            <p:ph type="ftr" sz="quarter" idx="11"/>
          </p:nvPr>
        </p:nvSpPr>
        <p:spPr>
          <a:xfrm>
            <a:off x="457200" y="4860727"/>
            <a:ext cx="4260056" cy="225623"/>
          </a:xfrm>
        </p:spPr>
        <p:txBody>
          <a:bodyPr/>
          <a:lstStyle/>
          <a:p>
            <a:endParaRPr lang="zh-CN" altLang="en-US"/>
          </a:p>
        </p:txBody>
      </p:sp>
      <p:sp>
        <p:nvSpPr>
          <p:cNvPr id="6" name="灯片编号占位符 5"/>
          <p:cNvSpPr>
            <a:spLocks noGrp="1"/>
          </p:cNvSpPr>
          <p:nvPr>
            <p:ph type="sldNum" sz="quarter" idx="12"/>
          </p:nvPr>
        </p:nvSpPr>
        <p:spPr/>
        <p:txBody>
          <a:bodyPr/>
          <a:lstStyle/>
          <a:p>
            <a:fld id="{21506613-03E7-4252-9F25-D1371A21581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7034" y="5276"/>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790972" y="70339"/>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4857750"/>
            <a:ext cx="2133600" cy="228600"/>
          </a:xfrm>
        </p:spPr>
        <p:txBody>
          <a:bodyPr/>
          <a:lstStyle/>
          <a:p>
            <a:fld id="{6B18CE5C-540E-46AB-B989-92951E1491C7}" type="datetimeFigureOut">
              <a:rPr lang="zh-CN" altLang="en-US" smtClean="0"/>
              <a:t>2017/3/20</a:t>
            </a:fld>
            <a:endParaRPr lang="zh-CN" altLang="en-US"/>
          </a:p>
        </p:txBody>
      </p:sp>
      <p:sp>
        <p:nvSpPr>
          <p:cNvPr id="5" name="页脚占位符 4"/>
          <p:cNvSpPr>
            <a:spLocks noGrp="1"/>
          </p:cNvSpPr>
          <p:nvPr>
            <p:ph type="ftr" sz="quarter" idx="11"/>
          </p:nvPr>
        </p:nvSpPr>
        <p:spPr>
          <a:xfrm>
            <a:off x="2619376" y="4860727"/>
            <a:ext cx="4260056" cy="225623"/>
          </a:xfrm>
        </p:spPr>
        <p:txBody>
          <a:bodyPr/>
          <a:lstStyle/>
          <a:p>
            <a:endParaRPr lang="zh-CN" altLang="en-US"/>
          </a:p>
        </p:txBody>
      </p:sp>
      <p:sp>
        <p:nvSpPr>
          <p:cNvPr id="6" name="灯片编号占位符 5"/>
          <p:cNvSpPr>
            <a:spLocks noGrp="1"/>
          </p:cNvSpPr>
          <p:nvPr>
            <p:ph type="sldNum" sz="quarter" idx="12"/>
          </p:nvPr>
        </p:nvSpPr>
        <p:spPr>
          <a:xfrm>
            <a:off x="8451056" y="607219"/>
            <a:ext cx="502920" cy="225623"/>
          </a:xfrm>
        </p:spPr>
        <p:txBody>
          <a:bodyPr/>
          <a:lstStyle/>
          <a:p>
            <a:fld id="{21506613-03E7-4252-9F25-D1371A21581E}" type="slidenum">
              <a:rPr lang="zh-CN" altLang="en-US" smtClean="0"/>
              <a:t>‹#›</a:t>
            </a:fld>
            <a:endParaRPr lang="zh-CN" altLang="en-US"/>
          </a:p>
        </p:txBody>
      </p:sp>
      <p:cxnSp>
        <p:nvCxnSpPr>
          <p:cNvPr id="11" name="直接连接符 10"/>
          <p:cNvCxnSpPr/>
          <p:nvPr/>
        </p:nvCxnSpPr>
        <p:spPr>
          <a:xfrm rot="10800000">
            <a:off x="6468795" y="7036"/>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5276"/>
            <a:ext cx="9136966"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03599"/>
            <a:ext cx="7239000" cy="1021556"/>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225152"/>
            <a:ext cx="3886200" cy="1714500"/>
          </a:xfrm>
        </p:spPr>
        <p:txBody>
          <a:bodyPr anchor="t"/>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91828"/>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91828"/>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4860727"/>
            <a:ext cx="2133600" cy="226314"/>
          </a:xfrm>
        </p:spPr>
        <p:txBody>
          <a:bodyPr/>
          <a:lstStyle/>
          <a:p>
            <a:fld id="{6B18CE5C-540E-46AB-B989-92951E1491C7}" type="datetimeFigureOut">
              <a:rPr lang="zh-CN" altLang="en-US" smtClean="0"/>
              <a:t>2017/3/20</a:t>
            </a:fld>
            <a:endParaRPr lang="zh-CN" altLang="en-US"/>
          </a:p>
        </p:txBody>
      </p:sp>
      <p:sp>
        <p:nvSpPr>
          <p:cNvPr id="6" name="页脚占位符 5"/>
          <p:cNvSpPr>
            <a:spLocks noGrp="1"/>
          </p:cNvSpPr>
          <p:nvPr>
            <p:ph type="ftr" sz="quarter" idx="11"/>
          </p:nvPr>
        </p:nvSpPr>
        <p:spPr>
          <a:xfrm>
            <a:off x="457200" y="4860727"/>
            <a:ext cx="4260056" cy="226314"/>
          </a:xfrm>
        </p:spPr>
        <p:txBody>
          <a:bodyPr/>
          <a:lstStyle/>
          <a:p>
            <a:endParaRPr lang="zh-CN" altLang="en-US"/>
          </a:p>
        </p:txBody>
      </p:sp>
      <p:sp>
        <p:nvSpPr>
          <p:cNvPr id="7" name="灯片编号占位符 6"/>
          <p:cNvSpPr>
            <a:spLocks noGrp="1"/>
          </p:cNvSpPr>
          <p:nvPr>
            <p:ph type="sldNum" sz="quarter" idx="12"/>
          </p:nvPr>
        </p:nvSpPr>
        <p:spPr>
          <a:xfrm>
            <a:off x="7589520" y="4860727"/>
            <a:ext cx="502920" cy="226314"/>
          </a:xfrm>
        </p:spPr>
        <p:txBody>
          <a:bodyPr/>
          <a:lstStyle/>
          <a:p>
            <a:fld id="{21506613-03E7-4252-9F25-D1371A21581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48198" y="218049"/>
            <a:ext cx="1066800" cy="4615434"/>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18049"/>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1365006" y="2570343"/>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2022230" y="218049"/>
            <a:ext cx="6858000" cy="226314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2570343"/>
            <a:ext cx="6858000" cy="226314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4860727"/>
            <a:ext cx="2130552" cy="226314"/>
          </a:xfrm>
        </p:spPr>
        <p:txBody>
          <a:bodyPr/>
          <a:lstStyle/>
          <a:p>
            <a:fld id="{6B18CE5C-540E-46AB-B989-92951E1491C7}" type="datetimeFigureOut">
              <a:rPr lang="zh-CN" altLang="en-US" smtClean="0"/>
              <a:t>2017/3/20</a:t>
            </a:fld>
            <a:endParaRPr lang="zh-CN" altLang="en-US"/>
          </a:p>
        </p:txBody>
      </p:sp>
      <p:sp>
        <p:nvSpPr>
          <p:cNvPr id="8" name="页脚占位符 7"/>
          <p:cNvSpPr>
            <a:spLocks noGrp="1"/>
          </p:cNvSpPr>
          <p:nvPr>
            <p:ph type="ftr" sz="quarter" idx="11"/>
          </p:nvPr>
        </p:nvSpPr>
        <p:spPr>
          <a:xfrm>
            <a:off x="457200" y="4860727"/>
            <a:ext cx="4261104" cy="226314"/>
          </a:xfrm>
        </p:spPr>
        <p:txBody>
          <a:bodyPr/>
          <a:lstStyle/>
          <a:p>
            <a:endParaRPr lang="zh-CN" altLang="en-US"/>
          </a:p>
        </p:txBody>
      </p:sp>
      <p:sp>
        <p:nvSpPr>
          <p:cNvPr id="9" name="灯片编号占位符 8"/>
          <p:cNvSpPr>
            <a:spLocks noGrp="1"/>
          </p:cNvSpPr>
          <p:nvPr>
            <p:ph type="sldNum" sz="quarter" idx="12"/>
          </p:nvPr>
        </p:nvSpPr>
        <p:spPr>
          <a:xfrm>
            <a:off x="7589520" y="4862322"/>
            <a:ext cx="502920" cy="226314"/>
          </a:xfrm>
        </p:spPr>
        <p:txBody>
          <a:bodyPr/>
          <a:lstStyle>
            <a:lvl1pPr algn="ctr">
              <a:defRPr/>
            </a:lvl1pPr>
          </a:lstStyle>
          <a:p>
            <a:fld id="{21506613-03E7-4252-9F25-D1371A21581E}"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B18CE5C-540E-46AB-B989-92951E1491C7}" type="datetimeFigureOut">
              <a:rPr lang="zh-CN" altLang="en-US" smtClean="0"/>
              <a:t>2017/3/20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506613-03E7-4252-9F25-D1371A21581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4860727"/>
            <a:ext cx="2133600" cy="226314"/>
          </a:xfrm>
        </p:spPr>
        <p:txBody>
          <a:bodyPr/>
          <a:lstStyle/>
          <a:p>
            <a:fld id="{6B18CE5C-540E-46AB-B989-92951E1491C7}" type="datetimeFigureOut">
              <a:rPr lang="zh-CN" altLang="en-US" smtClean="0"/>
              <a:t>2017/3/20</a:t>
            </a:fld>
            <a:endParaRPr lang="zh-CN" altLang="en-US"/>
          </a:p>
        </p:txBody>
      </p:sp>
      <p:sp>
        <p:nvSpPr>
          <p:cNvPr id="3" name="页脚占位符 2"/>
          <p:cNvSpPr>
            <a:spLocks noGrp="1"/>
          </p:cNvSpPr>
          <p:nvPr>
            <p:ph type="ftr" sz="quarter" idx="11"/>
          </p:nvPr>
        </p:nvSpPr>
        <p:spPr>
          <a:xfrm>
            <a:off x="457200" y="4861418"/>
            <a:ext cx="4260056" cy="225623"/>
          </a:xfrm>
        </p:spPr>
        <p:txBody>
          <a:bodyPr/>
          <a:lstStyle/>
          <a:p>
            <a:endParaRPr lang="zh-CN" altLang="en-US"/>
          </a:p>
        </p:txBody>
      </p:sp>
      <p:sp>
        <p:nvSpPr>
          <p:cNvPr id="4" name="灯片编号占位符 3"/>
          <p:cNvSpPr>
            <a:spLocks noGrp="1"/>
          </p:cNvSpPr>
          <p:nvPr>
            <p:ph type="sldNum" sz="quarter" idx="12"/>
          </p:nvPr>
        </p:nvSpPr>
        <p:spPr>
          <a:xfrm>
            <a:off x="7589520" y="4860727"/>
            <a:ext cx="502920" cy="226314"/>
          </a:xfrm>
        </p:spPr>
        <p:txBody>
          <a:bodyPr/>
          <a:lstStyle/>
          <a:p>
            <a:fld id="{21506613-03E7-4252-9F25-D1371A21581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275748"/>
            <a:ext cx="914400" cy="4457700"/>
          </a:xfrm>
        </p:spPr>
        <p:txBody>
          <a:bodyPr vert="vert270" anchor="b"/>
          <a:lstStyle>
            <a:lvl1pPr marL="0" marR="18415"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275748"/>
            <a:ext cx="2438400" cy="44577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651250" y="240030"/>
            <a:ext cx="5276088" cy="449199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4917186"/>
            <a:ext cx="2133600" cy="226314"/>
          </a:xfrm>
        </p:spPr>
        <p:txBody>
          <a:bodyPr/>
          <a:lstStyle>
            <a:lvl1pPr>
              <a:defRPr sz="900"/>
            </a:lvl1pPr>
          </a:lstStyle>
          <a:p>
            <a:fld id="{6B18CE5C-540E-46AB-B989-92951E1491C7}" type="datetimeFigureOut">
              <a:rPr lang="zh-CN" altLang="en-US" smtClean="0"/>
              <a:t>2017/3/20</a:t>
            </a:fld>
            <a:endParaRPr lang="zh-CN" altLang="en-US"/>
          </a:p>
        </p:txBody>
      </p:sp>
      <p:sp>
        <p:nvSpPr>
          <p:cNvPr id="6" name="页脚占位符 5"/>
          <p:cNvSpPr>
            <a:spLocks noGrp="1"/>
          </p:cNvSpPr>
          <p:nvPr>
            <p:ph type="ftr" sz="quarter" idx="11"/>
          </p:nvPr>
        </p:nvSpPr>
        <p:spPr>
          <a:xfrm>
            <a:off x="1135856" y="4917186"/>
            <a:ext cx="5143120" cy="226314"/>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4917186"/>
            <a:ext cx="502920" cy="226314"/>
          </a:xfrm>
        </p:spPr>
        <p:txBody>
          <a:bodyPr/>
          <a:lstStyle>
            <a:lvl1pPr>
              <a:defRPr sz="900"/>
            </a:lvl1pPr>
          </a:lstStyle>
          <a:p>
            <a:fld id="{21506613-03E7-4252-9F25-D1371A21581E}"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13172"/>
            <a:ext cx="914400" cy="48006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280475"/>
            <a:ext cx="7333488" cy="41148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4400550"/>
            <a:ext cx="7333488" cy="51435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108192" y="4917186"/>
            <a:ext cx="2103120" cy="226314"/>
          </a:xfrm>
        </p:spPr>
        <p:txBody>
          <a:bodyPr/>
          <a:lstStyle>
            <a:lvl1pPr>
              <a:defRPr sz="900"/>
            </a:lvl1pPr>
          </a:lstStyle>
          <a:p>
            <a:fld id="{6B18CE5C-540E-46AB-B989-92951E1491C7}" type="datetimeFigureOut">
              <a:rPr lang="zh-CN" altLang="en-US" smtClean="0"/>
              <a:t>2017/3/20</a:t>
            </a:fld>
            <a:endParaRPr lang="zh-CN" altLang="en-US"/>
          </a:p>
        </p:txBody>
      </p:sp>
      <p:sp>
        <p:nvSpPr>
          <p:cNvPr id="6" name="页脚占位符 5"/>
          <p:cNvSpPr>
            <a:spLocks noGrp="1"/>
          </p:cNvSpPr>
          <p:nvPr>
            <p:ph type="ftr" sz="quarter" idx="11"/>
          </p:nvPr>
        </p:nvSpPr>
        <p:spPr>
          <a:xfrm>
            <a:off x="1170432" y="4917877"/>
            <a:ext cx="4948072" cy="226314"/>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4917186"/>
            <a:ext cx="365760" cy="226314"/>
          </a:xfrm>
        </p:spPr>
        <p:txBody>
          <a:bodyPr/>
          <a:lstStyle>
            <a:lvl1pPr algn="ctr">
              <a:defRPr sz="900"/>
            </a:lvl1pPr>
          </a:lstStyle>
          <a:p>
            <a:fld id="{21506613-03E7-4252-9F25-D1371A21581E}"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7034" y="10552"/>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5276"/>
            <a:ext cx="9136966"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5" y="3711307"/>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00620"/>
            <a:ext cx="8229600" cy="1049274"/>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412106"/>
            <a:ext cx="8229600" cy="3429000"/>
          </a:xfrm>
          <a:prstGeom prst="rect">
            <a:avLst/>
          </a:prstGeom>
        </p:spPr>
        <p:txBody>
          <a:bodyPr vert="horz" anchor="t">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4860727"/>
            <a:ext cx="2133600" cy="226314"/>
          </a:xfrm>
          <a:prstGeom prst="rect">
            <a:avLst/>
          </a:prstGeom>
        </p:spPr>
        <p:txBody>
          <a:bodyPr vert="horz" anchor="b"/>
          <a:lstStyle>
            <a:lvl1pPr algn="l" eaLnBrk="1" latinLnBrk="0" hangingPunct="1">
              <a:defRPr kumimoji="0" sz="1000" b="0">
                <a:solidFill>
                  <a:schemeClr val="tx1"/>
                </a:solidFill>
              </a:defRPr>
            </a:lvl1pPr>
          </a:lstStyle>
          <a:p>
            <a:fld id="{6B18CE5C-540E-46AB-B989-92951E1491C7}" type="datetimeFigureOut">
              <a:rPr lang="zh-CN" altLang="en-US" smtClean="0"/>
              <a:t>2017/3/20</a:t>
            </a:fld>
            <a:endParaRPr lang="zh-CN" altLang="en-US"/>
          </a:p>
        </p:txBody>
      </p:sp>
      <p:sp>
        <p:nvSpPr>
          <p:cNvPr id="3" name="页脚占位符 2"/>
          <p:cNvSpPr>
            <a:spLocks noGrp="1"/>
          </p:cNvSpPr>
          <p:nvPr>
            <p:ph type="ftr" sz="quarter" idx="3"/>
          </p:nvPr>
        </p:nvSpPr>
        <p:spPr>
          <a:xfrm>
            <a:off x="457200" y="4861418"/>
            <a:ext cx="4260056" cy="225623"/>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4860727"/>
            <a:ext cx="502920" cy="226314"/>
          </a:xfrm>
          <a:prstGeom prst="rect">
            <a:avLst/>
          </a:prstGeom>
        </p:spPr>
        <p:txBody>
          <a:bodyPr vert="horz" anchor="b"/>
          <a:lstStyle>
            <a:lvl1pPr algn="ctr" eaLnBrk="1" latinLnBrk="0" hangingPunct="1">
              <a:defRPr kumimoji="0" sz="1200">
                <a:solidFill>
                  <a:schemeClr val="tx1"/>
                </a:solidFill>
              </a:defRPr>
            </a:lvl1pPr>
          </a:lstStyle>
          <a:p>
            <a:fld id="{21506613-03E7-4252-9F25-D1371A21581E}" type="slidenum">
              <a:rPr lang="zh-CN" altLang="en-US" smtClean="0"/>
              <a:t>‹#›</a:t>
            </a:fld>
            <a:endParaRPr lang="zh-CN" altLang="en-US"/>
          </a:p>
        </p:txBody>
      </p:sp>
      <p:pic>
        <p:nvPicPr>
          <p:cNvPr id="5122" name="Picture 2" descr="E:\卓屹\PPT背景图片\卓屹LOGO\白.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63180" y="5080"/>
            <a:ext cx="1478280" cy="411480"/>
          </a:xfrm>
          <a:prstGeom prst="rect">
            <a:avLst/>
          </a:prstGeom>
          <a:noFill/>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484505"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310" indent="-384175" algn="l" rtl="0" eaLnBrk="1" latinLnBrk="0" hangingPunct="1">
        <a:spcBef>
          <a:spcPct val="20000"/>
        </a:spcBef>
        <a:buClr>
          <a:schemeClr val="accent1"/>
        </a:buClr>
        <a:buSzPct val="80000"/>
        <a:buFont typeface="Wingdings 2" panose="05020102010507070707"/>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mn-lt"/>
          <a:ea typeface="+mn-ea"/>
          <a:cs typeface="+mn-cs"/>
        </a:defRPr>
      </a:lvl2pPr>
      <a:lvl3pPr marL="1106170" indent="-228600" algn="l" rtl="0" eaLnBrk="1" latinLnBrk="0" hangingPunct="1">
        <a:spcBef>
          <a:spcPct val="20000"/>
        </a:spcBef>
        <a:buClr>
          <a:schemeClr val="accent1"/>
        </a:buClr>
        <a:buFont typeface="Wingdings 2" panose="05020102010507070707"/>
        <a:buChar char=""/>
        <a:defRPr kumimoji="0" sz="2400" kern="1200">
          <a:solidFill>
            <a:schemeClr val="tx1"/>
          </a:solidFill>
          <a:latin typeface="+mn-lt"/>
          <a:ea typeface="+mn-ea"/>
          <a:cs typeface="+mn-cs"/>
        </a:defRPr>
      </a:lvl3pPr>
      <a:lvl4pPr marL="1371600" indent="-210185" algn="l" rtl="0" eaLnBrk="1" latinLnBrk="0" hangingPunct="1">
        <a:spcBef>
          <a:spcPct val="20000"/>
        </a:spcBef>
        <a:buClr>
          <a:schemeClr val="accent1"/>
        </a:buClr>
        <a:buFont typeface="Wingdings 2" panose="05020102010507070707"/>
        <a:buChar char=""/>
        <a:defRPr kumimoji="0" sz="2000" kern="1200">
          <a:solidFill>
            <a:schemeClr val="tx1"/>
          </a:solidFill>
          <a:latin typeface="+mn-lt"/>
          <a:ea typeface="+mn-ea"/>
          <a:cs typeface="+mn-cs"/>
        </a:defRPr>
      </a:lvl4pPr>
      <a:lvl5pPr marL="1600200" indent="-210185" algn="l" rtl="0" eaLnBrk="1" latinLnBrk="0" hangingPunct="1">
        <a:spcBef>
          <a:spcPct val="20000"/>
        </a:spcBef>
        <a:buClr>
          <a:schemeClr val="accent1">
            <a:tint val="75000"/>
          </a:schemeClr>
        </a:buClr>
        <a:buFont typeface="Wingdings 2" panose="05020102010507070707"/>
        <a:buChar char=""/>
        <a:defRPr kumimoji="0"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baike.baidu.com/view/2102387.ht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897564"/>
            <a:ext cx="8062912" cy="1102519"/>
          </a:xfrm>
        </p:spPr>
        <p:txBody>
          <a:bodyPr>
            <a:normAutofit/>
          </a:bodyPr>
          <a:lstStyle/>
          <a:p>
            <a:r>
              <a:rPr lang="zh-CN" altLang="en-US" sz="5400" b="1" dirty="0" smtClean="0"/>
              <a:t>保险基础知识</a:t>
            </a:r>
            <a:endParaRPr lang="zh-CN" altLang="en-US" sz="5400" b="1" dirty="0"/>
          </a:p>
        </p:txBody>
      </p:sp>
      <p:sp>
        <p:nvSpPr>
          <p:cNvPr id="4" name="等腰三角形 3"/>
          <p:cNvSpPr/>
          <p:nvPr/>
        </p:nvSpPr>
        <p:spPr>
          <a:xfrm rot="5400000">
            <a:off x="280525" y="1934681"/>
            <a:ext cx="1350150" cy="19042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我国金融架构</a:t>
            </a:r>
          </a:p>
        </p:txBody>
      </p:sp>
      <p:sp>
        <p:nvSpPr>
          <p:cNvPr id="3" name="内容占位符 2"/>
          <p:cNvSpPr>
            <a:spLocks noGrp="1"/>
          </p:cNvSpPr>
          <p:nvPr>
            <p:ph idx="1"/>
          </p:nvPr>
        </p:nvSpPr>
        <p:spPr>
          <a:xfrm>
            <a:off x="457200" y="1412106"/>
            <a:ext cx="3538736" cy="3643920"/>
          </a:xfrm>
        </p:spPr>
        <p:txBody>
          <a:bodyPr>
            <a:normAutofit lnSpcReduction="10000"/>
          </a:bodyPr>
          <a:lstStyle/>
          <a:p>
            <a:pPr marL="64135" indent="0">
              <a:buNone/>
            </a:pPr>
            <a:r>
              <a:rPr lang="zh-CN" altLang="en-US" sz="8000" b="1" dirty="0" smtClean="0"/>
              <a:t>中国   人民</a:t>
            </a:r>
            <a:endParaRPr lang="en-US" altLang="zh-CN" sz="8000" b="1" dirty="0" smtClean="0"/>
          </a:p>
          <a:p>
            <a:pPr marL="64135" indent="0">
              <a:buNone/>
            </a:pPr>
            <a:r>
              <a:rPr lang="zh-CN" altLang="en-US" sz="8000" b="1" dirty="0" smtClean="0"/>
              <a:t>银行</a:t>
            </a:r>
            <a:endParaRPr lang="zh-CN" altLang="en-US" sz="8000" b="1" dirty="0"/>
          </a:p>
          <a:p>
            <a:endParaRPr lang="zh-CN" altLang="en-US" dirty="0"/>
          </a:p>
        </p:txBody>
      </p:sp>
      <p:sp>
        <p:nvSpPr>
          <p:cNvPr id="5" name="等腰三角形 4"/>
          <p:cNvSpPr/>
          <p:nvPr/>
        </p:nvSpPr>
        <p:spPr>
          <a:xfrm>
            <a:off x="3995937" y="519522"/>
            <a:ext cx="4444999" cy="4389835"/>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 name="组合 6"/>
          <p:cNvGrpSpPr/>
          <p:nvPr/>
        </p:nvGrpSpPr>
        <p:grpSpPr>
          <a:xfrm>
            <a:off x="4824136" y="1055460"/>
            <a:ext cx="2889250" cy="1039156"/>
            <a:chOff x="2222499" y="130104"/>
            <a:chExt cx="2889250" cy="1385541"/>
          </a:xfrm>
        </p:grpSpPr>
        <p:sp>
          <p:nvSpPr>
            <p:cNvPr id="8" name="圆角矩形 7"/>
            <p:cNvSpPr/>
            <p:nvPr/>
          </p:nvSpPr>
          <p:spPr>
            <a:xfrm>
              <a:off x="2222499" y="130104"/>
              <a:ext cx="2889250" cy="1385541"/>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圆角矩形 4"/>
            <p:cNvSpPr/>
            <p:nvPr/>
          </p:nvSpPr>
          <p:spPr>
            <a:xfrm>
              <a:off x="2290136" y="197740"/>
              <a:ext cx="2753976" cy="125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CN" altLang="en-US" sz="5500" kern="1200" dirty="0" smtClean="0"/>
                <a:t>保监会</a:t>
              </a:r>
              <a:endParaRPr lang="zh-CN" altLang="en-US" sz="5500" kern="1200" dirty="0"/>
            </a:p>
          </p:txBody>
        </p:sp>
      </p:grpSp>
      <p:grpSp>
        <p:nvGrpSpPr>
          <p:cNvPr id="10" name="组合 9"/>
          <p:cNvGrpSpPr/>
          <p:nvPr/>
        </p:nvGrpSpPr>
        <p:grpSpPr>
          <a:xfrm>
            <a:off x="4773810" y="2310956"/>
            <a:ext cx="2889250" cy="1039156"/>
            <a:chOff x="2221084" y="1931820"/>
            <a:chExt cx="2889250" cy="1385541"/>
          </a:xfrm>
        </p:grpSpPr>
        <p:sp>
          <p:nvSpPr>
            <p:cNvPr id="11" name="圆角矩形 10"/>
            <p:cNvSpPr/>
            <p:nvPr/>
          </p:nvSpPr>
          <p:spPr>
            <a:xfrm>
              <a:off x="2221084" y="1931820"/>
              <a:ext cx="2889250" cy="1385541"/>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圆角矩形 4"/>
            <p:cNvSpPr/>
            <p:nvPr/>
          </p:nvSpPr>
          <p:spPr>
            <a:xfrm>
              <a:off x="2288721" y="1999457"/>
              <a:ext cx="2753976" cy="125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CN" altLang="en-US" sz="5500" kern="1200" dirty="0" smtClean="0"/>
                <a:t>证监会</a:t>
              </a:r>
              <a:endParaRPr lang="zh-CN" altLang="en-US" sz="5500" kern="1200" dirty="0"/>
            </a:p>
          </p:txBody>
        </p:sp>
      </p:grpSp>
      <p:grpSp>
        <p:nvGrpSpPr>
          <p:cNvPr id="13" name="组合 12"/>
          <p:cNvGrpSpPr/>
          <p:nvPr/>
        </p:nvGrpSpPr>
        <p:grpSpPr>
          <a:xfrm>
            <a:off x="4841447" y="3646140"/>
            <a:ext cx="2889250" cy="1039156"/>
            <a:chOff x="2221084" y="3804021"/>
            <a:chExt cx="2889250" cy="1385541"/>
          </a:xfrm>
        </p:grpSpPr>
        <p:sp>
          <p:nvSpPr>
            <p:cNvPr id="14" name="圆角矩形 13"/>
            <p:cNvSpPr/>
            <p:nvPr/>
          </p:nvSpPr>
          <p:spPr>
            <a:xfrm>
              <a:off x="2221084" y="3804021"/>
              <a:ext cx="2889250" cy="1385541"/>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圆角矩形 4"/>
            <p:cNvSpPr/>
            <p:nvPr/>
          </p:nvSpPr>
          <p:spPr>
            <a:xfrm>
              <a:off x="2288721" y="3871658"/>
              <a:ext cx="2753976" cy="1250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CN" altLang="en-US" sz="5500" kern="1200" dirty="0" smtClean="0"/>
                <a:t>银监会</a:t>
              </a:r>
              <a:endParaRPr lang="zh-CN" altLang="en-US" sz="5500" kern="1200"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977684"/>
            <a:ext cx="8229600" cy="1049274"/>
          </a:xfrm>
        </p:spPr>
        <p:txBody>
          <a:bodyPr>
            <a:normAutofit fontScale="90000"/>
          </a:bodyPr>
          <a:lstStyle/>
          <a:p>
            <a:r>
              <a:rPr lang="zh-CN" altLang="en-US" sz="7200" b="1" dirty="0">
                <a:solidFill>
                  <a:schemeClr val="accent2">
                    <a:lumMod val="60000"/>
                    <a:lumOff val="40000"/>
                  </a:schemeClr>
                </a:solidFill>
                <a:latin typeface="华文楷体" panose="02010600040101010101" pitchFamily="2" charset="-122"/>
                <a:ea typeface="华文楷体" panose="02010600040101010101" pitchFamily="2" charset="-122"/>
              </a:rPr>
              <a:t>保险</a:t>
            </a:r>
            <a:r>
              <a:rPr lang="zh-CN" altLang="en-US" sz="7200" b="1" dirty="0" smtClean="0">
                <a:solidFill>
                  <a:schemeClr val="accent2">
                    <a:lumMod val="60000"/>
                    <a:lumOff val="40000"/>
                  </a:schemeClr>
                </a:solidFill>
                <a:latin typeface="华文楷体" panose="02010600040101010101" pitchFamily="2" charset="-122"/>
                <a:ea typeface="华文楷体" panose="02010600040101010101" pitchFamily="2" charset="-122"/>
              </a:rPr>
              <a:t>合同</a:t>
            </a:r>
            <a:endParaRPr lang="zh-CN" altLang="en-US" sz="7200" dirty="0">
              <a:solidFill>
                <a:schemeClr val="accent2">
                  <a:lumMod val="60000"/>
                  <a:lumOff val="40000"/>
                </a:schemeClr>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楷体" panose="02010600040101010101" pitchFamily="2" charset="-122"/>
                <a:ea typeface="华文楷体" panose="02010600040101010101" pitchFamily="2" charset="-122"/>
              </a:rPr>
              <a:t>保险合同的要素</a:t>
            </a:r>
          </a:p>
        </p:txBody>
      </p:sp>
      <p:sp>
        <p:nvSpPr>
          <p:cNvPr id="3" name="内容占位符 2"/>
          <p:cNvSpPr>
            <a:spLocks noGrp="1"/>
          </p:cNvSpPr>
          <p:nvPr>
            <p:ph idx="1"/>
          </p:nvPr>
        </p:nvSpPr>
        <p:spPr/>
        <p:txBody>
          <a:bodyPr>
            <a:normAutofit fontScale="57500" lnSpcReduction="20000"/>
          </a:bodyPr>
          <a:lstStyle/>
          <a:p>
            <a:r>
              <a:rPr lang="zh-CN" altLang="en-US" sz="3500" b="1" dirty="0" smtClean="0">
                <a:latin typeface="华文楷体" panose="02010600040101010101" pitchFamily="2" charset="-122"/>
                <a:ea typeface="华文楷体" panose="02010600040101010101" pitchFamily="2" charset="-122"/>
              </a:rPr>
              <a:t>（一）保险</a:t>
            </a:r>
            <a:r>
              <a:rPr lang="zh-CN" altLang="en-US" sz="3500" b="1" dirty="0">
                <a:latin typeface="华文楷体" panose="02010600040101010101" pitchFamily="2" charset="-122"/>
                <a:ea typeface="华文楷体" panose="02010600040101010101" pitchFamily="2" charset="-122"/>
              </a:rPr>
              <a:t>合同包括当事人和关系人 </a:t>
            </a:r>
            <a:endParaRPr lang="en-US" altLang="zh-CN" sz="3500" b="1" dirty="0">
              <a:latin typeface="华文楷体" panose="02010600040101010101" pitchFamily="2" charset="-122"/>
              <a:ea typeface="华文楷体" panose="02010600040101010101" pitchFamily="2" charset="-122"/>
            </a:endParaRPr>
          </a:p>
          <a:p>
            <a:pPr marL="0" indent="0">
              <a:buNone/>
            </a:pPr>
            <a:r>
              <a:rPr lang="en-US" altLang="zh-CN" sz="3500" b="1" dirty="0">
                <a:latin typeface="华文楷体" panose="02010600040101010101" pitchFamily="2" charset="-122"/>
                <a:ea typeface="华文楷体" panose="02010600040101010101" pitchFamily="2" charset="-122"/>
              </a:rPr>
              <a:t>1 </a:t>
            </a:r>
            <a:r>
              <a:rPr lang="zh-CN" altLang="en-US" sz="3500" b="1" dirty="0">
                <a:latin typeface="华文楷体" panose="02010600040101010101" pitchFamily="2" charset="-122"/>
                <a:ea typeface="华文楷体" panose="02010600040101010101" pitchFamily="2" charset="-122"/>
              </a:rPr>
              <a:t>、保险合同的</a:t>
            </a:r>
            <a:r>
              <a:rPr lang="zh-CN" altLang="en-US" sz="3500" b="1" u="sng" dirty="0">
                <a:solidFill>
                  <a:srgbClr val="FF0000"/>
                </a:solidFill>
                <a:latin typeface="华文楷体" panose="02010600040101010101" pitchFamily="2" charset="-122"/>
                <a:ea typeface="华文楷体" panose="02010600040101010101" pitchFamily="2" charset="-122"/>
              </a:rPr>
              <a:t>当事人</a:t>
            </a:r>
            <a:r>
              <a:rPr lang="zh-CN" altLang="en-US" sz="3500" b="1" dirty="0">
                <a:latin typeface="华文楷体" panose="02010600040101010101" pitchFamily="2" charset="-122"/>
                <a:ea typeface="华文楷体" panose="02010600040101010101" pitchFamily="2" charset="-122"/>
              </a:rPr>
              <a:t> </a:t>
            </a:r>
            <a:r>
              <a:rPr lang="zh-CN" altLang="en-US" sz="3500" b="1" dirty="0" smtClean="0">
                <a:latin typeface="华文楷体" panose="02010600040101010101" pitchFamily="2" charset="-122"/>
                <a:ea typeface="华文楷体" panose="02010600040101010101" pitchFamily="2" charset="-122"/>
              </a:rPr>
              <a:t>包括</a:t>
            </a:r>
            <a:r>
              <a:rPr lang="zh-CN" altLang="en-US" sz="3500" b="1" u="sng" dirty="0">
                <a:solidFill>
                  <a:srgbClr val="FFFF00"/>
                </a:solidFill>
                <a:latin typeface="华文楷体" panose="02010600040101010101" pitchFamily="2" charset="-122"/>
                <a:ea typeface="华文楷体" panose="02010600040101010101" pitchFamily="2" charset="-122"/>
              </a:rPr>
              <a:t>保险人</a:t>
            </a:r>
            <a:r>
              <a:rPr lang="zh-CN" altLang="en-US" sz="3500" b="1" dirty="0">
                <a:latin typeface="华文楷体" panose="02010600040101010101" pitchFamily="2" charset="-122"/>
                <a:ea typeface="华文楷体" panose="02010600040101010101" pitchFamily="2" charset="-122"/>
              </a:rPr>
              <a:t>和</a:t>
            </a:r>
            <a:r>
              <a:rPr lang="zh-CN" altLang="en-US" sz="3500" b="1" u="sng" dirty="0">
                <a:solidFill>
                  <a:srgbClr val="FFFF00"/>
                </a:solidFill>
                <a:latin typeface="华文楷体" panose="02010600040101010101" pitchFamily="2" charset="-122"/>
                <a:ea typeface="华文楷体" panose="02010600040101010101" pitchFamily="2" charset="-122"/>
              </a:rPr>
              <a:t>投保人</a:t>
            </a:r>
            <a:r>
              <a:rPr lang="zh-CN" altLang="en-US" sz="3500" b="1" dirty="0">
                <a:latin typeface="华文楷体" panose="02010600040101010101" pitchFamily="2" charset="-122"/>
                <a:ea typeface="华文楷体" panose="02010600040101010101" pitchFamily="2" charset="-122"/>
              </a:rPr>
              <a:t>。</a:t>
            </a:r>
          </a:p>
          <a:p>
            <a:pPr marL="0" indent="0">
              <a:buNone/>
            </a:pPr>
            <a:r>
              <a:rPr lang="zh-CN" altLang="en-US" sz="3500" b="1" dirty="0">
                <a:latin typeface="华文楷体" panose="02010600040101010101" pitchFamily="2" charset="-122"/>
                <a:ea typeface="华文楷体" panose="02010600040101010101" pitchFamily="2" charset="-122"/>
              </a:rPr>
              <a:t>保险人： 又称“承保人，指保险公司</a:t>
            </a:r>
            <a:endParaRPr lang="en-US" altLang="zh-CN" sz="3500" b="1" dirty="0">
              <a:latin typeface="华文楷体" panose="02010600040101010101" pitchFamily="2" charset="-122"/>
              <a:ea typeface="华文楷体" panose="02010600040101010101" pitchFamily="2" charset="-122"/>
            </a:endParaRPr>
          </a:p>
          <a:p>
            <a:pPr marL="0" indent="0">
              <a:buNone/>
            </a:pPr>
            <a:r>
              <a:rPr lang="zh-CN" altLang="en-US" sz="3500" b="1" dirty="0">
                <a:latin typeface="华文楷体" panose="02010600040101010101" pitchFamily="2" charset="-122"/>
                <a:ea typeface="华文楷体" panose="02010600040101010101" pitchFamily="2" charset="-122"/>
              </a:rPr>
              <a:t>投保人：订立合同的人，交保费的人！</a:t>
            </a:r>
            <a:endParaRPr lang="en-US" altLang="zh-CN" sz="3500" b="1" dirty="0" smtClean="0">
              <a:latin typeface="华文楷体" panose="02010600040101010101" pitchFamily="2" charset="-122"/>
              <a:ea typeface="华文楷体" panose="02010600040101010101" pitchFamily="2" charset="-122"/>
            </a:endParaRPr>
          </a:p>
          <a:p>
            <a:pPr marL="0" indent="0">
              <a:buNone/>
            </a:pPr>
            <a:r>
              <a:rPr lang="en-US" altLang="zh-CN" sz="3500" b="1" dirty="0">
                <a:latin typeface="华文楷体" panose="02010600040101010101" pitchFamily="2" charset="-122"/>
                <a:ea typeface="华文楷体" panose="02010600040101010101" pitchFamily="2" charset="-122"/>
              </a:rPr>
              <a:t>2</a:t>
            </a:r>
            <a:r>
              <a:rPr lang="zh-CN" altLang="en-US" sz="3500" b="1" dirty="0">
                <a:latin typeface="华文楷体" panose="02010600040101010101" pitchFamily="2" charset="-122"/>
                <a:ea typeface="华文楷体" panose="02010600040101010101" pitchFamily="2" charset="-122"/>
              </a:rPr>
              <a:t>、保险合同的</a:t>
            </a:r>
            <a:r>
              <a:rPr lang="zh-CN" altLang="en-US" sz="3500" b="1" u="sng" dirty="0">
                <a:solidFill>
                  <a:srgbClr val="FF0000"/>
                </a:solidFill>
                <a:latin typeface="华文楷体" panose="02010600040101010101" pitchFamily="2" charset="-122"/>
                <a:ea typeface="华文楷体" panose="02010600040101010101" pitchFamily="2" charset="-122"/>
              </a:rPr>
              <a:t>关系人</a:t>
            </a:r>
            <a:r>
              <a:rPr lang="zh-CN" altLang="en-US" sz="3500" b="1" dirty="0">
                <a:latin typeface="华文楷体" panose="02010600040101010101" pitchFamily="2" charset="-122"/>
                <a:ea typeface="华文楷体" panose="02010600040101010101" pitchFamily="2" charset="-122"/>
              </a:rPr>
              <a:t>包括</a:t>
            </a:r>
            <a:r>
              <a:rPr lang="zh-CN" altLang="en-US" sz="3500" b="1" u="sng" dirty="0">
                <a:solidFill>
                  <a:srgbClr val="FFFF00"/>
                </a:solidFill>
                <a:latin typeface="华文楷体" panose="02010600040101010101" pitchFamily="2" charset="-122"/>
                <a:ea typeface="华文楷体" panose="02010600040101010101" pitchFamily="2" charset="-122"/>
              </a:rPr>
              <a:t>被保险人</a:t>
            </a:r>
            <a:r>
              <a:rPr lang="zh-CN" altLang="en-US" sz="3500" b="1" dirty="0">
                <a:latin typeface="华文楷体" panose="02010600040101010101" pitchFamily="2" charset="-122"/>
                <a:ea typeface="华文楷体" panose="02010600040101010101" pitchFamily="2" charset="-122"/>
              </a:rPr>
              <a:t>和</a:t>
            </a:r>
            <a:r>
              <a:rPr lang="zh-CN" altLang="en-US" sz="3500" b="1" u="sng" dirty="0">
                <a:solidFill>
                  <a:srgbClr val="FFFF00"/>
                </a:solidFill>
                <a:latin typeface="华文楷体" panose="02010600040101010101" pitchFamily="2" charset="-122"/>
                <a:ea typeface="华文楷体" panose="02010600040101010101" pitchFamily="2" charset="-122"/>
              </a:rPr>
              <a:t>受益人</a:t>
            </a:r>
            <a:endParaRPr lang="en-US" altLang="zh-CN" sz="3500" b="1" u="sng" dirty="0">
              <a:solidFill>
                <a:srgbClr val="FFFF00"/>
              </a:solidFill>
              <a:latin typeface="华文楷体" panose="02010600040101010101" pitchFamily="2" charset="-122"/>
              <a:ea typeface="华文楷体" panose="02010600040101010101" pitchFamily="2" charset="-122"/>
            </a:endParaRPr>
          </a:p>
          <a:p>
            <a:pPr marL="0" indent="0">
              <a:buNone/>
            </a:pPr>
            <a:r>
              <a:rPr lang="zh-CN" altLang="en-US" sz="3500" b="1" dirty="0">
                <a:latin typeface="华文楷体" panose="02010600040101010101" pitchFamily="2" charset="-122"/>
                <a:ea typeface="华文楷体" panose="02010600040101010101" pitchFamily="2" charset="-122"/>
              </a:rPr>
              <a:t>被保险人：被保险人是指其财产或者人身受保险合同保障，享有保险金请求权的人。被保人和投保人关系，必须具有法律关系</a:t>
            </a:r>
            <a:r>
              <a:rPr lang="en-US" altLang="zh-CN" sz="3500" b="1" dirty="0">
                <a:latin typeface="华文楷体" panose="02010600040101010101" pitchFamily="2" charset="-122"/>
                <a:ea typeface="华文楷体" panose="02010600040101010101" pitchFamily="2" charset="-122"/>
              </a:rPr>
              <a:t>!</a:t>
            </a:r>
            <a:r>
              <a:rPr lang="zh-CN" altLang="en-US" sz="3500" b="1" dirty="0">
                <a:latin typeface="华文楷体" panose="02010600040101010101" pitchFamily="2" charset="-122"/>
                <a:ea typeface="华文楷体" panose="02010600040101010101" pitchFamily="2" charset="-122"/>
              </a:rPr>
              <a:t>一般指第一顺序继承人或者雇主雇佣关系</a:t>
            </a:r>
            <a:r>
              <a:rPr lang="zh-CN" altLang="en-US" sz="3500" b="1" dirty="0" smtClean="0">
                <a:latin typeface="华文楷体" panose="02010600040101010101" pitchFamily="2" charset="-122"/>
                <a:ea typeface="华文楷体" panose="02010600040101010101" pitchFamily="2" charset="-122"/>
              </a:rPr>
              <a:t>！</a:t>
            </a:r>
            <a:endParaRPr lang="en-US" altLang="zh-CN" sz="3500" b="1" dirty="0" smtClean="0">
              <a:latin typeface="华文楷体" panose="02010600040101010101" pitchFamily="2" charset="-122"/>
              <a:ea typeface="华文楷体" panose="02010600040101010101" pitchFamily="2" charset="-122"/>
            </a:endParaRPr>
          </a:p>
          <a:p>
            <a:pPr marL="0" indent="0">
              <a:buNone/>
            </a:pPr>
            <a:r>
              <a:rPr lang="en-US" altLang="zh-CN" sz="3500" b="1" dirty="0">
                <a:latin typeface="华文楷体" panose="02010600040101010101" pitchFamily="2" charset="-122"/>
                <a:ea typeface="华文楷体" panose="02010600040101010101" pitchFamily="2" charset="-122"/>
              </a:rPr>
              <a:t>3</a:t>
            </a:r>
            <a:r>
              <a:rPr lang="zh-CN" altLang="en-US" sz="3500" b="1" dirty="0">
                <a:latin typeface="华文楷体" panose="02010600040101010101" pitchFamily="2" charset="-122"/>
                <a:ea typeface="华文楷体" panose="02010600040101010101" pitchFamily="2" charset="-122"/>
              </a:rPr>
              <a:t>、受益人</a:t>
            </a:r>
          </a:p>
          <a:p>
            <a:pPr marL="0" indent="0">
              <a:buNone/>
            </a:pPr>
            <a:r>
              <a:rPr lang="zh-CN" altLang="en-US" sz="3500" b="1" dirty="0">
                <a:latin typeface="华文楷体" panose="02010600040101010101" pitchFamily="2" charset="-122"/>
                <a:ea typeface="华文楷体" panose="02010600040101010101" pitchFamily="2" charset="-122"/>
              </a:rPr>
              <a:t>受益人是指合同中由被保险人或者投保人指定的享有保险金请求权的人。</a:t>
            </a:r>
            <a:endParaRPr lang="zh-CN" altLang="en-US" b="1" dirty="0">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4649" y="1308489"/>
            <a:ext cx="2398787" cy="157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楷体" panose="02010600040101010101" pitchFamily="2" charset="-122"/>
                <a:ea typeface="华文楷体" panose="02010600040101010101" pitchFamily="2" charset="-122"/>
              </a:rPr>
              <a:t>保险合同的基本事项</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457200" y="1412106"/>
            <a:ext cx="5338936" cy="3535908"/>
          </a:xfrm>
        </p:spPr>
        <p:txBody>
          <a:bodyPr>
            <a:normAutofit fontScale="92500" lnSpcReduction="10000"/>
          </a:bodyPr>
          <a:lstStyle/>
          <a:p>
            <a:r>
              <a:rPr lang="zh-CN" altLang="en-US" b="1" dirty="0">
                <a:latin typeface="华文楷体" panose="02010600040101010101" pitchFamily="2" charset="-122"/>
                <a:ea typeface="华文楷体" panose="02010600040101010101" pitchFamily="2" charset="-122"/>
              </a:rPr>
              <a:t>在保险合同中应载明名称、住所的一般是对投保人、被保险人和受益人而言</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保险标的  （被保的人或者物）</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保险责任和责任免除。</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保险价值，保险金额，保险金赔偿或给付办法，违约责任和争议处理</a:t>
            </a:r>
            <a:endParaRPr lang="en-US" altLang="zh-CN" b="1"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475" y="1851670"/>
            <a:ext cx="257175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保险合同的特征</a:t>
            </a:r>
          </a:p>
        </p:txBody>
      </p:sp>
      <p:sp>
        <p:nvSpPr>
          <p:cNvPr id="3" name="内容占位符 2"/>
          <p:cNvSpPr>
            <a:spLocks noGrp="1"/>
          </p:cNvSpPr>
          <p:nvPr>
            <p:ph sz="half" idx="1"/>
          </p:nvPr>
        </p:nvSpPr>
        <p:spPr>
          <a:xfrm>
            <a:off x="457200" y="1291590"/>
            <a:ext cx="3761740" cy="3394710"/>
          </a:xfrm>
        </p:spPr>
        <p:txBody>
          <a:bodyPr>
            <a:normAutofit/>
          </a:bodyPr>
          <a:lstStyle/>
          <a:p>
            <a:r>
              <a:rPr lang="zh-CN" altLang="en-US" b="1" dirty="0">
                <a:latin typeface="华文楷体" panose="02010600040101010101" pitchFamily="2" charset="-122"/>
                <a:ea typeface="华文楷体" panose="02010600040101010101" pitchFamily="2" charset="-122"/>
              </a:rPr>
              <a:t>保险合同是</a:t>
            </a:r>
            <a:r>
              <a:rPr lang="zh-CN" altLang="en-US" b="1" dirty="0">
                <a:solidFill>
                  <a:srgbClr val="FF0000"/>
                </a:solidFill>
                <a:latin typeface="华文楷体" panose="02010600040101010101" pitchFamily="2" charset="-122"/>
                <a:ea typeface="华文楷体" panose="02010600040101010101" pitchFamily="2" charset="-122"/>
              </a:rPr>
              <a:t>有偿合同</a:t>
            </a:r>
          </a:p>
          <a:p>
            <a:r>
              <a:rPr lang="zh-CN" altLang="en-US" b="1" dirty="0">
                <a:latin typeface="华文楷体" panose="02010600040101010101" pitchFamily="2" charset="-122"/>
                <a:ea typeface="华文楷体" panose="02010600040101010101" pitchFamily="2" charset="-122"/>
              </a:rPr>
              <a:t>保险合同是</a:t>
            </a:r>
            <a:r>
              <a:rPr lang="zh-CN" altLang="en-US" b="1" dirty="0">
                <a:solidFill>
                  <a:srgbClr val="FF0000"/>
                </a:solidFill>
                <a:latin typeface="华文楷体" panose="02010600040101010101" pitchFamily="2" charset="-122"/>
                <a:ea typeface="华文楷体" panose="02010600040101010101" pitchFamily="2" charset="-122"/>
              </a:rPr>
              <a:t>保障合同</a:t>
            </a:r>
          </a:p>
          <a:p>
            <a:r>
              <a:rPr lang="zh-CN" altLang="en-US" b="1" dirty="0">
                <a:latin typeface="华文楷体" panose="02010600040101010101" pitchFamily="2" charset="-122"/>
                <a:ea typeface="华文楷体" panose="02010600040101010101" pitchFamily="2" charset="-122"/>
              </a:rPr>
              <a:t>保险合同是有条件的</a:t>
            </a:r>
          </a:p>
          <a:p>
            <a:pPr marL="64135" indent="0">
              <a:buNone/>
            </a:pPr>
            <a:r>
              <a:rPr lang="zh-CN" altLang="en-US" b="1" dirty="0">
                <a:solidFill>
                  <a:srgbClr val="FF0000"/>
                </a:solidFill>
                <a:latin typeface="华文楷体" panose="02010600040101010101" pitchFamily="2" charset="-122"/>
                <a:ea typeface="华文楷体" panose="02010600040101010101" pitchFamily="2" charset="-122"/>
              </a:rPr>
              <a:t>双务</a:t>
            </a:r>
            <a:r>
              <a:rPr lang="zh-CN" altLang="en-US" b="1" dirty="0" smtClean="0">
                <a:solidFill>
                  <a:srgbClr val="FF0000"/>
                </a:solidFill>
                <a:latin typeface="华文楷体" panose="02010600040101010101" pitchFamily="2" charset="-122"/>
                <a:ea typeface="华文楷体" panose="02010600040101010101" pitchFamily="2" charset="-122"/>
              </a:rPr>
              <a:t>合同</a:t>
            </a:r>
            <a:endParaRPr lang="zh-CN" altLang="en-US" b="1" dirty="0">
              <a:solidFill>
                <a:srgbClr val="FF0000"/>
              </a:solidFill>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保险合同是</a:t>
            </a:r>
            <a:r>
              <a:rPr lang="zh-CN" altLang="en-US" b="1" dirty="0">
                <a:solidFill>
                  <a:srgbClr val="FF0000"/>
                </a:solidFill>
                <a:latin typeface="华文楷体" panose="02010600040101010101" pitchFamily="2" charset="-122"/>
                <a:ea typeface="华文楷体" panose="02010600040101010101" pitchFamily="2" charset="-122"/>
              </a:rPr>
              <a:t>射幸合同</a:t>
            </a:r>
          </a:p>
          <a:p>
            <a:r>
              <a:rPr lang="zh-CN" altLang="en-US" b="1" dirty="0">
                <a:latin typeface="华文楷体" panose="02010600040101010101" pitchFamily="2" charset="-122"/>
                <a:ea typeface="华文楷体" panose="02010600040101010101" pitchFamily="2" charset="-122"/>
              </a:rPr>
              <a:t>保险合同是最大</a:t>
            </a:r>
            <a:r>
              <a:rPr lang="zh-CN" altLang="en-US" b="1" dirty="0">
                <a:solidFill>
                  <a:srgbClr val="FF0000"/>
                </a:solidFill>
                <a:latin typeface="华文楷体" panose="02010600040101010101" pitchFamily="2" charset="-122"/>
                <a:ea typeface="华文楷体" panose="02010600040101010101" pitchFamily="2" charset="-122"/>
              </a:rPr>
              <a:t>诚信</a:t>
            </a:r>
          </a:p>
          <a:p>
            <a:pPr marL="64135" indent="0">
              <a:buNone/>
            </a:pPr>
            <a:r>
              <a:rPr lang="zh-CN" altLang="en-US" b="1" dirty="0">
                <a:solidFill>
                  <a:srgbClr val="FF0000"/>
                </a:solidFill>
                <a:latin typeface="华文楷体" panose="02010600040101010101" pitchFamily="2" charset="-122"/>
                <a:ea typeface="华文楷体" panose="02010600040101010101" pitchFamily="2" charset="-122"/>
              </a:rPr>
              <a:t>保险</a:t>
            </a:r>
            <a:r>
              <a:rPr lang="zh-CN" altLang="en-US" b="1" dirty="0" smtClean="0">
                <a:solidFill>
                  <a:srgbClr val="FF0000"/>
                </a:solidFill>
                <a:latin typeface="华文楷体" panose="02010600040101010101" pitchFamily="2" charset="-122"/>
                <a:ea typeface="华文楷体" panose="02010600040101010101" pitchFamily="2" charset="-122"/>
              </a:rPr>
              <a:t>合同</a:t>
            </a:r>
            <a:endParaRPr lang="en-US" altLang="zh-CN" b="1" dirty="0">
              <a:solidFill>
                <a:srgbClr val="FF0000"/>
              </a:solidFill>
              <a:latin typeface="华文楷体" panose="02010600040101010101" pitchFamily="2" charset="-122"/>
              <a:ea typeface="华文楷体" panose="02010600040101010101" pitchFamily="2" charset="-122"/>
            </a:endParaRPr>
          </a:p>
        </p:txBody>
      </p:sp>
      <p:sp>
        <p:nvSpPr>
          <p:cNvPr id="4" name="内容占位符 3"/>
          <p:cNvSpPr>
            <a:spLocks noGrp="1"/>
          </p:cNvSpPr>
          <p:nvPr>
            <p:ph sz="half" idx="2"/>
          </p:nvPr>
        </p:nvSpPr>
        <p:spPr>
          <a:xfrm>
            <a:off x="4716016" y="1131590"/>
            <a:ext cx="3829685" cy="3384550"/>
          </a:xfrm>
        </p:spPr>
        <p:txBody>
          <a:bodyPr>
            <a:noAutofit/>
          </a:bodyPr>
          <a:lstStyle/>
          <a:p>
            <a:r>
              <a:rPr lang="zh-CN" altLang="en-US" sz="2400" b="1" dirty="0">
                <a:latin typeface="华文楷体" panose="02010600040101010101" pitchFamily="2" charset="-122"/>
                <a:ea typeface="华文楷体" panose="02010600040101010101" pitchFamily="2" charset="-122"/>
              </a:rPr>
              <a:t>原保险</a:t>
            </a:r>
            <a:r>
              <a:rPr lang="zh-CN" altLang="en-US" sz="2400" b="1" dirty="0" smtClean="0">
                <a:latin typeface="华文楷体" panose="02010600040101010101" pitchFamily="2" charset="-122"/>
                <a:ea typeface="华文楷体" panose="02010600040101010101" pitchFamily="2" charset="-122"/>
              </a:rPr>
              <a:t>合同：原</a:t>
            </a:r>
            <a:r>
              <a:rPr lang="zh-CN" altLang="en-US" sz="2400" b="1" dirty="0">
                <a:latin typeface="华文楷体" panose="02010600040101010101" pitchFamily="2" charset="-122"/>
                <a:ea typeface="华文楷体" panose="02010600040101010101" pitchFamily="2" charset="-122"/>
              </a:rPr>
              <a:t>保险合同是指保险人与投保人直接订立的保险合同，合同保障的对象是</a:t>
            </a:r>
            <a:r>
              <a:rPr lang="zh-CN" altLang="en-US" sz="2400" b="1" dirty="0" smtClean="0">
                <a:latin typeface="华文楷体" panose="02010600040101010101" pitchFamily="2" charset="-122"/>
                <a:ea typeface="华文楷体" panose="02010600040101010101" pitchFamily="2" charset="-122"/>
              </a:rPr>
              <a:t>被保险人。</a:t>
            </a:r>
            <a:endParaRPr lang="en-US" altLang="zh-CN" sz="2400" b="1" dirty="0" smtClean="0">
              <a:latin typeface="华文楷体" panose="02010600040101010101" pitchFamily="2" charset="-122"/>
              <a:ea typeface="华文楷体" panose="02010600040101010101" pitchFamily="2" charset="-122"/>
            </a:endParaRPr>
          </a:p>
          <a:p>
            <a:r>
              <a:rPr lang="zh-CN" altLang="en-US" sz="2400" b="1" dirty="0" smtClean="0">
                <a:latin typeface="华文楷体" panose="02010600040101010101" pitchFamily="2" charset="-122"/>
                <a:ea typeface="华文楷体" panose="02010600040101010101" pitchFamily="2" charset="-122"/>
              </a:rPr>
              <a:t>再</a:t>
            </a:r>
            <a:r>
              <a:rPr lang="zh-CN" altLang="en-US" sz="2400" b="1" dirty="0">
                <a:latin typeface="华文楷体" panose="02010600040101010101" pitchFamily="2" charset="-122"/>
                <a:ea typeface="华文楷体" panose="02010600040101010101" pitchFamily="2" charset="-122"/>
              </a:rPr>
              <a:t>保险</a:t>
            </a:r>
            <a:r>
              <a:rPr lang="zh-CN" altLang="en-US" sz="2400" b="1" dirty="0" smtClean="0">
                <a:latin typeface="华文楷体" panose="02010600040101010101" pitchFamily="2" charset="-122"/>
                <a:ea typeface="华文楷体" panose="02010600040101010101" pitchFamily="2" charset="-122"/>
              </a:rPr>
              <a:t>合同：再</a:t>
            </a:r>
            <a:r>
              <a:rPr lang="zh-CN" altLang="en-US" sz="2400" b="1" dirty="0">
                <a:latin typeface="华文楷体" panose="02010600040101010101" pitchFamily="2" charset="-122"/>
                <a:ea typeface="华文楷体" panose="02010600040101010101" pitchFamily="2" charset="-122"/>
              </a:rPr>
              <a:t>保险合同是指保险人为了将其所承担的保险责任转移给其他的保险人</a:t>
            </a:r>
            <a:r>
              <a:rPr lang="zh-CN" altLang="en-US" sz="2400" b="1" dirty="0" smtClean="0">
                <a:latin typeface="华文楷体" panose="02010600040101010101" pitchFamily="2" charset="-122"/>
                <a:ea typeface="华文楷体" panose="02010600040101010101" pitchFamily="2" charset="-122"/>
              </a:rPr>
              <a:t>而订立</a:t>
            </a:r>
            <a:r>
              <a:rPr lang="zh-CN" altLang="en-US" sz="2400" b="1" dirty="0">
                <a:latin typeface="华文楷体" panose="02010600040101010101" pitchFamily="2" charset="-122"/>
                <a:ea typeface="华文楷体" panose="02010600040101010101" pitchFamily="2" charset="-122"/>
              </a:rPr>
              <a:t>的保险</a:t>
            </a:r>
            <a:r>
              <a:rPr lang="zh-CN" altLang="en-US" sz="2400" b="1" dirty="0" smtClean="0">
                <a:latin typeface="华文楷体" panose="02010600040101010101" pitchFamily="2" charset="-122"/>
                <a:ea typeface="华文楷体" panose="02010600040101010101" pitchFamily="2" charset="-122"/>
              </a:rPr>
              <a:t>合同。</a:t>
            </a:r>
          </a:p>
          <a:p>
            <a:endParaRPr lang="zh-CN" altLang="en-US" sz="2400" b="1" dirty="0" smtClean="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楷体" panose="02010600040101010101" pitchFamily="2" charset="-122"/>
                <a:ea typeface="华文楷体" panose="02010600040101010101" pitchFamily="2" charset="-122"/>
              </a:rPr>
              <a:t>保险合同条款的解释</a:t>
            </a:r>
            <a:r>
              <a:rPr lang="zh-CN" altLang="en-US" b="1" dirty="0" smtClean="0">
                <a:latin typeface="华文楷体" panose="02010600040101010101" pitchFamily="2" charset="-122"/>
                <a:ea typeface="华文楷体" panose="02010600040101010101" pitchFamily="2" charset="-122"/>
              </a:rPr>
              <a:t>效力</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457200" y="1412106"/>
            <a:ext cx="4330824" cy="3391892"/>
          </a:xfrm>
        </p:spPr>
        <p:txBody>
          <a:bodyPr>
            <a:normAutofit fontScale="92500" lnSpcReduction="20000"/>
          </a:bodyPr>
          <a:lstStyle/>
          <a:p>
            <a:r>
              <a:rPr lang="zh-CN" altLang="en-US" sz="3200" b="1" dirty="0">
                <a:latin typeface="华文楷体" panose="02010600040101010101" pitchFamily="2" charset="-122"/>
                <a:ea typeface="华文楷体" panose="02010600040101010101" pitchFamily="2" charset="-122"/>
              </a:rPr>
              <a:t>解释者身份的不同，</a:t>
            </a:r>
            <a:r>
              <a:rPr lang="zh-CN" altLang="en-US" sz="3200" b="1" dirty="0">
                <a:solidFill>
                  <a:srgbClr val="FF0000"/>
                </a:solidFill>
                <a:latin typeface="华文楷体" panose="02010600040101010101" pitchFamily="2" charset="-122"/>
                <a:ea typeface="华文楷体" panose="02010600040101010101" pitchFamily="2" charset="-122"/>
              </a:rPr>
              <a:t>可以分为有权解释和无权解释。</a:t>
            </a:r>
          </a:p>
          <a:p>
            <a:r>
              <a:rPr lang="zh-CN" altLang="en-US" sz="3200" b="1" dirty="0">
                <a:latin typeface="华文楷体" panose="02010600040101010101" pitchFamily="2" charset="-122"/>
                <a:ea typeface="华文楷体" panose="02010600040101010101" pitchFamily="2" charset="-122"/>
              </a:rPr>
              <a:t>有权解释：</a:t>
            </a:r>
            <a:r>
              <a:rPr lang="zh-CN" altLang="en-US" sz="3200" b="1" dirty="0">
                <a:solidFill>
                  <a:srgbClr val="FF0000"/>
                </a:solidFill>
                <a:latin typeface="华文楷体" panose="02010600040101010101" pitchFamily="2" charset="-122"/>
                <a:ea typeface="华文楷体" panose="02010600040101010101" pitchFamily="2" charset="-122"/>
              </a:rPr>
              <a:t>立法解释，司法解释，行政解释，仲裁解释</a:t>
            </a:r>
            <a:endParaRPr lang="en-US" altLang="zh-CN" sz="3200" b="1" dirty="0">
              <a:solidFill>
                <a:srgbClr val="FF0000"/>
              </a:solidFill>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无权解释：</a:t>
            </a:r>
            <a:r>
              <a:rPr lang="zh-CN" altLang="en-US" sz="3200" b="1" dirty="0">
                <a:solidFill>
                  <a:srgbClr val="FF0000"/>
                </a:solidFill>
                <a:latin typeface="华文楷体" panose="02010600040101010101" pitchFamily="2" charset="-122"/>
                <a:ea typeface="华文楷体" panose="02010600040101010101" pitchFamily="2" charset="-122"/>
              </a:rPr>
              <a:t>一般社会团体、专家</a:t>
            </a:r>
            <a:r>
              <a:rPr lang="zh-CN" altLang="en-US" sz="3200" b="1" dirty="0" smtClean="0">
                <a:solidFill>
                  <a:srgbClr val="FF0000"/>
                </a:solidFill>
                <a:latin typeface="华文楷体" panose="02010600040101010101" pitchFamily="2" charset="-122"/>
                <a:ea typeface="华文楷体" panose="02010600040101010101" pitchFamily="2" charset="-122"/>
              </a:rPr>
              <a:t>学者</a:t>
            </a:r>
            <a:endParaRPr lang="en-US" altLang="zh-CN" sz="3200" b="1" dirty="0">
              <a:solidFill>
                <a:srgbClr val="FF0000"/>
              </a:solidFill>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779662"/>
            <a:ext cx="39338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楷体" panose="02010600040101010101" pitchFamily="2" charset="-122"/>
                <a:ea typeface="华文楷体" panose="02010600040101010101" pitchFamily="2" charset="-122"/>
              </a:rPr>
              <a:t>保险合同争议的处理方式</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457200" y="1412106"/>
            <a:ext cx="4402832" cy="3463900"/>
          </a:xfrm>
        </p:spPr>
        <p:txBody>
          <a:bodyPr>
            <a:normAutofit fontScale="92500" lnSpcReduction="10000"/>
          </a:bodyPr>
          <a:lstStyle/>
          <a:p>
            <a:r>
              <a:rPr lang="zh-CN" altLang="en-US" dirty="0">
                <a:latin typeface="华文楷体" panose="02010600040101010101" pitchFamily="2" charset="-122"/>
                <a:ea typeface="华文楷体" panose="02010600040101010101" pitchFamily="2" charset="-122"/>
              </a:rPr>
              <a:t>（一） </a:t>
            </a:r>
            <a:r>
              <a:rPr lang="zh-CN" altLang="en-US" b="1" dirty="0">
                <a:solidFill>
                  <a:srgbClr val="7030A0"/>
                </a:solidFill>
                <a:latin typeface="华文楷体" panose="02010600040101010101" pitchFamily="2" charset="-122"/>
                <a:ea typeface="华文楷体" panose="02010600040101010101" pitchFamily="2" charset="-122"/>
              </a:rPr>
              <a:t>协商</a:t>
            </a:r>
          </a:p>
          <a:p>
            <a:pPr marL="64135" indent="0">
              <a:buNone/>
            </a:pPr>
            <a:r>
              <a:rPr lang="zh-CN" altLang="en-US" dirty="0">
                <a:latin typeface="华文楷体" panose="02010600040101010101" pitchFamily="2" charset="-122"/>
                <a:ea typeface="华文楷体" panose="02010600040101010101" pitchFamily="2" charset="-122"/>
              </a:rPr>
              <a:t>友好磋商，消除纠纷</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（二） </a:t>
            </a:r>
            <a:r>
              <a:rPr lang="zh-CN" altLang="en-US" b="1" dirty="0">
                <a:solidFill>
                  <a:srgbClr val="7030A0"/>
                </a:solidFill>
                <a:latin typeface="华文楷体" panose="02010600040101010101" pitchFamily="2" charset="-122"/>
                <a:ea typeface="华文楷体" panose="02010600040101010101" pitchFamily="2" charset="-122"/>
              </a:rPr>
              <a:t>仲裁</a:t>
            </a:r>
          </a:p>
          <a:p>
            <a:pPr marL="64135" indent="0">
              <a:buNone/>
            </a:pPr>
            <a:r>
              <a:rPr lang="zh-CN" altLang="en-US" dirty="0">
                <a:latin typeface="华文楷体" panose="02010600040101010101" pitchFamily="2" charset="-122"/>
                <a:ea typeface="华文楷体" panose="02010600040101010101" pitchFamily="2" charset="-122"/>
              </a:rPr>
              <a:t>第三</a:t>
            </a:r>
            <a:r>
              <a:rPr lang="zh-CN" altLang="en-US" dirty="0" smtClean="0">
                <a:latin typeface="华文楷体" panose="02010600040101010101" pitchFamily="2" charset="-122"/>
                <a:ea typeface="华文楷体" panose="02010600040101010101" pitchFamily="2" charset="-122"/>
              </a:rPr>
              <a:t>方调节，双方自愿</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（三）</a:t>
            </a:r>
            <a:r>
              <a:rPr lang="zh-CN" altLang="en-US" b="1" dirty="0">
                <a:solidFill>
                  <a:srgbClr val="7030A0"/>
                </a:solidFill>
                <a:latin typeface="华文楷体" panose="02010600040101010101" pitchFamily="2" charset="-122"/>
                <a:ea typeface="华文楷体" panose="02010600040101010101" pitchFamily="2" charset="-122"/>
              </a:rPr>
              <a:t>诉讼</a:t>
            </a:r>
          </a:p>
          <a:p>
            <a:pPr marL="64135" indent="0">
              <a:buNone/>
            </a:pPr>
            <a:r>
              <a:rPr lang="zh-CN" altLang="en-US" dirty="0">
                <a:latin typeface="华文楷体" panose="02010600040101010101" pitchFamily="2" charset="-122"/>
                <a:ea typeface="华文楷体" panose="02010600040101010101" pitchFamily="2" charset="-122"/>
              </a:rPr>
              <a:t>最激烈的方式，人</a:t>
            </a:r>
            <a:r>
              <a:rPr lang="zh-CN" altLang="en-US" dirty="0" smtClean="0">
                <a:latin typeface="华文楷体" panose="02010600040101010101" pitchFamily="2" charset="-122"/>
                <a:ea typeface="华文楷体" panose="02010600040101010101" pitchFamily="2" charset="-122"/>
              </a:rPr>
              <a:t>民法</a:t>
            </a:r>
            <a:endParaRPr lang="en-US" altLang="zh-CN" dirty="0" smtClean="0">
              <a:latin typeface="华文楷体" panose="02010600040101010101" pitchFamily="2" charset="-122"/>
              <a:ea typeface="华文楷体" panose="02010600040101010101" pitchFamily="2" charset="-122"/>
            </a:endParaRPr>
          </a:p>
          <a:p>
            <a:pPr marL="64135" indent="0">
              <a:buNone/>
            </a:pPr>
            <a:r>
              <a:rPr lang="zh-CN" altLang="en-US" dirty="0" smtClean="0">
                <a:latin typeface="华文楷体" panose="02010600040101010101" pitchFamily="2" charset="-122"/>
                <a:ea typeface="华文楷体" panose="02010600040101010101" pitchFamily="2" charset="-122"/>
              </a:rPr>
              <a:t>院</a:t>
            </a:r>
            <a:r>
              <a:rPr lang="zh-CN" altLang="en-US" dirty="0">
                <a:latin typeface="华文楷体" panose="02010600040101010101" pitchFamily="2" charset="-122"/>
                <a:ea typeface="华文楷体" panose="02010600040101010101" pitchFamily="2" charset="-122"/>
              </a:rPr>
              <a:t>依法定程序解决争议</a:t>
            </a:r>
          </a:p>
          <a:p>
            <a:endParaRPr lang="zh-CN" altLang="en-US" dirty="0">
              <a:latin typeface="华文楷体" panose="02010600040101010101" pitchFamily="2" charset="-122"/>
              <a:ea typeface="华文楷体" panose="02010600040101010101"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851670"/>
            <a:ext cx="3631822"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楷体" panose="02010600040101010101" pitchFamily="2" charset="-122"/>
                <a:ea typeface="华文楷体" panose="02010600040101010101" pitchFamily="2" charset="-122"/>
              </a:rPr>
              <a:t>保险合同的变更</a:t>
            </a:r>
          </a:p>
        </p:txBody>
      </p:sp>
      <p:sp>
        <p:nvSpPr>
          <p:cNvPr id="3" name="内容占位符 2"/>
          <p:cNvSpPr>
            <a:spLocks noGrp="1"/>
          </p:cNvSpPr>
          <p:nvPr>
            <p:ph idx="1"/>
          </p:nvPr>
        </p:nvSpPr>
        <p:spPr>
          <a:xfrm>
            <a:off x="434975" y="1131570"/>
            <a:ext cx="5291455" cy="3904615"/>
          </a:xfrm>
        </p:spPr>
        <p:txBody>
          <a:bodyPr>
            <a:noAutofit/>
          </a:bodyPr>
          <a:lstStyle/>
          <a:p>
            <a:pPr marL="64135" indent="0">
              <a:buNone/>
            </a:pPr>
            <a:r>
              <a:rPr lang="zh-CN" altLang="en-US" sz="2400" b="1" dirty="0">
                <a:latin typeface="华文楷体" panose="02010600040101010101" pitchFamily="2" charset="-122"/>
                <a:ea typeface="华文楷体" panose="02010600040101010101" pitchFamily="2" charset="-122"/>
              </a:rPr>
              <a:t>保险合同主体的变更</a:t>
            </a:r>
          </a:p>
          <a:p>
            <a:r>
              <a:rPr lang="zh-CN" altLang="en-US" sz="2400" b="1" dirty="0">
                <a:latin typeface="华文楷体" panose="02010600040101010101" pitchFamily="2" charset="-122"/>
                <a:ea typeface="华文楷体" panose="02010600040101010101" pitchFamily="2" charset="-122"/>
              </a:rPr>
              <a:t>保险人的</a:t>
            </a:r>
            <a:r>
              <a:rPr lang="zh-CN" altLang="en-US" sz="2400" b="1" dirty="0" smtClean="0">
                <a:latin typeface="华文楷体" panose="02010600040101010101" pitchFamily="2" charset="-122"/>
                <a:ea typeface="华文楷体" panose="02010600040101010101" pitchFamily="2" charset="-122"/>
              </a:rPr>
              <a:t>变更：保险人</a:t>
            </a:r>
            <a:r>
              <a:rPr lang="zh-CN" altLang="en-US" sz="2400" b="1" dirty="0">
                <a:latin typeface="华文楷体" panose="02010600040101010101" pitchFamily="2" charset="-122"/>
                <a:ea typeface="华文楷体" panose="02010600040101010101" pitchFamily="2" charset="-122"/>
              </a:rPr>
              <a:t>的变更，是指保险企业因破产、解散、合并、分立而发生的变更，经国家保险管理机关批准，将其所承担的部分或全部保险合同责任转移给其他保险公司或政府有关基金承担</a:t>
            </a:r>
            <a:r>
              <a:rPr lang="zh-CN" altLang="en-US" sz="2400" b="1" dirty="0" smtClean="0">
                <a:latin typeface="华文楷体" panose="02010600040101010101" pitchFamily="2" charset="-122"/>
                <a:ea typeface="华文楷体" panose="02010600040101010101" pitchFamily="2" charset="-122"/>
              </a:rPr>
              <a:t>！</a:t>
            </a:r>
          </a:p>
          <a:p>
            <a:r>
              <a:rPr lang="zh-CN" altLang="en-US" sz="2400" b="1" dirty="0">
                <a:latin typeface="华文楷体" panose="02010600040101010101" pitchFamily="2" charset="-122"/>
                <a:ea typeface="华文楷体" panose="02010600040101010101" pitchFamily="2" charset="-122"/>
              </a:rPr>
              <a:t>在人身保险中，人寿保险中，一般不允许变更被保险人。</a:t>
            </a:r>
            <a:endParaRPr lang="zh-CN" altLang="en-US" sz="2400" b="1" dirty="0" smtClean="0">
              <a:latin typeface="华文楷体" panose="02010600040101010101" pitchFamily="2" charset="-122"/>
              <a:ea typeface="华文楷体" panose="02010600040101010101" pitchFamily="2" charset="-122"/>
            </a:endParaRPr>
          </a:p>
          <a:p>
            <a:pPr marL="64135" indent="0">
              <a:buNone/>
            </a:pPr>
            <a:endParaRPr lang="zh-CN" altLang="en-US" sz="2000" b="1" dirty="0">
              <a:latin typeface="华文楷体" panose="02010600040101010101" pitchFamily="2" charset="-122"/>
              <a:ea typeface="华文楷体" panose="02010600040101010101" pitchFamily="2" charset="-122"/>
            </a:endParaRPr>
          </a:p>
          <a:p>
            <a:pPr marL="64135" indent="0">
              <a:buNone/>
            </a:pPr>
            <a:endParaRPr lang="zh-CN" altLang="en-US" sz="2000" b="1" dirty="0">
              <a:latin typeface="华文楷体" panose="02010600040101010101" pitchFamily="2" charset="-122"/>
              <a:ea typeface="华文楷体" panose="0201060004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879" y="1923678"/>
            <a:ext cx="2880320"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3558"/>
            <a:ext cx="4680520" cy="3888432"/>
          </a:xfrm>
        </p:spPr>
        <p:txBody>
          <a:bodyPr>
            <a:normAutofit lnSpcReduction="10000"/>
          </a:bodyPr>
          <a:lstStyle/>
          <a:p>
            <a:r>
              <a:rPr lang="zh-CN" altLang="en-US" sz="3600" b="1" dirty="0">
                <a:latin typeface="华文楷体" panose="02010600040101010101" pitchFamily="2" charset="-122"/>
                <a:ea typeface="华文楷体" panose="02010600040101010101" pitchFamily="2" charset="-122"/>
              </a:rPr>
              <a:t>保险合同的终止</a:t>
            </a:r>
            <a:r>
              <a:rPr lang="zh-CN" altLang="en-US" sz="2200" b="1" dirty="0">
                <a:latin typeface="华文楷体" panose="02010600040101010101" pitchFamily="2" charset="-122"/>
                <a:ea typeface="华文楷体" panose="02010600040101010101" pitchFamily="2" charset="-122"/>
              </a:rPr>
              <a:t>当事人之间的权利、义务关系不再继续    </a:t>
            </a:r>
            <a:endParaRPr lang="en-US" altLang="zh-CN" sz="2200" b="1" dirty="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自然终止</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合同到期）</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因保险人完全履行赔偿或给付义务而终止</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因保险标的全部灭失而终止  </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d</a:t>
            </a:r>
            <a:r>
              <a:rPr lang="zh-CN" altLang="en-US" dirty="0">
                <a:latin typeface="华文楷体" panose="02010600040101010101" pitchFamily="2" charset="-122"/>
                <a:ea typeface="华文楷体" panose="02010600040101010101" pitchFamily="2" charset="-122"/>
              </a:rPr>
              <a:t>因解除而终（退保）</a:t>
            </a:r>
          </a:p>
          <a:p>
            <a:endParaRPr lang="zh-CN" altLang="en-US" dirty="0">
              <a:latin typeface="华文楷体" panose="02010600040101010101" pitchFamily="2" charset="-122"/>
              <a:ea typeface="华文楷体" panose="0201060004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617008"/>
            <a:ext cx="3528392" cy="2604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85696"/>
            <a:ext cx="8229600" cy="1049274"/>
          </a:xfrm>
        </p:spPr>
        <p:txBody>
          <a:bodyPr>
            <a:normAutofit fontScale="90000"/>
          </a:bodyPr>
          <a:lstStyle/>
          <a:p>
            <a:r>
              <a:rPr lang="zh-CN" altLang="en-US" sz="8000" dirty="0" smtClean="0">
                <a:latin typeface="华文楷体" panose="02010600040101010101" pitchFamily="2" charset="-122"/>
                <a:ea typeface="华文楷体" panose="02010600040101010101" pitchFamily="2" charset="-122"/>
              </a:rPr>
              <a:t>保险分类</a:t>
            </a:r>
            <a:endParaRPr lang="zh-CN" altLang="en-US" sz="8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977684"/>
            <a:ext cx="8229600" cy="1049274"/>
          </a:xfrm>
        </p:spPr>
        <p:txBody>
          <a:bodyPr>
            <a:normAutofit/>
          </a:bodyPr>
          <a:lstStyle/>
          <a:p>
            <a:r>
              <a:rPr lang="zh-CN" altLang="en-US" sz="5400" b="1" dirty="0" smtClean="0"/>
              <a:t>保险的产生与发展</a:t>
            </a:r>
            <a:endParaRPr lang="zh-CN" altLang="en-US" sz="5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7" y="1005576"/>
            <a:ext cx="797937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人身保险分为三大类</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fontScale="70000" lnSpcReduction="20000"/>
          </a:bodyPr>
          <a:lstStyle/>
          <a:p>
            <a:pPr marL="0" indent="0">
              <a:lnSpc>
                <a:spcPct val="120000"/>
              </a:lnSpc>
              <a:buNone/>
            </a:pPr>
            <a:r>
              <a:rPr lang="en-US" altLang="zh-CN" sz="3200" b="1" dirty="0" smtClean="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   1</a:t>
            </a:r>
            <a:r>
              <a:rPr lang="zh-CN" altLang="en-US" sz="3200" b="1" dirty="0">
                <a:solidFill>
                  <a:schemeClr val="hlink"/>
                </a:solidFill>
                <a:latin typeface="华文楷体" panose="02010600040101010101" pitchFamily="2" charset="-122"/>
                <a:ea typeface="华文楷体" panose="02010600040101010101" pitchFamily="2" charset="-122"/>
                <a:sym typeface="华文中宋" panose="02010600040101010101" pitchFamily="2" charset="-122"/>
              </a:rPr>
              <a:t>：</a:t>
            </a:r>
            <a:r>
              <a:rPr lang="zh-CN" altLang="en-US" sz="3200"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意外保险</a:t>
            </a:r>
            <a:r>
              <a:rPr lang="en-US" altLang="zh-CN" sz="3200" dirty="0">
                <a:solidFill>
                  <a:schemeClr val="hlink"/>
                </a:solidFill>
                <a:latin typeface="华文楷体" panose="02010600040101010101" pitchFamily="2" charset="-122"/>
                <a:ea typeface="华文楷体" panose="02010600040101010101" pitchFamily="2" charset="-122"/>
                <a:sym typeface="华文中宋" panose="02010600040101010101" pitchFamily="2" charset="-122"/>
              </a:rPr>
              <a:t>—</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指以被保险人的身体作为保险标</a:t>
            </a:r>
            <a:r>
              <a:rPr lang="zh-CN" altLang="en-US" sz="3200" b="1" dirty="0" smtClean="0">
                <a:latin typeface="华文楷体" panose="02010600040101010101" pitchFamily="2" charset="-122"/>
                <a:ea typeface="华文楷体" panose="02010600040101010101" pitchFamily="2" charset="-122"/>
                <a:sym typeface="华文中宋" panose="02010600040101010101" pitchFamily="2" charset="-122"/>
              </a:rPr>
              <a:t>的</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sz="3200" b="1" dirty="0" smtClean="0">
                <a:latin typeface="华文楷体" panose="02010600040101010101" pitchFamily="2" charset="-122"/>
                <a:ea typeface="华文楷体" panose="02010600040101010101" pitchFamily="2" charset="-122"/>
                <a:sym typeface="华文中宋" panose="02010600040101010101" pitchFamily="2" charset="-122"/>
              </a:rPr>
              <a:t>以</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意外身故、残疾、住院治疗为保险金给付条件的一种</a:t>
            </a:r>
            <a:r>
              <a:rPr lang="zh-CN" altLang="en-US" sz="3200" b="1" dirty="0" smtClean="0">
                <a:latin typeface="华文楷体" panose="02010600040101010101" pitchFamily="2" charset="-122"/>
                <a:ea typeface="华文楷体" panose="02010600040101010101" pitchFamily="2" charset="-122"/>
                <a:sym typeface="华文中宋" panose="02010600040101010101" pitchFamily="2" charset="-122"/>
              </a:rPr>
              <a:t>人身保险</a:t>
            </a:r>
            <a:r>
              <a:rPr lang="zh-CN" altLang="en-US" sz="3200" b="1" dirty="0" smtClean="0">
                <a:latin typeface="华文楷体" panose="02010600040101010101" pitchFamily="2" charset="-122"/>
                <a:ea typeface="华文楷体" panose="02010600040101010101" pitchFamily="2" charset="-122"/>
                <a:sym typeface="华文中宋" panose="02010600040101010101" pitchFamily="2" charset="-122"/>
              </a:rPr>
              <a:t>；普通</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意外伤害保险、特定意外伤害</a:t>
            </a:r>
            <a:r>
              <a:rPr lang="zh-CN" altLang="en-US" sz="3200" b="1" dirty="0" smtClean="0">
                <a:latin typeface="华文楷体" panose="02010600040101010101" pitchFamily="2" charset="-122"/>
                <a:ea typeface="华文楷体" panose="02010600040101010101" pitchFamily="2" charset="-122"/>
                <a:sym typeface="华文中宋" panose="02010600040101010101" pitchFamily="2" charset="-122"/>
              </a:rPr>
              <a:t>保险等。</a:t>
            </a:r>
            <a:endParaRPr lang="zh-CN" altLang="en-US" sz="3200" b="1" dirty="0">
              <a:latin typeface="华文楷体" panose="02010600040101010101" pitchFamily="2" charset="-122"/>
              <a:ea typeface="华文楷体" panose="02010600040101010101" pitchFamily="2" charset="-122"/>
              <a:sym typeface="华文中宋" panose="02010600040101010101" pitchFamily="2" charset="-122"/>
            </a:endParaRPr>
          </a:p>
          <a:p>
            <a:pPr marL="0" indent="0">
              <a:lnSpc>
                <a:spcPct val="120000"/>
              </a:lnSpc>
              <a:buNone/>
            </a:pPr>
            <a:r>
              <a:rPr lang="en-US" altLang="zh-CN" sz="3200" dirty="0">
                <a:latin typeface="华文楷体" panose="02010600040101010101" pitchFamily="2" charset="-122"/>
                <a:ea typeface="华文楷体" panose="02010600040101010101" pitchFamily="2" charset="-122"/>
                <a:sym typeface="华文中宋" panose="02010600040101010101" pitchFamily="2" charset="-122"/>
              </a:rPr>
              <a:t>  </a:t>
            </a:r>
            <a:r>
              <a:rPr lang="en-US" altLang="zh-CN" sz="3200"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2</a:t>
            </a:r>
            <a:r>
              <a:rPr lang="zh-CN" altLang="en-US" sz="3200" b="1" dirty="0">
                <a:solidFill>
                  <a:schemeClr val="tx2">
                    <a:lumMod val="60000"/>
                    <a:lumOff val="40000"/>
                  </a:schemeClr>
                </a:solidFill>
                <a:latin typeface="华文楷体" panose="02010600040101010101" pitchFamily="2" charset="-122"/>
                <a:ea typeface="华文楷体" panose="02010600040101010101" pitchFamily="2" charset="-122"/>
                <a:sym typeface="华文中宋" panose="02010600040101010101" pitchFamily="2" charset="-122"/>
              </a:rPr>
              <a:t>：</a:t>
            </a:r>
            <a:r>
              <a:rPr lang="zh-CN" altLang="en-US" sz="3200"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健康保险</a:t>
            </a:r>
            <a:r>
              <a:rPr lang="en-US" altLang="zh-CN" sz="3200" b="1" dirty="0">
                <a:solidFill>
                  <a:schemeClr val="hlink"/>
                </a:solidFill>
                <a:latin typeface="华文楷体" panose="02010600040101010101" pitchFamily="2" charset="-122"/>
                <a:ea typeface="华文楷体" panose="02010600040101010101" pitchFamily="2" charset="-122"/>
                <a:sym typeface="华文中宋" panose="02010600040101010101" pitchFamily="2" charset="-122"/>
              </a:rPr>
              <a:t>—</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指以被保险人的身体作为保险标的，以疾病</a:t>
            </a:r>
            <a:r>
              <a:rPr lang="zh-CN" altLang="en-US" sz="3200" b="1" dirty="0" smtClean="0">
                <a:latin typeface="华文楷体" panose="02010600040101010101" pitchFamily="2" charset="-122"/>
                <a:ea typeface="华文楷体" panose="02010600040101010101" pitchFamily="2" charset="-122"/>
                <a:sym typeface="华文中宋" panose="02010600040101010101" pitchFamily="2" charset="-122"/>
              </a:rPr>
              <a:t>、意外</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伤害等事故发生的费用损失获得经济补偿的的一种人身保险。</a:t>
            </a:r>
            <a:endParaRPr lang="en-US" altLang="zh-CN" sz="3200" b="1" dirty="0">
              <a:latin typeface="华文楷体" panose="02010600040101010101" pitchFamily="2" charset="-122"/>
              <a:ea typeface="华文楷体" panose="02010600040101010101" pitchFamily="2" charset="-122"/>
              <a:sym typeface="华文中宋" panose="02010600040101010101" pitchFamily="2" charset="-122"/>
            </a:endParaRPr>
          </a:p>
          <a:p>
            <a:pPr>
              <a:lnSpc>
                <a:spcPct val="120000"/>
              </a:lnSpc>
              <a:buNone/>
            </a:pPr>
            <a:r>
              <a:rPr lang="zh-CN" altLang="en-US" sz="3200" dirty="0">
                <a:solidFill>
                  <a:schemeClr val="hlink"/>
                </a:solidFill>
                <a:latin typeface="华文楷体" panose="02010600040101010101" pitchFamily="2" charset="-122"/>
                <a:ea typeface="华文楷体" panose="02010600040101010101" pitchFamily="2" charset="-122"/>
                <a:sym typeface="华文中宋" panose="02010600040101010101" pitchFamily="2" charset="-122"/>
              </a:rPr>
              <a:t> </a:t>
            </a:r>
            <a:r>
              <a:rPr lang="zh-CN" altLang="en-US" sz="3200"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 </a:t>
            </a:r>
            <a:r>
              <a:rPr lang="en-US" altLang="zh-CN" sz="3200"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3</a:t>
            </a:r>
            <a:r>
              <a:rPr lang="zh-CN" altLang="en-US" sz="3200" dirty="0">
                <a:solidFill>
                  <a:schemeClr val="hlink"/>
                </a:solidFill>
                <a:latin typeface="华文楷体" panose="02010600040101010101" pitchFamily="2" charset="-122"/>
                <a:ea typeface="华文楷体" panose="02010600040101010101" pitchFamily="2" charset="-122"/>
                <a:sym typeface="华文中宋" panose="02010600040101010101" pitchFamily="2" charset="-122"/>
              </a:rPr>
              <a:t>：</a:t>
            </a:r>
            <a:r>
              <a:rPr lang="zh-CN" altLang="en-US" sz="3200"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人寿保险</a:t>
            </a:r>
            <a:r>
              <a:rPr lang="zh-CN" altLang="en-US" sz="3200"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指以被保险人的寿命作为保险标的，</a:t>
            </a:r>
            <a:r>
              <a:rPr lang="zh-CN" altLang="en-US" sz="3200" b="1" dirty="0" smtClean="0">
                <a:latin typeface="华文楷体" panose="02010600040101010101" pitchFamily="2" charset="-122"/>
                <a:ea typeface="华文楷体" panose="02010600040101010101" pitchFamily="2" charset="-122"/>
                <a:sym typeface="华文中宋" panose="02010600040101010101" pitchFamily="2" charset="-122"/>
              </a:rPr>
              <a:t>以生存</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、死亡为保险金给付条件的一种人身保险</a:t>
            </a:r>
            <a:r>
              <a:rPr lang="zh-CN" altLang="en-US" sz="3200" b="1" dirty="0" smtClean="0">
                <a:latin typeface="华文楷体" panose="02010600040101010101" pitchFamily="2" charset="-122"/>
                <a:ea typeface="华文楷体" panose="02010600040101010101" pitchFamily="2" charset="-122"/>
                <a:sym typeface="华文中宋" panose="02010600040101010101" pitchFamily="2" charset="-122"/>
              </a:rPr>
              <a:t>；定期保险</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、终身保险、两全保险、年金保险。</a:t>
            </a:r>
          </a:p>
          <a:p>
            <a:pPr>
              <a:lnSpc>
                <a:spcPct val="120000"/>
              </a:lnSpc>
              <a:buNone/>
            </a:pPr>
            <a:r>
              <a:rPr lang="zh-CN" altLang="en-US" sz="3200" dirty="0">
                <a:latin typeface="华文楷体" panose="02010600040101010101" pitchFamily="2" charset="-122"/>
                <a:ea typeface="华文楷体" panose="02010600040101010101" pitchFamily="2" charset="-122"/>
                <a:sym typeface="华文中宋" panose="02010600040101010101" pitchFamily="2" charset="-122"/>
              </a:rPr>
              <a:t>  </a:t>
            </a:r>
            <a:r>
              <a:rPr lang="en-US" altLang="zh-CN" sz="3200"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4</a:t>
            </a:r>
            <a:r>
              <a:rPr lang="zh-CN" altLang="en-US" sz="3200"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：新型人寿</a:t>
            </a:r>
            <a:r>
              <a:rPr lang="en-US" altLang="zh-CN" sz="3200" b="1"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sz="3200" b="1" dirty="0">
                <a:latin typeface="华文楷体" panose="02010600040101010101" pitchFamily="2" charset="-122"/>
                <a:ea typeface="华文楷体" panose="02010600040101010101" pitchFamily="2" charset="-122"/>
                <a:sym typeface="华文中宋" panose="02010600040101010101" pitchFamily="2" charset="-122"/>
              </a:rPr>
              <a:t>分红保险、投资连接保险、万能寿险。</a:t>
            </a:r>
          </a:p>
          <a:p>
            <a:endParaRPr lang="zh-CN" altLang="en-US"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2">
                    <a:lumMod val="60000"/>
                    <a:lumOff val="40000"/>
                  </a:schemeClr>
                </a:solidFill>
                <a:latin typeface="华文楷体" panose="02010600040101010101" pitchFamily="2" charset="-122"/>
                <a:ea typeface="华文楷体" panose="02010600040101010101" pitchFamily="2" charset="-122"/>
                <a:sym typeface="华文中宋" panose="02010600040101010101" pitchFamily="2" charset="-122"/>
              </a:rPr>
              <a:t>意外伤害保险</a:t>
            </a:r>
            <a:endParaRPr lang="zh-CN" altLang="en-US" b="1" dirty="0">
              <a:solidFill>
                <a:schemeClr val="accent2">
                  <a:lumMod val="60000"/>
                  <a:lumOff val="40000"/>
                </a:schemeClr>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sz="half" idx="1"/>
          </p:nvPr>
        </p:nvSpPr>
        <p:spPr>
          <a:xfrm>
            <a:off x="457200" y="1291590"/>
            <a:ext cx="4799965" cy="3522980"/>
          </a:xfrm>
        </p:spPr>
        <p:txBody>
          <a:bodyPr>
            <a:normAutofit fontScale="72500" lnSpcReduction="20000"/>
          </a:bodyPr>
          <a:lstStyle/>
          <a:p>
            <a:pPr marL="64135" indent="0">
              <a:buNone/>
            </a:pPr>
            <a:r>
              <a:rPr lang="zh-CN" altLang="en-US" sz="3200" b="1" dirty="0">
                <a:latin typeface="华文楷体" panose="02010600040101010101" pitchFamily="2" charset="-122"/>
                <a:ea typeface="华文楷体" panose="02010600040101010101" pitchFamily="2" charset="-122"/>
              </a:rPr>
              <a:t>什么是意外？</a:t>
            </a:r>
            <a:endParaRPr lang="en-US" altLang="zh-CN" sz="3200" b="1" dirty="0">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必须有客观的意外事故发生，且事故原因是</a:t>
            </a:r>
            <a:r>
              <a:rPr lang="zh-CN" altLang="en-US" sz="3200" b="1" u="sng" dirty="0">
                <a:solidFill>
                  <a:srgbClr val="FF0000"/>
                </a:solidFill>
                <a:latin typeface="华文楷体" panose="02010600040101010101" pitchFamily="2" charset="-122"/>
                <a:ea typeface="华文楷体" panose="02010600040101010101" pitchFamily="2" charset="-122"/>
              </a:rPr>
              <a:t>意外的</a:t>
            </a:r>
            <a:r>
              <a:rPr lang="zh-CN" altLang="en-US" sz="3200" b="1" dirty="0">
                <a:latin typeface="华文楷体" panose="02010600040101010101" pitchFamily="2" charset="-122"/>
                <a:ea typeface="华文楷体" panose="02010600040101010101" pitchFamily="2" charset="-122"/>
              </a:rPr>
              <a:t>、</a:t>
            </a:r>
            <a:r>
              <a:rPr lang="zh-CN" altLang="en-US" sz="3200" b="1" u="sng" dirty="0">
                <a:solidFill>
                  <a:srgbClr val="FF0000"/>
                </a:solidFill>
                <a:latin typeface="华文楷体" panose="02010600040101010101" pitchFamily="2" charset="-122"/>
                <a:ea typeface="华文楷体" panose="02010600040101010101" pitchFamily="2" charset="-122"/>
              </a:rPr>
              <a:t>偶然的</a:t>
            </a:r>
            <a:r>
              <a:rPr lang="zh-CN" altLang="en-US" sz="3200" b="1" dirty="0">
                <a:latin typeface="华文楷体" panose="02010600040101010101" pitchFamily="2" charset="-122"/>
                <a:ea typeface="华文楷体" panose="02010600040101010101" pitchFamily="2" charset="-122"/>
              </a:rPr>
              <a:t>、</a:t>
            </a:r>
            <a:r>
              <a:rPr lang="zh-CN" altLang="en-US" sz="3200" b="1" u="sng" dirty="0">
                <a:solidFill>
                  <a:srgbClr val="FF0000"/>
                </a:solidFill>
                <a:latin typeface="华文楷体" panose="02010600040101010101" pitchFamily="2" charset="-122"/>
                <a:ea typeface="华文楷体" panose="02010600040101010101" pitchFamily="2" charset="-122"/>
              </a:rPr>
              <a:t>不可预见的</a:t>
            </a:r>
            <a:r>
              <a:rPr lang="zh-CN" altLang="en-US" sz="3200" b="1" dirty="0">
                <a:latin typeface="华文楷体" panose="02010600040101010101" pitchFamily="2" charset="-122"/>
                <a:ea typeface="华文楷体" panose="02010600040101010101" pitchFamily="2" charset="-122"/>
              </a:rPr>
              <a:t>。</a:t>
            </a:r>
          </a:p>
          <a:p>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意外事故的发生和被保险人遭受人身伤亡的结果之间存在着内在的、必然的联系，即意外事故的发生是被保险人遭受伤害的原因，而被保险人遭受伤害是意外事故的后果。</a:t>
            </a:r>
          </a:p>
          <a:p>
            <a:pPr marL="64135" indent="0">
              <a:buNone/>
            </a:pPr>
            <a:endParaRPr lang="zh-CN" altLang="en-US" b="1" dirty="0">
              <a:latin typeface="华文楷体" panose="02010600040101010101" pitchFamily="2" charset="-122"/>
              <a:ea typeface="华文楷体" panose="02010600040101010101" pitchFamily="2"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955" y="1667510"/>
            <a:ext cx="3331845" cy="2512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意外险保的范围</a:t>
            </a:r>
          </a:p>
        </p:txBody>
      </p:sp>
      <p:sp>
        <p:nvSpPr>
          <p:cNvPr id="3" name="内容占位符 2"/>
          <p:cNvSpPr>
            <a:spLocks noGrp="1"/>
          </p:cNvSpPr>
          <p:nvPr>
            <p:ph sz="half" idx="1"/>
          </p:nvPr>
        </p:nvSpPr>
        <p:spPr/>
        <p:txBody>
          <a:bodyPr>
            <a:normAutofit/>
          </a:bodyPr>
          <a:lstStyle/>
          <a:p>
            <a:pPr marL="64135" indent="0">
              <a:buNone/>
            </a:pPr>
            <a:r>
              <a:rPr lang="zh-CN" altLang="en-US" b="1" dirty="0" smtClean="0">
                <a:latin typeface="华文楷体" panose="02010600040101010101" pitchFamily="2" charset="-122"/>
                <a:ea typeface="华文楷体" panose="02010600040101010101" pitchFamily="2" charset="-122"/>
              </a:rPr>
              <a:t>特约</a:t>
            </a:r>
            <a:r>
              <a:rPr lang="zh-CN" altLang="en-US" b="1" dirty="0">
                <a:latin typeface="华文楷体" panose="02010600040101010101" pitchFamily="2" charset="-122"/>
                <a:ea typeface="华文楷体" panose="02010600040101010101" pitchFamily="2" charset="-122"/>
              </a:rPr>
              <a:t>承保  </a:t>
            </a:r>
            <a:r>
              <a:rPr lang="zh-CN" altLang="en-US" b="1" dirty="0" smtClean="0">
                <a:latin typeface="华文楷体" panose="02010600040101010101" pitchFamily="2" charset="-122"/>
                <a:ea typeface="华文楷体" panose="02010600040101010101" pitchFamily="2" charset="-122"/>
              </a:rPr>
              <a:t>：</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如战争，核辐射，医疗事故，剧烈体育运动</a:t>
            </a:r>
            <a:endParaRPr lang="en-US" altLang="zh-CN" b="1"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
        <p:nvSpPr>
          <p:cNvPr id="4" name="内容占位符 3"/>
          <p:cNvSpPr>
            <a:spLocks noGrp="1"/>
          </p:cNvSpPr>
          <p:nvPr>
            <p:ph sz="half" idx="2"/>
          </p:nvPr>
        </p:nvSpPr>
        <p:spPr>
          <a:xfrm>
            <a:off x="4648200" y="1291828"/>
            <a:ext cx="4038600" cy="1713751"/>
          </a:xfrm>
        </p:spPr>
        <p:txBody>
          <a:bodyPr>
            <a:normAutofit/>
          </a:bodyPr>
          <a:lstStyle/>
          <a:p>
            <a:pPr marL="64135" indent="0">
              <a:buNone/>
            </a:pPr>
            <a:r>
              <a:rPr lang="zh-CN" altLang="en-US" b="1" dirty="0">
                <a:latin typeface="华文楷体" panose="02010600040101010101" pitchFamily="2" charset="-122"/>
                <a:ea typeface="华文楷体" panose="02010600040101010101" pitchFamily="2" charset="-122"/>
              </a:rPr>
              <a:t>不可保：</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犯罪，自杀，酒醉，吸毒</a:t>
            </a:r>
            <a:endParaRPr lang="en-US" altLang="zh-CN" b="1" dirty="0">
              <a:latin typeface="华文楷体" panose="02010600040101010101" pitchFamily="2" charset="-122"/>
              <a:ea typeface="华文楷体" panose="02010600040101010101" pitchFamily="2" charset="-122"/>
            </a:endParaRPr>
          </a:p>
          <a:p>
            <a:pPr marL="64135" indent="0">
              <a:buNone/>
            </a:pPr>
            <a:endParaRPr lang="zh-CN" altLang="en-US" dirty="0"/>
          </a:p>
        </p:txBody>
      </p:sp>
      <p:sp>
        <p:nvSpPr>
          <p:cNvPr id="5" name="AutoShape 2" descr="data:image/jpeg;base64,/9j/4AAQSkZJRgABAQEAAQABAAD/2wBDAAMCAgMCAgMDAwMEAwMEBQgFBQQEBQoHBwYIDAoMDAsKCwsNDhIQDQ4RDgsLEBYQERMUFRUVDA8XGBYUGBIUFRT/2wBDAQMEBAUEBQkFBQkUDQsNFBQUFBQUFBQUFBQUFBQUFBQUFBQUFBQUFBQUFBQUFBQUFBQUFBQUFBQUFBQUFBQUFBT/wAARCADcAWADASIAAhEBAxEB/8QAHQAAAgMAAwEBAAAAAAAAAAAABAUCAwYBBwgACf/EAD8QAAIBAgUCBAMFCAICAgIDAQECAwQRAAUSITEGQRMiUWEHcYEUMpGh8AgVI0KxwdHhUvEzYhYkCYI1Q1Ny/8QAHAEAAgMBAQEBAAAAAAAAAAAAAwQBAgUGAAcI/8QAMhEAAgIBBAAEAwgCAgMAAAAAAQIAEQMEEiExBUFRYRMicRQygZGhscHw0eEj8TNCUv/aAAwDAQACEQMRAD8A8dmpM0Rv942sB2PGKgscbtFz/wCw598UoXRbi+4sTf8ARxSdRYkL23scfpkifKAsKklRLbFgON9/8emBWna1ywvfvxiJdtKqVCgd7bXxBomvfcg7hu18DMIqjzljzEbsQVJve2+JKfENydyNvXFSI0jhD3NrYs8M6lH3jfYe/wChiAsk8S1QBY7nc333IxwHaxNvLuGUbjHKK2o3Fhe9xibqddzax7+v4Y8FlCZyrEAqfYjff3xMBTdit9Pci18RCblVUADtf6/2xckBJU3vfawtY+mLgQZNSyFbNexckWIXe+DYFjDu1g2o/dHf54HkRQqXXUx5Om2D6dGubdxtYWub8Y8QIszS+nVdkBCqzEXA42+WL9JVtflPoV4HsMRijGkAeb3BAv7/AOsExKEIVmJW9wQdmF9h/T8MDMWJltE6GazMFvyOSfS31wzhiL3uDobccX47fmcBUlOQAyje/Nue/wCvrhrTJKmhiGLGw84F7n2/LAGi7tOGjljNyhtyCDYgX/xb3xNo9dnUrYm5IGxJ9vT/AHhukQqIyNtQ2uT7/wBcR+xMpOo2v+H54BF999xZCmkIQArBbWC2uf7Yn9nVjtuWW27W0j/OD/3eRwgJ4DWJ2/X9McfZGDbpYm5ubfU49I3Rf9mAttqJ2LKLfl68fji6KE6w1wTb7yj54YGM6mIGlTZdQBvz3/L9cXR0hBJXuCdh+W/6tj0jfBDH5DYckAg33HuP19cfLTsGuFYMV8zdv1vg+Kj8zH+b71zsPnz7n8sW/ZjZbBrAfPfi2KGU3RbHSKbAg7ke+OEhRXUhCBawvbt+vyw3WnBba5c8G9r/AExIUltTt5uL3Bvb5/T8xzisjdE5o1DuRGArMSxAtq9TsP74IqaeFG/+sXKmNQTJYMGKDUQB2DXt7AE24w2rKKmnYeAjxroRWDuHNwoudgNiwYgW2BAJNiSXBHTZhS1dPVVENIaej00t6a7SP4gbTqQqNfnksz6vKukWIQYETUuDfEz8cM2VVtA80lRlshMNQJ6WzTxIdw6jUvm06WHmUm6m4BBw0g6LNTRw1GUxNVQ1EqwUsc6rDNUSG33YgHaw8wLfcuttRJCm7JsgfM6/wymqjQgSTg2CMwJUE9r6SRv2PocbnpTIWauoMo+xhoPEiSeoXSWWQFh4jfzKpVo1KjYkBrjZcL5cmzm4VWsbRO+uhOlk6Zy+KJ6hqi8YuzsDdbevJ+pJ98XTwKJyw4B2VrcYZUcEsEBh1BlueLWG3At7YqqYAvmcAG3POOPJLOWJu5rFKxgAVUrQDQPLY97/ADx8yattNxxYjHCJ4g8oJF++L0DWAO9sRVSALg8UB3uST64++zEMLkgYPjQFR3v9b+mLooAw3uff2xUmXGIGBCLz6gPMO/OCklcBUI3PIAwWtOAoPfEfA39APyGB2DDjGVklQTRFiTqJvvbb17YjpAJAQEA+mOQPDIA4PJB3PHbH0o8+q117g4gDmFPUHlh5On8cA1NLrA07WNz74OmbQnALWvbFEsYKm6lgGuBa52wUcRVwDxFEtJY2KggmwsO2EuZZQjhiqqdr3sDv73G+NQaV313UgHuT/XFFTSMY2B3tvx/vDCOVPEzcmHcOp+WRiPhrZfU/r5YhHGQ1iGHoTx9TbBbgpHcna1+d8coV2JAAJsbk3Py/XbH1srNcPIpHHNtMfNwGB74+NKYgNIuLfMWxc0CqwdSSByQe/wAvxxMB4gQRcXP6/pim2V3ekE+yoRbZW/5bWJxx9mYKSUuDYnfi3pgw01+DddyVv6WxdCSupD597le9t8RtkFzAY0DEXWxvvtgn7Gkp2ABPvz+v164MFJHKmtTb+aw744+y6Q1lGn8LW9fzxFQReBmhIJ0DV+XHOPhC6WBNuOBg5WJWwBFt7d74u8ESXva/O/K/53xB4kHIfODIEdAltLDnY7b37/TDCnh1hipCm4IsOcUvSlkXw7agDcW5xfArwOAQyg3Wx7b++KEXAsb6l8MTFnRgABa4I3+p9MMoaYPCDfU5NiBe5BP+j+OKqSVdI3sCdO/c9iNsN4oUljCaFKglgDt/MT2wu1xV2kaSnddiQptcW3tzcj53wypqTWI2NtrjcgWF+47c8++KoISDpRQu4AsCbjsNsMqOPyWsWdhcnm3c/wBcLmKO0sp4CpLqxDWuw9frbBK07oxXSG3vcG/64/pgqlgQHYaDY2jB4G3+8MYaEEgabkbAN2PrgR94sW5iyKnIUkqEABF+MT/d6Ne40g9gvG/H+sOEokYA6WGrykW49McGgdF1KbR8He3tvwcUueuJBl4B1FlDcb23PP8Ab8sEQUpINwSR2A/DDdaYG3lYAfd9cECi+8SLtfkAE8e/pj26euJ1oxawXYDURbnn8ccrSEtsg43A9rf7w6+xhbMToDbA7+nv/XHK5cw9Leg+7/rFd09cTrSB2IZflYb2xY1IqXt/NfY9z+HOHH2DRYkhT222PtbnEBl38BmK6zq2vtf0257f5xUkT1xT4LBeQjWuCRe5Nx63tiudp5IxTJI706O8iRM91jZrAki9gToUEi19I4th6lHG6oERpJGJADXsTa4Ox+e3sPW2NflfRdfmphkr5Gh8MJHGocK1ljSNRYcWVIwWtvbcmxOF8mVcYtpdRfAlPw76bFTnBrKWilpqWQECOacStGQvmDFVW633vpHzNicdq5B0FltHm7ZgYyapZL3LEg3Bt5T902Ony2FrbcktejOnqTKIhDTx3glIdmDHTsNiVO2wvvYc9rHGuSKKmnW5JuBZDfUSOLn0ta2OV1WrLuQvU6DS6OwHaUCj2RbHSBYkj0wLV0msW5w6qKoSLp0rYCxsdwTvhTNIUJVrDffGYhJmplRRxBNAhFuD6Y+EZJvck24B/DFhGrkbfLFsanfb8sHim2RjiGkLxvycEQoNrDfvYdsfJFpX5b4sVbEb32wMmMKsmFLgA2x9oDKRa9ux7YvisygHy4mIrhiOfQYFcZ2WIALNcf8AE77W3/viEisSAp5F9zg2WIA+2K9Ntj34GCAwBQwY0wPm3vzviLwncX3PpguRfL/nFYWxIB72xa5QoIEY79gbEbH0viMsasklrHT9Te2CJYyqyKAFuDYknbFZuYHsW1WNji4i7LXE/LOoonhABUHYAqx29cCGkZbHSdjuCdh/vnGor6QGJQyMFCgBxxxz+hbABpGN9ah1UgBhz/1j7PdxBM1iJx/DPDWA3CD+2CBED5wAV9CfMMGTZeGFogJWA5jBN/1fArU8kfPmIFyOcRVwm8NOPs4ljtyLizt9ed/bFShoJQNIDqe22/6/DBiRkqCvNje9ucW+EJkEb2X0Y9jiv1nt9ShF3DKRGed9gfn+u+DYfDmBVtnBtq3Hz74F+zNEF2uvOx7bdtvXBcQNrlLXPJ7fr++KkQTH0kqimVGs63GwBt3/AFf8DiKxWYsHDi5BBG+GEEq2VJWtckgJYE/U/Xn1xxKPBUC508k6r3Hy4/XtgVnqC3nqBIwdubb2HN1/zgyOOKWXzLpN7Ak3+h4v2xZ9jVysigEn+Qg84MhpVZVLEhIxzsST+PzxQ+0ozicw5ZpK7AIlhdTe31v+t8NqOm02sg8Mggdj3/D5dsc0VH4TgKA0bEm5GG8FE2oMDt2INx+H64wu3vE3e5GmpiGANyRa49PbDOOmQSW3AI8pYE/rn88SpqdGJJItYDUO3bbDmmoS/m81zzdb32wuTFi0Egoyji1hccntzth9T0TMqDSFJF9R4P8ArEaKhLtq5PooAB+luMaDLsvZQADf23Av6YUyPUrdRXHl7+IFIJN+4vvg1KJSCPDYNfzWG2/f88aGlyxZLak3PF+23bF8WVqjadFwN7EbfIXwk2YTwJMyLZMfEcqpv3tginyt1XSdhcN77Y2DZfECSPTt32xZDQxElWUGxvt32wM6jiTRMyT5PdFCpctyebj/AKxZHl0ipax97+u2+NY1BAwvfRp3sAD74lHRrIBpUsLEeU7EdsD+PfEko0yUmWBl58wvcEmx/X+ccvlsAp0WN5ZZWvrQxgAC4tpIJLX9CBYjvjUvlyLsEupsLEc/h7YZdJ9MVGa5xphHhRhGWaXayoVKkG/qCwxVs4VSxPUvjxu7hALJibpnolZpknqFZIUQkF1CEkXG31F7nnf3xpnzTwKgwUrsEDaEjCatQN7ICBs3pwNvljWT5QIx9lo/EjjiUWk5Hf8AP2wuy3p2TLpUkMixuZSniRjkc6iSO/pxjJbOMls/5TXGlfHSqPqZLp2vZ6iOaMlD4d9UgBYbdtjsTfvt+Bxsskp5cwnmnqB5ApHcEfI/rnAWWUlFHOfEDvbe6eUE6r32G1z/AF98OoZUiicQKi3DIkiEFgLgC1wLjvb279snK4JO0Tf0mLaBuPXlFmZTmnkJWwG9r8/P8b4VmR5pLnjge2DmpHeRBK5axAuRs217j0+Z+WOIaUgAbkncG25xZaAg8gZmlMSE3JHyOCYo+e/scSSA8EbX+e+LhDoT0+ePEyVQiSSMEX2v64tWPTyN/bEIgSouPpi5CQthv9N8CMZUCcLE2g7W5G2+3bEkDpcn+nOL47nYDfjF0cd1G1/kcDuMBJW0esLqW5O/ywHNAVJ7j3wyWyWtxtucQmUEG9j7nEA1LMgIi8Cwsxv2GOAlwPfg4tMZY7i4/viKjQACNjvgtxbbKHTVsV0m9sUFG4II98MjS6luLkHuecQMNgVA44JxIaDbFc/Mt6cJAsW4ba5YHY9t7WPf0wuaMhhYEFPMARYHbt6c41C0UkFKyyxXbRuGbcAC5O9/fj8cCTZelUrSwBpFJF1Ubjud7fT6Y+0A1ONTLXcSRgso8JhY8M1gTbsN/rt/bEDRsRpZrgtfzbH1t6+v63wU9IySsrI0Z3sunzc7XP8Ab1xYIzELbSXNj5ON+369cXjG6uojenaEEFQNiQACe/8AvHyxiRjqQKx5Ntx9MNTGrqrHbUSWddwD/wB3xB4VjJ1rrCqPNa5tyf1749CB77lK3AXUqkMObA7/ANufzxylKEOpAoDcAgkDk2/Mc4uWNWB0sSxv5DYW9f7frkuNPBJUq92JtYWUe36/xipHpKFoAIwiqUY6QRYOdrd9rD0wVTxNUQaQpKr5ANNy3fv8sXpTLIDIqAIAeSb99rcne3GCUpQrDQS5BJGn/H9vlihlTklNMhhUEK76ef72297YZw00crhkUhQBdex47d8QNOGsGul2Oy9+997e/wCGGNNF4OlhGzpa7A8fh9cCaKM8nDAZX8igG1iTa3rt/X8MPMuiBUIdKb9xf6X/AAGK6OkDKLAra+wF7fhhrR0yKS+kje59sKsQYsWuXU+X+G6lFBFr/nh7QUGqU+u+/f1t88fZdR6wo0lQSLk8j0P0/wA40FNl+jYXIsNI09h2xnZHqVJlNHRAFf4YIAspHf5Y0dDFYAMPMBcXG9sVRUglUFFXUfQ4Y08JkUAEja1yN8ZWTJclRcs8EJc8E+nb/GOSjs4uTxYHn6YvhiYttfYbX3sMMqakHhXNjv6b/hhJmqNom6KRRlUKgHuQRzziaQE2AG/e+HX7vZhtdbngjHK0hQjyajz7AYH8SH+FUUNTakNhfTuTbEWiuQq7jvfDlqMvYhNPt/bEP3eQANwBtv6/o4jeJPwjFYjdjcjvYsO+Nv0FnVKv2jLmkijlgR5pVAGtlGlt7WN9xa5P0GOufiRl+bH4e9SnI5ZabNzls/2aaBGaVH0HzJpZTrG+kg7NY2NrH86esOtX6e+BNB0zT5hVQZtUZxOJRRMUp2o0gRXR3vdy8sjOVuVsRcLYKMrX6lcKGwa9ff0nSeE6B87b1IFGvwrufq/X/EHK6PM/sddIi1EotBl8jhL3tZh/MNtIvvz8rEy9Rz5hFFMUgjguNMKMPMR3Pc7W9thtj8yP2JOkMy6x61TMp2lqqLK1FNAtVTfaIlRvFl8OIlrxsJdLjQhsXYll1Wk9xdM5vXwVHgyRNJHEWAQszFlAvqJ9tjvt342wtpSNRjGWq9ofX7tHlOLdu9eK7nbeVv4gDqWJYXXfb398O8usF1GyoovYb727YyXT2fUtWhaRv4gXX4SMC533sAd7G17X5xp6KSeRfDFOIbd5Dc+xAHb52xGS+ZbTspoiXfYVeSclihkUoPMSRfe977duBt77YvSmRY2MMaszHVqI2J9Tv7D9bYvTLXil8aaYyagLRKLAHe59e/cnBihFRQAQQbWbe+/OFi/pNFcXqKgH2NkRQYghvuFIsMDmC8gBGoAb+x4t+vTDU2VzpvxyDa+KXi1kOVv2/XtiQxnmxjygXhgAWHb8cTVbnfns2CRHZt1O/bEGABPH0OJ3XK7KkEVlvfji/N8WxrsFAIubcYomnSLcXN9tsRNWkV9zsL3HbE0TI3Be4XbcjgHtil1B8p4J2JxAVgax+m55xdp8croB1E8Xx6qnrDdTmKItETe472xyKXUl7bDthjSUpQbi57g98FRwDUV0cblh2wIvRjAxWOYi8Ex2Pb0OKKh1QFrWNt740FVREKTp77W5+eENagWYRJcyFWIUEXNgSB/T/WCI24wGVDjE/O2WOKSnP8dLKq8tYqNzzf68D++F0aHzLESvmKiy23Hvb5/6wsqlcVQaGRmAsCTt+vfArV88ZsRq1EWDC99/b3/PH3f4JnzVENcGE19O9U1wjRsDto2BvsQcKGlmhO0hUkAHUwt8/wDv+mHdPXCc+ewOoENsSxva+3sOcRnpkniAUAlV7bn8f7e/4+A28GHV9vBiuObW5QxWt5rgkH5/9Ymz+KwIcL2u5G49vT645NMyuyk+UCx8m44ttffg7++KyIz4ZjN1uNjYAet8W2jyh9wnyqZri1l4Krzxv25waJSAELMWIJB7MBtbt7/jikK2jw9Ks/8AKSNxt+fbnBVI3gt4brqkIJ1EfdPc+1/171KwbNxL6VdDMyqSxIsxt5eOefl9MH0UEciAMtnHFiCNXcEevP0xRAqyAF3ZSNgT8sFwQIky2ZbvwTbfa3GAlYszQiCFAI1uAoG2+9vn34wxpqYBtQJCcBVvb8sDw+bSCHAtcAncYPpEeOQ3bjsd9sLsDAFofEvgSqVUhP8Aja4NvnhvTRa2uAUudtO3fgdt8BRIZI1BBDA7gk7i/rwPnhxSwMCpsCe9u5+eEnlLjrLYQRYbH1bv+v740dFFeIauRY6thhXlamzKoAst7W/r/TDyBVKrpIuVub/h/rGHnJupAPMIhTlQoIHe/wB7DCkgYm9iQNr/AD3xTSQiQAlRc+vf54c0lKwsLAEEbEdvn+OM1zUdxrclTUqy8g3XgkcYbUdEQxNt/UH/ADi+hpVJN9l42w9pctGsMBdSL2xm5MtTawYC0WR0OqwAIAHHri6PJ2/4b/TGjgyvUl+w7YNhysjbTt7DbCDZ66mymi3dzInKQqmy3J9R3xw2WkcL+VsbL91nuoFvbbERlosAV2tinx4b7DMiMtK7EaieAp39v17Y/OD4k5RL+2l+1lVZFktfT0fT2S0rUIziILOPs8DOzyqBLacvNKwTwyNSFGsAGOP0t606Mpes+k876frnmioc1oZ8vnemIEiRyxtGxUkEAgMbEgi/Y8Y6w+A/7OfT/wCz70uuW5YWzOtkkd6uuqGkH2kGRiv8IyMkZ8Pw0Yx6dfhIWFwAEdWmXUhUSq7P/U0NIU0Ss/8A79D+TK8q+FmVfCLo7LR0zD4FBBGI6aDMYfssVmDOXI0eI8vkO7gOQnIFhjNjMqfqKXMZsurqYwBPFlr8tnWtSKRxKNEhQ6UbXGFAINrnzLpsXf7RmWZv1NmCvTtmU2V1kEsTU8FUSgZ/EjVQoXdX1EEMSzAlTpQJjrPJKufI5cvglesqq/7OlPTUccotHSIwjVEjbkl3isQdI8oO7rhvBjIUFv8AX5TJ1zDK5I7/AHnefwsp3rKlqUT1dVpRnepqASS66V+8Obi1h7EdsdvUuWsoRZF8O9/KTZrD9DjHTmU5wMhpoZK5KvLpx4YaKWNmmj1i6+IqglV9zt2vewJsnxcrOrupavpDo2WnrK2lhvX54w8Sky8sNluoKvL3CE2va4ID6R5rZvlNCN6NPhY/nU3Ow+qOq6XIswpMqQfb85rAWgoYWu5X/m3ZF5FzzZrbK1vsiyvMkTxMxc/aZ/M0KtdIxuAFHbY8/jc7kL4f9C5Z8OcmjcSvmOZvd6vNK19dTUuxuxZiSQvolyB7m5L3941eZOho4/Co2Go1D2vJfgAHj683FsL3Qpfzj9W29+/ICXrAItIVFDIPTgfT64m8irAzqC0hJXnk25v+H6GCKSlWOMSN5yw1agbg+mKlg1OWDA23CkiwwOwYfaQInp6yWSoJlisoFwt7XGBq7MRZ1BIC3C29d/8AGGtVQSzatBNiN1PphZ+7GZXSWzXNwcNoVu4hkXIBtEy9XmFRDLGDICbXAc7t2uPXHEvVkFOjfaH33LSWAF+TsOMEdUZIBDCUe6xeXSo/lPvjrPNZVWS0hUsAdINt/wBW4xsYcSZhOX1ObLpmIm6/+ZxyaRAVV2IVfFIUAn1J2A432A+mNt0jm8GbRxzWMQeLWUkFjbg9/Uj8RjzZVZg1HOQNZ2AZiLki3A4GNb0v16+VSUk9XmFDSPUyLEY3di8UOsKrSKLoqBhcqTqAu5Vl06ianQ1jtJXReIv8X5+p6SqwtLAszqdI5I7C36/LBCAJISxsL/h88dDfED495TXeBRZbUQy0rTok1Y6tLCBrs5AUgsEtfnc2sPTtj4Z1eaZp0xTV+Y0i0UbwxtTReICxuvmkIAAVTsQu9hf1AGDm0r4MYyZOLnYYNYmfMcePmu/aPsyZrmCGzTm23oMZTMYKild6t7iJopC2rbR/wWw+9fYngbkdsa6rk+zapL76bahcd+e/6+eMjmMTV0hLlij+ZFb5X7C4vcfTAsH6S+q567n5lVEGmOOULdgL2bvb+g55x9EsVWqo4OoHYm9z68d8NazL/AAIJ07kDVc/QWwG9MjDyNo/mBXi/Pb5Y/RHYnylcliC/YZaFyLeKjEjSL/h+vTB8EgZR4i6mI+8wuT+tscwShogkyki38y/d+fpgxaRwTJFdwbci+ntvtccHnAW954vfcFqKASqQotcE30n2/C30wF+7/DbeMebZjfkcWH1GHwDhSpRgD2J7foj8cS+yRve3JO4Pb0wMGu5Ay1M6lNZEMdggTwySALmw7/X8cWRIpKnSCvG4sR7E+mGE1IYybrcNcsqndvf0xXBTqxZVF5QblbcfT9fni/Bl/iT6kRbEMpNhqUnfcnm/wAv6YZxAFgd1ttqsDt88CpENIYDw0I3KbWAwwoWF01kpYkAe/rgLCCZpdHTlpW8hBFi1u/z/wB+mGNPTkpqF9O5tyD74sp4NR5BF779vTDOkp1L+c6UY7s36+WFHNQBa5XTxBbi4sTpJXD7KqZnOhtICnYAfU/5xKlyxIowQyG5+7bfth1S0oU2Nwxsd+MZmV+OJXcJfQ0pRmAFl5G5sMOaTznYXN7ke2BYVMdhcNfg25wdQgqwC9x6cfn74xshJ5hFPMdUcLKVJUk8XHbGiy6lPDDzE7b3wsypj90hR7Eb41OWqrKPzJ7Yxc7ETd0yBqhlHSbrdTpG/wBMaHL6W43Asfpimip0k02AB7g40WX5f5th+GMLNknY6TB5y+jy0E3C8d7YaJlOoCy2v7YZZVllwCR78Y0lPlGtRtjByaijOpw6YEdTHNlOxBF8DS5dp8mk3HON7PlOm5tsMJqyisSePpiiZ7hX0wAmGr6EKNwTv6YQVtPqJt971xuK2juSLDc4zeZUhB4/AY1MOS5i6jFUwFB0zleRUNVl9PSsKaqzCfMnFRVTzLHPO+udkV3bw1ZvNoj0rqLEC7HHQP7SRPwhywZ3ldTQ1b1hamheGOTXYgyTxzAKpMTRr90OLlASpC3XvD4q/EHIvhV0fX9S9RVX2TLqXYKoDSzyG+mKJbjU7enAALMQqsR5W+J3Sh6qaD4mfEalpOmJWozHkHRtaxkE04Rmp3zJ3IUDW9/AOiNTIqP55JVkLnA+GVxmifTy9/aB0KqdSj6gWoPHJ5Pl15eswXwn6TqPjLnuaZpm2fSZD0VBLLl75uHiaoqDIpEsMDTElEPjFBO+onVGFRSWCe68gzTo/ougynozpqgTKfAhVKXJaFXkZI1UHW772vddTyNdmcXLM2/jn4F/s9dQ9d0c1bpfKqKvvIc+rUBq62IyKytQqzAxFlVpPtLrrtJF4a2Euv170h8PMp+FuSDK8uyqHLcviYOIae4sLbs77szkrEoZr2//AFGAaXAzLvfj8efymx49q8K6gpgff6kChft7Cdq0XTkjlZszQM8RDLTrdgrdj729fa+xGGJlhjl8NSqXAYAm2nm4xj4s8r5qNVpKdp2NnMsbsRqtc7kAudhvcXN7G2+E+ZdVVlIBD9ll7LK8hO42JUbAAX72I+fJONM7nuYR12LEtgTW9RdUQZeVeJgyhSLl9rdjiqLNaeXL4syI8IkkmMG5Ppe/HB2OOrK7MnzORIKcGSodrLGqkEEkAdtrk/j3wgqszkLuommdpGbe1iSSPr+vfGonh4KgXzMLL4wQ5NWJvs768qMvnY0b+O6qzLGBqGkXvexHp64zdV8Va1KgyFKdYzs0QJ3O99/Tb57jm+MhM8zTs/nUlSOfY/h2/DAM8EpGpyWJ8oBNxfe/PzH4Y18ehxD7wuc/l8TzubViJtMl63nqFzKepcLSrG1lLbMzghQvqQVP0vjrvNs4kqZpJwoNxdbLcbg2Hy/p9cGT1EktBBS2SNIWdgRfU+qxGrtt2+ZwpeC7cG1iLgWB/LGjg06Y2LV3EcuofKoDG6i2srppW8lxxa/cbCx9OPy/EOVWlla93UAKxcW35vz+rnbDMUE9VIIYIZaiRmskSoXdmvYBVHJ445x6Q+EXwapuk6KnzLN4kqM8kAcI4VlpBbZVI2L+rbgcKSAWcmr12LRJbdnof3yjWh0OXW5KXgeZ9P8AczfwT+AsUMcOe9VUf8ct4lJlUy+WO9/4sq93N9kOyj7w1HSnfVRPoY3KAEfUn/q/Pt9eQ6xxsraWFtxtxf8A1hXX1DF9AGpTclSvzBB/DkcG22Pnmo1GXWZd+Q/4H0n0vT6fFosWzGPqfM/WU1rfaI2UhlLDSF0Xbg8gnj/eFtcU028PxBNaEgRnUQxbsOQQSbEgWW/viyeVZSASrMfNIPL90AkkXsQd+4Pe2BZkSNWAiQyPuojXTa3BWw53axHqPbEqtQDtuM/PtCJYVSYecrtqsL3v78/P3wBU5YyaiEV9wLDk/r54f5lknhwBo1JCn7thuAOMARziIukxYA3Asd/lt8vyx+ggbFrPjK5PSKmpNydWlgTcgWA/W29/64vhVopLabbW3Fhz+vzwybLVePVGAFaxuDa57nFbUmq4sVJIsLWuNsRYaF+JCqSKKthuVAlsLg3va3GIzUDU7WOq/wDLcW35xGKIK118i3Jsvrf8saCgnSrCRz/LV3t+r4VcFOR1K7pnpaUsoJCst9JAANzgSaiszGNSALsbDce3zxrKrIniTxQvijtp/vgIwBWGqMWN9iCL++/64xCODyJbfUz6UhOom6Hk2AuBz8sFU8YUIQqra1yRY9/84YmgCrqQlgb3NgG/p8sTem0lRpU7Wue3fFibld9y2jjOoakLKOQO5+eHVJAQrFmVhcA253wsp4V0jSCQpsLb39QMOMu8zoLAIb33sP8AWEssgNGeXAA2YXB32bDikViwsNh3A7epwvipgCpB2API5Bvt+vTDSlRbqrbj33+WMjIZ64wiGpRqC24N8XUinWGIGkWBF/TH0IQqANvUEYIplBtubEDg7H3xnMbhlmiy4AFWNwxNj/39cavK/Kye/JxkqJvItu3vcfr/ADjRZbLulvW1uMYuoXudBpGoibigW9uMa/KIRZdiD64xeXzkyL2B5GNrk9RrVRe5+WOV1IIE+g6JgZuMogBK3X641MEKogPOMrlFSAVJONRBUK6Dtjls4NzscRG2SlhV0O2M7mlOFvxjQT1Cqhse2M7mU4ZjscRhBuS9VMzmMIAJI4x0n8Z/jdlHwzrMtySGiqepuss3VjlfTWWWNTUW1edzYiKIFWvIwNgjkBtDAKfjR+0u0uZz9E/C56LO+sm8Q1ubVT2ynIaaNdU9VUzfdIQG1gSA2xu4WKTqv4Y9FZ1V5tn1f0Nm1ZX57nDsM7+MWfUiSLVCIhfsmW0rGzxCRQpY2jAgcXYLBp3MYYTAysjGLKXK5+mOoafqH4jRN1/8Z8z1VOS9K5YrSUuSx6wI0j5SBdRTXVScaCVLeHI8m4y/4S13U+c0/UXxDq4M4zCCUvR5DRknKKCylUdY2AM01i7GSTgyWVRoRsdhdFfC/IPhrR1cOTU7mrrWWXMMzqpDNV5hMLnxZ5TuzFmka2yhpHKquo4az051EDn3tjXwoK5/v1mBqcjX8v8Afp6RQWFLdlQGUEaXufJ6m34YoLzVk6K8hLb2Z7mwAvt+FrDF9awWyrdSOeAPxxCCKJDH9pLqpO5AvjRoVcwTe7b5Rs9fVUlBHDNNJT+b/wAf12Jt68fT3wjzALVAu80hkPF/qPl3B4/23AVn8WKpMguCI5Bcj8+f74W1skmtlKXAFgALge2K4xR4l8zFhz1+czOYZTEB4glEhYE2F7gm/fvb88JWo/s7HSRpP6sPzxp56R7G6MoJOog4Bq4VjUGwZjta/GNXG0wcqegqZueIKbkjUTtbAlRCzMFA8Q9iB/vDidFP8lwebYFmh0GykliBsSbf94dVqmcyxRPCDuhYxgnS7ixIvtfm344IyXpmt6pzGGhy6L7RMwLEnZY1B3Zj2UE899hybY0nTfRFd1RWxxwRFIS1pqllPhxAbn5tuLKDc3HAuR3n0p0blvR9HLDQI2ucgyzS7ySEcXPYC5sBtudrkkoavxFNMNq8t+31m14d4Rk1h3vwnr6/SIfhx8L6LoqjjnnSOszhxeSp0XWInbRFfgAXBblrm9hZV3esRqblQfQ7Y4Y6BY9xsBgKrqUkdqUTxx1DK0gW/n0ryQALkcDi3mA72PH5Mj53L5DZM+iYsWPS4xjxigJxWVHgQzSsFYBSebAix5NiRe3p3AthXNMNaRPLeNLExltzzvcfr+mJVEP2tUDohiR7mAICCWe4YrY3a+9/c774XwKK4CoDBxK11ckqLgbX9e5vYbab307EVQIvkcnqcGpWqjWfxowlydJsQq3Ug3vcWuDt6rb3HGaUsc032eSOdJ5LJLEAwcszNYW7AHm/3i3cgAtK+l+118fhmo0KNZiBWTditlIN/vBxcEDZgCSDhTlKTZflU4jaIwGQmEFBGqr/ACgheADccm4UXIuRhgAc3EnJ4ozy9muSlJLSICwW4dRsBfGRzDKNJBZTcHZufrju3OMj1xMyefa5I5/XOMTmGVmNbGzLe9j2Ht6Y+uaLWhx3Pj2VGxGjOu4xJRHe5U8ji3a39fxwZGiTrddrG5UbG49MNKnKBpYKDuLgHsPU4BNGIn4KsSePljcBGQWIvvqUfYihsR9Qdvy+WJLRul7XOk8jB0NQyECU6lvY3FvzwdHDFUbjzLxqU2P63wJiV7lg4PUFoczembw5dTptfa5thmKaCs1yIAdRBIB3F+dvTb9b4HfL2sWtrW17XsPTjA6mSkYtGxVb7qRcbYWZFb5lNGXD3OZ6BkL2UnfYrviMdKAblPOdgdww/W2GNPnBeyzRAG25Pr+r/lhglNDV+dSkoXbdRbAi7LwwlrqIoaVShJOgtuEvwd9ret7/AIYLSEU8lrWI31X72535/wC8MhlwVxpLNttvz7+/GOY4HQja5tvf9c7YGX3T26oZQlWhBt4dtwOCcM4YwLMpOq/y773wop5Cp1FLf8t7f94b0Wkgdr77X37/AKGM7IpEsGuMIBGRoLcegwVTwj+HpuANvNiiOHVY3sQd++/4YOgjsAzEXsTv64znAjKG4ypQDa+2+yjg40OXCwUte3I2xnaVgmx3Um47HD6gZbjff++MzMvE2NO3M1uXzXYWu21r23xsMsqhDYX+lsYOimEbiw+Qxp8uqdRU6hcb2vjm9Tjudvoc1TsLKq0kKTdfS+NFS5kSRvbtjC0M5VQxbn1w3hrCEFtj6E45zLhszscWfiaaevuh8wv7YzfUFJQ59l89BmlHT5jQzrpmpauJZYpBe9mRgQdwORiMtaVvdsLZqvxPunV88RjwVJfPYqdZZn8AelqmuUSNU/8Ax6OratXpamjp6TKjLeIhpIYIkM5UwRkeMz7AjcEjGyjpoKCigpKSGOlpIIxFDBEoRI0UWVVA2CgAAAcWwdNONO5PywDPMSp0jb1xoKpmY5A6imvKhTe1/TCiRSz2sd++G88RY6r/AOsL3p7MpDD5dsaSVUxcwJMXPRfxCQx49iPljmSjk0LZ1PY6lG+CDEWcWKjT2HbFVQZFDHm3e+GASTESqgHiDsGRVDKoI2IXFD17RqbRq30uRj6V21C9m+ZwvlcR8cm/P/eDqt9xB8m3qcVdXJJGxKgEDvffCGqJkLEjc+ow0dC7E38o7DtgXwHnmjhjUyO7hVjQXLE8C3rc2w7jpZm5d2SJniILXDX9tr403RXw6qOq42qKqSWioVNlkVfNKe+i4tYf8iCL2G9jbXdJ/C8EQV2cLYhta0DAEMOxc+/Oke1+647EYtqvcaeN9ze/r+OMrV+I1/x4e/X/ABN/w/wUtWbU8DyHr9YFlmW0+UUEFJRwCnpYVtHH6bnc3uSSbkk7kkk7nBJawNmDLwbHcnHzyHnVfg2sfxwK1SQzFhZVJPY/L8cc+AWNmdfwgCic1c6xxnSxVlBfyqWJtzx8v7YUNUkxEyXZ47AgKbsRuu4BG9+3BJPyvqpRMwdS4OoKSFuqkHff5j8h6YpEZ8ERzhkVWCRqTpRgV+8QDsCTax3uO+xDCihFXJJgc00kMjCoFo1ZDd5C48QnSVUX23Kjjv6gkQqJRr8Kxm1ADUEJCnkBRY2JCjc99x2GKJqplmlY6DSWWfxQ2vxLg+QAbkC6m5O/AuAMToohHAJZV8WMhtbKLlnIB0HsLWYdwLHi4AZqhEy9moBmzwLSmneYwGVSl/D3ZiRGfLvrIYKm1zuvNiTGkqmMcU7Iw8KDWIwLOrW1b6fvNcXJG1tNr3x9URmril8SDxDNKgkVk0xgqtlKb7bgEHc6gvcXwclNqpnPiWBYrISt7hRqPvzp/PBbpQIrRZyROpo5tSDUAB7C4OAq7IafMgLKRIeNhe/t+vwxksl+IEdZ1TD04MvzBMwlLeEjxKRNpDatIDlj/wCNx93e21wCRtaKtjmsVK3/AOJ5t7Y6wq+E2hnz8gOAMoq5i806ZkpG1GPUNvMg7f2xnJsq2e62Hr6HHdKBJwVIVrD7r7YWV/R9PWreMLFId7ng419N4rt+XLM3P4e/3sXM6a+wGPUQADwbDi+K1heJ1N9huDyOe/4bY3ubdIVVCza49SvexA539P8AGEL5d4TXC3J5Bx0mPVJlW1NiYTq+I0wowGirGsfEF17G+/8Av/vBZpYapNSlGU8kbHEHy625QAbHYnnt/TEooGicEXWwNrH9e2POoPKyq5qg75OEHkDav/YG3+r2/M44WhmpyxS+5+8thf3t+u2HUUl7BlO9/wADvi/wFkUWawvsrD9euFSzL3HBmBiaCokguTuyj+be59NsFx1SPZSAtxff0+vb/OCanLmcEBdQ5IH5n9e2BVoGgcbG49OPzxICsPeCbJR4hsaiUGwuLWJG98ExUygKV233sBvhcgZW2Bte2/5f3wxpqobXGw3BBwB0IHEkZBGtJII2sTqAFj64bROHWx7nYj+mE1PUxkkbj0thrTNqI0NfvpP9P6YysqesdxZOYxij862Go3403w1ooKh3VUjOobk22P1wupZXi20jV8t/phhTTMwB1D5A/wCMZmQGbGIr5zRUWW1qNdoGK/8ArYi+/cY0mX0lSh1PCwt2tx9MYujqpacXErhrnyrffGlpMzqAiM8xJG+wtzjF1GN/adVosuMev6TWQyzAXeMp9L4YR1DKvlDMe2MomaTyIf4pKnbbvi2CtkUhlYr3Fu+MhsB850mPVL5TVL4kxG4Nxe2oX/riqZJFXeMKOx2wphq3m5N773ODEEpI7L88LFCvceXIH6n0sEoIv33FmH+cCTxyBfMAF43OC5XCsFU88nAVQ5KkFy9sWWDehA5l83la59MAzILEX39AcEzEEbsFB4sTiiQhdxx8sNrM3JzKCBGhJADEbjAkzxkM3iDV7jF8qs19Auf/AGwLJTPIFLi1+w4wygHmYhkJ6Ai+oQMdYlBXc6VBGBpY4xqsXI77cYNegvyhDX4HbDzpvoSozV0qH/8Ar0mqzSMPOwHZR33Nr8Dfki2DtlTEu5jEk0+XO+1FuZvLslqs3rBS0cV5CCxXbZe7Engbjf3A7jHZPTPRFL06sM0qCozJQdU25VCRYhB22Nr8m54Bth/l+VUWRUaQUsekKBre12e192IG55/Ha2OZHCsVFuxsO+MDUa18/wAq8L+86vR+F49PT5OW/QSDONWrhhgeV0JuxFgdxbH1RKxa8YGo35OApKkCmVLgsDbQOWI5/C35e2FFE02aSeoYWuBvdmZr2G52t34+u+Fss+vxEiYqpIt5HuW2JFzzt3ttZt9rYKdg/illCORpB/mtfb33tsADx32wpFRFWRwzSKJY3u6tYx6QewUG5bYAjnym/O7KiJuTLnqi8SKQOCABIuobqL79xcnvb370TOqQqZBG0celRa4Xfykjk7gkAc72vvtxLURvKyRDUzKp0te+97Gx4H3u3r7XoZqcVcFwZJtypQgmId2NyBcm9r87nhcGAqKu18CQjhQCKFBKACNKLYXIJFh6kGxI9hzirMJnMLpA6OYRp8SRg13ZwLHffcDncjYXJvipZZWjinSaEayqqHsEi1EixsQSSbKAPNqYi5XF0VEaKOKETeLT0i+DGrgSOxC6TLIxt5rAjbjc73tg4AHcULG6AlU1I9KadPH8I62aYKLLIHHqG23JN9+QNu90UohiSNdKlbIqRmyJbc29efbH0kjxMC5TxibtKosCOd/RRd7Dfm/N8L6ir+xRSSCMxl08SeTQT4aC5+9eyne9yfXbHgN0qzBZ+ePQX7R1Z0slBUVsS0+YpHHJQVlYniGmXw5IZHiAFiWXSoDK4URR+Vxq1dl5N8XaDMer+rOqcu6Qd4c7nkjqRBmrOzeHGQskAMVwEdlclkfaWwWNEZW8YVWcVucpOtPkdZFE8rTRVVVUsahUYMRqk0okpLPdnKFiAoBUbYfZJk9fWqlBHmP2SCKF6hvtFYHheRhpuoKKF1KFBvuRvewxv4c/xjuCGz58jj9JbUaFApQkAeY4M9idHfHmpzWDKVXK56sT1cWXNUSFikkraNTRsselj5m8ga9woXVqBx2hQfFXIl+3rNUtCaKHx59SFlERayOrKCCGuCLbkN88eLvgxFVZjnM+bUmdPQSQwzLHR1WaLS1FQ7MTHJEzSKh81vEVw9whOiUtpx3VlXQD9RZjJmec5PmDPrUz51PXx0LyzjSkZijEb+IxQp/ENtbOHSTzWL4fFl5yLQ9pzmbQpp2Pw2/v4z1EmmZ2VG0SD7yN79yP1zhbmvTNPVh3+zqjncsoJU/Qf2xjl+JHSdTTUVBBFUZNn8U0NDBlMNDM2zMV0KUQ6tKq5QqPMIzyCDGPQfHCCrzKDL8l053PKwCTSv4EDIZRDqV7Fm/isqkBCeTbYAgxb0tsZojsHj9fOZeXF8RhjyY7B6I5H+odX9IyRlymoAEgWOoD57X59sKpcokViGQ6B/MpuOfyx2JRZxHmMUT1mWzULTIZo0LozNDq0rMpRmUo+xVgSDcd7jHMmVxVnnidKlm4FrOPqP6nGxp/EnI+YTndV4UqMQh59POdY/u86l0qV77ntixIS29yPf8AX63xtKvIPDbghh2cWJ+RH98B/uuONyHiAI2Gu9vpbGmurVxYmG+nyYjTTPxqwvq3O4u3OJmNCbEXPa+xOHv7m023JHDMLb/LE/3NCwOmd0a33Xj2PtdST+WKnMs8q5DM81ESDaw7H2+t8VjL9JuoUMePbD5srcAlXidByQwX8mse+IyUDw2DxlO41A7jscWGUHzkEEdiKYqaw5W/oPTB0CuFsLdr3OCYotXKXA5I7YlHCrtvwPxOKO27uERqhlNWOuzabGw3thxS1aubAqD6nfCimVdg66u3phtS5XHMFaN19bC+MvMFHc2tM7nrmPKARnzOwfa19wB+GG1PTu3m0uB62thNQ0E0ZPlDrwQTjRZdQ1CDyqqra+onGBqCF5BnYaMM9ArCIIWUAILW5JOD4KdVIDi54GnfDXKsgqqiPaAEWvq24+uGg6YkjUaopHPfybYwsmqQGiZ12HRORdcQajpIIkW+rUQL7bYvcRgWVr+hC74m+VzKLvrVe+vYYvpqCEj/AMwUfK5/rjPbIDzc11xkDaBFkkRZDzb1wHNTse1l5G+NOcthFiZyxHAKW/O+IyZfTsL6pD8gMVGoAnm05PcyDUxjG23vbAclGztdrm//AC7Y2LZdFpPke/qxG/4Yq/dScaPqRhhdSBFG0ZbiZI0Bv95QTwRviVNkrTyBEjMkjcCxue+NtSZEagByqxRst9RXn3HqOMN44YKCBvsw3Nrsx3Y22v6cfLfA21pHCwieHA8t1M/k3R0VMniZgqOxAKwjhe51evpbjnm+HM041G1jY8D05/scVVNcF+812a4UW5O5sPpfb2OKpUm08KGtex4243H639t0mZsh3OZpIiYhtQSLyayAFN1JJv7jAjsDUrsVcBiWBJAX0PG5299ji5l8IAXCM2zMQO/JA9PT598UWUFkQHWWJSxI3t3/AM4uolGMpqyDGyBype4Fjwd9/Y3/ALYBlCIhkWzixKgsNIa1yPXmx3vxewIwS8ilCxdZ02caASNJNhYj1/Pj1wFNVBKcKzO3mKqsbX72Y3He9+PTb0wwgirtUHjeWaF5CxkjO5Dtc67kgEjlbNxftvc4Txf/AE6yqkqJi6RCOAT1H3tdwNWw0knxEN+QZCTbbB8EbwRU4knd5DICxckeaxNgOO5tyAQLAbABR0NDJMzLLI08Q8JJNWpoCwvZSRy17s3Ld+2GViL2aqXxypCbw04eYhlBlYICFYhQTvt5iRa5F+FI04qWlaR4pYZAjshhFUrEsyE6gFJN9X3iOeSRcXv8jkzVPgtJoiGgLGDfdSQNZNrsWBuN7AeYWOITSRUwgWRDJAlpINSEqx+6QBa5sTuL76vS5xcdwJ5FmCUaH7RPACklJA2ppGclyx0sisCLf/2FtQIP3NubH6Ep1vfXDfSFB5P3QFH9/wAL94eK1Ik5kiRwoEg0D7xFyQRxuwXzbXsBYWu1SSLMGLE77lFHmG1tP14/LsTi556gr29yEjSvJJLoJdrpGqce7bcc9uTx2urq5FqARTuoIBRpYbsyuCQVIW42F7bgAjv5gSa12TL/AAjMVklQCSdB5owRYaVa9ibX4PqcKaxlgojTxAx0sFw5eRlJ4UAkbkAW+qg8lrMYxEczcT8dsszarzSmqqQRPNXiVBA6VeqCmjswkAOs3LHQB5hsCL2vfXZP0tmEVRQS5tmZgWeWGRk8aVaiV9TWVQLKvnQnVsV1ck3GOxY+lemaKjLU1NJHMsG6xswZlChiClxqdlUXLDURzs2D4WGSJoK0vhu2omlVEUMuok2BLN5SwP3m2JNtWOl03hmTH/533Ee/EPn8VRx/wpX7/wA/WOunq3Kqaepzu654jSikNHRV6RQ05HkSEpIJYk8RG0xjSralYpp0KB6R6b6Tpet+k6qkyiKXojq1PtXi51U0yiVHUrG0dU+pJZI2YwsiByHMEbSF18SM+fv2fOkqXOPiomSVGYZjkVNRSpLk9VTNK9PK6vI5p6mAEK0Bac6j4kY/hyILGckdvTwfEP4ET0+Ydb/Z6voSsqqdZp+lpJJYstZldIlVWi8XQZGiUAgqv8NRc7HC1TOztjc16d/pC4sQAGROb9ZHp7r7Nvh38RIek/jF0jSUNRmkcslL1Rlpjmo81jhuQSVVR4t0TSAqSXeIeGNaA9sV+RZBlfRuX0NQ3Tc9PJRT51XQO2gVtKAxSemLKBIbBS6sSY/GUlzrUu+6zkyvqT4fI2UdZQ0kFXTioE2WtTytXwRQzyy09MZdQEjJE1iVZUWIm3kJxnk/eHwUp+h8h6spsppKGvklpos4yKiChKs3kjp0gVVUySyWmRQshLxtH4cjFJRmjNk6J5/K/wDcZ+y4zfyUPbyM5jloM26Ti6my2iGYok1RS1VJS0QhqMwt4pJEDLplnWR5ZBfSGZnBaNGZ8YWupcy6E69ngyUP1J0xnb6Unp6Z2kyut3eR6iIKpCyXu1tKx6WAH8Fw3WXVnXXX+ddc59QU8tFl2eZBUwVBqq5i9Pm1Ik1QYs2pqdjNIFRP4hMQqFCycroVGL6k/aPoaeCjzGr+IeXVnUv2ennOWZfSywrTPHFGr0y1o1rNqeWo/iO8iAxhT5JZMaWDOykMjcH6/lEM+hV125E3f3sek7Uofinm2R9Qz5T1HQR5eyKy+JQV65hrkRHLqsUWqRgoikY+UFdgyixbGsi616Zra5aCWrozVF9AEcoQyOdNgvAb76jYnc25uMeN8n/aazQ/EyTqDLIf33mUf8B6bLaead67WqiYRg7+HcWUsASI4TpDozM8zP4tdEqM2y2qyxsszennWCky/NaZqWWKnWOXVrjhVY1kUCNSrbmW4IZTYbmLNiysATRI7HHP0/3Of1HhORFtAa9OxX4z182WwBQUdxc3IYWP5f5xBqERMBIrAHzXZdyPX2x0J078W80zXJHq8y6mHRlJT1clKlRX0MLwSLEPEkVpVU6ZNBkbdT4hTRGzlZSgEXxp6wyXo+WUZ/SZ6+YUkq0M8MURkjKK1pSihdLFmAVJUYNpVgSoPitIWZiimyJiv4UygM1KD+U9CnLElIA039GsMcNkDsAVQcbbgnHnjof9oTrCmrayDPaePPFgWnkcGKOOogS8fjkJAgEgCk8bBpEszbpjbP8AtPUVLmMDVXSVfR5bK6RNLDWxyy62jc+VGVFI1Kq+ZhyW9iVvjp0P7+8WbwtQ1Gj+NfxU7WfpCsjgSXwtIfcC4vgcZJVoCfDci9rDfGOl/ah6Zo6qCNMuzwQPN4Blmp6VApB/9p1uLb7XuBfBDftZdC/uujrfGrWMpQzRPRjVSKzWDSuGMdrBydLMR4bC2uylY59Sv3k/QxgeDYW+6SPxBm2p6DMPCMSH+GwNxdTf54f5XS5lG0bfu+hnc7eI1OrsO1yef+8EZD1VlvVFCtTldXl2aRCw8aGsSS3BtZSSDYjbDSmzeaUBEanUDbcSG31xl5tS78FBNTTaHFgI+c/t+4l9JR182iRsooSUGnUFKC3y1j8d8P6KlFOddRTQPJ2I2VTf0vvhNTZtPQqoWWAL3KMf+8NKTqtI4wCqsT6E/wCMYOcZW6X8p1ukbTY+C3PvX+Jq6PM6osSIxo48vf8AthgK2oYf+NQP/Z7/ANsZ2i6ijqgPDJJ42UjBj5i4UlVY27WxgZEINFanWYsisthrjVm1rd1U7dzfECwUABVGEVRnMkO7K2w/44Wt1bEGAPipfvotv9cSuF2FgSranGppjU1Rk32sL+gxXJKN97jCalzeOsIEbeKfRHDH8AcN6ajTSJqk6YyobSW0m3/t6f77YoVKnmEVxk+7OYI5Kl9MQJA5YjYb/wC/ngymhhpwrteWUbgnZRzx+X4X2xMSsqErGsSKTyNIG+/l+eKpapE8RyC2iwF978fniKuXFCfT12slVHGxBH6ttbbfAgZ6tzGpIjBs5btsOB3vb8N78XtS0ylrC5JHl4Yj+2IipQS2uq8kKLD3J/E/ngg46kE3I/Z0Vh4aeItrlm3I9dvTf8u4wNWSs1tiQGLNf2B4HzxZI48M+ZgTfYi1tv8ANt8ASEee7ArwVI2vc2G315xdRAsZVJN9okLEOIypVVNtLX42O9wAPTY9+w9esc9N4DAyRzjw3uLbWII39QALf2xc06QnxGa6gi4G4v8A07gbfL1wsM7lJ/OkEkrsVZbFQm9iByfU29L7DDSiJu3E4rqxKZbxiSUppKwIoY6iRawPoLGwtz8sDQzRU8VnkGy+GjuQfEZhqFyB5uOfa/muMfCVqiV1Xw5I0Wyh2dQSRxb0FjYW7n68VbBE1xlGdmY6mc+QWJ8u97cE2I273AudR5RRms3PnhamPm1pKqKq3BuOTYC5ubA9+LHvuDWwytTFaVHlmnuFaIKFBLXvcjSFFtzY39GNziIgWGCUoqsNBeSbwjFGkOkaS53ta0Y7bE//APOCUo/3fC/hlhNPfxZZiSSbnUx7c6bdrEBR6lFCLG2kfBDuaOHVEptIXPm+0PpUajckkeW25JOm3AuRftEjF5HcfZ9ISIaNLmxN3JJtbjcCxsTc7DEsydKtdtVPNJfXMdQkTkA2U3ud7G+2r6EaGlIbxPNGqrdSzXfUSSSb8c+nN9hi4HHMExF8QdJA1KqCd3aQMsZkbcBiSLDa2kWG4J8ouSdyYvhpcvq0aLm7b34tb8R6/lfh5zAv8I+dgVVbXJv3/r+HvgBIvsrSomp3DuwvsWYnUxJuLDci5PYeoIMOYsTtN9ymR456l5Ji6JIl2AKm7Wuqgcd78WIVbgcNVOZHjDiEmVyNCKQXTfdy38vffnccHngSqY4n8QpoUtZUsSpG5a4BVrkH6Wtzgc+LaWIGnRFYRxw2vpQAMRzc22Hpbb1uZRE3bip+avRHX2UdU09BQVeX1tXNVa46eipqFTmTxlzGmiMMkVcdVkZohFKzqzmNypIH6u+JfTOXZ/PlVPUVFNG0ZpayhzCidZqaYKBJHIjRr5lcMgT7oudV9rdLfE3qvM/iLnDZ3m7/AG3OxAq1OYyPHFLVRRlYImliBJEwCgNY3ICm2xdi8q60q62kfLOpqGDqemhhgaM5vUmnraSngRykVNUM11QrIR4Q1Bhp0pcKRm4fHdViGwsGA9b5/W51j+Ead2+LRB9Af6P2nu79lPoheoehK2ihnTK64ZmJqAyQvVLHEi08qkJqXxULLS38Jl2U3c6xf2Ll0tPm2WLQVgFVSVlK7GWRJKqGZZCqlfFYabHXbwjuQ4CjSpA/K7oz9oLqv4I9EUkfw/zF81oJqOXxBX5PK5yySSaSOJEm1eE7BjLKrhAGY2dXtoXUfH39sP4u1WQwZPRZllSdMZhTaoswyGGfxYyszN4T1LhGWeLwijGNU1KL28wOPanVrkJcA+XHp+MFi0TA0SOSfx+s9VfDnJOlPhz8YeoMi6Pz5M3GWlcyTJamGWOHLTU08OuM1oKxywTQqirF/GkDGN/DIhkZtl8bfjhmXSlJp6RybJuqcigy2ZmyqmWaLNsvnjmERqkhOkSpESVeAGKRXMX8VTMgx+QNZL1H0pNTZvNNX0GY5hHJJFmMVWQ8oYskodlJIb7wZSQbMLix8yzMc2zPO6hJ6mSWqqfBEbTsWeRlVbDUTvYIAvYWUel8ZmTVb+wd00k0m0UG4nubN/21fhN8Qs06Uz3rLpjNM7z/ACCkkhE09DA8lYXUBopisscMkLDWGQwqA7F0Cq7xt5K6v62yzNeoKqo6ay2o6eyZ6lqmmoJ6sVs1HqveNakosjJzYNv6ljdjlOmemK/qvM1oaBYDVOVA+1VcNMl2YKLvK6qPMwHPfH6T/DH/APHL0vnXwxyWXrieei6qmMtXPW9NJJSGSGXzRRyw1cTaHQdkhpytyhUlS7ex5sj8qK+kvkx48fJn5+ZVmeVtDWHMhO7pBJ9lWGo8G0radBH8NxYG7Mu2oXAZDY4poOp6nLop6aCuqqejmcGSKCUgMAb7jYG1tvlj2l1r/wDiuzqGKoqOmOuaTOJyzOKbNqVqUkc7yIZdTdvuoCdyRvbyH8U/g11r8Fc2gy/rLIqnJaidTJA8hWWKYC2rRLGzI1tS3Aa41C/OHftGQUeqiwXG3AjTqP4q5x1LSJJVZ9VVzgqClQrNJEseqOPzMGuND7Wfym4tsrFt8P8A4iVGUZhTTiOSpWpMsO0S1L+KVBSQpOGj/wDJIx2sfOxIG2rq+kp6IKRPM0dXZipVgFBAuL3tYHta/wDbBWXZrFNk1atVUVr1TMHijjKMsshYXMl/NsrS8XuXHFjqbx+IZQ25mgm0mMqVC8TvjpH4m0vQPUMqVk8hzVqOHRPXzJUxpK5jDrKQZQwEbTDdUYaVBC3IxvekfjP0+a2v/dWXVymTxBTZtF/BkgSIgmeVg5aNSki+KQoD+aw2sPJlNJFUSGWSoaKkWyO7L4hS9gxCgAOeSASOBc+u4rq+gq8tzrL1yCbLs2qaqmrqZRTLBGCI5SIVQv5AVmOkAuZBHGNOp9WNTF4rmBPzWDMvP4VgyUSvPrPRdX1h09nGQ0NfnWdUeXV0xmqoKWohhmkf/wDykaWJ9QV3WQBnAKKt7BGBGk6k6P6S6bp548hzSLMoljp5ESShFN46yoWRbXOyqLswGm7lbAg382dLVdV1DBlceb5pVUMdPSpGlHR5TJVVppI3kVpIYCIo5FQxgsWmLDw9riMqneNSvSOUVmadOZbmlRX5nDJNT/vSatjiieQBtBeMxTMguBZQzlrtpSxJTe0muGWiWNL5AcTn9boBiG1ByfeZqDMaSoz7OIJpqadIqOM1c2gnwG16dLSsx8MXCgfdsWCgg6g3aPTvVXXfwno8nyyEynLpo4qyKGQLMn2QmRk8PW3kBI0EKdl5AYBsdfdM5h0d0TDnU1ZSZlmMtLK8MtaaowJWoL7RSaIiyMFYEiTdogbssmuKNZ+0F071nlvTUI6Ljyaop6aopKbLoIJJ4DFNFIsVPTvolcFZ4nkvZrGUx6bRgovl8TxF9jKCtmGXw3KyFl4Irgz1HkP7QFJmaAZjl02QgEq1XYVyJa51sitGQpVGOxJFr2NiBVV/tDZbFXvDDPWPG0rRxzDIF8Oyn7//APIatJs1iVW9xx38wRfEiXrmZeonknrHdPs1TJVxSuoKxahIrzAO2zvGsiglfBQssd0eS+lzuvqDlSVsz1uWvCIkjj0xz6TEPA8GdyVcL5idUN9ESgoq6Tgq4cOQBkuj6c/qR/Mz3x5MTFXoEevH7H+J6cy39pySqrP3XlhpKjNpopGp6fNKI0KqER28QOk86yAhC2gmM6VNyN9Ok61+JvWOSTUbyZjl2RvVSQJRU8tKEjq1bQ0pMjsWXww4BYqAVViApKE+fOkfj9m3wsyo5lmOXZVk8FTK1NHTRwoiVCKCwEkhJeRl8Rj5mcR+KgICnSdllWTdP/tFx0Ff0hWac6aNpqzK4aNYnmiVwBWhHljCoxew1HzMSBbQ+MpsWDHmrNSj3AJ/HqvymoH1D4rwkn6EgfgTyZss4/aXzXpWelNdmuTZjPWmSdMvp4GiXwYiySeFOZiSSU1aWQ2LnSzLbHanw26u6v8AiGtLVQZFBRZPLGznPDWXp3sygeCjRB5tStrVl/hkAjxdVwEvw9/ZA6P6VqBX9QxUvV2YxSl4kqKUR0kYZCDqhJYSteSVgXuPMrBA6hsd+NIfFOpmYH/l674x9ZqdPezAgI/+q/ibOk0mcgPqHIPpf8yFJQQUnnCeNUqCRUTKNXBFrgD1PHvucHAqCGZyeyqxuAf7nb6du+BGqSuy35ttvyMCy1mpW3JC2ax/m9vy+hxh0W5m8GCChDaqtEeokGzdjz9MCQvLUyl33piTsWKttfa1vUAfjbA0cT1M2pvLGGFl/wCW/v8Arkb4qFb9vJeKR0jikdCIkADabpZrg2Aa52sfJzYkYIFrqUL7uTG7ykgRogVQoA0m1lHoPb/OKnn02KW0kABmF2P+LXwOJniSNg6tpPIBFvLzz+Xt3wHUVQRQ8rMjmwCgXIYi5+Z7cdiADtbwWQz1CpZvtExIF9uSLWF/xPpv6+uAxmFN9m8ZJI2pn0iKSM3DBrBbH3JAHzvfFLwSTTSipRGDsWEdrD2uN7kX+WwO3ahytc7SSBfs+kWYupBG9iPQELcH3wYARcuZXEGWoNVHCk8sgAeYsLlRcgXtuBqJt/7E8neBIpkYMRIzBQoZLEAAAC+42O/14Nhi+StCU4CIyPwqImy73UBf7WuL9sCRgztIjAq5I0MRcITewNu92499jzY6xVuOPOBlCtPGI3eOVV1SoGYtErMDcrcjV5CAL7EkA22IwiDxrQU8dodaksSz+JpcnzsQWu2ndmuSWJHmsSSjRz1rIqvZSV8SNzyWa6DVyOd+BsFtbacgjpYg62p2byqJZNw1lF2PzNuT/L3IuYGuosw3cmRipIKeF4iB4I0k+GAzF9rbX45I+W5ttiszA+IsZ0qC5VTdiSSSum7WsL+4GwHAt80/hpLFLKscII8V5LKSWAO54/8A1H1OKqbMGWRY4lEpZiBY7D33HcEfiewJEgSrEVUolSJnipIR4sykOAl1WMN5STb2JAHrbjkRzGrWKMqkUlQwYLHGQAAbjzseygm9za9jbUbXprWeKGTxHDRMpVg1iAtzf0J23I9Bbm1+KsQLOCwZBC+pmLHU4uwsLG17E7b2B3wUD1irN5CVRm8k8RDvI7EGdvLpvfZNzYC5G9vujewBwDmk8xLQshYMUOh3vGCSoAbta54sBe30KqqqWnqlk0aZLanAAK0yBSQObEm1h7kXFhfFaTy0rsGbVMdQBLAyD153Ntrkdz7YOvrE3N8XAo/DoWkJfx5CbazdfcFbAg2tf2Cn2wfDelisR4mhV8RmQfePAsL337e5OFVRJqkjmhKIhAYyyG2k6fLYX37X32Ci1rYKeeWohgpqY6BHvPOnBvyTcbi+ofSwG5wQiLhgJjuqP2Tel83yzKaWakXqSHLqSCmi/fspklUwtqRwbaPMAiONHmRQN1BRvN3UP7DVMaTM6KvizGjyt6oVyVtRWmp/d5aEI8aF0UuDUTyMxBAkWnp9ydTN73WqKgG/bt8sSkqxMirLGrqCGCyKDZgQQfmCL/TGScasfnUGbe50B+E5X9RPx7+L/wCyD8SvhtnFPllDkFRn+XNG7U2YZcWlSSIs5jSZD/4Z21FVTbxGIWIO1yzf4ZfsxfFfrXoLpvMcniTqvojMpHnlyOHOIqeSkcGWnaQpKwjWS4m0Mpbg6wLumP1WqshoqyVpWicMSNRDlrqL3QBrhVN9wtt7HkAjrui+AdN0XVV9b0Y1J07XVdOtP4+XZfBDKbCMeJI5RxKxKEsCgBvcaW1Myw0qq1hjNAa7IU2soPvPz2f4CVw6X6h6XkyLOOoeremqwy0uXQN9l1UTvOjSIHjMjOxiSRIwBr8QadRHhnzBUTsKnaL7KLAFEBHbmxJO/OP3E616ZzDqKhy+afIaTMJYi7T08dUrNKhVx4B8SNFeKzm4c8hbqblh0B+0H+zSOsqboior+mauRKDMabKFpOn8uE870k0iGR5HXxWihhtKyKTpAZrm8hAtl04cAhqqh/fOTg1rJkKOlg82L/67n5etHUxxpMH2AKg8WFjcW9PX540nSmddc9I1qv09mmdZFVzIigZfVS0s0qOA6hQjBnUjS21wAQfQ4n8Qeisy6O6h6my6ppHqUyDMv3PWV0S//XSrvININgNLmnnKXsSqE22Iwr8HPOhszyqvnppqCqaGKvpNRMZeKQXSQMhDKGAuCCDbcEbHGSSqN8pM6AHcoPHM756J/bW+NHwkrYDUdSVvUMAu01F1N/8AbVgQVUMW/jIVYOdpVvZLgDY+mpf2s6X9p/8AZ9zTpjNOlqpeq69Ef7P0/Ac1iYQTRO1Q1PDUJUU6+KI0VZDzMhBlUSW8nxfGX4u5/wDD+uzrL/il1kmXZXXU9PmFHBmlU00S1ELkTa/F1PGDA62kYBSyWP8AEaz7OM1/aWphlNZD111JnsecQzvTVmT9SPVQvIFZpYFljk0tIBT7Rxk3Ngl2axYGQqT2R+f63FWCEUSAf6Z56qKCSOsko4mWSZbKyeEFbVewVb+YngHg3v8APDjp+oOSRLmFLXwxzoBeOWljkZnV+IwQ1vKVbWyoCPEW5tZk3UHV+edW5pVZhnmdZhm2YVQVZ6qvqpJ5ZdIsNbOSzW43OFkcoFrgle1mNvl/TARlVTYhyhIoz1HknQnwD6qp+lJav4kVnQWZpSww5xk//wAcqcy+01iyOJJopo3IUSADSEUqBoOkG6gf4g9E9K0mbyVXSnxroM+JhVUTOumszpKp1BUrElqWVWJMdtRZNRLhvvPjpDoPIc66zzynyPpzJ6vOswnIb7LQwNLK6g73076Rfc3AHPYHDbqHpDqzp2a2dZFmdFUJCKt/tlNJC6RE6VkYMoIUkrZuDdSL3BOhjyWvB/KJZAAaPcX5RmU2XVQmY1iRPJHPeKcRrIUYFXZWVg9hvuDvub7jHY03xTy58ipKJMnjZ0hiVjJNaBnEIRiE3Kb7HQVDi6my2A6tnrqpB4RDwCKQqIyxAQ8EWPpsPwvgeOWa4LBzcjVuBcHfY9tu+HsGrfBYQ9xbNgXNW4dTdzdUVud0D1OYTQtT0zl3ZYCktVK973fw3UsAT9+wtYjzb4My/qOpSipIsqzCCsqUvTpQCiCVFRCyMnhzOunxLKzoCCW0S2BVfKuIlrJ5KSKmXUlFGu8bOxDve5YqTa+/YDYDvcnTdM5hmmfdTh0rp4Kqskk+0VdNEWnYMCHsqgsbhraBYE2FxyG8eX4rDzb184BkCL7R7QZjlVHlz1ebUiUeeNJJCcrp43ExCAKNSsf4ba+Q25AJsdwz+bPupqGqXp+kyzMqKeNVpStPJ9vZtQYxBGCsPvMbGPkAC/kFt/8ADH9k7PfjpXzx5Plk/TnSCiHw89zWOZIZ1EjI8sUWsCWeyyDQAEAUamVmBb3j8Bv2WOhfgLSQS5NQfvDqB0Tx87r4w9QX0sreELWgVg7gqliRYOX0ggr+IZcR+GK4444i32fFl+YjvnnmeUvgb+wL1T8RRQZ18Tauo6ay/wAIWo40ibNqpSjSRPK7BhGVMwBEoaQeFoKJZSPfvRHQ3T3w5yFMl6byqlyfLll8RoaceZ5CqqXkcks76VRS7ksQqi+wwzOotc+VbG+sWIPb9e/bEPGNmWO5BJIJNgPw9ffn6bYrs+Q2xj67U6EMNaoPkvYkAHnVe/Hra4/zsbcfbLMiqAQf5uLDnbAdgqa3kHl38S2kjaxt6cH/AHzioU0ICSOUljTS6s52UC309SD9Bim0SxcwmKqeqSwLELs0gTcNe3Pr/sdsWlBGVL3kDcleDxfn+uKkkIKLqVBuFW1rjtf0+X+dpqB4hIOuQ2BCm5uB8/c7e+IPtJHqYTLMApJYLsWKhR/Tb074Hnq0BKqCyr94KLniwA43IFvp87CzTQinJYGSNSGHlJuRuLC3N7bc/wBcU6pqmYkSOkQA0rGNLEjYte9rbiw49ecWC+sq2T0knqjVEglQvBaMkKq79wb21avQ244OJU//AJCzSGR7iwZAoHNzt37d+fxq1AsxICFCF8QDcCxN7EWPp9eMQapkl8NI4xdW1pI5GwuRcbEHnbbvvbjBKgt3mZbUOiqDNKACwW0m9wTb5b7W2JxSJ2QeIE8O7WJNw9xtY2vtuCLe2xHHDMtJE87WdraUCNY3JsF32O/N7WOFRq5GWIqHqFXdPDO0g3BUD52YHYbrze+LKsG71LJRBl8isTHCrAOXYG7A3L8bHaxJ1bat72xxR1Mxo4JmmKwImp0CBi7Wtbjm5OwFxYXFsUTVcsyqW1RRLcMCAxUqb7m24sT/ADeti3YSqnd1EdTI5FQvmVCNMkZsTIGsW2uEHa5NxupB1UxVnAhb5uhgWGGGoUI2lgkQN0D2vYG4Ww2O1gykg2bFdIZEaWaURuygRxRRMT5bfeN+STe17n33tiMFNFUwtUy+LRu0ikLARcXPt5SDqvt66u4J+pWWaskCqVpFiS6FFQJfYgXa97g3B44Ft73IFGoIEkgtK80jWUMsyhVjBKOVMg2AO45Pc6rXtftvgGszIpVw0MUreG5ILatDggMSS19zdWPyJ7LiWYV371qKmmMcjmBVCsyrofc6rEWLAWI5FyDcKCNQ2TRIkb+I0QdnWdJL62cMAQzAjkkMT23AH3cFUULMVd9xpZfVwQzRmOdgYYYyWiC6ixH/ACA5B8y6bG5IG26myqqpp0phIohanF2QKCVY7225Pt3tztYQqFn+0BfNptZishVlA0+Xchr7cjseO55/h00aooWZ0cmSYAjT7qeBsTxzc9tjbyAgj94nyg9Vro5i1RIQYV1iNmu9zc3sdhw17ntbYYHqPDap13VEBYaza1wN9v8Akfrtfi+KpGkjcStpaS+pgTpvcAHn0txe9vbFFKX8d2ilEICkSM/DAgkAH0FgLAbD5g4MBXJiruCaElWaGjqJJITKkSalTkAIDwL7XY25HB9SMUI89RQRxxKBGu4YOQAewHsLb2sORwLEyogfMJGjhiM3hi0jagNZNgFO+348jsCb15ZSMiolRO1ZJJK0spUHw1BDMBfTxsAthwL27YtYA94uQxah1NqsdlAG/p2xyse42FjjmnYkhTuLd8Eqo1DGUTU3wLlMSXtwe98EqbXtvb03x9EgYtcnynb8MXxot/ujk4oTDKJ8pBsCvPf3xnOoutKjKMxy2HLRQ1/i1hppovHOsaYneUEqrCMp/BPn2OuxK+XVpUA1ae1sQq8tpM7oKijzClgraOTT4lNUxiWN9Mi6bqwINjY/MA9sRYU8i4Uhivymph/jV0l8KPiTksuTfE2myyOmcQiOqzKQ0MgZS5jENTdCxUyv5VYgeIQws5B81/Hv9kbMf2iKmbp3KqmiyjP+lBH9lmrS5p54JfEZh4ilmCMViYeQ6SCqgeYn2tRU8cNPEI1EaABVVQAFA4AHbHS3xY+IGZ9M5r1PNTrTyvldMaqnaRCrXFJ4mhmQqzIWW5Unv7Lavw1cMtdj9p7LkfGceUnkHy9xzPGPwo/ZU+N/7N/xDlmq8jjzno5HAr6zJ6yOdGQrbxooXKVF1JszCIELqI4Bx2dlNVXfDjMmyzMskfp1FqhVZMj5TFTqYpI2YBowEMukrIolU6jI6380nhj3RlEZSKIu5mk2/iuBq3F+wA2444xVn2VUHUmW1OW5vl9JmuXTEeLSV0CzQyaWBGpGBBsQDuOQMTgyfZhsI3fWe1OD7WfiXR/vP1n57Z58A+g4cvkq8myWCeSKGtikiSggqAiNTeHCVjVrGSHw7K8ttUkjMzmU6seXOvv2Yuv6DrnPoMi+H3UlTlKV00dJNSZXVS0zICxtHMYkDqArWIFiEY8C+P1MpsjyLqD4zZt0rVdN5THlFG9PURpR032ZnmEKyrK5jK63Vl8rMCQCQOTjs+LpTKsnlkmgpA7eAlOgqHaYRIC9gmskp99uLc4rnwY8u3YK4kaLLqMbMHbdzXM/EnpXpjrLo2tnzrLqZsrzTpmemzcZhLEXnpJkOuG0bAixdVLEoQCFVyNQB/Ur4TfHzOfjHRxU/UHRVV0vmMhdUnEVPUJldSpmTxHE7o8cgBiZY2hLFW21B8ei6VmQFA7ARAIDfci3c8nFkeXUhq1lNNE0ysCJWQFgQAoNz3sxH1wviXZNHKz5BXE809CfEimyXqOeP/421Rkn7why2F8sy9FSHQrSDwBDDqljjtCoa2otEAdLAKd10z0v8Kut+l6fPavozo2KScLTyqKSlqdJcCOOMS+GNfiIqBVtcjSttgMd0sLsu5Hy2wozaKCpZJKilgqJF8qtNGHICsrC1/RgrfNQe2DHKMgsCjFUwHF2bE84V2T/ALNvUeZz9JdOdGdO9bZ3SRmsky3peggmkWPxFBd6gFIh59C2aW9ntbSWwzyz9iT4Q0nUdDnknR6RT0RdIqJswqKmlk0y/wAOSRXbznQFDRteOzMpVwA2O9Mtp4aPLYaelhjpKaFAIqeBAkcY40qo2At2GCWUJoI3JKnf3O+LIWruE4J44lKIKSFVjULGi6FiQcADYAfQDEnTZVYknTbf7xttf6j+uJooG42sob67/h9MRqDpS1he/J5x6ROHcM7ESEg38w+W3rYYiXEcugFidN7aTa1wBufe/PO/ptK5bhit1H3fn+vwGKqWRpmQsfvKLgAW3vfE1IuTI8ZS8bBpLfde2m9xubduQD+WCWJCIzHTcXLC9vp6/hiU9MkcZC3Xfsfkf64CjhggqqnTTQhxFZpFTSz7k7kWv5mZvmxPfFe5ccGEeNp3HDeoO+59rXtgaOpvEhb+CGUP4TnS5J7WPB72O/qBY4hH/Fga3kfdtYALXC7c39PzOIyHTHEQBfXbgeg3+eJrmVLGfSNomcuisQToK6hcW3PFr8i1vrvYQnrDJTsImhUR3TUSCI7Xvx3uAN+9/fFjL4aJYk8feN/5iO/tiUtKkMKqLsrBrqxuPLa346t/W3ub3grMEpZ4Z0Lyr40TfcaSPSWG4bykXFiDt20kkY4nmkj8fU8NP/MBGDJI3l21D+b7rfibdzhiiiNKhwoJQFlB4B2wvzOAJG8iu6uELXB5vZiD87WvyLmxB3xI7kHgXKFoNcryzSOyuDaUqbLuOBwNJDbC52F7YlXJolpCEp0lMhcLNIfKnIIXm4B7cXsNuL6IRilVViRFsPKt7fdHqfc787nHAAlkjLAFjIyau9rttidxg6g8MBenSIXmLgo2ra9xcr6Ae3scUhoYqiNYovEqpNKh3BYMD/wA5+7ckDkG3Y4tzKZ6WZERiVLyxsG31gE2v6/dG3G52wLHSvJmEM/2qdS6fZ9CsAgAaUBrW3YAHc3+8faxVJPMFlG0ATiY+EJF+3fxUvJJpB12sPu9xttce47WxCmCVFLIsAURhwGjKlQp4OoH7v3bkbne3oA5nyimjrpPIS604lMmohmOjgkWuNhthTDWNW5jURyJH4VP/CiiVbKi+G3A/Xb0FrX6QJF0TA81lTL42CFyZNMjSysG2Nr76tmIAtba45a1sfUUYpoUAVgXG5MZeQFjcjbk7+vbbi+I5gEaCNinnmgXU2pri1rW32wVWscvljpoSVWQO7Pc6zoAIF/S/OCA9CAr5jAp6SXx3hqP458MzLDCWBNiEAb19NzcWG/JUavlWIuZZVijjusMSjVIyhrfc23PG9rW9scz10tPHSaNINQS8hKi5OtQPwDbfIe9+KCjWaGWpd5Gn8Uect/6H6dhgqi+TF344ECmgWrfw9MgFw0ZPD7X9vWwvwbHBMVEIKdTPpVr6o4W9xbWx7Dvvzz2sWMMQo4pp1JeT+A/nNxdow35X/IXud8RJN6piSWUE6iTc7rYH2GrjjYXvbHmYk1BrjBG89xbVSLOxgRZHh1AHSLFwWAsOLXPqRwCfYvKMrqKyqWKPbxX1yTBb7gEEXPP3VBJ+8RvaxBhI5p7MtiVew1AHiUi/wAzYfhcWO+HVDI1B07PPEbyQXWMsAbWJUH52Xnnc4o7UKEJhTe3M//Z"/>
          <p:cNvSpPr>
            <a:spLocks noChangeAspect="1" noChangeArrowheads="1"/>
          </p:cNvSpPr>
          <p:nvPr/>
        </p:nvSpPr>
        <p:spPr bwMode="auto">
          <a:xfrm>
            <a:off x="444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05579"/>
            <a:ext cx="33528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健康保险</a:t>
            </a:r>
          </a:p>
        </p:txBody>
      </p:sp>
      <p:sp>
        <p:nvSpPr>
          <p:cNvPr id="3" name="内容占位符 2"/>
          <p:cNvSpPr>
            <a:spLocks noGrp="1"/>
          </p:cNvSpPr>
          <p:nvPr>
            <p:ph sz="half" idx="1"/>
          </p:nvPr>
        </p:nvSpPr>
        <p:spPr>
          <a:xfrm>
            <a:off x="457200" y="1291828"/>
            <a:ext cx="4042792" cy="3728194"/>
          </a:xfrm>
        </p:spPr>
        <p:txBody>
          <a:bodyPr>
            <a:normAutofit fontScale="77500" lnSpcReduction="20000"/>
          </a:bodyPr>
          <a:lstStyle/>
          <a:p>
            <a:r>
              <a:rPr lang="zh-CN" altLang="en-US" sz="4100" b="1" dirty="0">
                <a:latin typeface="华文楷体" panose="02010600040101010101" pitchFamily="2" charset="-122"/>
                <a:ea typeface="华文楷体" panose="02010600040101010101" pitchFamily="2" charset="-122"/>
              </a:rPr>
              <a:t>健康保险是以被保险人的身体为保险标的，使被保险人在疾病或意外事故所致伤害时发生的费用或损失非故意的、非预期的、非计划的经济价值的灭失和人身的伤害</a:t>
            </a:r>
            <a:r>
              <a:rPr lang="zh-CN" altLang="en-US" sz="4100" dirty="0">
                <a:latin typeface="华文楷体" panose="02010600040101010101" pitchFamily="2" charset="-122"/>
                <a:ea typeface="华文楷体" panose="02010600040101010101" pitchFamily="2" charset="-122"/>
              </a:rPr>
              <a:t>。</a:t>
            </a:r>
          </a:p>
          <a:p>
            <a:endParaRPr lang="zh-CN" altLang="en-US" dirty="0">
              <a:latin typeface="华文楷体" panose="02010600040101010101" pitchFamily="2" charset="-122"/>
              <a:ea typeface="华文楷体" panose="02010600040101010101" pitchFamily="2" charset="-122"/>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22" y="2007602"/>
            <a:ext cx="3244627" cy="135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楷体" panose="02010600040101010101" pitchFamily="2" charset="-122"/>
                <a:ea typeface="华文楷体" panose="02010600040101010101" pitchFamily="2" charset="-122"/>
              </a:rPr>
              <a:t>人寿保险</a:t>
            </a:r>
          </a:p>
        </p:txBody>
      </p:sp>
      <p:sp>
        <p:nvSpPr>
          <p:cNvPr id="3" name="内容占位符 2"/>
          <p:cNvSpPr>
            <a:spLocks noGrp="1"/>
          </p:cNvSpPr>
          <p:nvPr>
            <p:ph idx="1"/>
          </p:nvPr>
        </p:nvSpPr>
        <p:spPr/>
        <p:txBody>
          <a:bodyPr>
            <a:normAutofit fontScale="70000" lnSpcReduction="20000"/>
          </a:bodyPr>
          <a:lstStyle/>
          <a:p>
            <a:pPr marL="64135" indent="0">
              <a:buNone/>
            </a:pPr>
            <a:r>
              <a:rPr lang="en-US" altLang="zh-CN" sz="4000" b="1" dirty="0" smtClean="0">
                <a:latin typeface="华文楷体" panose="02010600040101010101" pitchFamily="2" charset="-122"/>
                <a:ea typeface="华文楷体" panose="02010600040101010101" pitchFamily="2" charset="-122"/>
              </a:rPr>
              <a:t>1</a:t>
            </a:r>
            <a:r>
              <a:rPr lang="zh-CN" altLang="en-US" sz="4000" b="1" dirty="0" smtClean="0">
                <a:latin typeface="华文楷体" panose="02010600040101010101" pitchFamily="2" charset="-122"/>
                <a:ea typeface="华文楷体" panose="02010600040101010101" pitchFamily="2" charset="-122"/>
              </a:rPr>
              <a:t>、普通型</a:t>
            </a:r>
            <a:r>
              <a:rPr lang="zh-CN" altLang="en-US" sz="4000" b="1" dirty="0">
                <a:latin typeface="华文楷体" panose="02010600040101010101" pitchFamily="2" charset="-122"/>
                <a:ea typeface="华文楷体" panose="02010600040101010101" pitchFamily="2" charset="-122"/>
              </a:rPr>
              <a:t>人寿保险</a:t>
            </a:r>
            <a:endParaRPr lang="en-US" altLang="zh-CN" sz="4000" b="1" dirty="0">
              <a:latin typeface="华文楷体" panose="02010600040101010101" pitchFamily="2" charset="-122"/>
              <a:ea typeface="华文楷体" panose="02010600040101010101" pitchFamily="2" charset="-122"/>
            </a:endParaRPr>
          </a:p>
          <a:p>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死亡</a:t>
            </a:r>
            <a:r>
              <a:rPr lang="zh-CN" altLang="en-US" sz="3200" b="1" dirty="0" smtClean="0">
                <a:latin typeface="华文楷体" panose="02010600040101010101" pitchFamily="2" charset="-122"/>
                <a:ea typeface="华文楷体" panose="02010600040101010101" pitchFamily="2" charset="-122"/>
              </a:rPr>
              <a:t>保险：死亡</a:t>
            </a:r>
            <a:r>
              <a:rPr lang="zh-CN" altLang="en-US" sz="3200" b="1" dirty="0">
                <a:latin typeface="华文楷体" panose="02010600040101010101" pitchFamily="2" charset="-122"/>
                <a:ea typeface="华文楷体" panose="02010600040101010101" pitchFamily="2" charset="-122"/>
              </a:rPr>
              <a:t>保险是指以被保险人与投保人订立保险合同，并承担赔偿或者给付保险金责任的保险公司。以死亡为给付保险金条件的人寿保险。死亡保险又分为定期寿险（即定期死亡保险）和终身寿险（即不定期死亡保险）。</a:t>
            </a:r>
            <a:endParaRPr lang="en-US" altLang="zh-CN" sz="3200" b="1"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）生存</a:t>
            </a:r>
            <a:r>
              <a:rPr lang="zh-CN" altLang="en-US" sz="3200" b="1" dirty="0" smtClean="0">
                <a:latin typeface="华文楷体" panose="02010600040101010101" pitchFamily="2" charset="-122"/>
                <a:ea typeface="华文楷体" panose="02010600040101010101" pitchFamily="2" charset="-122"/>
              </a:rPr>
              <a:t>保险：被保险人</a:t>
            </a:r>
            <a:r>
              <a:rPr lang="zh-CN" altLang="en-US" sz="3200" b="1" dirty="0">
                <a:latin typeface="华文楷体" panose="02010600040101010101" pitchFamily="2" charset="-122"/>
                <a:ea typeface="华文楷体" panose="02010600040101010101" pitchFamily="2" charset="-122"/>
              </a:rPr>
              <a:t>的生存为给付保险金条件的人寿保险。即当被保险人于保险期满或达到合同约定的年龄时仍然生存，保险人负责给付保险金。生存保险主要是为老年人提供养老保障或者为子女提供教育金等</a:t>
            </a:r>
            <a:endParaRPr lang="en-US" altLang="zh-CN" sz="3200" b="1"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3</a:t>
            </a:r>
            <a:r>
              <a:rPr lang="zh-CN" altLang="en-US" sz="3200" b="1" dirty="0">
                <a:latin typeface="华文楷体" panose="02010600040101010101" pitchFamily="2" charset="-122"/>
                <a:ea typeface="华文楷体" panose="02010600040101010101" pitchFamily="2" charset="-122"/>
              </a:rPr>
              <a:t>）两全保险 </a:t>
            </a:r>
            <a:r>
              <a:rPr lang="zh-CN" altLang="en-US" sz="3200" b="1" dirty="0" smtClean="0">
                <a:latin typeface="华文楷体" panose="02010600040101010101" pitchFamily="2" charset="-122"/>
                <a:ea typeface="华文楷体" panose="02010600040101010101" pitchFamily="2" charset="-122"/>
              </a:rPr>
              <a:t>：是</a:t>
            </a:r>
            <a:r>
              <a:rPr lang="zh-CN" altLang="en-US" sz="3200" b="1" dirty="0">
                <a:latin typeface="华文楷体" panose="02010600040101010101" pitchFamily="2" charset="-122"/>
                <a:ea typeface="华文楷体" panose="02010600040101010101" pitchFamily="2" charset="-122"/>
              </a:rPr>
              <a:t>指被保险人，在保险期限内死亡或保险期满时生存，保险人均给付保险金的人寿保险。</a:t>
            </a:r>
            <a:endParaRPr lang="en-US" altLang="zh-CN" sz="3200" b="1" dirty="0">
              <a:latin typeface="华文楷体" panose="02010600040101010101" pitchFamily="2" charset="-122"/>
              <a:ea typeface="华文楷体" panose="02010600040101010101" pitchFamily="2" charset="-122"/>
            </a:endParaRPr>
          </a:p>
          <a:p>
            <a:pPr marL="64135" indent="0">
              <a:buNone/>
            </a:pPr>
            <a:endParaRPr lang="zh-CN" altLang="en-US" sz="3200" b="1" dirty="0">
              <a:latin typeface="华文楷体" panose="02010600040101010101" pitchFamily="2" charset="-122"/>
              <a:ea typeface="华文楷体" panose="02010600040101010101" pitchFamily="2" charset="-122"/>
            </a:endParaRPr>
          </a:p>
          <a:p>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977684"/>
            <a:ext cx="8229600" cy="1049274"/>
          </a:xfrm>
        </p:spPr>
        <p:txBody>
          <a:bodyPr>
            <a:normAutofit fontScale="90000"/>
          </a:bodyPr>
          <a:lstStyle/>
          <a:p>
            <a:r>
              <a:rPr lang="zh-CN" altLang="en-US" sz="7200" dirty="0" smtClean="0">
                <a:latin typeface="华文楷体" panose="02010600040101010101" pitchFamily="2" charset="-122"/>
                <a:ea typeface="华文楷体" panose="02010600040101010101" pitchFamily="2" charset="-122"/>
              </a:rPr>
              <a:t>谢谢聆听！</a:t>
            </a:r>
            <a:endParaRPr lang="zh-CN" altLang="en-US" sz="72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楷体" panose="02010600040101010101" pitchFamily="2" charset="-122"/>
                <a:ea typeface="华文楷体" panose="02010600040101010101" pitchFamily="2" charset="-122"/>
                <a:sym typeface="华文中宋" panose="02010600040101010101" pitchFamily="2" charset="-122"/>
              </a:rPr>
              <a:t>保险在我国历史沿革</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457200" y="1412106"/>
            <a:ext cx="4114800" cy="3535908"/>
          </a:xfrm>
        </p:spPr>
        <p:txBody>
          <a:bodyPr>
            <a:normAutofit fontScale="77500" lnSpcReduction="20000"/>
          </a:bodyPr>
          <a:lstStyle/>
          <a:p>
            <a:r>
              <a:rPr lang="en-US" altLang="zh-CN" dirty="0">
                <a:latin typeface="华文楷体" panose="02010600040101010101" pitchFamily="2" charset="-122"/>
                <a:ea typeface="华文楷体" panose="02010600040101010101" pitchFamily="2" charset="-122"/>
                <a:sym typeface="华文中宋" panose="02010600040101010101" pitchFamily="2" charset="-122"/>
              </a:rPr>
              <a:t>1</a:t>
            </a:r>
            <a:r>
              <a:rPr lang="zh-CN" altLang="en-US"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b="1" dirty="0">
                <a:latin typeface="华文楷体" panose="02010600040101010101" pitchFamily="2" charset="-122"/>
                <a:ea typeface="华文楷体" panose="02010600040101010101" pitchFamily="2" charset="-122"/>
                <a:sym typeface="华文中宋" panose="02010600040101010101" pitchFamily="2" charset="-122"/>
              </a:rPr>
              <a:t>公元前三、四千年，我国将风险分散原理运用在货物运输中，</a:t>
            </a:r>
            <a:r>
              <a:rPr lang="zh-CN" altLang="en-US" b="1" u="sng"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仓储制度</a:t>
            </a:r>
            <a:r>
              <a:rPr lang="zh-CN" altLang="en-US" b="1" dirty="0">
                <a:latin typeface="华文楷体" panose="02010600040101010101" pitchFamily="2" charset="-122"/>
                <a:ea typeface="华文楷体" panose="02010600040101010101" pitchFamily="2" charset="-122"/>
                <a:sym typeface="华文中宋" panose="02010600040101010101" pitchFamily="2" charset="-122"/>
              </a:rPr>
              <a:t>是我国古代原始保险的重要标志。</a:t>
            </a:r>
            <a:endParaRPr lang="en-US" altLang="zh-CN" b="1" dirty="0">
              <a:latin typeface="华文楷体" panose="02010600040101010101" pitchFamily="2" charset="-122"/>
              <a:ea typeface="华文楷体" panose="02010600040101010101" pitchFamily="2" charset="-122"/>
              <a:sym typeface="华文中宋" panose="02010600040101010101" pitchFamily="2" charset="-122"/>
            </a:endParaRPr>
          </a:p>
          <a:p>
            <a:r>
              <a:rPr lang="en-US" altLang="zh-CN" dirty="0">
                <a:latin typeface="华文楷体" panose="02010600040101010101" pitchFamily="2" charset="-122"/>
                <a:ea typeface="华文楷体" panose="02010600040101010101" pitchFamily="2" charset="-122"/>
                <a:sym typeface="华文中宋" panose="02010600040101010101" pitchFamily="2" charset="-122"/>
              </a:rPr>
              <a:t>2</a:t>
            </a:r>
            <a:r>
              <a:rPr lang="zh-CN" altLang="en-US"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b="1" u="sng"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镖局</a:t>
            </a:r>
            <a:r>
              <a:rPr lang="zh-CN" altLang="en-US" dirty="0">
                <a:latin typeface="华文楷体" panose="02010600040101010101" pitchFamily="2" charset="-122"/>
                <a:ea typeface="华文楷体" panose="02010600040101010101" pitchFamily="2" charset="-122"/>
                <a:sym typeface="华文中宋" panose="02010600040101010101" pitchFamily="2" charset="-122"/>
              </a:rPr>
              <a:t>是我国古代货物运输保险的形式：</a:t>
            </a:r>
          </a:p>
          <a:p>
            <a:r>
              <a:rPr lang="zh-CN" altLang="en-US" dirty="0">
                <a:latin typeface="华文楷体" panose="02010600040101010101" pitchFamily="2" charset="-122"/>
                <a:ea typeface="华文楷体" panose="02010600040101010101" pitchFamily="2" charset="-122"/>
                <a:sym typeface="华文中宋" panose="02010600040101010101" pitchFamily="2" charset="-122"/>
              </a:rPr>
              <a:t> </a:t>
            </a:r>
            <a:r>
              <a:rPr lang="zh-CN" altLang="en-US"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镖码</a:t>
            </a:r>
            <a:r>
              <a:rPr lang="en-US" altLang="zh-CN"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保险标的  </a:t>
            </a:r>
            <a:r>
              <a:rPr lang="zh-CN" altLang="en-US" b="1" dirty="0">
                <a:solidFill>
                  <a:srgbClr val="FFFF00"/>
                </a:solidFill>
                <a:latin typeface="华文楷体" panose="02010600040101010101" pitchFamily="2" charset="-122"/>
                <a:ea typeface="华文楷体" panose="02010600040101010101" pitchFamily="2" charset="-122"/>
                <a:sym typeface="华文中宋" panose="02010600040101010101" pitchFamily="2" charset="-122"/>
              </a:rPr>
              <a:t>镖力</a:t>
            </a:r>
            <a:r>
              <a:rPr lang="en-US" altLang="zh-CN" b="1" dirty="0">
                <a:solidFill>
                  <a:srgbClr val="FFFF00"/>
                </a:solidFill>
                <a:latin typeface="华文楷体" panose="02010600040101010101" pitchFamily="2" charset="-122"/>
                <a:ea typeface="华文楷体" panose="02010600040101010101" pitchFamily="2" charset="-122"/>
                <a:sym typeface="华文中宋" panose="02010600040101010101" pitchFamily="2" charset="-122"/>
              </a:rPr>
              <a:t>-</a:t>
            </a:r>
            <a:r>
              <a:rPr lang="zh-CN" altLang="en-US" b="1" dirty="0">
                <a:solidFill>
                  <a:srgbClr val="FFFF00"/>
                </a:solidFill>
                <a:latin typeface="华文楷体" panose="02010600040101010101" pitchFamily="2" charset="-122"/>
                <a:ea typeface="华文楷体" panose="02010600040101010101" pitchFamily="2" charset="-122"/>
                <a:sym typeface="华文中宋" panose="02010600040101010101" pitchFamily="2" charset="-122"/>
              </a:rPr>
              <a:t>保险费率</a:t>
            </a:r>
            <a:r>
              <a:rPr lang="zh-CN" altLang="en-US"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 镖单</a:t>
            </a:r>
            <a:r>
              <a:rPr lang="en-US" altLang="zh-CN"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保险单</a:t>
            </a:r>
          </a:p>
          <a:p>
            <a:r>
              <a:rPr lang="zh-CN" altLang="en-US" b="1" dirty="0">
                <a:latin typeface="华文楷体" panose="02010600040101010101" pitchFamily="2" charset="-122"/>
                <a:ea typeface="华文楷体" panose="02010600040101010101" pitchFamily="2" charset="-122"/>
              </a:rPr>
              <a:t> 保险标的就是被保的人或者物体！保单就是合同！</a:t>
            </a:r>
          </a:p>
          <a:p>
            <a:endParaRPr lang="zh-CN" altLang="en-US" dirty="0">
              <a:latin typeface="华文楷体" panose="02010600040101010101" pitchFamily="2" charset="-122"/>
              <a:ea typeface="华文楷体" panose="0201060004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524000"/>
            <a:ext cx="2405993" cy="3207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latin typeface="华文楷体" panose="02010600040101010101" pitchFamily="2" charset="-122"/>
                <a:ea typeface="华文楷体" panose="02010600040101010101" pitchFamily="2" charset="-122"/>
              </a:rPr>
              <a:t>保险真正发展起源于国外</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sz="half" idx="1"/>
          </p:nvPr>
        </p:nvSpPr>
        <p:spPr/>
        <p:txBody>
          <a:bodyPr>
            <a:noAutofit/>
          </a:bodyPr>
          <a:lstStyle/>
          <a:p>
            <a:r>
              <a:rPr lang="en-US" altLang="zh-CN" sz="2400" b="1" dirty="0">
                <a:latin typeface="华文楷体" panose="02010600040101010101" pitchFamily="2" charset="-122"/>
                <a:ea typeface="华文楷体" panose="02010600040101010101" pitchFamily="2" charset="-122"/>
                <a:sym typeface="华文中宋" panose="02010600040101010101" pitchFamily="2" charset="-122"/>
              </a:rPr>
              <a:t>11</a:t>
            </a:r>
            <a:r>
              <a:rPr lang="zh-CN" altLang="en-US" sz="2400" b="1" dirty="0">
                <a:latin typeface="华文楷体" panose="02010600040101010101" pitchFamily="2" charset="-122"/>
                <a:ea typeface="华文楷体" panose="02010600040101010101" pitchFamily="2" charset="-122"/>
                <a:sym typeface="华文中宋" panose="02010600040101010101" pitchFamily="2" charset="-122"/>
              </a:rPr>
              <a:t>世纪的意大利是海上保险的最早起源，</a:t>
            </a:r>
            <a:r>
              <a:rPr lang="zh-CN" altLang="en-US" sz="2400" b="1" u="sng"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共同海损分摊制度</a:t>
            </a:r>
            <a:r>
              <a:rPr lang="en-US" altLang="zh-CN" sz="2400" b="1"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sz="2400" b="1" dirty="0">
                <a:latin typeface="华文楷体" panose="02010600040101010101" pitchFamily="2" charset="-122"/>
                <a:ea typeface="华文楷体" panose="02010600040101010101" pitchFamily="2" charset="-122"/>
                <a:sym typeface="华文中宋" panose="02010600040101010101" pitchFamily="2" charset="-122"/>
              </a:rPr>
              <a:t>损失分担</a:t>
            </a:r>
            <a:r>
              <a:rPr lang="en-US" altLang="zh-CN" sz="2400" b="1"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sz="2400" b="1" dirty="0">
                <a:latin typeface="华文楷体" panose="02010600040101010101" pitchFamily="2" charset="-122"/>
                <a:ea typeface="华文楷体" panose="02010600040101010101" pitchFamily="2" charset="-122"/>
                <a:sym typeface="华文中宋" panose="02010600040101010101" pitchFamily="2" charset="-122"/>
              </a:rPr>
              <a:t>是海上保险萌芽</a:t>
            </a:r>
            <a:r>
              <a:rPr lang="zh-CN" altLang="en-US" sz="2400" b="1" dirty="0" smtClean="0">
                <a:latin typeface="华文楷体" panose="02010600040101010101" pitchFamily="2" charset="-122"/>
                <a:ea typeface="华文楷体" panose="02010600040101010101" pitchFamily="2" charset="-122"/>
                <a:sym typeface="华文中宋" panose="02010600040101010101" pitchFamily="2" charset="-122"/>
              </a:rPr>
              <a:t>；</a:t>
            </a:r>
            <a:endParaRPr lang="en-US" altLang="zh-CN" sz="2400" b="1" dirty="0">
              <a:latin typeface="华文楷体" panose="02010600040101010101" pitchFamily="2" charset="-122"/>
              <a:ea typeface="华文楷体" panose="02010600040101010101" pitchFamily="2" charset="-122"/>
              <a:sym typeface="华文中宋" panose="02010600040101010101" pitchFamily="2" charset="-122"/>
            </a:endParaRPr>
          </a:p>
          <a:p>
            <a:r>
              <a:rPr lang="en-US" altLang="zh-CN" sz="2400" b="1" dirty="0">
                <a:latin typeface="华文楷体" panose="02010600040101010101" pitchFamily="2" charset="-122"/>
                <a:ea typeface="华文楷体" panose="02010600040101010101" pitchFamily="2" charset="-122"/>
                <a:sym typeface="华文中宋" panose="02010600040101010101" pitchFamily="2" charset="-122"/>
              </a:rPr>
              <a:t>1667</a:t>
            </a:r>
            <a:r>
              <a:rPr lang="zh-CN" altLang="en-US" sz="2400" b="1" dirty="0">
                <a:latin typeface="华文楷体" panose="02010600040101010101" pitchFamily="2" charset="-122"/>
                <a:ea typeface="华文楷体" panose="02010600040101010101" pitchFamily="2" charset="-122"/>
                <a:sym typeface="华文中宋" panose="02010600040101010101" pitchFamily="2" charset="-122"/>
              </a:rPr>
              <a:t>年英国</a:t>
            </a:r>
            <a:r>
              <a:rPr lang="zh-CN" altLang="en-US" sz="2400" b="1" u="sng"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尼古拉、巴篷</a:t>
            </a:r>
            <a:r>
              <a:rPr lang="en-US" altLang="zh-CN" sz="2400" b="1"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sz="2400" b="1" dirty="0">
                <a:latin typeface="华文楷体" panose="02010600040101010101" pitchFamily="2" charset="-122"/>
                <a:ea typeface="华文楷体" panose="02010600040101010101" pitchFamily="2" charset="-122"/>
                <a:sym typeface="华文中宋" panose="02010600040101010101" pitchFamily="2" charset="-122"/>
              </a:rPr>
              <a:t>现代保险之父火灾保险</a:t>
            </a:r>
            <a:r>
              <a:rPr lang="en-US" altLang="zh-CN" sz="2400" b="1"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sz="2400" b="1" dirty="0" smtClean="0">
                <a:latin typeface="华文楷体" panose="02010600040101010101" pitchFamily="2" charset="-122"/>
                <a:ea typeface="华文楷体" panose="02010600040101010101" pitchFamily="2" charset="-122"/>
                <a:sym typeface="华文中宋" panose="02010600040101010101" pitchFamily="2" charset="-122"/>
              </a:rPr>
              <a:t>。</a:t>
            </a:r>
            <a:endParaRPr lang="en-US" altLang="zh-CN" sz="2400" b="1" dirty="0">
              <a:latin typeface="华文楷体" panose="02010600040101010101" pitchFamily="2" charset="-122"/>
              <a:ea typeface="华文楷体" panose="02010600040101010101" pitchFamily="2" charset="-122"/>
              <a:sym typeface="华文中宋"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7" name="内容占位符 6"/>
          <p:cNvSpPr>
            <a:spLocks noGrp="1"/>
          </p:cNvSpPr>
          <p:nvPr>
            <p:ph sz="half" idx="2"/>
          </p:nvPr>
        </p:nvSpPr>
        <p:spPr/>
        <p:txBody>
          <a:bodyPr>
            <a:normAutofit fontScale="95000" lnSpcReduction="10000"/>
          </a:bodyPr>
          <a:lstStyle/>
          <a:p>
            <a:r>
              <a:rPr lang="en-US" altLang="zh-CN" sz="2800" b="1" dirty="0" smtClean="0">
                <a:latin typeface="华文楷体" panose="02010600040101010101" pitchFamily="2" charset="-122"/>
                <a:ea typeface="华文楷体" panose="02010600040101010101" pitchFamily="2" charset="-122"/>
                <a:sym typeface="华文中宋" panose="02010600040101010101" pitchFamily="2" charset="-122"/>
              </a:rPr>
              <a:t>1693</a:t>
            </a:r>
            <a:r>
              <a:rPr lang="zh-CN" altLang="en-US" sz="2800" b="1" dirty="0">
                <a:latin typeface="华文楷体" panose="02010600040101010101" pitchFamily="2" charset="-122"/>
                <a:ea typeface="华文楷体" panose="02010600040101010101" pitchFamily="2" charset="-122"/>
                <a:sym typeface="华文中宋" panose="02010600040101010101" pitchFamily="2" charset="-122"/>
              </a:rPr>
              <a:t>年德国人</a:t>
            </a:r>
            <a:r>
              <a:rPr lang="zh-CN" altLang="en-US" sz="2800" b="1" u="sng" dirty="0">
                <a:solidFill>
                  <a:srgbClr val="FF0000"/>
                </a:solidFill>
                <a:latin typeface="华文楷体" panose="02010600040101010101" pitchFamily="2" charset="-122"/>
                <a:ea typeface="华文楷体" panose="02010600040101010101" pitchFamily="2" charset="-122"/>
              </a:rPr>
              <a:t>埃德蒙</a:t>
            </a:r>
            <a:r>
              <a:rPr lang="en-US" altLang="zh-CN" sz="2800" b="1" u="sng" dirty="0">
                <a:solidFill>
                  <a:srgbClr val="FF0000"/>
                </a:solidFill>
                <a:latin typeface="华文楷体" panose="02010600040101010101" pitchFamily="2" charset="-122"/>
                <a:ea typeface="华文楷体" panose="02010600040101010101" pitchFamily="2" charset="-122"/>
              </a:rPr>
              <a:t>.</a:t>
            </a:r>
            <a:r>
              <a:rPr lang="zh-CN" altLang="en-US" sz="2800" b="1" u="sng" dirty="0">
                <a:solidFill>
                  <a:srgbClr val="FF0000"/>
                </a:solidFill>
                <a:latin typeface="华文楷体" panose="02010600040101010101" pitchFamily="2" charset="-122"/>
                <a:ea typeface="华文楷体" panose="02010600040101010101" pitchFamily="2" charset="-122"/>
              </a:rPr>
              <a:t>哈雷</a:t>
            </a:r>
            <a:r>
              <a:rPr lang="zh-CN" altLang="en-US" sz="2800" b="1" dirty="0">
                <a:latin typeface="华文楷体" panose="02010600040101010101" pitchFamily="2" charset="-122"/>
                <a:ea typeface="华文楷体" panose="02010600040101010101" pitchFamily="2" charset="-122"/>
                <a:sym typeface="华文中宋" panose="02010600040101010101" pitchFamily="2" charset="-122"/>
              </a:rPr>
              <a:t>编制第一张</a:t>
            </a:r>
            <a:r>
              <a:rPr lang="zh-CN" altLang="en-US" sz="2800" b="1" u="sng"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生命表</a:t>
            </a:r>
            <a:r>
              <a:rPr lang="zh-CN" altLang="en-US" sz="2800" b="1" dirty="0">
                <a:latin typeface="华文楷体" panose="02010600040101010101" pitchFamily="2" charset="-122"/>
                <a:ea typeface="华文楷体" panose="02010600040101010101" pitchFamily="2" charset="-122"/>
                <a:sym typeface="华文中宋" panose="02010600040101010101" pitchFamily="2" charset="-122"/>
              </a:rPr>
              <a:t>，成为人类保险史的里程碑。</a:t>
            </a:r>
            <a:endParaRPr lang="en-US" altLang="zh-CN" sz="2800" b="1" dirty="0">
              <a:latin typeface="华文楷体" panose="02010600040101010101" pitchFamily="2" charset="-122"/>
              <a:ea typeface="华文楷体" panose="02010600040101010101" pitchFamily="2" charset="-122"/>
              <a:sym typeface="华文中宋" panose="02010600040101010101" pitchFamily="2" charset="-122"/>
            </a:endParaRPr>
          </a:p>
          <a:p>
            <a:r>
              <a:rPr lang="en-US" altLang="zh-CN" sz="2800" b="1" dirty="0">
                <a:latin typeface="华文楷体" panose="02010600040101010101" pitchFamily="2" charset="-122"/>
                <a:ea typeface="华文楷体" panose="02010600040101010101" pitchFamily="2" charset="-122"/>
                <a:sym typeface="华文中宋" panose="02010600040101010101" pitchFamily="2" charset="-122"/>
              </a:rPr>
              <a:t>1764</a:t>
            </a:r>
            <a:r>
              <a:rPr lang="zh-CN" altLang="en-US" sz="2800" b="1" dirty="0">
                <a:latin typeface="华文楷体" panose="02010600040101010101" pitchFamily="2" charset="-122"/>
                <a:ea typeface="华文楷体" panose="02010600040101010101" pitchFamily="2" charset="-122"/>
                <a:sym typeface="华文中宋" panose="02010600040101010101" pitchFamily="2" charset="-122"/>
              </a:rPr>
              <a:t>年，英国人</a:t>
            </a:r>
            <a:r>
              <a:rPr lang="zh-CN" altLang="en-US" sz="2800" b="1" u="sng" dirty="0">
                <a:solidFill>
                  <a:srgbClr val="FF0000"/>
                </a:solidFill>
                <a:latin typeface="华文楷体" panose="02010600040101010101" pitchFamily="2" charset="-122"/>
                <a:ea typeface="华文楷体" panose="02010600040101010101" pitchFamily="2" charset="-122"/>
                <a:sym typeface="华文中宋" panose="02010600040101010101" pitchFamily="2" charset="-122"/>
              </a:rPr>
              <a:t>爱德沃</a:t>
            </a:r>
            <a:r>
              <a:rPr lang="zh-CN" altLang="en-US" sz="2800" b="1" dirty="0">
                <a:latin typeface="华文楷体" panose="02010600040101010101" pitchFamily="2" charset="-122"/>
                <a:ea typeface="华文楷体" panose="02010600040101010101" pitchFamily="2" charset="-122"/>
                <a:sym typeface="华文中宋" panose="02010600040101010101" pitchFamily="2" charset="-122"/>
              </a:rPr>
              <a:t>创办了世界第一家人寿险</a:t>
            </a:r>
            <a:r>
              <a:rPr lang="en-US" altLang="zh-CN" sz="2800" b="1" dirty="0">
                <a:latin typeface="华文楷体" panose="02010600040101010101" pitchFamily="2" charset="-122"/>
                <a:ea typeface="华文楷体" panose="02010600040101010101" pitchFamily="2" charset="-122"/>
                <a:sym typeface="华文中宋" panose="02010600040101010101" pitchFamily="2" charset="-122"/>
              </a:rPr>
              <a:t>—</a:t>
            </a:r>
            <a:r>
              <a:rPr lang="zh-CN" altLang="en-US" sz="2800" b="1" dirty="0">
                <a:latin typeface="华文楷体" panose="02010600040101010101" pitchFamily="2" charset="-122"/>
                <a:ea typeface="华文楷体" panose="02010600040101010101" pitchFamily="2" charset="-122"/>
                <a:sym typeface="华文中宋" panose="02010600040101010101" pitchFamily="2" charset="-122"/>
              </a:rPr>
              <a:t>伦敦公平人寿保险社！</a:t>
            </a:r>
            <a:endParaRPr lang="en-US" altLang="zh-CN" sz="2800" b="1" dirty="0">
              <a:latin typeface="华文楷体" panose="02010600040101010101" pitchFamily="2" charset="-122"/>
              <a:ea typeface="华文楷体" panose="02010600040101010101" pitchFamily="2" charset="-122"/>
              <a:sym typeface="华文中宋" panose="0201060004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latin typeface="华文楷体" panose="02010600040101010101" pitchFamily="2" charset="-122"/>
                <a:ea typeface="华文楷体" panose="02010600040101010101" pitchFamily="2" charset="-122"/>
              </a:rPr>
              <a:t>我国保险制度的形成</a:t>
            </a:r>
          </a:p>
        </p:txBody>
      </p:sp>
      <p:sp>
        <p:nvSpPr>
          <p:cNvPr id="3" name="内容占位符 2"/>
          <p:cNvSpPr>
            <a:spLocks noGrp="1"/>
          </p:cNvSpPr>
          <p:nvPr>
            <p:ph sz="half" idx="1"/>
          </p:nvPr>
        </p:nvSpPr>
        <p:spPr>
          <a:xfrm>
            <a:off x="457200" y="1291828"/>
            <a:ext cx="4038600" cy="3440162"/>
          </a:xfrm>
        </p:spPr>
        <p:txBody>
          <a:bodyPr>
            <a:normAutofit lnSpcReduction="10000"/>
          </a:bodyPr>
          <a:lstStyle/>
          <a:p>
            <a:pPr>
              <a:lnSpc>
                <a:spcPct val="80000"/>
              </a:lnSpc>
              <a:buNone/>
            </a:pPr>
            <a:r>
              <a:rPr lang="en-US" altLang="zh-CN" sz="3600" b="1" dirty="0">
                <a:solidFill>
                  <a:srgbClr val="002060"/>
                </a:solidFill>
                <a:latin typeface="华文楷体" panose="02010600040101010101" pitchFamily="2" charset="-122"/>
                <a:ea typeface="华文楷体" panose="02010600040101010101" pitchFamily="2" charset="-122"/>
              </a:rPr>
              <a:t> </a:t>
            </a:r>
            <a:r>
              <a:rPr lang="en-US" altLang="zh-CN" sz="3600" b="1" dirty="0" smtClean="0">
                <a:solidFill>
                  <a:srgbClr val="002060"/>
                </a:solidFill>
                <a:latin typeface="华文楷体" panose="02010600040101010101" pitchFamily="2" charset="-122"/>
                <a:ea typeface="华文楷体" panose="02010600040101010101" pitchFamily="2" charset="-122"/>
              </a:rPr>
              <a:t>        </a:t>
            </a:r>
            <a:r>
              <a:rPr lang="en-US" altLang="zh-CN" sz="3600" b="1" dirty="0" smtClean="0">
                <a:solidFill>
                  <a:schemeClr val="bg1"/>
                </a:solidFill>
                <a:latin typeface="华文楷体" panose="02010600040101010101" pitchFamily="2" charset="-122"/>
                <a:ea typeface="华文楷体" panose="02010600040101010101" pitchFamily="2" charset="-122"/>
              </a:rPr>
              <a:t>1949</a:t>
            </a:r>
            <a:r>
              <a:rPr lang="zh-CN" altLang="en-US" sz="3600" b="1" dirty="0">
                <a:solidFill>
                  <a:schemeClr val="bg1"/>
                </a:solidFill>
                <a:latin typeface="华文楷体" panose="02010600040101010101" pitchFamily="2" charset="-122"/>
                <a:ea typeface="华文楷体" panose="02010600040101010101" pitchFamily="2" charset="-122"/>
              </a:rPr>
              <a:t>年</a:t>
            </a:r>
            <a:r>
              <a:rPr lang="en-US" altLang="zh-CN" sz="3600" b="1" dirty="0">
                <a:solidFill>
                  <a:schemeClr val="bg1"/>
                </a:solidFill>
                <a:latin typeface="华文楷体" panose="02010600040101010101" pitchFamily="2" charset="-122"/>
                <a:ea typeface="华文楷体" panose="02010600040101010101" pitchFamily="2" charset="-122"/>
              </a:rPr>
              <a:t>10</a:t>
            </a:r>
            <a:r>
              <a:rPr lang="zh-CN" altLang="en-US" sz="3600" b="1" dirty="0">
                <a:solidFill>
                  <a:schemeClr val="bg1"/>
                </a:solidFill>
                <a:latin typeface="华文楷体" panose="02010600040101010101" pitchFamily="2" charset="-122"/>
                <a:ea typeface="华文楷体" panose="02010600040101010101" pitchFamily="2" charset="-122"/>
              </a:rPr>
              <a:t>月</a:t>
            </a:r>
            <a:r>
              <a:rPr lang="en-US" altLang="zh-CN" sz="3600" b="1" dirty="0" smtClean="0">
                <a:solidFill>
                  <a:schemeClr val="bg1"/>
                </a:solidFill>
                <a:latin typeface="华文楷体" panose="02010600040101010101" pitchFamily="2" charset="-122"/>
                <a:ea typeface="华文楷体" panose="02010600040101010101" pitchFamily="2" charset="-122"/>
              </a:rPr>
              <a:t>20</a:t>
            </a:r>
          </a:p>
          <a:p>
            <a:pPr>
              <a:lnSpc>
                <a:spcPct val="80000"/>
              </a:lnSpc>
              <a:buNone/>
            </a:pPr>
            <a:r>
              <a:rPr lang="zh-CN" altLang="en-US" sz="3600" b="1" dirty="0" smtClean="0">
                <a:solidFill>
                  <a:schemeClr val="bg1"/>
                </a:solidFill>
                <a:latin typeface="华文楷体" panose="02010600040101010101" pitchFamily="2" charset="-122"/>
                <a:ea typeface="华文楷体" panose="02010600040101010101" pitchFamily="2" charset="-122"/>
              </a:rPr>
              <a:t>日</a:t>
            </a:r>
            <a:r>
              <a:rPr lang="zh-CN" altLang="en-US" sz="3600" b="1" dirty="0">
                <a:solidFill>
                  <a:schemeClr val="bg1"/>
                </a:solidFill>
                <a:latin typeface="华文楷体" panose="02010600040101010101" pitchFamily="2" charset="-122"/>
                <a:ea typeface="华文楷体" panose="02010600040101010101" pitchFamily="2" charset="-122"/>
              </a:rPr>
              <a:t>，中国人民</a:t>
            </a:r>
            <a:r>
              <a:rPr lang="zh-CN" altLang="en-US" sz="3600" b="1" dirty="0" smtClean="0">
                <a:solidFill>
                  <a:schemeClr val="bg1"/>
                </a:solidFill>
                <a:latin typeface="华文楷体" panose="02010600040101010101" pitchFamily="2" charset="-122"/>
                <a:ea typeface="华文楷体" panose="02010600040101010101" pitchFamily="2" charset="-122"/>
              </a:rPr>
              <a:t>保险</a:t>
            </a:r>
            <a:endParaRPr lang="en-US" altLang="zh-CN" sz="3600" b="1" dirty="0" smtClean="0">
              <a:solidFill>
                <a:schemeClr val="bg1"/>
              </a:solidFill>
              <a:latin typeface="华文楷体" panose="02010600040101010101" pitchFamily="2" charset="-122"/>
              <a:ea typeface="华文楷体" panose="02010600040101010101" pitchFamily="2" charset="-122"/>
            </a:endParaRPr>
          </a:p>
          <a:p>
            <a:pPr>
              <a:lnSpc>
                <a:spcPct val="80000"/>
              </a:lnSpc>
              <a:buNone/>
            </a:pPr>
            <a:r>
              <a:rPr lang="zh-CN" altLang="en-US" sz="3600" b="1" dirty="0" smtClean="0">
                <a:solidFill>
                  <a:schemeClr val="bg1"/>
                </a:solidFill>
                <a:latin typeface="华文楷体" panose="02010600040101010101" pitchFamily="2" charset="-122"/>
                <a:ea typeface="华文楷体" panose="02010600040101010101" pitchFamily="2" charset="-122"/>
              </a:rPr>
              <a:t>公司正式</a:t>
            </a:r>
            <a:r>
              <a:rPr lang="zh-CN" altLang="en-US" sz="3600" b="1" dirty="0">
                <a:solidFill>
                  <a:schemeClr val="bg1"/>
                </a:solidFill>
                <a:latin typeface="华文楷体" panose="02010600040101010101" pitchFamily="2" charset="-122"/>
                <a:ea typeface="华文楷体" panose="02010600040101010101" pitchFamily="2" charset="-122"/>
              </a:rPr>
              <a:t>挂牌</a:t>
            </a:r>
            <a:r>
              <a:rPr lang="zh-CN" altLang="en-US" sz="3600" b="1" dirty="0" smtClean="0">
                <a:solidFill>
                  <a:schemeClr val="bg1"/>
                </a:solidFill>
                <a:latin typeface="华文楷体" panose="02010600040101010101" pitchFamily="2" charset="-122"/>
                <a:ea typeface="华文楷体" panose="02010600040101010101" pitchFamily="2" charset="-122"/>
              </a:rPr>
              <a:t>开业</a:t>
            </a:r>
            <a:endParaRPr lang="en-US" altLang="zh-CN" sz="3600" b="1" dirty="0" smtClean="0">
              <a:solidFill>
                <a:schemeClr val="bg1"/>
              </a:solidFill>
              <a:latin typeface="华文楷体" panose="02010600040101010101" pitchFamily="2" charset="-122"/>
              <a:ea typeface="华文楷体" panose="02010600040101010101" pitchFamily="2" charset="-122"/>
            </a:endParaRPr>
          </a:p>
          <a:p>
            <a:pPr>
              <a:lnSpc>
                <a:spcPct val="80000"/>
              </a:lnSpc>
              <a:buNone/>
            </a:pPr>
            <a:r>
              <a:rPr lang="zh-CN" altLang="en-US" sz="3600" b="1" dirty="0" smtClean="0">
                <a:solidFill>
                  <a:schemeClr val="bg1"/>
                </a:solidFill>
                <a:latin typeface="华文楷体" panose="02010600040101010101" pitchFamily="2" charset="-122"/>
                <a:ea typeface="华文楷体" panose="02010600040101010101" pitchFamily="2" charset="-122"/>
              </a:rPr>
              <a:t>，</a:t>
            </a:r>
            <a:r>
              <a:rPr lang="zh-CN" altLang="en-US" sz="3600" b="1" dirty="0">
                <a:solidFill>
                  <a:schemeClr val="bg1"/>
                </a:solidFill>
                <a:latin typeface="华文楷体" panose="02010600040101010101" pitchFamily="2" charset="-122"/>
                <a:ea typeface="华文楷体" panose="02010600040101010101" pitchFamily="2" charset="-122"/>
              </a:rPr>
              <a:t>标志着中国</a:t>
            </a:r>
            <a:r>
              <a:rPr lang="zh-CN" altLang="en-US" sz="3600" b="1" dirty="0" smtClean="0">
                <a:solidFill>
                  <a:schemeClr val="bg1"/>
                </a:solidFill>
                <a:latin typeface="华文楷体" panose="02010600040101010101" pitchFamily="2" charset="-122"/>
                <a:ea typeface="华文楷体" panose="02010600040101010101" pitchFamily="2" charset="-122"/>
              </a:rPr>
              <a:t>现代</a:t>
            </a:r>
            <a:endParaRPr lang="en-US" altLang="zh-CN" sz="3600" b="1" dirty="0" smtClean="0">
              <a:solidFill>
                <a:schemeClr val="bg1"/>
              </a:solidFill>
              <a:latin typeface="华文楷体" panose="02010600040101010101" pitchFamily="2" charset="-122"/>
              <a:ea typeface="华文楷体" panose="02010600040101010101" pitchFamily="2" charset="-122"/>
            </a:endParaRPr>
          </a:p>
          <a:p>
            <a:pPr>
              <a:lnSpc>
                <a:spcPct val="80000"/>
              </a:lnSpc>
              <a:buNone/>
            </a:pPr>
            <a:r>
              <a:rPr lang="zh-CN" altLang="en-US" sz="3600" b="1" dirty="0" smtClean="0">
                <a:solidFill>
                  <a:schemeClr val="bg1"/>
                </a:solidFill>
                <a:latin typeface="华文楷体" panose="02010600040101010101" pitchFamily="2" charset="-122"/>
                <a:ea typeface="华文楷体" panose="02010600040101010101" pitchFamily="2" charset="-122"/>
              </a:rPr>
              <a:t>保险</a:t>
            </a:r>
            <a:r>
              <a:rPr lang="zh-CN" altLang="en-US" sz="3600" b="1" dirty="0">
                <a:solidFill>
                  <a:schemeClr val="bg1"/>
                </a:solidFill>
                <a:latin typeface="华文楷体" panose="02010600040101010101" pitchFamily="2" charset="-122"/>
                <a:ea typeface="华文楷体" panose="02010600040101010101" pitchFamily="2" charset="-122"/>
              </a:rPr>
              <a:t>事业</a:t>
            </a:r>
            <a:r>
              <a:rPr lang="zh-CN" altLang="en-US" sz="3600" b="1" dirty="0" smtClean="0">
                <a:solidFill>
                  <a:schemeClr val="bg1"/>
                </a:solidFill>
                <a:latin typeface="华文楷体" panose="02010600040101010101" pitchFamily="2" charset="-122"/>
                <a:ea typeface="华文楷体" panose="02010600040101010101" pitchFamily="2" charset="-122"/>
              </a:rPr>
              <a:t>的创立</a:t>
            </a:r>
            <a:r>
              <a:rPr lang="zh-CN" altLang="en-US" sz="3600" b="1" dirty="0">
                <a:solidFill>
                  <a:schemeClr val="bg1"/>
                </a:solidFill>
                <a:latin typeface="华文楷体" panose="02010600040101010101" pitchFamily="2" charset="-122"/>
                <a:ea typeface="华文楷体" panose="02010600040101010101" pitchFamily="2" charset="-122"/>
              </a:rPr>
              <a:t>！</a:t>
            </a:r>
            <a:endParaRPr lang="en-US" altLang="zh-CN" sz="3600" b="1" dirty="0">
              <a:solidFill>
                <a:schemeClr val="bg1"/>
              </a:solidFill>
              <a:latin typeface="华文楷体" panose="02010600040101010101" pitchFamily="2" charset="-122"/>
              <a:ea typeface="华文楷体" panose="02010600040101010101" pitchFamily="2" charset="-122"/>
            </a:endParaRPr>
          </a:p>
          <a:p>
            <a:pPr>
              <a:lnSpc>
                <a:spcPct val="80000"/>
              </a:lnSpc>
              <a:buNone/>
            </a:pPr>
            <a:r>
              <a:rPr lang="en-US" altLang="zh-CN" sz="3600" b="1" dirty="0">
                <a:solidFill>
                  <a:srgbClr val="002060"/>
                </a:solidFill>
                <a:latin typeface="华文楷体" panose="02010600040101010101" pitchFamily="2" charset="-122"/>
                <a:ea typeface="华文楷体" panose="02010600040101010101" pitchFamily="2" charset="-122"/>
              </a:rPr>
              <a:t>  </a:t>
            </a:r>
          </a:p>
          <a:p>
            <a:pPr>
              <a:lnSpc>
                <a:spcPct val="80000"/>
              </a:lnSpc>
              <a:buNone/>
            </a:pPr>
            <a:r>
              <a:rPr lang="en-US" altLang="zh-CN" sz="3600" b="1" dirty="0">
                <a:solidFill>
                  <a:srgbClr val="002060"/>
                </a:solidFill>
                <a:latin typeface="华文楷体" panose="02010600040101010101" pitchFamily="2" charset="-122"/>
                <a:ea typeface="华文楷体" panose="02010600040101010101" pitchFamily="2" charset="-122"/>
              </a:rPr>
              <a:t> </a:t>
            </a:r>
            <a:endParaRPr lang="zh-CN" altLang="en-US" sz="3200" b="1" dirty="0">
              <a:latin typeface="华文楷体" panose="02010600040101010101" pitchFamily="2" charset="-122"/>
              <a:ea typeface="华文楷体" panose="0201060004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995686"/>
            <a:ext cx="3391967" cy="1393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楷体" panose="02010600040101010101" pitchFamily="2" charset="-122"/>
                <a:ea typeface="华文楷体" panose="02010600040101010101" pitchFamily="2" charset="-122"/>
              </a:rPr>
              <a:t>保险的两个概念</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sz="half" idx="1"/>
          </p:nvPr>
        </p:nvSpPr>
        <p:spPr>
          <a:xfrm>
            <a:off x="457200" y="1291590"/>
            <a:ext cx="4038600" cy="3790315"/>
          </a:xfrm>
        </p:spPr>
        <p:txBody>
          <a:bodyPr>
            <a:normAutofit fontScale="80000" lnSpcReduction="20000"/>
          </a:bodyPr>
          <a:lstStyle/>
          <a:p>
            <a:r>
              <a:rPr lang="en-US" altLang="zh-CN" sz="3200" dirty="0">
                <a:latin typeface="华文楷体" panose="02010600040101010101" pitchFamily="2" charset="-122"/>
                <a:ea typeface="华文楷体" panose="02010600040101010101" pitchFamily="2" charset="-122"/>
              </a:rPr>
              <a:t>1</a:t>
            </a:r>
            <a:r>
              <a:rPr lang="zh-CN" altLang="en-US" sz="3200" dirty="0">
                <a:latin typeface="华文楷体" panose="02010600040101010101" pitchFamily="2" charset="-122"/>
                <a:ea typeface="华文楷体" panose="02010600040101010101" pitchFamily="2" charset="-122"/>
              </a:rPr>
              <a:t>：</a:t>
            </a:r>
            <a:r>
              <a:rPr lang="zh-CN" altLang="en-US" sz="3200" b="1" u="sng" dirty="0">
                <a:solidFill>
                  <a:srgbClr val="FF0000"/>
                </a:solidFill>
                <a:latin typeface="华文楷体" panose="02010600040101010101" pitchFamily="2" charset="-122"/>
                <a:ea typeface="华文楷体" panose="02010600040101010101" pitchFamily="2" charset="-122"/>
              </a:rPr>
              <a:t>保险深度</a:t>
            </a:r>
            <a:r>
              <a:rPr lang="zh-CN" altLang="en-US" sz="3200" b="1" dirty="0">
                <a:latin typeface="华文楷体" panose="02010600040101010101" pitchFamily="2" charset="-122"/>
                <a:ea typeface="华文楷体" panose="02010600040101010101" pitchFamily="2" charset="-122"/>
              </a:rPr>
              <a:t>是指某地</a:t>
            </a:r>
            <a:r>
              <a:rPr lang="zh-CN" altLang="en-US" sz="3200" b="1" dirty="0">
                <a:solidFill>
                  <a:srgbClr val="FF0000"/>
                </a:solidFill>
                <a:latin typeface="华文楷体" panose="02010600040101010101" pitchFamily="2" charset="-122"/>
                <a:ea typeface="华文楷体" panose="02010600040101010101" pitchFamily="2" charset="-122"/>
                <a:hlinkClick r:id="rId2"/>
              </a:rPr>
              <a:t>保费收入</a:t>
            </a:r>
            <a:r>
              <a:rPr lang="zh-CN" altLang="en-US" sz="3200" b="1" dirty="0">
                <a:latin typeface="华文楷体" panose="02010600040101010101" pitchFamily="2" charset="-122"/>
                <a:ea typeface="华文楷体" panose="02010600040101010101" pitchFamily="2" charset="-122"/>
              </a:rPr>
              <a:t>占该地国内生产总值（</a:t>
            </a:r>
            <a:r>
              <a:rPr lang="en-US" altLang="zh-CN" sz="3200" b="1" dirty="0">
                <a:latin typeface="华文楷体" panose="02010600040101010101" pitchFamily="2" charset="-122"/>
                <a:ea typeface="华文楷体" panose="02010600040101010101" pitchFamily="2" charset="-122"/>
              </a:rPr>
              <a:t>GDP</a:t>
            </a:r>
            <a:r>
              <a:rPr lang="zh-CN" altLang="en-US" sz="3200" b="1" dirty="0">
                <a:latin typeface="华文楷体" panose="02010600040101010101" pitchFamily="2" charset="-122"/>
                <a:ea typeface="华文楷体" panose="02010600040101010101" pitchFamily="2" charset="-122"/>
              </a:rPr>
              <a:t>）之比，保险深度取决于一国经济总体发展水平和保险业的发展速度。保险深度</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一国保费收入</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国内生产总值。</a:t>
            </a:r>
            <a:endParaRPr lang="en-US" altLang="zh-CN" sz="3200" b="1" dirty="0">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a:t>
            </a:r>
            <a:r>
              <a:rPr lang="zh-CN" altLang="en-US" sz="3200" b="1" u="sng" dirty="0">
                <a:solidFill>
                  <a:srgbClr val="FF0000"/>
                </a:solidFill>
                <a:latin typeface="华文楷体" panose="02010600040101010101" pitchFamily="2" charset="-122"/>
                <a:ea typeface="华文楷体" panose="02010600040101010101" pitchFamily="2" charset="-122"/>
              </a:rPr>
              <a:t>保险密度 </a:t>
            </a:r>
            <a:r>
              <a:rPr lang="zh-CN" altLang="en-US" sz="3200" b="1" dirty="0">
                <a:latin typeface="华文楷体" panose="02010600040101010101" pitchFamily="2" charset="-122"/>
                <a:ea typeface="华文楷体" panose="02010600040101010101" pitchFamily="2" charset="-122"/>
              </a:rPr>
              <a:t>是指按当地人口计算的人均保险费额</a:t>
            </a:r>
            <a:r>
              <a:rPr lang="zh-CN" altLang="en-US" sz="3200" dirty="0" smtClean="0">
                <a:latin typeface="华文楷体" panose="02010600040101010101" pitchFamily="2" charset="-122"/>
                <a:ea typeface="华文楷体" panose="02010600040101010101" pitchFamily="2" charset="-122"/>
              </a:rPr>
              <a:t>。</a:t>
            </a:r>
            <a:endParaRPr lang="en-US" altLang="zh-CN" sz="3200" dirty="0">
              <a:latin typeface="华文楷体" panose="02010600040101010101" pitchFamily="2" charset="-122"/>
              <a:ea typeface="华文楷体" panose="02010600040101010101" pitchFamily="2" charset="-122"/>
            </a:endParaRPr>
          </a:p>
        </p:txBody>
      </p:sp>
      <p:sp>
        <p:nvSpPr>
          <p:cNvPr id="4" name="内容占位符 3"/>
          <p:cNvSpPr>
            <a:spLocks noGrp="1"/>
          </p:cNvSpPr>
          <p:nvPr>
            <p:ph sz="half" idx="2"/>
          </p:nvPr>
        </p:nvSpPr>
        <p:spPr>
          <a:xfrm>
            <a:off x="4648200" y="1291590"/>
            <a:ext cx="4038600" cy="3790950"/>
          </a:xfrm>
        </p:spPr>
        <p:txBody>
          <a:bodyPr>
            <a:normAutofit fontScale="80000" lnSpcReduction="20000"/>
          </a:bodyPr>
          <a:lstStyle/>
          <a:p>
            <a:r>
              <a:rPr lang="en-US" altLang="zh-CN" sz="3400" b="1" dirty="0">
                <a:latin typeface="华文楷体" panose="02010600040101010101" pitchFamily="2" charset="-122"/>
                <a:ea typeface="华文楷体" panose="02010600040101010101" pitchFamily="2" charset="-122"/>
              </a:rPr>
              <a:t>3</a:t>
            </a:r>
            <a:r>
              <a:rPr lang="zh-CN" altLang="en-US" sz="3400" b="1" dirty="0" smtClean="0">
                <a:latin typeface="华文楷体" panose="02010600040101010101" pitchFamily="2" charset="-122"/>
                <a:ea typeface="华文楷体" panose="02010600040101010101" pitchFamily="2" charset="-122"/>
              </a:rPr>
              <a:t>：保险密度位</a:t>
            </a:r>
            <a:r>
              <a:rPr lang="zh-CN" altLang="en-US" sz="3400" b="1" dirty="0">
                <a:latin typeface="华文楷体" panose="02010600040101010101" pitchFamily="2" charset="-122"/>
                <a:ea typeface="华文楷体" panose="02010600040101010101" pitchFamily="2" charset="-122"/>
              </a:rPr>
              <a:t>列第一位的是荷兰，保险密度</a:t>
            </a:r>
            <a:r>
              <a:rPr lang="en-US" altLang="zh-CN" sz="3400" b="1" dirty="0">
                <a:latin typeface="华文楷体" panose="02010600040101010101" pitchFamily="2" charset="-122"/>
                <a:ea typeface="华文楷体" panose="02010600040101010101" pitchFamily="2" charset="-122"/>
              </a:rPr>
              <a:t>6554.6</a:t>
            </a:r>
            <a:r>
              <a:rPr lang="zh-CN" altLang="en-US" sz="3400" b="1" dirty="0">
                <a:latin typeface="华文楷体" panose="02010600040101010101" pitchFamily="2" charset="-122"/>
                <a:ea typeface="华文楷体" panose="02010600040101010101" pitchFamily="2" charset="-122"/>
              </a:rPr>
              <a:t>美元；第二名是瑞士，保险密度</a:t>
            </a:r>
            <a:r>
              <a:rPr lang="en-US" altLang="zh-CN" sz="3400" b="1" dirty="0">
                <a:latin typeface="华文楷体" panose="02010600040101010101" pitchFamily="2" charset="-122"/>
                <a:ea typeface="华文楷体" panose="02010600040101010101" pitchFamily="2" charset="-122"/>
              </a:rPr>
              <a:t>6257.6</a:t>
            </a:r>
            <a:r>
              <a:rPr lang="zh-CN" altLang="en-US" sz="3400" b="1" dirty="0">
                <a:latin typeface="华文楷体" panose="02010600040101010101" pitchFamily="2" charset="-122"/>
                <a:ea typeface="华文楷体" panose="02010600040101010101" pitchFamily="2" charset="-122"/>
              </a:rPr>
              <a:t>美元；再次是丹麦，保险密度</a:t>
            </a:r>
            <a:r>
              <a:rPr lang="en-US" altLang="zh-CN" sz="3400" b="1" dirty="0">
                <a:latin typeface="华文楷体" panose="02010600040101010101" pitchFamily="2" charset="-122"/>
                <a:ea typeface="华文楷体" panose="02010600040101010101" pitchFamily="2" charset="-122"/>
              </a:rPr>
              <a:t>5528.9</a:t>
            </a:r>
            <a:r>
              <a:rPr lang="zh-CN" altLang="en-US" sz="3400" b="1" dirty="0">
                <a:latin typeface="华文楷体" panose="02010600040101010101" pitchFamily="2" charset="-122"/>
                <a:ea typeface="华文楷体" panose="02010600040101010101" pitchFamily="2" charset="-122"/>
              </a:rPr>
              <a:t>美元。日本和美国则分别位列第</a:t>
            </a:r>
            <a:r>
              <a:rPr lang="en-US" altLang="zh-CN" sz="3400" b="1" dirty="0">
                <a:latin typeface="华文楷体" panose="02010600040101010101" pitchFamily="2" charset="-122"/>
                <a:ea typeface="华文楷体" panose="02010600040101010101" pitchFamily="2" charset="-122"/>
              </a:rPr>
              <a:t>9</a:t>
            </a:r>
            <a:r>
              <a:rPr lang="zh-CN" altLang="en-US" sz="3400" b="1" dirty="0">
                <a:latin typeface="华文楷体" panose="02010600040101010101" pitchFamily="2" charset="-122"/>
                <a:ea typeface="华文楷体" panose="02010600040101010101" pitchFamily="2" charset="-122"/>
              </a:rPr>
              <a:t>、第</a:t>
            </a:r>
            <a:r>
              <a:rPr lang="en-US" altLang="zh-CN" sz="3400" b="1" dirty="0">
                <a:latin typeface="华文楷体" panose="02010600040101010101" pitchFamily="2" charset="-122"/>
                <a:ea typeface="华文楷体" panose="02010600040101010101" pitchFamily="2" charset="-122"/>
              </a:rPr>
              <a:t>10</a:t>
            </a:r>
            <a:r>
              <a:rPr lang="zh-CN" altLang="en-US" sz="3400" b="1" dirty="0">
                <a:latin typeface="华文楷体" panose="02010600040101010101" pitchFamily="2" charset="-122"/>
                <a:ea typeface="华文楷体" panose="02010600040101010101" pitchFamily="2" charset="-122"/>
              </a:rPr>
              <a:t>。</a:t>
            </a:r>
            <a:endParaRPr lang="en-US" altLang="zh-CN" sz="3400" b="1" dirty="0">
              <a:latin typeface="华文楷体" panose="02010600040101010101" pitchFamily="2" charset="-122"/>
              <a:ea typeface="华文楷体" panose="02010600040101010101" pitchFamily="2" charset="-122"/>
            </a:endParaRPr>
          </a:p>
          <a:p>
            <a:r>
              <a:rPr lang="en-US" altLang="zh-CN" sz="3400" b="1" dirty="0">
                <a:latin typeface="华文楷体" panose="02010600040101010101" pitchFamily="2" charset="-122"/>
                <a:ea typeface="华文楷体" panose="02010600040101010101" pitchFamily="2" charset="-122"/>
              </a:rPr>
              <a:t>4</a:t>
            </a:r>
            <a:r>
              <a:rPr lang="zh-CN" altLang="en-US" sz="3400" b="1" dirty="0">
                <a:latin typeface="华文楷体" panose="02010600040101010101" pitchFamily="2" charset="-122"/>
                <a:ea typeface="华文楷体" panose="02010600040101010101" pitchFamily="2" charset="-122"/>
              </a:rPr>
              <a:t>：</a:t>
            </a:r>
            <a:r>
              <a:rPr lang="en-US" altLang="zh-CN" sz="3400" b="1" dirty="0">
                <a:latin typeface="华文楷体" panose="02010600040101010101" pitchFamily="2" charset="-122"/>
                <a:ea typeface="华文楷体" panose="02010600040101010101" pitchFamily="2" charset="-122"/>
              </a:rPr>
              <a:t>2009</a:t>
            </a:r>
            <a:r>
              <a:rPr lang="zh-CN" altLang="en-US" sz="3400" b="1" dirty="0">
                <a:latin typeface="华文楷体" panose="02010600040101010101" pitchFamily="2" charset="-122"/>
                <a:ea typeface="华文楷体" panose="02010600040101010101" pitchFamily="2" charset="-122"/>
              </a:rPr>
              <a:t>年底，中国的保险密度位列</a:t>
            </a:r>
            <a:r>
              <a:rPr lang="en-US" altLang="zh-CN" sz="3400" b="1" u="sng" dirty="0">
                <a:solidFill>
                  <a:srgbClr val="FF0000"/>
                </a:solidFill>
                <a:latin typeface="华文楷体" panose="02010600040101010101" pitchFamily="2" charset="-122"/>
                <a:ea typeface="华文楷体" panose="02010600040101010101" pitchFamily="2" charset="-122"/>
              </a:rPr>
              <a:t>64</a:t>
            </a:r>
            <a:r>
              <a:rPr lang="zh-CN" altLang="en-US" sz="3400" b="1" dirty="0">
                <a:latin typeface="华文楷体" panose="02010600040101010101" pitchFamily="2" charset="-122"/>
                <a:ea typeface="华文楷体" panose="02010600040101010101" pitchFamily="2" charset="-122"/>
              </a:rPr>
              <a:t>位！</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 y="455295"/>
            <a:ext cx="9120505" cy="469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保险人人需要</a:t>
            </a:r>
          </a:p>
        </p:txBody>
      </p:sp>
      <p:sp>
        <p:nvSpPr>
          <p:cNvPr id="3" name="内容占位符 2"/>
          <p:cNvSpPr>
            <a:spLocks noGrp="1"/>
          </p:cNvSpPr>
          <p:nvPr>
            <p:ph idx="1"/>
          </p:nvPr>
        </p:nvSpPr>
        <p:spPr>
          <a:xfrm>
            <a:off x="457200" y="1412106"/>
            <a:ext cx="3538736" cy="3643920"/>
          </a:xfrm>
        </p:spPr>
        <p:txBody>
          <a:bodyPr/>
          <a:lstStyle/>
          <a:p>
            <a:pPr marL="64135" indent="0">
              <a:buNone/>
            </a:pPr>
            <a:r>
              <a:rPr lang="zh-CN" altLang="en-US" sz="2800" b="1" dirty="0">
                <a:solidFill>
                  <a:srgbClr val="002060"/>
                </a:solidFill>
                <a:latin typeface="华文楷体" panose="02010600040101010101" pitchFamily="2" charset="-122"/>
                <a:ea typeface="华文楷体" panose="02010600040101010101" pitchFamily="2" charset="-122"/>
              </a:rPr>
              <a:t>人生必备的</a:t>
            </a:r>
            <a:r>
              <a:rPr lang="en-US" altLang="zh-CN" sz="2800" b="1" dirty="0">
                <a:solidFill>
                  <a:srgbClr val="002060"/>
                </a:solidFill>
                <a:latin typeface="华文楷体" panose="02010600040101010101" pitchFamily="2" charset="-122"/>
                <a:ea typeface="华文楷体" panose="02010600040101010101" pitchFamily="2" charset="-122"/>
              </a:rPr>
              <a:t>7</a:t>
            </a:r>
            <a:r>
              <a:rPr lang="zh-CN" altLang="en-US" sz="2800" b="1" dirty="0">
                <a:solidFill>
                  <a:srgbClr val="002060"/>
                </a:solidFill>
                <a:latin typeface="华文楷体" panose="02010600040101010101" pitchFamily="2" charset="-122"/>
                <a:ea typeface="华文楷体" panose="02010600040101010101" pitchFamily="2" charset="-122"/>
              </a:rPr>
              <a:t>张保单，你有几张？</a:t>
            </a:r>
            <a:endParaRPr lang="en-US" altLang="zh-CN" sz="2800" b="1" dirty="0">
              <a:solidFill>
                <a:srgbClr val="002060"/>
              </a:solidFill>
              <a:latin typeface="华文楷体" panose="02010600040101010101" pitchFamily="2" charset="-122"/>
              <a:ea typeface="华文楷体" panose="02010600040101010101" pitchFamily="2" charset="-122"/>
            </a:endParaRPr>
          </a:p>
          <a:p>
            <a:r>
              <a:rPr lang="en-US" altLang="zh-CN" sz="2800" b="1" dirty="0">
                <a:solidFill>
                  <a:srgbClr val="002060"/>
                </a:solidFill>
                <a:latin typeface="华文楷体" panose="02010600040101010101" pitchFamily="2" charset="-122"/>
                <a:ea typeface="华文楷体" panose="02010600040101010101" pitchFamily="2" charset="-122"/>
              </a:rPr>
              <a:t>1</a:t>
            </a:r>
            <a:r>
              <a:rPr lang="zh-CN" altLang="en-US" sz="2800" b="1" dirty="0">
                <a:solidFill>
                  <a:srgbClr val="002060"/>
                </a:solidFill>
                <a:latin typeface="华文楷体" panose="02010600040101010101" pitchFamily="2" charset="-122"/>
                <a:ea typeface="华文楷体" panose="02010600040101010101" pitchFamily="2" charset="-122"/>
              </a:rPr>
              <a:t>、</a:t>
            </a:r>
            <a:r>
              <a:rPr lang="zh-CN" altLang="en-US" sz="2800" b="1" dirty="0" smtClean="0">
                <a:solidFill>
                  <a:srgbClr val="002060"/>
                </a:solidFill>
                <a:latin typeface="华文楷体" panose="02010600040101010101" pitchFamily="2" charset="-122"/>
                <a:ea typeface="华文楷体" panose="02010600040101010101" pitchFamily="2" charset="-122"/>
              </a:rPr>
              <a:t>意外；</a:t>
            </a:r>
            <a:r>
              <a:rPr lang="en-US" altLang="zh-CN" sz="2800" b="1" dirty="0" smtClean="0">
                <a:solidFill>
                  <a:srgbClr val="002060"/>
                </a:solidFill>
                <a:latin typeface="华文楷体" panose="02010600040101010101" pitchFamily="2" charset="-122"/>
                <a:ea typeface="华文楷体" panose="02010600040101010101" pitchFamily="2" charset="-122"/>
              </a:rPr>
              <a:t>2</a:t>
            </a:r>
            <a:r>
              <a:rPr lang="zh-CN" altLang="en-US" sz="2800" b="1" dirty="0">
                <a:solidFill>
                  <a:srgbClr val="002060"/>
                </a:solidFill>
                <a:latin typeface="华文楷体" panose="02010600040101010101" pitchFamily="2" charset="-122"/>
                <a:ea typeface="华文楷体" panose="02010600040101010101" pitchFamily="2" charset="-122"/>
              </a:rPr>
              <a:t>、</a:t>
            </a:r>
            <a:r>
              <a:rPr lang="zh-CN" altLang="en-US" sz="2800" b="1" dirty="0" smtClean="0">
                <a:solidFill>
                  <a:srgbClr val="002060"/>
                </a:solidFill>
                <a:latin typeface="华文楷体" panose="02010600040101010101" pitchFamily="2" charset="-122"/>
                <a:ea typeface="华文楷体" panose="02010600040101010101" pitchFamily="2" charset="-122"/>
              </a:rPr>
              <a:t>重疾；</a:t>
            </a:r>
            <a:r>
              <a:rPr lang="en-US" altLang="zh-CN" sz="2800" b="1" dirty="0" smtClean="0">
                <a:solidFill>
                  <a:srgbClr val="002060"/>
                </a:solidFill>
                <a:latin typeface="华文楷体" panose="02010600040101010101" pitchFamily="2" charset="-122"/>
                <a:ea typeface="华文楷体" panose="02010600040101010101" pitchFamily="2" charset="-122"/>
              </a:rPr>
              <a:t>3</a:t>
            </a:r>
            <a:r>
              <a:rPr lang="zh-CN" altLang="en-US" sz="2800" b="1" dirty="0">
                <a:solidFill>
                  <a:srgbClr val="002060"/>
                </a:solidFill>
                <a:latin typeface="华文楷体" panose="02010600040101010101" pitchFamily="2" charset="-122"/>
                <a:ea typeface="华文楷体" panose="02010600040101010101" pitchFamily="2" charset="-122"/>
              </a:rPr>
              <a:t>、</a:t>
            </a:r>
            <a:r>
              <a:rPr lang="zh-CN" altLang="en-US" sz="2800" b="1" dirty="0" smtClean="0">
                <a:solidFill>
                  <a:srgbClr val="002060"/>
                </a:solidFill>
                <a:latin typeface="华文楷体" panose="02010600040101010101" pitchFamily="2" charset="-122"/>
                <a:ea typeface="华文楷体" panose="02010600040101010101" pitchFamily="2" charset="-122"/>
              </a:rPr>
              <a:t>养老；</a:t>
            </a:r>
            <a:r>
              <a:rPr lang="en-US" altLang="zh-CN" sz="2800" b="1" dirty="0" smtClean="0">
                <a:solidFill>
                  <a:srgbClr val="002060"/>
                </a:solidFill>
                <a:latin typeface="华文楷体" panose="02010600040101010101" pitchFamily="2" charset="-122"/>
                <a:ea typeface="华文楷体" panose="02010600040101010101" pitchFamily="2" charset="-122"/>
              </a:rPr>
              <a:t>4</a:t>
            </a:r>
            <a:r>
              <a:rPr lang="zh-CN" altLang="en-US" sz="2800" b="1" dirty="0">
                <a:solidFill>
                  <a:srgbClr val="002060"/>
                </a:solidFill>
                <a:latin typeface="华文楷体" panose="02010600040101010101" pitchFamily="2" charset="-122"/>
                <a:ea typeface="华文楷体" panose="02010600040101010101" pitchFamily="2" charset="-122"/>
              </a:rPr>
              <a:t>、财富</a:t>
            </a:r>
            <a:r>
              <a:rPr lang="zh-CN" altLang="en-US" sz="2800" b="1" dirty="0" smtClean="0">
                <a:solidFill>
                  <a:srgbClr val="002060"/>
                </a:solidFill>
                <a:latin typeface="华文楷体" panose="02010600040101010101" pitchFamily="2" charset="-122"/>
                <a:ea typeface="华文楷体" panose="02010600040101010101" pitchFamily="2" charset="-122"/>
              </a:rPr>
              <a:t>传承；</a:t>
            </a:r>
            <a:r>
              <a:rPr lang="en-US" altLang="zh-CN" sz="2800" b="1" dirty="0" smtClean="0">
                <a:solidFill>
                  <a:srgbClr val="002060"/>
                </a:solidFill>
                <a:latin typeface="华文楷体" panose="02010600040101010101" pitchFamily="2" charset="-122"/>
                <a:ea typeface="华文楷体" panose="02010600040101010101" pitchFamily="2" charset="-122"/>
              </a:rPr>
              <a:t>5</a:t>
            </a:r>
            <a:r>
              <a:rPr lang="zh-CN" altLang="en-US" sz="2800" b="1" dirty="0">
                <a:solidFill>
                  <a:srgbClr val="002060"/>
                </a:solidFill>
                <a:latin typeface="华文楷体" panose="02010600040101010101" pitchFamily="2" charset="-122"/>
                <a:ea typeface="华文楷体" panose="02010600040101010101" pitchFamily="2" charset="-122"/>
              </a:rPr>
              <a:t>、子女</a:t>
            </a:r>
            <a:r>
              <a:rPr lang="zh-CN" altLang="en-US" sz="2800" b="1" dirty="0" smtClean="0">
                <a:solidFill>
                  <a:srgbClr val="002060"/>
                </a:solidFill>
                <a:latin typeface="华文楷体" panose="02010600040101010101" pitchFamily="2" charset="-122"/>
                <a:ea typeface="华文楷体" panose="02010600040101010101" pitchFamily="2" charset="-122"/>
              </a:rPr>
              <a:t>教育；</a:t>
            </a:r>
            <a:r>
              <a:rPr lang="en-US" altLang="zh-CN" sz="2800" b="1" dirty="0" smtClean="0">
                <a:solidFill>
                  <a:srgbClr val="002060"/>
                </a:solidFill>
                <a:latin typeface="华文楷体" panose="02010600040101010101" pitchFamily="2" charset="-122"/>
                <a:ea typeface="华文楷体" panose="02010600040101010101" pitchFamily="2" charset="-122"/>
              </a:rPr>
              <a:t>6</a:t>
            </a:r>
            <a:r>
              <a:rPr lang="zh-CN" altLang="en-US" sz="2800" b="1" dirty="0">
                <a:solidFill>
                  <a:srgbClr val="002060"/>
                </a:solidFill>
                <a:latin typeface="华文楷体" panose="02010600040101010101" pitchFamily="2" charset="-122"/>
                <a:ea typeface="华文楷体" panose="02010600040101010101" pitchFamily="2" charset="-122"/>
              </a:rPr>
              <a:t>、子女的</a:t>
            </a:r>
            <a:r>
              <a:rPr lang="zh-CN" altLang="en-US" sz="2800" b="1" dirty="0" smtClean="0">
                <a:solidFill>
                  <a:srgbClr val="002060"/>
                </a:solidFill>
                <a:latin typeface="华文楷体" panose="02010600040101010101" pitchFamily="2" charset="-122"/>
                <a:ea typeface="华文楷体" panose="02010600040101010101" pitchFamily="2" charset="-122"/>
              </a:rPr>
              <a:t>保障；</a:t>
            </a:r>
            <a:r>
              <a:rPr lang="en-US" altLang="zh-CN" sz="2800" b="1" dirty="0" smtClean="0">
                <a:solidFill>
                  <a:srgbClr val="002060"/>
                </a:solidFill>
                <a:latin typeface="华文楷体" panose="02010600040101010101" pitchFamily="2" charset="-122"/>
                <a:ea typeface="华文楷体" panose="02010600040101010101" pitchFamily="2" charset="-122"/>
              </a:rPr>
              <a:t>7</a:t>
            </a:r>
            <a:r>
              <a:rPr lang="zh-CN" altLang="en-US" sz="2800" b="1" dirty="0">
                <a:solidFill>
                  <a:srgbClr val="002060"/>
                </a:solidFill>
                <a:latin typeface="华文楷体" panose="02010600040101010101" pitchFamily="2" charset="-122"/>
                <a:ea typeface="华文楷体" panose="02010600040101010101" pitchFamily="2" charset="-122"/>
              </a:rPr>
              <a:t>、财富的</a:t>
            </a:r>
            <a:r>
              <a:rPr lang="zh-CN" altLang="en-US" sz="2800" b="1" dirty="0" smtClean="0">
                <a:solidFill>
                  <a:srgbClr val="002060"/>
                </a:solidFill>
                <a:latin typeface="华文楷体" panose="02010600040101010101" pitchFamily="2" charset="-122"/>
                <a:ea typeface="华文楷体" panose="02010600040101010101" pitchFamily="2" charset="-122"/>
              </a:rPr>
              <a:t>增值</a:t>
            </a:r>
            <a:endParaRPr lang="en-US" altLang="zh-CN" sz="2800" b="1" dirty="0">
              <a:solidFill>
                <a:srgbClr val="002060"/>
              </a:solidFill>
              <a:latin typeface="华文楷体" panose="02010600040101010101" pitchFamily="2" charset="-122"/>
              <a:ea typeface="华文楷体" panose="02010600040101010101" pitchFamily="2" charset="-122"/>
            </a:endParaRPr>
          </a:p>
        </p:txBody>
      </p:sp>
      <p:pic>
        <p:nvPicPr>
          <p:cNvPr id="4" name="内容占位符 4" descr="马斯洛.jpg"/>
          <p:cNvPicPr>
            <a:picLocks noChangeAspect="1"/>
          </p:cNvPicPr>
          <p:nvPr/>
        </p:nvPicPr>
        <p:blipFill>
          <a:blip r:embed="rId2" cstate="print"/>
          <a:stretch>
            <a:fillRect/>
          </a:stretch>
        </p:blipFill>
        <p:spPr>
          <a:xfrm>
            <a:off x="4788024" y="1779662"/>
            <a:ext cx="3384376" cy="260905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保险法</a:t>
            </a:r>
          </a:p>
        </p:txBody>
      </p:sp>
      <p:sp>
        <p:nvSpPr>
          <p:cNvPr id="3" name="内容占位符 2"/>
          <p:cNvSpPr>
            <a:spLocks noGrp="1"/>
          </p:cNvSpPr>
          <p:nvPr>
            <p:ph idx="1"/>
          </p:nvPr>
        </p:nvSpPr>
        <p:spPr>
          <a:xfrm>
            <a:off x="457200" y="1412106"/>
            <a:ext cx="5194920" cy="3463900"/>
          </a:xfrm>
        </p:spPr>
        <p:txBody>
          <a:bodyPr>
            <a:normAutofit fontScale="77500" lnSpcReduction="20000"/>
          </a:bodyPr>
          <a:lstStyle/>
          <a:p>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中华人民共和国保险法</a:t>
            </a:r>
            <a:r>
              <a:rPr lang="en-US" altLang="zh-CN" b="1" dirty="0">
                <a:latin typeface="华文楷体" panose="02010600040101010101" pitchFamily="2" charset="-122"/>
                <a:ea typeface="华文楷体" panose="02010600040101010101" pitchFamily="2" charset="-122"/>
              </a:rPr>
              <a:t>》1995</a:t>
            </a:r>
            <a:r>
              <a:rPr lang="zh-CN" altLang="en-US" b="1" dirty="0">
                <a:latin typeface="华文楷体" panose="02010600040101010101" pitchFamily="2" charset="-122"/>
                <a:ea typeface="华文楷体" panose="02010600040101010101" pitchFamily="2" charset="-122"/>
              </a:rPr>
              <a:t>年</a:t>
            </a:r>
            <a:r>
              <a:rPr lang="en-US" altLang="zh-CN" b="1" dirty="0">
                <a:latin typeface="华文楷体" panose="02010600040101010101" pitchFamily="2" charset="-122"/>
                <a:ea typeface="华文楷体" panose="02010600040101010101" pitchFamily="2" charset="-122"/>
              </a:rPr>
              <a:t>6</a:t>
            </a:r>
            <a:r>
              <a:rPr lang="zh-CN" altLang="en-US" b="1" dirty="0">
                <a:latin typeface="华文楷体" panose="02010600040101010101" pitchFamily="2" charset="-122"/>
                <a:ea typeface="华文楷体" panose="02010600040101010101" pitchFamily="2" charset="-122"/>
              </a:rPr>
              <a:t>月</a:t>
            </a:r>
            <a:r>
              <a:rPr lang="en-US" altLang="zh-CN" b="1" dirty="0">
                <a:latin typeface="华文楷体" panose="02010600040101010101" pitchFamily="2" charset="-122"/>
                <a:ea typeface="华文楷体" panose="02010600040101010101" pitchFamily="2" charset="-122"/>
              </a:rPr>
              <a:t>30</a:t>
            </a:r>
            <a:r>
              <a:rPr lang="zh-CN" altLang="en-US" b="1" dirty="0">
                <a:latin typeface="华文楷体" panose="02010600040101010101" pitchFamily="2" charset="-122"/>
                <a:ea typeface="华文楷体" panose="02010600040101010101" pitchFamily="2" charset="-122"/>
              </a:rPr>
              <a:t>日颁布！</a:t>
            </a:r>
            <a:r>
              <a:rPr lang="en-US" altLang="zh-CN" b="1" dirty="0">
                <a:latin typeface="华文楷体" panose="02010600040101010101" pitchFamily="2" charset="-122"/>
                <a:ea typeface="华文楷体" panose="02010600040101010101" pitchFamily="2" charset="-122"/>
              </a:rPr>
              <a:t>2015</a:t>
            </a:r>
            <a:r>
              <a:rPr lang="zh-CN" altLang="en-US" b="1" dirty="0">
                <a:latin typeface="华文楷体" panose="02010600040101010101" pitchFamily="2" charset="-122"/>
                <a:ea typeface="华文楷体" panose="02010600040101010101" pitchFamily="2" charset="-122"/>
              </a:rPr>
              <a:t>年</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月</a:t>
            </a:r>
            <a:r>
              <a:rPr lang="en-US" altLang="zh-CN" b="1" dirty="0">
                <a:latin typeface="华文楷体" panose="02010600040101010101" pitchFamily="2" charset="-122"/>
                <a:ea typeface="华文楷体" panose="02010600040101010101" pitchFamily="2" charset="-122"/>
              </a:rPr>
              <a:t>24</a:t>
            </a:r>
            <a:r>
              <a:rPr lang="zh-CN" altLang="en-US" b="1" dirty="0">
                <a:latin typeface="华文楷体" panose="02010600040101010101" pitchFamily="2" charset="-122"/>
                <a:ea typeface="华文楷体" panose="02010600040101010101" pitchFamily="2" charset="-122"/>
              </a:rPr>
              <a:t>日第三次修正！</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分为民事，行政，</a:t>
            </a:r>
            <a:r>
              <a:rPr lang="zh-CN" altLang="en-US" b="1" dirty="0" smtClean="0">
                <a:latin typeface="华文楷体" panose="02010600040101010101" pitchFamily="2" charset="-122"/>
                <a:ea typeface="华文楷体" panose="02010600040101010101" pitchFamily="2" charset="-122"/>
              </a:rPr>
              <a:t>刑事；</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民事：诱导签名，未明确说明，轻微诈</a:t>
            </a:r>
            <a:r>
              <a:rPr lang="zh-CN" altLang="en-US" b="1" dirty="0" smtClean="0">
                <a:latin typeface="华文楷体" panose="02010600040101010101" pitchFamily="2" charset="-122"/>
                <a:ea typeface="华文楷体" panose="02010600040101010101" pitchFamily="2" charset="-122"/>
              </a:rPr>
              <a:t>保；</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行政：非法保险公司，拒绝检查，夸大产品（保监会处理</a:t>
            </a:r>
            <a:r>
              <a:rPr lang="zh-CN" altLang="en-US" b="1" dirty="0" smtClean="0">
                <a:latin typeface="华文楷体" panose="02010600040101010101" pitchFamily="2" charset="-122"/>
                <a:ea typeface="华文楷体" panose="02010600040101010101" pitchFamily="2" charset="-122"/>
              </a:rPr>
              <a:t>）；</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刑事：犯罪，虚构标的诈骗，传销，洗钱，非法</a:t>
            </a:r>
            <a:r>
              <a:rPr lang="zh-CN" altLang="en-US" b="1" dirty="0" smtClean="0">
                <a:latin typeface="华文楷体" panose="02010600040101010101" pitchFamily="2" charset="-122"/>
                <a:ea typeface="华文楷体" panose="02010600040101010101" pitchFamily="2" charset="-122"/>
              </a:rPr>
              <a:t>集资。</a:t>
            </a:r>
            <a:endParaRPr lang="zh-CN" altLang="en-US" b="1" dirty="0">
              <a:latin typeface="华文楷体" panose="02010600040101010101" pitchFamily="2" charset="-122"/>
              <a:ea typeface="华文楷体" panose="02010600040101010101"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19622"/>
            <a:ext cx="2123915" cy="3135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17</TotalTime>
  <Words>1380</Words>
  <Application>Microsoft Office PowerPoint</Application>
  <PresentationFormat>全屏显示(16:9)</PresentationFormat>
  <Paragraphs>110</Paragraphs>
  <Slides>26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华文楷体</vt:lpstr>
      <vt:lpstr>华文中宋</vt:lpstr>
      <vt:lpstr>宋体</vt:lpstr>
      <vt:lpstr>幼圆</vt:lpstr>
      <vt:lpstr>Calibri</vt:lpstr>
      <vt:lpstr>Century Gothic</vt:lpstr>
      <vt:lpstr>Verdana</vt:lpstr>
      <vt:lpstr>Wingdings 2</vt:lpstr>
      <vt:lpstr>活力</vt:lpstr>
      <vt:lpstr>保险基础知识</vt:lpstr>
      <vt:lpstr>保险的产生与发展</vt:lpstr>
      <vt:lpstr>保险在我国历史沿革</vt:lpstr>
      <vt:lpstr>保险真正发展起源于国外</vt:lpstr>
      <vt:lpstr>我国保险制度的形成</vt:lpstr>
      <vt:lpstr>保险的两个概念</vt:lpstr>
      <vt:lpstr>PowerPoint 演示文稿</vt:lpstr>
      <vt:lpstr>保险人人需要</vt:lpstr>
      <vt:lpstr>保险法</vt:lpstr>
      <vt:lpstr>我国金融架构</vt:lpstr>
      <vt:lpstr>保险合同</vt:lpstr>
      <vt:lpstr>保险合同的要素</vt:lpstr>
      <vt:lpstr>保险合同的基本事项</vt:lpstr>
      <vt:lpstr>保险合同的特征</vt:lpstr>
      <vt:lpstr>保险合同条款的解释效力</vt:lpstr>
      <vt:lpstr>保险合同争议的处理方式</vt:lpstr>
      <vt:lpstr>保险合同的变更</vt:lpstr>
      <vt:lpstr>PowerPoint 演示文稿</vt:lpstr>
      <vt:lpstr>保险分类</vt:lpstr>
      <vt:lpstr>PowerPoint 演示文稿</vt:lpstr>
      <vt:lpstr>人身保险分为三大类</vt:lpstr>
      <vt:lpstr>意外伤害保险</vt:lpstr>
      <vt:lpstr>意外险保的范围</vt:lpstr>
      <vt:lpstr>健康保险</vt:lpstr>
      <vt:lpstr>人寿保险</vt:lpstr>
      <vt:lpstr>谢谢聆听！</vt:lpstr>
    </vt:vector>
  </TitlesOfParts>
  <Company>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保险基础知识</dc:title>
  <dc:creator>USER-</dc:creator>
  <cp:lastModifiedBy>许腾飞</cp:lastModifiedBy>
  <cp:revision>55</cp:revision>
  <dcterms:created xsi:type="dcterms:W3CDTF">2016-10-22T06:10:00Z</dcterms:created>
  <dcterms:modified xsi:type="dcterms:W3CDTF">2017-03-20T06:45:05Z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