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9" r:id="rId3"/>
    <p:sldId id="270" r:id="rId4"/>
    <p:sldId id="261" r:id="rId5"/>
    <p:sldId id="257" r:id="rId6"/>
    <p:sldId id="276" r:id="rId7"/>
    <p:sldId id="28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 SemiBold" panose="00000700000000000000" pitchFamily="2" charset="-52"/>
      <p:bold r:id="rId14"/>
      <p:boldItalic r:id="rId15"/>
    </p:embeddedFont>
    <p:embeddedFont>
      <p:font typeface="Nunito Sans Black" pitchFamily="2" charset="-52"/>
      <p:bold r:id="rId16"/>
      <p:boldItalic r:id="rId17"/>
    </p:embeddedFont>
    <p:embeddedFont>
      <p:font typeface="Nunito Sans ExtraBold" pitchFamily="2" charset="-52"/>
      <p:bold r:id="rId18"/>
      <p:boldItalic r:id="rId19"/>
    </p:embeddedFont>
    <p:embeddedFont>
      <p:font typeface="Nunito Sans SemiBold" pitchFamily="2" charset="-52"/>
      <p:regular r:id="rId20"/>
      <p:bold r:id="rId21"/>
      <p:italic r:id="rId22"/>
      <p:boldItalic r:id="rId23"/>
    </p:embeddedFont>
    <p:embeddedFont>
      <p:font typeface="Quicksand Light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  <p:embeddedFont>
      <p:font typeface="Squad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Биличенко" initials="ВБ" lastIdx="1" clrIdx="0">
    <p:extLst>
      <p:ext uri="{19B8F6BF-5375-455C-9EA6-DF929625EA0E}">
        <p15:presenceInfo xmlns:p15="http://schemas.microsoft.com/office/powerpoint/2012/main" userId="Владислав Биличенк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4AC7EA-21B2-424B-BF8C-7DC683534765}">
  <a:tblStyle styleId="{784AC7EA-21B2-424B-BF8C-7DC683534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2" autoAdjust="0"/>
  </p:normalViewPr>
  <p:slideViewPr>
    <p:cSldViewPr snapToGrid="0">
      <p:cViewPr varScale="1">
        <p:scale>
          <a:sx n="113" d="100"/>
          <a:sy n="113" d="100"/>
        </p:scale>
        <p:origin x="7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2T17:30:30.4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0" name="Google Shape;16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59" r:id="rId6"/>
    <p:sldLayoutId id="2147483666" r:id="rId7"/>
    <p:sldLayoutId id="2147483669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ru-RU" sz="3600" dirty="0">
                <a:latin typeface="Montserrat SemiBold" panose="00000700000000000000" pitchFamily="2" charset="-52"/>
              </a:rPr>
              <a:t>Приложение «Магазин компьютерных комплектующих» </a:t>
            </a:r>
            <a:endParaRPr sz="3600" dirty="0">
              <a:latin typeface="Montserrat SemiBold" panose="00000700000000000000" pitchFamily="2" charset="-52"/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043545" y="2887399"/>
            <a:ext cx="7807036" cy="11228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ru-RU" sz="1400" dirty="0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Автор: Мурадов Н.Н., студент группы ИКБО-16-19</a:t>
            </a:r>
          </a:p>
          <a:p>
            <a:pPr marL="0" lvl="0" indent="0" algn="just">
              <a:spcBef>
                <a:spcPts val="0"/>
              </a:spcBef>
            </a:pPr>
            <a:endParaRPr lang="ru-RU" sz="1400" dirty="0">
              <a:latin typeface="Qanelas" panose="00000500000000000000" pitchFamily="50" charset="-52"/>
              <a:ea typeface="Roboto Slab Regular" pitchFamily="2" charset="0"/>
              <a:cs typeface="Tahoma" panose="020B0604030504040204" pitchFamily="34" charset="0"/>
            </a:endParaRPr>
          </a:p>
          <a:p>
            <a:pPr marL="0" lvl="0" indent="0" algn="just">
              <a:spcBef>
                <a:spcPts val="0"/>
              </a:spcBef>
            </a:pPr>
            <a:r>
              <a:rPr lang="ru-RU" sz="1400" dirty="0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Руководитель: Матчин В.Т., ст. преподаватель</a:t>
            </a:r>
          </a:p>
          <a:p>
            <a:pPr marL="0" lvl="0" indent="0" algn="just">
              <a:spcBef>
                <a:spcPts val="0"/>
              </a:spcBef>
            </a:pPr>
            <a:endParaRPr lang="ru-RU" sz="1400" dirty="0">
              <a:latin typeface="Qanelas" panose="00000500000000000000" pitchFamily="50" charset="-52"/>
              <a:ea typeface="Roboto Slab Regular" pitchFamily="2" charset="0"/>
              <a:cs typeface="Tahoma" panose="020B0604030504040204" pitchFamily="34" charset="0"/>
            </a:endParaRPr>
          </a:p>
          <a:p>
            <a:pPr marL="0" lvl="0" indent="0" algn="just">
              <a:spcBef>
                <a:spcPts val="0"/>
              </a:spcBef>
            </a:pPr>
            <a:r>
              <a:rPr lang="ru-RU" sz="1400" dirty="0" err="1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Болбаков</a:t>
            </a:r>
            <a:r>
              <a:rPr lang="ru-RU" sz="1400" dirty="0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 Р.Г., зав. Кафедры </a:t>
            </a:r>
            <a:r>
              <a:rPr lang="ru-RU" sz="1400" dirty="0" err="1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ИиППО</a:t>
            </a:r>
            <a:endParaRPr lang="ru-RU" sz="1400" dirty="0">
              <a:latin typeface="Qanelas" panose="00000500000000000000" pitchFamily="50" charset="-52"/>
              <a:ea typeface="Roboto Slab Regular" pitchFamily="2" charset="0"/>
              <a:cs typeface="Tahoma" panose="020B0604030504040204" pitchFamily="34" charset="0"/>
            </a:endParaRPr>
          </a:p>
        </p:txBody>
      </p:sp>
      <p:pic>
        <p:nvPicPr>
          <p:cNvPr id="4" name="Picture 2" descr="Видеоматериалы - Противодействие экстремизму - РТУ МИРЭА">
            <a:extLst>
              <a:ext uri="{FF2B5EF4-FFF2-40B4-BE49-F238E27FC236}">
                <a16:creationId xmlns:a16="http://schemas.microsoft.com/office/drawing/2014/main" id="{A8704D44-5513-4C89-9E75-AB292A458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73" y="149398"/>
            <a:ext cx="1318634" cy="85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182" y="4772891"/>
            <a:ext cx="31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8827FD-9BBD-431E-BA0F-8ED84545067A}"/>
              </a:ext>
            </a:extLst>
          </p:cNvPr>
          <p:cNvSpPr/>
          <p:nvPr/>
        </p:nvSpPr>
        <p:spPr>
          <a:xfrm>
            <a:off x="730884" y="575207"/>
            <a:ext cx="397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 SemiBold" panose="00000700000000000000" pitchFamily="2" charset="-52"/>
                <a:cs typeface="Arial" panose="020B0604020202020204" pitchFamily="34" charset="0"/>
              </a:rPr>
              <a:t>Цели и задачи работы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pitchFamily="2" charset="-52"/>
                <a:cs typeface="Arial" panose="020B0604020202020204" pitchFamily="34" charset="0"/>
              </a:rPr>
              <a:t>:</a:t>
            </a:r>
            <a:endParaRPr lang="ru-RU" sz="2400" dirty="0">
              <a:solidFill>
                <a:schemeClr val="bg1"/>
              </a:solidFill>
              <a:latin typeface="Montserrat SemiBold" panose="000007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10" name="Google Shape;923;p68">
            <a:extLst>
              <a:ext uri="{FF2B5EF4-FFF2-40B4-BE49-F238E27FC236}">
                <a16:creationId xmlns:a16="http://schemas.microsoft.com/office/drawing/2014/main" id="{9BEEC41F-03A0-46CB-BD37-527457D370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8691" y="1100941"/>
            <a:ext cx="2965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800" dirty="0">
                <a:latin typeface="Montserrat SemiBold" panose="00000700000000000000" pitchFamily="2" charset="-52"/>
                <a:ea typeface="Roboto Slab Regular" pitchFamily="2" charset="0"/>
                <a:cs typeface="Tahoma" panose="020B0604030504040204" pitchFamily="34" charset="0"/>
              </a:rPr>
              <a:t>Цель</a:t>
            </a:r>
            <a:endParaRPr sz="1800" dirty="0">
              <a:latin typeface="Montserrat SemiBold" panose="00000700000000000000" pitchFamily="2" charset="-52"/>
              <a:ea typeface="Roboto Slab Regular" pitchFamily="2" charset="0"/>
              <a:cs typeface="Tahoma" panose="020B0604030504040204" pitchFamily="34" charset="0"/>
            </a:endParaRPr>
          </a:p>
        </p:txBody>
      </p:sp>
      <p:sp>
        <p:nvSpPr>
          <p:cNvPr id="11" name="Google Shape;925;p68">
            <a:extLst>
              <a:ext uri="{FF2B5EF4-FFF2-40B4-BE49-F238E27FC236}">
                <a16:creationId xmlns:a16="http://schemas.microsoft.com/office/drawing/2014/main" id="{C2660362-1FBA-4E72-B193-38F2B9DF043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18309" y="1621495"/>
            <a:ext cx="3115883" cy="23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  <a:ea typeface="Roboto Slab Regular" pitchFamily="2" charset="0"/>
              </a:rPr>
              <a:t>Реализовать веб-ресурс на тему «Магазин компьютерных комплектующих» с использованием </a:t>
            </a:r>
            <a:r>
              <a:rPr lang="en-US" sz="1400" dirty="0">
                <a:uFill>
                  <a:noFill/>
                </a:uFill>
                <a:latin typeface="Qanelas" panose="00000500000000000000" pitchFamily="50" charset="-52"/>
                <a:ea typeface="Roboto Slab Regular" pitchFamily="2" charset="0"/>
              </a:rPr>
              <a:t>JavaFX</a:t>
            </a:r>
            <a:endParaRPr lang="ru-RU" sz="1400" dirty="0">
              <a:uFill>
                <a:noFill/>
              </a:uFill>
              <a:latin typeface="Qanelas" panose="00000500000000000000" pitchFamily="50" charset="-52"/>
              <a:ea typeface="Roboto Slab Regular" pitchFamily="2" charset="0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sz="1400" dirty="0">
              <a:uFill>
                <a:noFill/>
              </a:uFill>
              <a:latin typeface="Qanelas" panose="00000500000000000000" pitchFamily="50" charset="-52"/>
              <a:ea typeface="Roboto Slab Regular" pitchFamily="2" charset="0"/>
            </a:endParaRPr>
          </a:p>
        </p:txBody>
      </p:sp>
      <p:sp>
        <p:nvSpPr>
          <p:cNvPr id="12" name="Google Shape;924;p68">
            <a:extLst>
              <a:ext uri="{FF2B5EF4-FFF2-40B4-BE49-F238E27FC236}">
                <a16:creationId xmlns:a16="http://schemas.microsoft.com/office/drawing/2014/main" id="{33D0150B-8835-4852-B114-10E4ECCC6A08}"/>
              </a:ext>
            </a:extLst>
          </p:cNvPr>
          <p:cNvSpPr txBox="1">
            <a:spLocks/>
          </p:cNvSpPr>
          <p:nvPr/>
        </p:nvSpPr>
        <p:spPr>
          <a:xfrm>
            <a:off x="4781211" y="1100941"/>
            <a:ext cx="3484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ru-RU" sz="1800" dirty="0">
                <a:solidFill>
                  <a:schemeClr val="bg1"/>
                </a:solidFill>
                <a:latin typeface="Montserrat SemiBold" panose="000007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3" name="Google Shape;926;p68">
            <a:extLst>
              <a:ext uri="{FF2B5EF4-FFF2-40B4-BE49-F238E27FC236}">
                <a16:creationId xmlns:a16="http://schemas.microsoft.com/office/drawing/2014/main" id="{1D7900D3-711D-44B8-A837-161093E78F80}"/>
              </a:ext>
            </a:extLst>
          </p:cNvPr>
          <p:cNvSpPr txBox="1">
            <a:spLocks/>
          </p:cNvSpPr>
          <p:nvPr/>
        </p:nvSpPr>
        <p:spPr>
          <a:xfrm>
            <a:off x="4659145" y="1495327"/>
            <a:ext cx="3835466" cy="3440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dirty="0">
                <a:solidFill>
                  <a:schemeClr val="bg1"/>
                </a:solidFill>
                <a:uFill>
                  <a:noFill/>
                </a:uFill>
                <a:latin typeface="Qanelas" panose="00000500000000000000" pitchFamily="50" charset="-52"/>
              </a:rPr>
              <a:t>Провести анализ предметной области веб-приложения</a:t>
            </a:r>
          </a:p>
          <a:p>
            <a:pPr marL="457200" indent="-317500"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dirty="0">
                <a:solidFill>
                  <a:schemeClr val="bg1"/>
                </a:solidFill>
                <a:uFill>
                  <a:noFill/>
                </a:uFill>
                <a:latin typeface="Qanelas" panose="00000500000000000000" pitchFamily="50" charset="-52"/>
              </a:rPr>
              <a:t>Провести анализ сравнения с существующими аналогами</a:t>
            </a:r>
            <a:endParaRPr lang="en-US" dirty="0">
              <a:solidFill>
                <a:schemeClr val="bg1"/>
              </a:solidFill>
              <a:uFill>
                <a:noFill/>
              </a:uFill>
              <a:latin typeface="Qanelas" panose="00000500000000000000" pitchFamily="50" charset="-52"/>
            </a:endParaRPr>
          </a:p>
          <a:p>
            <a:pPr marL="457200" indent="-317500"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dirty="0">
                <a:solidFill>
                  <a:schemeClr val="bg1"/>
                </a:solidFill>
                <a:uFill>
                  <a:noFill/>
                </a:uFill>
                <a:latin typeface="Qanelas" panose="00000500000000000000" pitchFamily="50" charset="-52"/>
              </a:rPr>
              <a:t>Разработать клиентскую часть приложения (принятие и обработка запросов)</a:t>
            </a:r>
            <a:endParaRPr lang="ru-RU" dirty="0">
              <a:latin typeface="Qanelas Light" panose="00000400000000000000" pitchFamily="50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 SemiBold" panose="00000700000000000000" pitchFamily="2" charset="-52"/>
              </a:rPr>
              <a:t>PostgreSQL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2"/>
          </p:nvPr>
        </p:nvSpPr>
        <p:spPr>
          <a:xfrm>
            <a:off x="3175293" y="1606275"/>
            <a:ext cx="1572491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СУБД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 SemiBold" panose="00000700000000000000" pitchFamily="2" charset="-52"/>
              </a:rPr>
              <a:t>Gradle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subTitle" idx="4"/>
          </p:nvPr>
        </p:nvSpPr>
        <p:spPr>
          <a:xfrm>
            <a:off x="5201333" y="1608636"/>
            <a:ext cx="1417500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Система автоматической сборки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48" name="Google Shape;448;p46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FFFF"/>
                </a:solidFill>
                <a:latin typeface="Montserrat SemiBold" panose="00000700000000000000" pitchFamily="2" charset="-52"/>
                <a:sym typeface="Squada One"/>
              </a:rPr>
              <a:t>JavaFX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49" name="Google Shape;449;p46"/>
          <p:cNvSpPr txBox="1">
            <a:spLocks noGrp="1"/>
          </p:cNvSpPr>
          <p:nvPr>
            <p:ph type="subTitle" idx="6"/>
          </p:nvPr>
        </p:nvSpPr>
        <p:spPr>
          <a:xfrm>
            <a:off x="7109772" y="1606275"/>
            <a:ext cx="1417500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И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нструментарий </a:t>
            </a:r>
            <a:r>
              <a:rPr lang="en-US" sz="1400" dirty="0">
                <a:solidFill>
                  <a:srgbClr val="FFFFFF"/>
                </a:solidFill>
                <a:latin typeface="Qanelas" panose="00000500000000000000" pitchFamily="50" charset="-52"/>
              </a:rPr>
              <a:t>GUI 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для </a:t>
            </a:r>
            <a:r>
              <a:rPr lang="en-US" sz="1400" dirty="0">
                <a:solidFill>
                  <a:srgbClr val="FFFFFF"/>
                </a:solidFill>
                <a:latin typeface="Qanelas" panose="00000500000000000000" pitchFamily="50" charset="-52"/>
              </a:rPr>
              <a:t>Java</a:t>
            </a:r>
            <a:endParaRPr lang="ru-RU"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50" name="Google Shape;450;p46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dirty="0">
                <a:latin typeface="Montserrat SemiBold" panose="00000700000000000000" pitchFamily="2" charset="-52"/>
              </a:rPr>
              <a:t>HeidiSQL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51" name="Google Shape;451;p46"/>
          <p:cNvSpPr txBox="1">
            <a:spLocks noGrp="1"/>
          </p:cNvSpPr>
          <p:nvPr>
            <p:ph type="subTitle" idx="8"/>
          </p:nvPr>
        </p:nvSpPr>
        <p:spPr>
          <a:xfrm>
            <a:off x="3244975" y="3684240"/>
            <a:ext cx="1417500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Приложение </a:t>
            </a:r>
            <a:r>
              <a:rPr lang="ru-RU" sz="1400" dirty="0">
                <a:latin typeface="Qanelas" panose="00000500000000000000" pitchFamily="50" charset="-52"/>
              </a:rPr>
              <a:t>д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ля </a:t>
            </a:r>
            <a:r>
              <a:rPr lang="ru-RU" sz="1400" dirty="0" err="1">
                <a:solidFill>
                  <a:srgbClr val="FFFFFF"/>
                </a:solidFill>
                <a:latin typeface="Qanelas" panose="00000500000000000000" pitchFamily="50" charset="-52"/>
              </a:rPr>
              <a:t>администрировния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 СУБД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52" name="Google Shape;452;p46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FFFF"/>
                </a:solidFill>
                <a:latin typeface="Montserrat SemiBold" panose="00000700000000000000" pitchFamily="2" charset="-52"/>
                <a:sym typeface="Squada One"/>
              </a:rPr>
              <a:t>Intellij</a:t>
            </a:r>
            <a:r>
              <a:rPr lang="en-US" sz="1600" dirty="0">
                <a:solidFill>
                  <a:srgbClr val="FFFFFF"/>
                </a:solidFill>
                <a:latin typeface="Montserrat SemiBold" panose="00000700000000000000" pitchFamily="2" charset="-52"/>
                <a:sym typeface="Squada One"/>
              </a:rPr>
              <a:t> Idea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53" name="Google Shape;453;p46"/>
          <p:cNvSpPr txBox="1">
            <a:spLocks noGrp="1"/>
          </p:cNvSpPr>
          <p:nvPr>
            <p:ph type="subTitle" idx="13"/>
          </p:nvPr>
        </p:nvSpPr>
        <p:spPr>
          <a:xfrm>
            <a:off x="5177364" y="3684240"/>
            <a:ext cx="1417500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Среда разработки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54" name="Google Shape;454;p46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 SemiBold" panose="00000700000000000000" pitchFamily="2" charset="-52"/>
              </a:rPr>
              <a:t>Spring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55" name="Google Shape;455;p46"/>
          <p:cNvSpPr txBox="1">
            <a:spLocks noGrp="1"/>
          </p:cNvSpPr>
          <p:nvPr>
            <p:ph type="subTitle" idx="15"/>
          </p:nvPr>
        </p:nvSpPr>
        <p:spPr>
          <a:xfrm>
            <a:off x="6966564" y="3684240"/>
            <a:ext cx="1745423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Фреймворк для </a:t>
            </a:r>
            <a:r>
              <a:rPr lang="en-US" sz="1400" dirty="0">
                <a:latin typeface="Qanelas" panose="00000500000000000000" pitchFamily="50" charset="-52"/>
              </a:rPr>
              <a:t>Java-</a:t>
            </a:r>
            <a:r>
              <a:rPr lang="ru-RU" sz="1400" dirty="0">
                <a:latin typeface="Qanelas" panose="00000500000000000000" pitchFamily="50" charset="-52"/>
              </a:rPr>
              <a:t>платформы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34" name="Google Shape;323;p47">
            <a:extLst>
              <a:ext uri="{FF2B5EF4-FFF2-40B4-BE49-F238E27FC236}">
                <a16:creationId xmlns:a16="http://schemas.microsoft.com/office/drawing/2014/main" id="{2A354601-7E60-4C57-87DD-925C3158CADE}"/>
              </a:ext>
            </a:extLst>
          </p:cNvPr>
          <p:cNvSpPr txBox="1">
            <a:spLocks/>
          </p:cNvSpPr>
          <p:nvPr/>
        </p:nvSpPr>
        <p:spPr>
          <a:xfrm>
            <a:off x="527211" y="2116913"/>
            <a:ext cx="25533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latin typeface="Montserrat SemiBold" panose="00000700000000000000" pitchFamily="2" charset="-52"/>
              </a:rPr>
              <a:t>Выбранные технологии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6942206-D074-4D85-86D8-C32528972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37668" y="787412"/>
            <a:ext cx="632114" cy="63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>
            <a:extLst>
              <a:ext uri="{FF2B5EF4-FFF2-40B4-BE49-F238E27FC236}">
                <a16:creationId xmlns:a16="http://schemas.microsoft.com/office/drawing/2014/main" id="{C9BF1A27-E975-4806-9818-FC53BE2F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472561" y="780548"/>
            <a:ext cx="691920" cy="64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0">
            <a:extLst>
              <a:ext uri="{FF2B5EF4-FFF2-40B4-BE49-F238E27FC236}">
                <a16:creationId xmlns:a16="http://schemas.microsoft.com/office/drawing/2014/main" id="{261F8A45-53F2-4980-A385-3B75B12D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3682337" y="2911499"/>
            <a:ext cx="542775" cy="54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C22F733-7030-42F4-91B7-8F3786C3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5545811" y="2857377"/>
            <a:ext cx="680605" cy="68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8B183C5-4B27-4AEC-82C2-58066B00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7478218" y="2808226"/>
            <a:ext cx="680606" cy="68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A04883-3DFD-4C3A-ADFC-1E2172843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216" y="651934"/>
            <a:ext cx="7112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0;p40">
            <a:extLst>
              <a:ext uri="{FF2B5EF4-FFF2-40B4-BE49-F238E27FC236}">
                <a16:creationId xmlns:a16="http://schemas.microsoft.com/office/drawing/2014/main" id="{B2119153-C40D-46A8-9E6B-D4FCF21BFEAC}"/>
              </a:ext>
            </a:extLst>
          </p:cNvPr>
          <p:cNvSpPr txBox="1">
            <a:spLocks/>
          </p:cNvSpPr>
          <p:nvPr/>
        </p:nvSpPr>
        <p:spPr>
          <a:xfrm>
            <a:off x="1066647" y="2285400"/>
            <a:ext cx="323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latin typeface="Montserrat SemiBold" panose="00000700000000000000" pitchFamily="2" charset="-52"/>
              </a:rPr>
              <a:t>Анализ предметной области</a:t>
            </a:r>
          </a:p>
        </p:txBody>
      </p:sp>
      <p:sp>
        <p:nvSpPr>
          <p:cNvPr id="9" name="Google Shape;211;p40">
            <a:extLst>
              <a:ext uri="{FF2B5EF4-FFF2-40B4-BE49-F238E27FC236}">
                <a16:creationId xmlns:a16="http://schemas.microsoft.com/office/drawing/2014/main" id="{280E9017-E3CE-4EC0-97E8-59909ACEB4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81945" y="374073"/>
            <a:ext cx="4662054" cy="3685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Qanelas Light" panose="00000400000000000000" pitchFamily="50" charset="-52"/>
              </a:rPr>
              <a:t>Основной стиль приложения сформировался после обзора таких сайтов, как </a:t>
            </a:r>
            <a:r>
              <a:rPr lang="en-US" sz="1400" dirty="0">
                <a:latin typeface="Qanelas Light" panose="00000400000000000000" pitchFamily="50" charset="-52"/>
              </a:rPr>
              <a:t>citilink.ru</a:t>
            </a:r>
            <a:r>
              <a:rPr lang="ru-RU" sz="1400" dirty="0">
                <a:latin typeface="Qanelas Light" panose="00000400000000000000" pitchFamily="50" charset="-52"/>
              </a:rPr>
              <a:t>, </a:t>
            </a:r>
            <a:r>
              <a:rPr lang="en-US" sz="1400" dirty="0">
                <a:latin typeface="Qanelas Light" panose="00000400000000000000" pitchFamily="50" charset="-52"/>
              </a:rPr>
              <a:t>dns-shop.ru </a:t>
            </a:r>
            <a:r>
              <a:rPr lang="ru-RU" sz="1400" dirty="0">
                <a:latin typeface="Qanelas Light" panose="00000400000000000000" pitchFamily="50" charset="-52"/>
              </a:rPr>
              <a:t>и </a:t>
            </a:r>
            <a:r>
              <a:rPr lang="en-US" sz="1400" dirty="0">
                <a:latin typeface="Qanelas Light" panose="00000400000000000000" pitchFamily="50" charset="-52"/>
              </a:rPr>
              <a:t>yandex.ru/search/?</a:t>
            </a:r>
            <a:r>
              <a:rPr lang="en-US" sz="1400" dirty="0" err="1">
                <a:latin typeface="Qanelas Light" panose="00000400000000000000" pitchFamily="50" charset="-52"/>
              </a:rPr>
              <a:t>lr</a:t>
            </a:r>
            <a:r>
              <a:rPr lang="en-US" sz="1400" dirty="0">
                <a:latin typeface="Qanelas Light" panose="00000400000000000000" pitchFamily="50" charset="-52"/>
              </a:rPr>
              <a:t>=213&amp;text=</a:t>
            </a:r>
            <a:r>
              <a:rPr lang="en-US" sz="1400" dirty="0" err="1">
                <a:latin typeface="Qanelas Light" panose="00000400000000000000" pitchFamily="50" charset="-52"/>
              </a:rPr>
              <a:t>gecnj</a:t>
            </a:r>
            <a:r>
              <a:rPr lang="ru-RU" sz="1400" dirty="0">
                <a:latin typeface="Qanelas Light" panose="00000400000000000000" pitchFamily="50" charset="-52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Qanelas Light" panose="00000400000000000000" pitchFamily="50" charset="-52"/>
              </a:rPr>
              <a:t>Стили </a:t>
            </a:r>
            <a:r>
              <a:rPr lang="ru-RU" sz="1400" dirty="0" err="1">
                <a:latin typeface="Qanelas Light" panose="00000400000000000000" pitchFamily="50" charset="-52"/>
              </a:rPr>
              <a:t>Ситилинка</a:t>
            </a:r>
            <a:r>
              <a:rPr lang="ru-RU" sz="1400" dirty="0">
                <a:latin typeface="Qanelas Light" panose="00000400000000000000" pitchFamily="50" charset="-52"/>
              </a:rPr>
              <a:t> и DNS очень схожи, и я позаимствовал их оранжевой темой. Поисковая страница Яндекса, частично повлияла на оформление панели межстраничной навигации моего приложения.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Qanelas Light" panose="00000400000000000000" pitchFamily="50" charset="-52"/>
              </a:rPr>
              <a:t>За текстовый контент отвечает гид с сайта </a:t>
            </a:r>
            <a:r>
              <a:rPr lang="ru-RU" sz="1400" dirty="0" err="1">
                <a:latin typeface="Qanelas Light" panose="00000400000000000000" pitchFamily="50" charset="-52"/>
              </a:rPr>
              <a:t>МВидео</a:t>
            </a:r>
            <a:endParaRPr lang="ru-RU" sz="1400" dirty="0">
              <a:latin typeface="Qanelas Light" panose="00000400000000000000" pitchFamily="50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Qanelas Light" panose="00000400000000000000" pitchFamily="50" charset="-52"/>
              </a:rPr>
              <a:t>Так как пришла идея с 3D наполнением страницы, то пришлось искать и 3D модели. К сожалению, сразу готовых вариантов найти не удалось. Чаще всего приходилось пользоваться дополнительной программой </a:t>
            </a:r>
            <a:r>
              <a:rPr lang="ru-RU" sz="1400" dirty="0" err="1">
                <a:latin typeface="Qanelas Light" panose="00000400000000000000" pitchFamily="50" charset="-52"/>
              </a:rPr>
              <a:t>Blender</a:t>
            </a:r>
            <a:r>
              <a:rPr lang="ru-RU" sz="1400" dirty="0">
                <a:latin typeface="Qanelas Light" panose="00000400000000000000" pitchFamily="50" charset="-52"/>
              </a:rPr>
              <a:t>, чтобы оптимизировать модели, если бы я его этого не сделал, то из-за большой детализации, FPS (</a:t>
            </a:r>
            <a:r>
              <a:rPr lang="ru-RU" sz="1400" dirty="0" err="1">
                <a:latin typeface="Qanelas Light" panose="00000400000000000000" pitchFamily="50" charset="-52"/>
              </a:rPr>
              <a:t>Framerate</a:t>
            </a:r>
            <a:r>
              <a:rPr lang="ru-RU" sz="1400" dirty="0">
                <a:latin typeface="Qanelas Light" panose="00000400000000000000" pitchFamily="50" charset="-52"/>
              </a:rPr>
              <a:t> </a:t>
            </a:r>
            <a:r>
              <a:rPr lang="ru-RU" sz="1400" dirty="0" err="1">
                <a:latin typeface="Qanelas Light" panose="00000400000000000000" pitchFamily="50" charset="-52"/>
              </a:rPr>
              <a:t>Per</a:t>
            </a:r>
            <a:r>
              <a:rPr lang="ru-RU" sz="1400" dirty="0">
                <a:latin typeface="Qanelas Light" panose="00000400000000000000" pitchFamily="50" charset="-52"/>
              </a:rPr>
              <a:t> Second) был низким на большинстве слабых устройств и о комфорте на устройствах, таких как смартфоны или же </a:t>
            </a:r>
            <a:r>
              <a:rPr lang="ru-RU" sz="1400" dirty="0" err="1">
                <a:latin typeface="Qanelas Light" panose="00000400000000000000" pitchFamily="50" charset="-52"/>
              </a:rPr>
              <a:t>ультрабюджетные</a:t>
            </a:r>
            <a:r>
              <a:rPr lang="ru-RU" sz="1400" dirty="0">
                <a:latin typeface="Qanelas Light" panose="00000400000000000000" pitchFamily="50" charset="-52"/>
              </a:rPr>
              <a:t> ноутбуки. С объёмным контентом мне чаще всего помогали два портала </a:t>
            </a:r>
            <a:r>
              <a:rPr lang="ru-RU" sz="1400" dirty="0" err="1">
                <a:latin typeface="Qanelas Light" panose="00000400000000000000" pitchFamily="50" charset="-52"/>
              </a:rPr>
              <a:t>Sketchfab</a:t>
            </a:r>
            <a:r>
              <a:rPr lang="ru-RU" sz="1400" dirty="0">
                <a:latin typeface="Qanelas Light" panose="00000400000000000000" pitchFamily="50" charset="-52"/>
              </a:rPr>
              <a:t> и </a:t>
            </a:r>
            <a:r>
              <a:rPr lang="ru-RU" sz="1400" dirty="0" err="1">
                <a:latin typeface="Qanelas Light" panose="00000400000000000000" pitchFamily="50" charset="-52"/>
              </a:rPr>
              <a:t>Turbosquid</a:t>
            </a:r>
            <a:endParaRPr lang="ru-RU" sz="1400" dirty="0">
              <a:latin typeface="Qanelas Light" panose="00000400000000000000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236B9-27D8-447D-B039-662F46014916}"/>
              </a:ext>
            </a:extLst>
          </p:cNvPr>
          <p:cNvSpPr txBox="1"/>
          <p:nvPr/>
        </p:nvSpPr>
        <p:spPr>
          <a:xfrm>
            <a:off x="4114800" y="21293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95;p61">
            <a:extLst>
              <a:ext uri="{FF2B5EF4-FFF2-40B4-BE49-F238E27FC236}">
                <a16:creationId xmlns:a16="http://schemas.microsoft.com/office/drawing/2014/main" id="{C198E746-C3CF-4AA5-A77A-13BBF07B6C41}"/>
              </a:ext>
            </a:extLst>
          </p:cNvPr>
          <p:cNvSpPr txBox="1">
            <a:spLocks/>
          </p:cNvSpPr>
          <p:nvPr/>
        </p:nvSpPr>
        <p:spPr>
          <a:xfrm>
            <a:off x="1003317" y="466021"/>
            <a:ext cx="75865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Squada One"/>
              <a:buNone/>
              <a:defRPr sz="7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2400" dirty="0">
                <a:latin typeface="Montserrat SemiBold" panose="00000700000000000000" pitchFamily="2" charset="-52"/>
              </a:rPr>
              <a:t>Описание структуры данных с использованием </a:t>
            </a:r>
            <a:r>
              <a:rPr lang="en-US" sz="2400" dirty="0">
                <a:latin typeface="Montserrat SemiBold" panose="00000700000000000000" pitchFamily="2" charset="-52"/>
              </a:rPr>
              <a:t>UML </a:t>
            </a:r>
            <a:r>
              <a:rPr lang="ru-RU" sz="2400" dirty="0">
                <a:latin typeface="Montserrat SemiBold" panose="00000700000000000000" pitchFamily="2" charset="-52"/>
              </a:rPr>
              <a:t>диаграмм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87FDC4-C9CC-47F7-A27C-8C38A8DAA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50" y="1297022"/>
            <a:ext cx="4027699" cy="378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2F8B4A1-35FF-400B-89C3-694C9276B279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393097" y="1721662"/>
            <a:ext cx="4357800" cy="464400"/>
          </a:xfrm>
        </p:spPr>
        <p:txBody>
          <a:bodyPr/>
          <a:lstStyle/>
          <a:p>
            <a:r>
              <a:rPr lang="ru-RU" sz="2400" dirty="0">
                <a:latin typeface="Montserrat SemiBold" panose="00000700000000000000" pitchFamily="2" charset="-52"/>
              </a:rPr>
              <a:t>Заключение</a:t>
            </a:r>
          </a:p>
        </p:txBody>
      </p:sp>
      <p:sp>
        <p:nvSpPr>
          <p:cNvPr id="12" name="Google Shape;917;p67">
            <a:extLst>
              <a:ext uri="{FF2B5EF4-FFF2-40B4-BE49-F238E27FC236}">
                <a16:creationId xmlns:a16="http://schemas.microsoft.com/office/drawing/2014/main" id="{5EC068D9-062F-45D0-9CD3-BBC2693CD7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4536" y="2535382"/>
            <a:ext cx="6702663" cy="19881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>
              <a:spcBef>
                <a:spcPts val="0"/>
              </a:spcBef>
              <a:buClr>
                <a:schemeClr val="lt2"/>
              </a:buClr>
              <a:buSzPts val="1600"/>
              <a:buAutoNum type="arabicPeriod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Был проведён анализ предметной области.</a:t>
            </a:r>
          </a:p>
          <a:p>
            <a:pPr marL="469900" lvl="0" indent="-342900" algn="l">
              <a:spcBef>
                <a:spcPts val="0"/>
              </a:spcBef>
              <a:buClr>
                <a:schemeClr val="lt2"/>
              </a:buClr>
              <a:buSzPts val="1600"/>
              <a:buAutoNum type="arabicPeriod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Обоснован выбор технологий разработки приложения</a:t>
            </a:r>
          </a:p>
          <a:p>
            <a:pPr marL="469900" lvl="0" indent="-342900" algn="l">
              <a:spcBef>
                <a:spcPts val="0"/>
              </a:spcBef>
              <a:buClr>
                <a:schemeClr val="lt2"/>
              </a:buClr>
              <a:buSzPts val="1600"/>
              <a:buAutoNum type="arabicPeriod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Проведён анализ сравнения с существующими аналогами.</a:t>
            </a:r>
          </a:p>
          <a:p>
            <a:pPr marL="469900" lvl="0" indent="-342900" algn="l">
              <a:spcBef>
                <a:spcPts val="0"/>
              </a:spcBef>
              <a:buClr>
                <a:schemeClr val="lt2"/>
              </a:buClr>
              <a:buSzPts val="1600"/>
              <a:buAutoNum type="arabicPeriod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Разработана клиентская часть приложения (принятие и обработка запросов)</a:t>
            </a:r>
          </a:p>
          <a:p>
            <a:pPr marL="469900" lvl="0" indent="-342900" algn="l">
              <a:spcBef>
                <a:spcPts val="0"/>
              </a:spcBef>
              <a:buClr>
                <a:schemeClr val="lt2"/>
              </a:buClr>
              <a:buSzPts val="1600"/>
              <a:buAutoNum type="arabicPeriod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Создана презентация по выполненной курсовой работе.</a:t>
            </a:r>
          </a:p>
        </p:txBody>
      </p:sp>
      <p:grpSp>
        <p:nvGrpSpPr>
          <p:cNvPr id="13" name="Google Shape;9404;p78">
            <a:extLst>
              <a:ext uri="{FF2B5EF4-FFF2-40B4-BE49-F238E27FC236}">
                <a16:creationId xmlns:a16="http://schemas.microsoft.com/office/drawing/2014/main" id="{62780E32-9B47-4673-9C05-91ED9DE8D36F}"/>
              </a:ext>
            </a:extLst>
          </p:cNvPr>
          <p:cNvGrpSpPr/>
          <p:nvPr/>
        </p:nvGrpSpPr>
        <p:grpSpPr>
          <a:xfrm>
            <a:off x="824602" y="2641023"/>
            <a:ext cx="457027" cy="340825"/>
            <a:chOff x="5216456" y="3725484"/>
            <a:chExt cx="356196" cy="265631"/>
          </a:xfrm>
        </p:grpSpPr>
        <p:sp>
          <p:nvSpPr>
            <p:cNvPr id="14" name="Google Shape;9405;p78">
              <a:extLst>
                <a:ext uri="{FF2B5EF4-FFF2-40B4-BE49-F238E27FC236}">
                  <a16:creationId xmlns:a16="http://schemas.microsoft.com/office/drawing/2014/main" id="{2685B63C-4F7D-4583-8D89-00C83B797173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06;p78">
              <a:extLst>
                <a:ext uri="{FF2B5EF4-FFF2-40B4-BE49-F238E27FC236}">
                  <a16:creationId xmlns:a16="http://schemas.microsoft.com/office/drawing/2014/main" id="{1F44AA4F-D79A-4DF0-BDBD-21F43BF4DFFC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404;p78">
            <a:extLst>
              <a:ext uri="{FF2B5EF4-FFF2-40B4-BE49-F238E27FC236}">
                <a16:creationId xmlns:a16="http://schemas.microsoft.com/office/drawing/2014/main" id="{232D5891-DAB4-48B8-B04B-95864B1257D6}"/>
              </a:ext>
            </a:extLst>
          </p:cNvPr>
          <p:cNvGrpSpPr/>
          <p:nvPr/>
        </p:nvGrpSpPr>
        <p:grpSpPr>
          <a:xfrm>
            <a:off x="807233" y="3318411"/>
            <a:ext cx="457027" cy="340825"/>
            <a:chOff x="5216456" y="3725484"/>
            <a:chExt cx="356196" cy="265631"/>
          </a:xfrm>
        </p:grpSpPr>
        <p:sp>
          <p:nvSpPr>
            <p:cNvPr id="17" name="Google Shape;9405;p78">
              <a:extLst>
                <a:ext uri="{FF2B5EF4-FFF2-40B4-BE49-F238E27FC236}">
                  <a16:creationId xmlns:a16="http://schemas.microsoft.com/office/drawing/2014/main" id="{2DF83554-4082-493B-ADD6-4D6717F34CD8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06;p78">
              <a:extLst>
                <a:ext uri="{FF2B5EF4-FFF2-40B4-BE49-F238E27FC236}">
                  <a16:creationId xmlns:a16="http://schemas.microsoft.com/office/drawing/2014/main" id="{0DA88AF3-ACD2-485D-A069-DED49B79B935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9404;p78">
            <a:extLst>
              <a:ext uri="{FF2B5EF4-FFF2-40B4-BE49-F238E27FC236}">
                <a16:creationId xmlns:a16="http://schemas.microsoft.com/office/drawing/2014/main" id="{232D5891-DAB4-48B8-B04B-95864B1257D6}"/>
              </a:ext>
            </a:extLst>
          </p:cNvPr>
          <p:cNvGrpSpPr/>
          <p:nvPr/>
        </p:nvGrpSpPr>
        <p:grpSpPr>
          <a:xfrm>
            <a:off x="786282" y="3995799"/>
            <a:ext cx="457027" cy="340825"/>
            <a:chOff x="5216456" y="3725484"/>
            <a:chExt cx="356196" cy="265631"/>
          </a:xfrm>
        </p:grpSpPr>
        <p:sp>
          <p:nvSpPr>
            <p:cNvPr id="11" name="Google Shape;9405;p78">
              <a:extLst>
                <a:ext uri="{FF2B5EF4-FFF2-40B4-BE49-F238E27FC236}">
                  <a16:creationId xmlns:a16="http://schemas.microsoft.com/office/drawing/2014/main" id="{2DF83554-4082-493B-ADD6-4D6717F34CD8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06;p78">
              <a:extLst>
                <a:ext uri="{FF2B5EF4-FFF2-40B4-BE49-F238E27FC236}">
                  <a16:creationId xmlns:a16="http://schemas.microsoft.com/office/drawing/2014/main" id="{0DA88AF3-ACD2-485D-A069-DED49B79B935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1"/>
          <p:cNvSpPr txBox="1">
            <a:spLocks noGrp="1"/>
          </p:cNvSpPr>
          <p:nvPr>
            <p:ph type="subTitle" idx="1"/>
          </p:nvPr>
        </p:nvSpPr>
        <p:spPr>
          <a:xfrm>
            <a:off x="3238007" y="1788802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4800" dirty="0">
                <a:latin typeface="Montserrat SemiBold" panose="00000700000000000000" pitchFamily="2" charset="-52"/>
              </a:rPr>
              <a:t>Спасибо за внимание</a:t>
            </a:r>
            <a:endParaRPr sz="4800" dirty="0">
              <a:latin typeface="Montserrat SemiBold" panose="00000700000000000000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315</Words>
  <Application>Microsoft Office PowerPoint</Application>
  <PresentationFormat>Экран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9" baseType="lpstr">
      <vt:lpstr>Nunito Sans Black</vt:lpstr>
      <vt:lpstr>Quicksand Light</vt:lpstr>
      <vt:lpstr>Montserrat SemiBold</vt:lpstr>
      <vt:lpstr>Calibri</vt:lpstr>
      <vt:lpstr>Nunito Sans ExtraBold</vt:lpstr>
      <vt:lpstr>Roboto Slab Regular</vt:lpstr>
      <vt:lpstr>Arial</vt:lpstr>
      <vt:lpstr>Qanelas Light</vt:lpstr>
      <vt:lpstr>Qanelas</vt:lpstr>
      <vt:lpstr>Squada One</vt:lpstr>
      <vt:lpstr>Nunito Sans SemiBold</vt:lpstr>
      <vt:lpstr>Elegant waves by slidesgo</vt:lpstr>
      <vt:lpstr>Приложение «Магазин компьютерных комплектующих» 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Интернет-ресурс на тему «История анимации»</dc:title>
  <dc:creator>Elizaveta Abrash</dc:creator>
  <cp:lastModifiedBy>DonJuan</cp:lastModifiedBy>
  <cp:revision>30</cp:revision>
  <dcterms:modified xsi:type="dcterms:W3CDTF">2021-11-29T08:58:34Z</dcterms:modified>
</cp:coreProperties>
</file>