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59" r:id="rId3"/>
    <p:sldId id="270" r:id="rId4"/>
    <p:sldId id="261" r:id="rId5"/>
    <p:sldId id="257" r:id="rId6"/>
    <p:sldId id="262" r:id="rId7"/>
    <p:sldId id="286" r:id="rId8"/>
    <p:sldId id="258" r:id="rId9"/>
    <p:sldId id="276" r:id="rId10"/>
    <p:sldId id="28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 SemiBold" panose="020B0604020202020204" charset="-52"/>
      <p:bold r:id="rId17"/>
      <p:boldItalic r:id="rId18"/>
    </p:embeddedFont>
    <p:embeddedFont>
      <p:font typeface="Nunito Sans ExtraBold" panose="020B0604020202020204" charset="0"/>
      <p:bold r:id="rId19"/>
      <p:boldItalic r:id="rId20"/>
    </p:embeddedFont>
    <p:embeddedFont>
      <p:font typeface="Nunito Sans SemiBold" panose="020B0604020202020204" charset="0"/>
      <p:regular r:id="rId21"/>
      <p:bold r:id="rId22"/>
      <p:italic r:id="rId23"/>
      <p:boldItalic r:id="rId24"/>
    </p:embeddedFont>
    <p:embeddedFont>
      <p:font typeface="Quicksand Light" panose="020B0604020202020204" charset="0"/>
      <p:regular r:id="rId25"/>
      <p:bold r:id="rId26"/>
    </p:embeddedFont>
    <p:embeddedFont>
      <p:font typeface="Roboto Slab Regular" panose="020B0604020202020204" charset="0"/>
      <p:regular r:id="rId27"/>
      <p:bold r:id="rId28"/>
    </p:embeddedFont>
    <p:embeddedFont>
      <p:font typeface="Squada On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ладислав Биличенко" initials="ВБ" lastIdx="1" clrIdx="0">
    <p:extLst>
      <p:ext uri="{19B8F6BF-5375-455C-9EA6-DF929625EA0E}">
        <p15:presenceInfo xmlns:p15="http://schemas.microsoft.com/office/powerpoint/2012/main" userId="Владислав Биличенко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4AC7EA-21B2-424B-BF8C-7DC683534765}">
  <a:tblStyle styleId="{784AC7EA-21B2-424B-BF8C-7DC6835347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92" autoAdjust="0"/>
  </p:normalViewPr>
  <p:slideViewPr>
    <p:cSldViewPr snapToGrid="0">
      <p:cViewPr varScale="1">
        <p:scale>
          <a:sx n="113" d="100"/>
          <a:sy n="113" d="100"/>
        </p:scale>
        <p:origin x="7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2T17:30:30.42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0" name="Google Shape;167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1" name="Google Shape;4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4061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1">
  <p:cSld name="10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3059250" y="-123570"/>
            <a:ext cx="1789200" cy="2629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4991939" y="-123570"/>
            <a:ext cx="1786800" cy="2629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6937646" y="-123570"/>
            <a:ext cx="1761900" cy="2629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3059250" y="2710354"/>
            <a:ext cx="1789200" cy="255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4991939" y="2710354"/>
            <a:ext cx="1786800" cy="255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6937646" y="2710354"/>
            <a:ext cx="1761900" cy="2556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 txBox="1">
            <a:spLocks noGrp="1"/>
          </p:cNvSpPr>
          <p:nvPr>
            <p:ph type="subTitle" idx="1"/>
          </p:nvPr>
        </p:nvSpPr>
        <p:spPr>
          <a:xfrm flipH="1">
            <a:off x="3059251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subTitle" idx="2"/>
          </p:nvPr>
        </p:nvSpPr>
        <p:spPr>
          <a:xfrm>
            <a:off x="3244987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subTitle" idx="3"/>
          </p:nvPr>
        </p:nvSpPr>
        <p:spPr>
          <a:xfrm flipH="1">
            <a:off x="5005238" y="1527275"/>
            <a:ext cx="1761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subTitle" idx="4"/>
          </p:nvPr>
        </p:nvSpPr>
        <p:spPr>
          <a:xfrm>
            <a:off x="5177372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5"/>
          </p:nvPr>
        </p:nvSpPr>
        <p:spPr>
          <a:xfrm flipH="1">
            <a:off x="6923988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6"/>
          </p:nvPr>
        </p:nvSpPr>
        <p:spPr>
          <a:xfrm>
            <a:off x="7109775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7"/>
          </p:nvPr>
        </p:nvSpPr>
        <p:spPr>
          <a:xfrm flipH="1">
            <a:off x="3059201" y="353722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8"/>
          </p:nvPr>
        </p:nvSpPr>
        <p:spPr>
          <a:xfrm>
            <a:off x="3244987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9"/>
          </p:nvPr>
        </p:nvSpPr>
        <p:spPr>
          <a:xfrm flipH="1">
            <a:off x="4991588" y="353722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subTitle" idx="13"/>
          </p:nvPr>
        </p:nvSpPr>
        <p:spPr>
          <a:xfrm>
            <a:off x="5177372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14"/>
          </p:nvPr>
        </p:nvSpPr>
        <p:spPr>
          <a:xfrm flipH="1">
            <a:off x="6925188" y="3537225"/>
            <a:ext cx="17868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4" name="Google Shape;264;p23"/>
          <p:cNvSpPr txBox="1">
            <a:spLocks noGrp="1"/>
          </p:cNvSpPr>
          <p:nvPr>
            <p:ph type="subTitle" idx="15"/>
          </p:nvPr>
        </p:nvSpPr>
        <p:spPr>
          <a:xfrm>
            <a:off x="7109775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33672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-186038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-5518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TITLE + SUBTITLE">
  <p:cSld name="1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flipH="1">
            <a:off x="6179302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flipH="1">
            <a:off x="5723512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6187292" y="0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5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4"/>
          <p:cNvCxnSpPr/>
          <p:nvPr/>
        </p:nvCxnSpPr>
        <p:spPr>
          <a:xfrm>
            <a:off x="1704305" y="33062"/>
            <a:ext cx="0" cy="4080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3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4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5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6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 idx="7" hasCustomPrompt="1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4"/>
          <p:cNvSpPr txBox="1">
            <a:spLocks noGrp="1"/>
          </p:cNvSpPr>
          <p:nvPr>
            <p:ph type="title" idx="8" hasCustomPrompt="1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>
            <a:spLocks noGrp="1"/>
          </p:cNvSpPr>
          <p:nvPr>
            <p:ph type="title" idx="9" hasCustomPrompt="1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13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4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15" hasCustomPrompt="1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/>
          <p:nvPr/>
        </p:nvSpPr>
        <p:spPr>
          <a:xfrm>
            <a:off x="8554105" y="1019672"/>
            <a:ext cx="89" cy="8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rgbClr val="C2008B"/>
              </a:gs>
              <a:gs pos="100000">
                <a:srgbClr val="50009C"/>
              </a:gs>
            </a:gsLst>
            <a:lin ang="13200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484504" y="0"/>
            <a:ext cx="4659494" cy="1452739"/>
          </a:xfrm>
          <a:custGeom>
            <a:avLst/>
            <a:gdLst/>
            <a:ahLst/>
            <a:cxnLst/>
            <a:rect l="l" t="t" r="r" b="b"/>
            <a:pathLst>
              <a:path w="19023" h="5931" extrusionOk="0">
                <a:moveTo>
                  <a:pt x="609" y="0"/>
                </a:moveTo>
                <a:cubicBezTo>
                  <a:pt x="566" y="75"/>
                  <a:pt x="513" y="150"/>
                  <a:pt x="449" y="225"/>
                </a:cubicBezTo>
                <a:cubicBezTo>
                  <a:pt x="299" y="417"/>
                  <a:pt x="150" y="577"/>
                  <a:pt x="0" y="716"/>
                </a:cubicBezTo>
                <a:cubicBezTo>
                  <a:pt x="630" y="1014"/>
                  <a:pt x="1382" y="1231"/>
                  <a:pt x="2235" y="1231"/>
                </a:cubicBezTo>
                <a:cubicBezTo>
                  <a:pt x="2452" y="1231"/>
                  <a:pt x="2676" y="1217"/>
                  <a:pt x="2906" y="1186"/>
                </a:cubicBezTo>
                <a:cubicBezTo>
                  <a:pt x="5036" y="928"/>
                  <a:pt x="6812" y="217"/>
                  <a:pt x="8042" y="217"/>
                </a:cubicBezTo>
                <a:cubicBezTo>
                  <a:pt x="8699" y="217"/>
                  <a:pt x="9200" y="420"/>
                  <a:pt x="9517" y="1004"/>
                </a:cubicBezTo>
                <a:cubicBezTo>
                  <a:pt x="10425" y="2670"/>
                  <a:pt x="8940" y="5789"/>
                  <a:pt x="10563" y="5928"/>
                </a:cubicBezTo>
                <a:cubicBezTo>
                  <a:pt x="10578" y="5930"/>
                  <a:pt x="10592" y="5930"/>
                  <a:pt x="10606" y="5930"/>
                </a:cubicBezTo>
                <a:cubicBezTo>
                  <a:pt x="11541" y="5930"/>
                  <a:pt x="12090" y="3555"/>
                  <a:pt x="12732" y="1998"/>
                </a:cubicBezTo>
                <a:cubicBezTo>
                  <a:pt x="13041" y="1224"/>
                  <a:pt x="13518" y="720"/>
                  <a:pt x="13946" y="720"/>
                </a:cubicBezTo>
                <a:cubicBezTo>
                  <a:pt x="14138" y="720"/>
                  <a:pt x="14320" y="822"/>
                  <a:pt x="14472" y="1047"/>
                </a:cubicBezTo>
                <a:cubicBezTo>
                  <a:pt x="15103" y="1987"/>
                  <a:pt x="14014" y="4102"/>
                  <a:pt x="15253" y="4882"/>
                </a:cubicBezTo>
                <a:cubicBezTo>
                  <a:pt x="15564" y="5077"/>
                  <a:pt x="15837" y="5146"/>
                  <a:pt x="16097" y="5146"/>
                </a:cubicBezTo>
                <a:cubicBezTo>
                  <a:pt x="16701" y="5146"/>
                  <a:pt x="17230" y="4776"/>
                  <a:pt x="17987" y="4776"/>
                </a:cubicBezTo>
                <a:cubicBezTo>
                  <a:pt x="18202" y="4776"/>
                  <a:pt x="18434" y="4806"/>
                  <a:pt x="18692" y="4882"/>
                </a:cubicBezTo>
                <a:cubicBezTo>
                  <a:pt x="18830" y="4924"/>
                  <a:pt x="18927" y="4977"/>
                  <a:pt x="19022" y="5042"/>
                </a:cubicBezTo>
                <a:lnTo>
                  <a:pt x="1902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0" y="0"/>
            <a:ext cx="4733407" cy="1794523"/>
          </a:xfrm>
          <a:custGeom>
            <a:avLst/>
            <a:gdLst/>
            <a:ahLst/>
            <a:cxnLst/>
            <a:rect l="l" t="t" r="r" b="b"/>
            <a:pathLst>
              <a:path w="14932" h="5661" extrusionOk="0">
                <a:moveTo>
                  <a:pt x="10232" y="0"/>
                </a:moveTo>
                <a:lnTo>
                  <a:pt x="10168" y="97"/>
                </a:lnTo>
                <a:cubicBezTo>
                  <a:pt x="9611" y="647"/>
                  <a:pt x="9059" y="826"/>
                  <a:pt x="8530" y="826"/>
                </a:cubicBezTo>
                <a:cubicBezTo>
                  <a:pt x="7549" y="826"/>
                  <a:pt x="6648" y="213"/>
                  <a:pt x="5941" y="213"/>
                </a:cubicBezTo>
                <a:cubicBezTo>
                  <a:pt x="5712" y="213"/>
                  <a:pt x="5503" y="278"/>
                  <a:pt x="5319" y="449"/>
                </a:cubicBezTo>
                <a:cubicBezTo>
                  <a:pt x="4529" y="1196"/>
                  <a:pt x="5939" y="3557"/>
                  <a:pt x="4967" y="3963"/>
                </a:cubicBezTo>
                <a:cubicBezTo>
                  <a:pt x="4897" y="3992"/>
                  <a:pt x="4828" y="4005"/>
                  <a:pt x="4759" y="4005"/>
                </a:cubicBezTo>
                <a:cubicBezTo>
                  <a:pt x="3902" y="4005"/>
                  <a:pt x="3144" y="1939"/>
                  <a:pt x="1350" y="1939"/>
                </a:cubicBezTo>
                <a:cubicBezTo>
                  <a:pt x="1197" y="1939"/>
                  <a:pt x="1035" y="1954"/>
                  <a:pt x="866" y="1987"/>
                </a:cubicBezTo>
                <a:cubicBezTo>
                  <a:pt x="588" y="2041"/>
                  <a:pt x="299" y="2158"/>
                  <a:pt x="0" y="2307"/>
                </a:cubicBezTo>
                <a:lnTo>
                  <a:pt x="0" y="3781"/>
                </a:lnTo>
                <a:cubicBezTo>
                  <a:pt x="1324" y="4420"/>
                  <a:pt x="4045" y="5660"/>
                  <a:pt x="5454" y="5660"/>
                </a:cubicBezTo>
                <a:cubicBezTo>
                  <a:pt x="5693" y="5660"/>
                  <a:pt x="5895" y="5625"/>
                  <a:pt x="6045" y="5544"/>
                </a:cubicBezTo>
                <a:cubicBezTo>
                  <a:pt x="7391" y="4818"/>
                  <a:pt x="5597" y="1773"/>
                  <a:pt x="6772" y="1709"/>
                </a:cubicBezTo>
                <a:cubicBezTo>
                  <a:pt x="6787" y="1708"/>
                  <a:pt x="6803" y="1708"/>
                  <a:pt x="6818" y="1708"/>
                </a:cubicBezTo>
                <a:cubicBezTo>
                  <a:pt x="7886" y="1708"/>
                  <a:pt x="8769" y="3344"/>
                  <a:pt x="9571" y="3344"/>
                </a:cubicBezTo>
                <a:cubicBezTo>
                  <a:pt x="9635" y="3344"/>
                  <a:pt x="9699" y="3334"/>
                  <a:pt x="9762" y="3311"/>
                </a:cubicBezTo>
                <a:cubicBezTo>
                  <a:pt x="10638" y="3002"/>
                  <a:pt x="9613" y="930"/>
                  <a:pt x="10393" y="780"/>
                </a:cubicBezTo>
                <a:cubicBezTo>
                  <a:pt x="10419" y="775"/>
                  <a:pt x="10447" y="773"/>
                  <a:pt x="10475" y="773"/>
                </a:cubicBezTo>
                <a:cubicBezTo>
                  <a:pt x="10969" y="773"/>
                  <a:pt x="11706" y="1502"/>
                  <a:pt x="12665" y="1502"/>
                </a:cubicBezTo>
                <a:cubicBezTo>
                  <a:pt x="13278" y="1502"/>
                  <a:pt x="13983" y="1203"/>
                  <a:pt x="14772" y="225"/>
                </a:cubicBezTo>
                <a:cubicBezTo>
                  <a:pt x="14836" y="150"/>
                  <a:pt x="14889" y="75"/>
                  <a:pt x="149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2430680" y="3561676"/>
            <a:ext cx="6232008" cy="1581823"/>
          </a:xfrm>
          <a:custGeom>
            <a:avLst/>
            <a:gdLst/>
            <a:ahLst/>
            <a:cxnLst/>
            <a:rect l="l" t="t" r="r" b="b"/>
            <a:pathLst>
              <a:path w="25443" h="6458" extrusionOk="0">
                <a:moveTo>
                  <a:pt x="19506" y="0"/>
                </a:moveTo>
                <a:cubicBezTo>
                  <a:pt x="18504" y="0"/>
                  <a:pt x="17580" y="416"/>
                  <a:pt x="16940" y="1662"/>
                </a:cubicBezTo>
                <a:cubicBezTo>
                  <a:pt x="15960" y="3553"/>
                  <a:pt x="15173" y="4058"/>
                  <a:pt x="14466" y="4058"/>
                </a:cubicBezTo>
                <a:cubicBezTo>
                  <a:pt x="13971" y="4058"/>
                  <a:pt x="13517" y="3810"/>
                  <a:pt x="13064" y="3617"/>
                </a:cubicBezTo>
                <a:cubicBezTo>
                  <a:pt x="12284" y="3284"/>
                  <a:pt x="9880" y="1600"/>
                  <a:pt x="7770" y="1600"/>
                </a:cubicBezTo>
                <a:cubicBezTo>
                  <a:pt x="6901" y="1600"/>
                  <a:pt x="6083" y="1885"/>
                  <a:pt x="5448" y="2666"/>
                </a:cubicBezTo>
                <a:cubicBezTo>
                  <a:pt x="3646" y="4903"/>
                  <a:pt x="3718" y="5547"/>
                  <a:pt x="3297" y="5547"/>
                </a:cubicBezTo>
                <a:cubicBezTo>
                  <a:pt x="3211" y="5547"/>
                  <a:pt x="3106" y="5520"/>
                  <a:pt x="2960" y="5475"/>
                </a:cubicBezTo>
                <a:cubicBezTo>
                  <a:pt x="2529" y="5337"/>
                  <a:pt x="1913" y="5064"/>
                  <a:pt x="1348" y="5064"/>
                </a:cubicBezTo>
                <a:cubicBezTo>
                  <a:pt x="778" y="5064"/>
                  <a:pt x="258" y="5342"/>
                  <a:pt x="33" y="6319"/>
                </a:cubicBezTo>
                <a:cubicBezTo>
                  <a:pt x="12" y="6372"/>
                  <a:pt x="12" y="6415"/>
                  <a:pt x="1" y="6458"/>
                </a:cubicBezTo>
                <a:lnTo>
                  <a:pt x="6665" y="6458"/>
                </a:lnTo>
                <a:cubicBezTo>
                  <a:pt x="7497" y="5643"/>
                  <a:pt x="9143" y="4331"/>
                  <a:pt x="11189" y="4331"/>
                </a:cubicBezTo>
                <a:cubicBezTo>
                  <a:pt x="11666" y="4331"/>
                  <a:pt x="12164" y="4402"/>
                  <a:pt x="12679" y="4568"/>
                </a:cubicBezTo>
                <a:cubicBezTo>
                  <a:pt x="14653" y="5199"/>
                  <a:pt x="16000" y="5536"/>
                  <a:pt x="16876" y="5536"/>
                </a:cubicBezTo>
                <a:cubicBezTo>
                  <a:pt x="17644" y="5536"/>
                  <a:pt x="18051" y="5276"/>
                  <a:pt x="18201" y="4727"/>
                </a:cubicBezTo>
                <a:cubicBezTo>
                  <a:pt x="18505" y="3564"/>
                  <a:pt x="18438" y="1329"/>
                  <a:pt x="20084" y="1329"/>
                </a:cubicBezTo>
                <a:cubicBezTo>
                  <a:pt x="20114" y="1329"/>
                  <a:pt x="20145" y="1329"/>
                  <a:pt x="20177" y="1331"/>
                </a:cubicBezTo>
                <a:cubicBezTo>
                  <a:pt x="21738" y="1399"/>
                  <a:pt x="22985" y="2883"/>
                  <a:pt x="24430" y="2883"/>
                </a:cubicBezTo>
                <a:cubicBezTo>
                  <a:pt x="24587" y="2883"/>
                  <a:pt x="24746" y="2865"/>
                  <a:pt x="24908" y="2826"/>
                </a:cubicBezTo>
                <a:cubicBezTo>
                  <a:pt x="25357" y="2719"/>
                  <a:pt x="25442" y="2228"/>
                  <a:pt x="25432" y="1545"/>
                </a:cubicBezTo>
                <a:lnTo>
                  <a:pt x="25432" y="1545"/>
                </a:lnTo>
                <a:cubicBezTo>
                  <a:pt x="25281" y="1615"/>
                  <a:pt x="25103" y="1657"/>
                  <a:pt x="24892" y="1657"/>
                </a:cubicBezTo>
                <a:cubicBezTo>
                  <a:pt x="24655" y="1657"/>
                  <a:pt x="24376" y="1605"/>
                  <a:pt x="24043" y="1480"/>
                </a:cubicBezTo>
                <a:cubicBezTo>
                  <a:pt x="22883" y="1048"/>
                  <a:pt x="21096" y="0"/>
                  <a:pt x="195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0" y="0"/>
            <a:ext cx="3243835" cy="1269575"/>
          </a:xfrm>
          <a:custGeom>
            <a:avLst/>
            <a:gdLst/>
            <a:ahLst/>
            <a:cxnLst/>
            <a:rect l="l" t="t" r="r" b="b"/>
            <a:pathLst>
              <a:path w="10233" h="4005" extrusionOk="0">
                <a:moveTo>
                  <a:pt x="0" y="0"/>
                </a:moveTo>
                <a:lnTo>
                  <a:pt x="0" y="2307"/>
                </a:lnTo>
                <a:cubicBezTo>
                  <a:pt x="299" y="2158"/>
                  <a:pt x="588" y="2041"/>
                  <a:pt x="866" y="1987"/>
                </a:cubicBezTo>
                <a:cubicBezTo>
                  <a:pt x="1035" y="1954"/>
                  <a:pt x="1197" y="1939"/>
                  <a:pt x="1350" y="1939"/>
                </a:cubicBezTo>
                <a:cubicBezTo>
                  <a:pt x="3144" y="1939"/>
                  <a:pt x="3902" y="4005"/>
                  <a:pt x="4759" y="4005"/>
                </a:cubicBezTo>
                <a:cubicBezTo>
                  <a:pt x="4828" y="4005"/>
                  <a:pt x="4897" y="3992"/>
                  <a:pt x="4967" y="3963"/>
                </a:cubicBezTo>
                <a:cubicBezTo>
                  <a:pt x="5939" y="3557"/>
                  <a:pt x="4529" y="1196"/>
                  <a:pt x="5319" y="449"/>
                </a:cubicBezTo>
                <a:cubicBezTo>
                  <a:pt x="5503" y="278"/>
                  <a:pt x="5712" y="213"/>
                  <a:pt x="5941" y="213"/>
                </a:cubicBezTo>
                <a:cubicBezTo>
                  <a:pt x="6648" y="213"/>
                  <a:pt x="7549" y="826"/>
                  <a:pt x="8530" y="826"/>
                </a:cubicBezTo>
                <a:cubicBezTo>
                  <a:pt x="9059" y="826"/>
                  <a:pt x="9611" y="647"/>
                  <a:pt x="10168" y="97"/>
                </a:cubicBezTo>
                <a:lnTo>
                  <a:pt x="1023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4063207" y="2603225"/>
            <a:ext cx="5080790" cy="2540273"/>
          </a:xfrm>
          <a:custGeom>
            <a:avLst/>
            <a:gdLst/>
            <a:ahLst/>
            <a:cxnLst/>
            <a:rect l="l" t="t" r="r" b="b"/>
            <a:pathLst>
              <a:path w="20743" h="10371" extrusionOk="0">
                <a:moveTo>
                  <a:pt x="20742" y="0"/>
                </a:moveTo>
                <a:cubicBezTo>
                  <a:pt x="16951" y="1207"/>
                  <a:pt x="19814" y="6366"/>
                  <a:pt x="18243" y="6739"/>
                </a:cubicBezTo>
                <a:cubicBezTo>
                  <a:pt x="18081" y="6778"/>
                  <a:pt x="17922" y="6796"/>
                  <a:pt x="17765" y="6796"/>
                </a:cubicBezTo>
                <a:cubicBezTo>
                  <a:pt x="16320" y="6796"/>
                  <a:pt x="15073" y="5312"/>
                  <a:pt x="13512" y="5244"/>
                </a:cubicBezTo>
                <a:cubicBezTo>
                  <a:pt x="13480" y="5242"/>
                  <a:pt x="13449" y="5242"/>
                  <a:pt x="13419" y="5242"/>
                </a:cubicBezTo>
                <a:cubicBezTo>
                  <a:pt x="11773" y="5242"/>
                  <a:pt x="11840" y="7477"/>
                  <a:pt x="11536" y="8640"/>
                </a:cubicBezTo>
                <a:cubicBezTo>
                  <a:pt x="11386" y="9189"/>
                  <a:pt x="10979" y="9449"/>
                  <a:pt x="10211" y="9449"/>
                </a:cubicBezTo>
                <a:cubicBezTo>
                  <a:pt x="9335" y="9449"/>
                  <a:pt x="7988" y="9112"/>
                  <a:pt x="6014" y="8481"/>
                </a:cubicBezTo>
                <a:cubicBezTo>
                  <a:pt x="5499" y="8315"/>
                  <a:pt x="5001" y="8244"/>
                  <a:pt x="4524" y="8244"/>
                </a:cubicBezTo>
                <a:cubicBezTo>
                  <a:pt x="2478" y="8244"/>
                  <a:pt x="832" y="9556"/>
                  <a:pt x="0" y="10371"/>
                </a:cubicBezTo>
                <a:lnTo>
                  <a:pt x="20742" y="10371"/>
                </a:lnTo>
                <a:lnTo>
                  <a:pt x="2074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1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 flipH="1">
            <a:off x="1822094" y="2958919"/>
            <a:ext cx="55011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quada One"/>
              <a:buNone/>
              <a:defRPr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1820800" y="2848425"/>
            <a:ext cx="4110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6279" y="2606319"/>
            <a:ext cx="4521" cy="6329"/>
          </a:xfrm>
          <a:custGeom>
            <a:avLst/>
            <a:gdLst/>
            <a:ahLst/>
            <a:cxnLst/>
            <a:rect l="l" t="t" r="r" b="b"/>
            <a:pathLst>
              <a:path w="60" h="84" extrusionOk="0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rgbClr val="1414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847" y="5142018"/>
            <a:ext cx="7384" cy="75"/>
          </a:xfrm>
          <a:custGeom>
            <a:avLst/>
            <a:gdLst/>
            <a:ahLst/>
            <a:cxnLst/>
            <a:rect l="l" t="t" r="r" b="b"/>
            <a:pathLst>
              <a:path w="98" h="1" extrusionOk="0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6876874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6342869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13219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12225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2225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 + TEXT">
  <p:cSld name="1_Título y objetos_3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>
            <a:off x="131100" y="1547550"/>
            <a:ext cx="4365300" cy="20484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 flipH="1">
            <a:off x="12225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flipH="1">
            <a:off x="12227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flipH="1">
            <a:off x="518344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 flipH="1">
            <a:off x="5191300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flipH="1">
            <a:off x="5811811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ctrTitle"/>
          </p:nvPr>
        </p:nvSpPr>
        <p:spPr>
          <a:xfrm flipH="1">
            <a:off x="1119638" y="1950940"/>
            <a:ext cx="31581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subTitle" idx="1"/>
          </p:nvPr>
        </p:nvSpPr>
        <p:spPr>
          <a:xfrm>
            <a:off x="4670656" y="1815144"/>
            <a:ext cx="33537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 1">
  <p:cSld name="2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/>
          <p:nvPr/>
        </p:nvSpPr>
        <p:spPr>
          <a:xfrm>
            <a:off x="2487950" y="-168499"/>
            <a:ext cx="4263000" cy="2517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 rot="5400000">
            <a:off x="3934472" y="-59473"/>
            <a:ext cx="5361831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subTitle" idx="1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ctrTitle" idx="2"/>
          </p:nvPr>
        </p:nvSpPr>
        <p:spPr>
          <a:xfrm>
            <a:off x="2393097" y="1850875"/>
            <a:ext cx="43578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1"/>
          <p:cNvSpPr/>
          <p:nvPr/>
        </p:nvSpPr>
        <p:spPr>
          <a:xfrm>
            <a:off x="27511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1"/>
          <p:cNvSpPr/>
          <p:nvPr/>
        </p:nvSpPr>
        <p:spPr>
          <a:xfrm>
            <a:off x="-192200" y="-18932"/>
            <a:ext cx="5244671" cy="5143477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6946144" y="2753776"/>
            <a:ext cx="2197847" cy="2399187"/>
          </a:xfrm>
          <a:custGeom>
            <a:avLst/>
            <a:gdLst/>
            <a:ahLst/>
            <a:cxnLst/>
            <a:rect l="l" t="t" r="r" b="b"/>
            <a:pathLst>
              <a:path w="8973" h="9795" extrusionOk="0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6666178" y="0"/>
            <a:ext cx="2477813" cy="2304151"/>
          </a:xfrm>
          <a:custGeom>
            <a:avLst/>
            <a:gdLst/>
            <a:ahLst/>
            <a:cxnLst/>
            <a:rect l="l" t="t" r="r" b="b"/>
            <a:pathLst>
              <a:path w="10116" h="9407" extrusionOk="0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"/>
          <p:cNvSpPr/>
          <p:nvPr/>
        </p:nvSpPr>
        <p:spPr>
          <a:xfrm>
            <a:off x="-11679" y="1723068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3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/>
          <p:nvPr/>
        </p:nvSpPr>
        <p:spPr>
          <a:xfrm rot="5400000">
            <a:off x="1024675" y="95575"/>
            <a:ext cx="3457500" cy="31332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29" name="Google Shape;129;p12"/>
          <p:cNvSpPr txBox="1">
            <a:spLocks noGrp="1"/>
          </p:cNvSpPr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2"/>
          <p:cNvSpPr/>
          <p:nvPr/>
        </p:nvSpPr>
        <p:spPr>
          <a:xfrm>
            <a:off x="0" y="3237663"/>
            <a:ext cx="5957203" cy="1901058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"/>
          <p:cNvSpPr/>
          <p:nvPr/>
        </p:nvSpPr>
        <p:spPr>
          <a:xfrm>
            <a:off x="0" y="0"/>
            <a:ext cx="2924434" cy="1144956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2"/>
          <p:cNvSpPr/>
          <p:nvPr/>
        </p:nvSpPr>
        <p:spPr>
          <a:xfrm>
            <a:off x="4888126" y="0"/>
            <a:ext cx="4255880" cy="2343529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2"/>
          <p:cNvSpPr/>
          <p:nvPr/>
        </p:nvSpPr>
        <p:spPr>
          <a:xfrm>
            <a:off x="3807376" y="436068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2"/>
          <p:cNvSpPr/>
          <p:nvPr/>
        </p:nvSpPr>
        <p:spPr>
          <a:xfrm>
            <a:off x="0" y="4248016"/>
            <a:ext cx="3347799" cy="890707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2"/>
          <p:cNvSpPr/>
          <p:nvPr/>
        </p:nvSpPr>
        <p:spPr>
          <a:xfrm>
            <a:off x="5697850" y="3760275"/>
            <a:ext cx="3446155" cy="1378454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"/>
          <p:cNvSpPr/>
          <p:nvPr/>
        </p:nvSpPr>
        <p:spPr>
          <a:xfrm>
            <a:off x="0" y="0"/>
            <a:ext cx="1917920" cy="1664674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7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 1">
  <p:cSld name="7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subTitle" idx="1"/>
          </p:nvPr>
        </p:nvSpPr>
        <p:spPr>
          <a:xfrm>
            <a:off x="321722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subTitle" idx="2"/>
          </p:nvPr>
        </p:nvSpPr>
        <p:spPr>
          <a:xfrm>
            <a:off x="214397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5" name="Google Shape;225;p20"/>
          <p:cNvSpPr/>
          <p:nvPr/>
        </p:nvSpPr>
        <p:spPr>
          <a:xfrm flipH="1">
            <a:off x="4146" y="3444550"/>
            <a:ext cx="2335700" cy="1698947"/>
          </a:xfrm>
          <a:custGeom>
            <a:avLst/>
            <a:gdLst/>
            <a:ahLst/>
            <a:cxnLst/>
            <a:rect l="l" t="t" r="r" b="b"/>
            <a:pathLst>
              <a:path w="12402" h="9021" extrusionOk="0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38100" dir="15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0"/>
          <p:cNvSpPr/>
          <p:nvPr/>
        </p:nvSpPr>
        <p:spPr>
          <a:xfrm flipH="1">
            <a:off x="4141" y="1291906"/>
            <a:ext cx="957671" cy="3049103"/>
          </a:xfrm>
          <a:custGeom>
            <a:avLst/>
            <a:gdLst/>
            <a:ahLst/>
            <a:cxnLst/>
            <a:rect l="l" t="t" r="r" b="b"/>
            <a:pathLst>
              <a:path w="5085" h="16190" extrusionOk="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00025" dir="40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flipH="1">
            <a:off x="0" y="3930261"/>
            <a:ext cx="1726067" cy="1213238"/>
          </a:xfrm>
          <a:custGeom>
            <a:avLst/>
            <a:gdLst/>
            <a:ahLst/>
            <a:cxnLst/>
            <a:rect l="l" t="t" r="r" b="b"/>
            <a:pathLst>
              <a:path w="9165" h="6442" extrusionOk="0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8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/>
          <p:nvPr/>
        </p:nvSpPr>
        <p:spPr>
          <a:xfrm flipH="1">
            <a:off x="1817695" y="4620312"/>
            <a:ext cx="2633077" cy="523188"/>
          </a:xfrm>
          <a:custGeom>
            <a:avLst/>
            <a:gdLst/>
            <a:ahLst/>
            <a:cxnLst/>
            <a:rect l="l" t="t" r="r" b="b"/>
            <a:pathLst>
              <a:path w="13981" h="2778" extrusionOk="0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33350" dir="11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"/>
          <p:cNvSpPr/>
          <p:nvPr/>
        </p:nvSpPr>
        <p:spPr>
          <a:xfrm flipH="1">
            <a:off x="8500049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 flipH="1">
            <a:off x="5395676" y="0"/>
            <a:ext cx="3748328" cy="2693771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 flipH="1">
            <a:off x="2585009" y="0"/>
            <a:ext cx="3161332" cy="930483"/>
          </a:xfrm>
          <a:custGeom>
            <a:avLst/>
            <a:gdLst/>
            <a:ahLst/>
            <a:cxnLst/>
            <a:rect l="l" t="t" r="r" b="b"/>
            <a:pathLst>
              <a:path w="12316" h="3625" extrusionOk="0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 flipH="1">
            <a:off x="4153" y="0"/>
            <a:ext cx="4397784" cy="2623834"/>
          </a:xfrm>
          <a:custGeom>
            <a:avLst/>
            <a:gdLst/>
            <a:ahLst/>
            <a:cxnLst/>
            <a:rect l="l" t="t" r="r" b="b"/>
            <a:pathLst>
              <a:path w="17133" h="10222" extrusionOk="0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3" name="Google Shape;233;p20"/>
          <p:cNvCxnSpPr/>
          <p:nvPr/>
        </p:nvCxnSpPr>
        <p:spPr>
          <a:xfrm rot="10800000">
            <a:off x="8007675" y="0"/>
            <a:ext cx="0" cy="30945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sz="3300" b="1" i="0" u="none" strike="noStrike" cap="non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rgbClr val="071B55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7" r:id="rId6"/>
    <p:sldLayoutId id="2147483658" r:id="rId7"/>
    <p:sldLayoutId id="2147483659" r:id="rId8"/>
    <p:sldLayoutId id="2147483666" r:id="rId9"/>
    <p:sldLayoutId id="2147483669" r:id="rId10"/>
    <p:sldLayoutId id="214748367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ru-RU" sz="3600" dirty="0">
                <a:latin typeface="Montserrat SemiBold" panose="00000700000000000000" pitchFamily="2" charset="-52"/>
              </a:rPr>
              <a:t>Приложение «Магазин компьютерных комплектующих» </a:t>
            </a:r>
            <a:endParaRPr sz="3600" dirty="0">
              <a:latin typeface="Montserrat SemiBold" panose="00000700000000000000" pitchFamily="2" charset="-52"/>
            </a:endParaRPr>
          </a:p>
        </p:txBody>
      </p:sp>
      <p:sp>
        <p:nvSpPr>
          <p:cNvPr id="320" name="Google Shape;320;p32"/>
          <p:cNvSpPr txBox="1">
            <a:spLocks noGrp="1"/>
          </p:cNvSpPr>
          <p:nvPr>
            <p:ph type="subTitle" idx="1"/>
          </p:nvPr>
        </p:nvSpPr>
        <p:spPr>
          <a:xfrm>
            <a:off x="2043545" y="2887399"/>
            <a:ext cx="7807036" cy="1122856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>
              <a:spcBef>
                <a:spcPts val="0"/>
              </a:spcBef>
            </a:pPr>
            <a:r>
              <a:rPr lang="ru-RU" sz="1400" dirty="0">
                <a:latin typeface="Qanelas" panose="00000500000000000000" pitchFamily="50" charset="-52"/>
                <a:ea typeface="Roboto Slab Regular" pitchFamily="2" charset="0"/>
                <a:cs typeface="Tahoma" panose="020B0604030504040204" pitchFamily="34" charset="0"/>
              </a:rPr>
              <a:t>Автор: Мурадов Н.Н., студент группы ИКБО-16-19</a:t>
            </a:r>
          </a:p>
          <a:p>
            <a:pPr marL="0" lvl="0" indent="0" algn="just">
              <a:spcBef>
                <a:spcPts val="0"/>
              </a:spcBef>
            </a:pPr>
            <a:endParaRPr lang="ru-RU" sz="1400" dirty="0">
              <a:latin typeface="Qanelas" panose="00000500000000000000" pitchFamily="50" charset="-52"/>
              <a:ea typeface="Roboto Slab Regular" pitchFamily="2" charset="0"/>
              <a:cs typeface="Tahoma" panose="020B0604030504040204" pitchFamily="34" charset="0"/>
            </a:endParaRPr>
          </a:p>
          <a:p>
            <a:pPr marL="0" lvl="0" indent="0" algn="just">
              <a:spcBef>
                <a:spcPts val="0"/>
              </a:spcBef>
            </a:pPr>
            <a:r>
              <a:rPr lang="ru-RU" sz="1400" dirty="0">
                <a:latin typeface="Qanelas" panose="00000500000000000000" pitchFamily="50" charset="-52"/>
                <a:ea typeface="Roboto Slab Regular" pitchFamily="2" charset="0"/>
                <a:cs typeface="Tahoma" panose="020B0604030504040204" pitchFamily="34" charset="0"/>
              </a:rPr>
              <a:t>Руководитель: Матчин В.Т., ст. преподаватель</a:t>
            </a:r>
          </a:p>
          <a:p>
            <a:pPr marL="0" lvl="0" indent="0" algn="just">
              <a:spcBef>
                <a:spcPts val="0"/>
              </a:spcBef>
            </a:pPr>
            <a:endParaRPr lang="ru-RU" sz="1400" dirty="0">
              <a:latin typeface="Qanelas" panose="00000500000000000000" pitchFamily="50" charset="-52"/>
              <a:ea typeface="Roboto Slab Regular" pitchFamily="2" charset="0"/>
              <a:cs typeface="Tahoma" panose="020B0604030504040204" pitchFamily="34" charset="0"/>
            </a:endParaRPr>
          </a:p>
          <a:p>
            <a:pPr marL="0" lvl="0" indent="0" algn="just">
              <a:spcBef>
                <a:spcPts val="0"/>
              </a:spcBef>
            </a:pPr>
            <a:r>
              <a:rPr lang="ru-RU" sz="1400" dirty="0" err="1">
                <a:latin typeface="Qanelas" panose="00000500000000000000" pitchFamily="50" charset="-52"/>
                <a:ea typeface="Roboto Slab Regular" pitchFamily="2" charset="0"/>
                <a:cs typeface="Tahoma" panose="020B0604030504040204" pitchFamily="34" charset="0"/>
              </a:rPr>
              <a:t>Болбаков</a:t>
            </a:r>
            <a:r>
              <a:rPr lang="ru-RU" sz="1400" dirty="0">
                <a:latin typeface="Qanelas" panose="00000500000000000000" pitchFamily="50" charset="-52"/>
                <a:ea typeface="Roboto Slab Regular" pitchFamily="2" charset="0"/>
                <a:cs typeface="Tahoma" panose="020B0604030504040204" pitchFamily="34" charset="0"/>
              </a:rPr>
              <a:t> Р.Г., зав. Кафедры </a:t>
            </a:r>
            <a:r>
              <a:rPr lang="ru-RU" sz="1400" dirty="0" err="1">
                <a:latin typeface="Qanelas" panose="00000500000000000000" pitchFamily="50" charset="-52"/>
                <a:ea typeface="Roboto Slab Regular" pitchFamily="2" charset="0"/>
                <a:cs typeface="Tahoma" panose="020B0604030504040204" pitchFamily="34" charset="0"/>
              </a:rPr>
              <a:t>ИиППО</a:t>
            </a:r>
            <a:endParaRPr lang="ru-RU" sz="1400" dirty="0">
              <a:latin typeface="Qanelas" panose="00000500000000000000" pitchFamily="50" charset="-52"/>
              <a:ea typeface="Roboto Slab Regular" pitchFamily="2" charset="0"/>
              <a:cs typeface="Tahoma" panose="020B0604030504040204" pitchFamily="34" charset="0"/>
            </a:endParaRPr>
          </a:p>
        </p:txBody>
      </p:sp>
      <p:pic>
        <p:nvPicPr>
          <p:cNvPr id="4" name="Picture 2" descr="Видеоматериалы - Противодействие экстремизму - РТУ МИРЭА">
            <a:extLst>
              <a:ext uri="{FF2B5EF4-FFF2-40B4-BE49-F238E27FC236}">
                <a16:creationId xmlns:a16="http://schemas.microsoft.com/office/drawing/2014/main" id="{A8704D44-5513-4C89-9E75-AB292A458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73" y="149398"/>
            <a:ext cx="1318634" cy="85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3182" y="4772891"/>
            <a:ext cx="318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1.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61"/>
          <p:cNvSpPr txBox="1">
            <a:spLocks noGrp="1"/>
          </p:cNvSpPr>
          <p:nvPr>
            <p:ph type="subTitle" idx="1"/>
          </p:nvPr>
        </p:nvSpPr>
        <p:spPr>
          <a:xfrm>
            <a:off x="3238007" y="1788802"/>
            <a:ext cx="4601100" cy="72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4800" dirty="0">
                <a:latin typeface="Montserrat SemiBold" panose="00000700000000000000" pitchFamily="2" charset="-52"/>
              </a:rPr>
              <a:t>Спасибо за внимание</a:t>
            </a:r>
            <a:endParaRPr sz="4800" dirty="0">
              <a:latin typeface="Montserrat SemiBold" panose="00000700000000000000" pitchFamily="2" charset="-5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F8827FD-9BBD-431E-BA0F-8ED84545067A}"/>
              </a:ext>
            </a:extLst>
          </p:cNvPr>
          <p:cNvSpPr/>
          <p:nvPr/>
        </p:nvSpPr>
        <p:spPr>
          <a:xfrm>
            <a:off x="730884" y="575207"/>
            <a:ext cx="3972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ontserrat SemiBold" panose="00000700000000000000" pitchFamily="2" charset="-52"/>
                <a:cs typeface="Arial" panose="020B0604020202020204" pitchFamily="34" charset="0"/>
              </a:rPr>
              <a:t>Цели и задачи работы</a:t>
            </a:r>
            <a:r>
              <a:rPr lang="en-US" sz="2400" dirty="0">
                <a:solidFill>
                  <a:schemeClr val="bg1"/>
                </a:solidFill>
                <a:latin typeface="Montserrat SemiBold" panose="00000700000000000000" pitchFamily="2" charset="-52"/>
                <a:cs typeface="Arial" panose="020B0604020202020204" pitchFamily="34" charset="0"/>
              </a:rPr>
              <a:t>:</a:t>
            </a:r>
            <a:endParaRPr lang="ru-RU" sz="2400" dirty="0">
              <a:solidFill>
                <a:schemeClr val="bg1"/>
              </a:solidFill>
              <a:latin typeface="Montserrat SemiBold" panose="00000700000000000000" pitchFamily="2" charset="-52"/>
              <a:cs typeface="Arial" panose="020B0604020202020204" pitchFamily="34" charset="0"/>
            </a:endParaRPr>
          </a:p>
        </p:txBody>
      </p:sp>
      <p:sp>
        <p:nvSpPr>
          <p:cNvPr id="10" name="Google Shape;923;p68">
            <a:extLst>
              <a:ext uri="{FF2B5EF4-FFF2-40B4-BE49-F238E27FC236}">
                <a16:creationId xmlns:a16="http://schemas.microsoft.com/office/drawing/2014/main" id="{9BEEC41F-03A0-46CB-BD37-527457D370F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8691" y="1100941"/>
            <a:ext cx="29655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800" dirty="0">
                <a:latin typeface="Montserrat SemiBold" panose="00000700000000000000" pitchFamily="2" charset="-52"/>
                <a:ea typeface="Roboto Slab Regular" pitchFamily="2" charset="0"/>
                <a:cs typeface="Tahoma" panose="020B0604030504040204" pitchFamily="34" charset="0"/>
              </a:rPr>
              <a:t>Цель</a:t>
            </a:r>
            <a:endParaRPr sz="1800" dirty="0">
              <a:latin typeface="Montserrat SemiBold" panose="00000700000000000000" pitchFamily="2" charset="-52"/>
              <a:ea typeface="Roboto Slab Regular" pitchFamily="2" charset="0"/>
              <a:cs typeface="Tahoma" panose="020B0604030504040204" pitchFamily="34" charset="0"/>
            </a:endParaRPr>
          </a:p>
        </p:txBody>
      </p:sp>
      <p:sp>
        <p:nvSpPr>
          <p:cNvPr id="11" name="Google Shape;925;p68">
            <a:extLst>
              <a:ext uri="{FF2B5EF4-FFF2-40B4-BE49-F238E27FC236}">
                <a16:creationId xmlns:a16="http://schemas.microsoft.com/office/drawing/2014/main" id="{C2660362-1FBA-4E72-B193-38F2B9DF043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018309" y="1621495"/>
            <a:ext cx="3115883" cy="23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 Light"/>
              <a:buChar char="●"/>
            </a:pPr>
            <a:r>
              <a:rPr lang="ru-RU" sz="1400" dirty="0">
                <a:uFill>
                  <a:noFill/>
                </a:uFill>
                <a:latin typeface="Qanelas" panose="00000500000000000000" pitchFamily="50" charset="-52"/>
                <a:ea typeface="Roboto Slab Regular" pitchFamily="2" charset="0"/>
              </a:rPr>
              <a:t>Реализовать веб-ресурс на тему «Магазин компьютерных комплектующих» с использованием </a:t>
            </a:r>
            <a:r>
              <a:rPr lang="en-US" sz="1400" dirty="0">
                <a:uFill>
                  <a:noFill/>
                </a:uFill>
                <a:latin typeface="Qanelas" panose="00000500000000000000" pitchFamily="50" charset="-52"/>
                <a:ea typeface="Roboto Slab Regular" pitchFamily="2" charset="0"/>
              </a:rPr>
              <a:t>JavaFX</a:t>
            </a:r>
            <a:endParaRPr lang="ru-RU" sz="1400" dirty="0">
              <a:uFill>
                <a:noFill/>
              </a:uFill>
              <a:latin typeface="Qanelas" panose="00000500000000000000" pitchFamily="50" charset="-52"/>
              <a:ea typeface="Roboto Slab Regular" pitchFamily="2" charset="0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</a:pPr>
            <a:endParaRPr lang="en-US" sz="1400" dirty="0">
              <a:uFill>
                <a:noFill/>
              </a:uFill>
              <a:latin typeface="Qanelas" panose="00000500000000000000" pitchFamily="50" charset="-52"/>
              <a:ea typeface="Roboto Slab Regular" pitchFamily="2" charset="0"/>
            </a:endParaRPr>
          </a:p>
        </p:txBody>
      </p:sp>
      <p:sp>
        <p:nvSpPr>
          <p:cNvPr id="12" name="Google Shape;924;p68">
            <a:extLst>
              <a:ext uri="{FF2B5EF4-FFF2-40B4-BE49-F238E27FC236}">
                <a16:creationId xmlns:a16="http://schemas.microsoft.com/office/drawing/2014/main" id="{33D0150B-8835-4852-B114-10E4ECCC6A08}"/>
              </a:ext>
            </a:extLst>
          </p:cNvPr>
          <p:cNvSpPr txBox="1">
            <a:spLocks/>
          </p:cNvSpPr>
          <p:nvPr/>
        </p:nvSpPr>
        <p:spPr>
          <a:xfrm>
            <a:off x="4781211" y="1100941"/>
            <a:ext cx="3484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ru-RU" sz="1800" dirty="0">
                <a:solidFill>
                  <a:schemeClr val="bg1"/>
                </a:solidFill>
                <a:latin typeface="Montserrat SemiBold" panose="00000700000000000000" pitchFamily="2" charset="-52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</a:p>
        </p:txBody>
      </p:sp>
      <p:sp>
        <p:nvSpPr>
          <p:cNvPr id="13" name="Google Shape;926;p68">
            <a:extLst>
              <a:ext uri="{FF2B5EF4-FFF2-40B4-BE49-F238E27FC236}">
                <a16:creationId xmlns:a16="http://schemas.microsoft.com/office/drawing/2014/main" id="{1D7900D3-711D-44B8-A837-161093E78F80}"/>
              </a:ext>
            </a:extLst>
          </p:cNvPr>
          <p:cNvSpPr txBox="1">
            <a:spLocks/>
          </p:cNvSpPr>
          <p:nvPr/>
        </p:nvSpPr>
        <p:spPr>
          <a:xfrm>
            <a:off x="4659145" y="1495327"/>
            <a:ext cx="3835466" cy="3440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buClr>
                <a:schemeClr val="lt2"/>
              </a:buClr>
              <a:buSzPts val="1400"/>
              <a:buFont typeface="Quicksand Light"/>
              <a:buChar char="●"/>
            </a:pPr>
            <a:r>
              <a:rPr lang="ru-RU" dirty="0">
                <a:solidFill>
                  <a:schemeClr val="bg1"/>
                </a:solidFill>
                <a:uFill>
                  <a:noFill/>
                </a:uFill>
                <a:latin typeface="Qanelas" panose="00000500000000000000" pitchFamily="50" charset="-52"/>
              </a:rPr>
              <a:t>Провести анализ предметной области веб-приложения</a:t>
            </a:r>
          </a:p>
          <a:p>
            <a:pPr marL="457200" indent="-317500">
              <a:buClr>
                <a:schemeClr val="lt2"/>
              </a:buClr>
              <a:buSzPts val="1400"/>
              <a:buFont typeface="Quicksand Light"/>
              <a:buChar char="●"/>
            </a:pPr>
            <a:r>
              <a:rPr lang="ru-RU" dirty="0">
                <a:solidFill>
                  <a:schemeClr val="bg1"/>
                </a:solidFill>
                <a:uFill>
                  <a:noFill/>
                </a:uFill>
                <a:latin typeface="Qanelas" panose="00000500000000000000" pitchFamily="50" charset="-52"/>
              </a:rPr>
              <a:t>Провести анализ сравнения с существующими аналогами</a:t>
            </a:r>
            <a:endParaRPr lang="en-US" dirty="0">
              <a:solidFill>
                <a:schemeClr val="bg1"/>
              </a:solidFill>
              <a:uFill>
                <a:noFill/>
              </a:uFill>
              <a:latin typeface="Qanelas" panose="00000500000000000000" pitchFamily="50" charset="-52"/>
            </a:endParaRPr>
          </a:p>
          <a:p>
            <a:pPr marL="457200" indent="-317500">
              <a:buClr>
                <a:schemeClr val="lt2"/>
              </a:buClr>
              <a:buSzPts val="1400"/>
              <a:buFont typeface="Quicksand Light"/>
              <a:buChar char="●"/>
            </a:pPr>
            <a:r>
              <a:rPr lang="ru-RU" dirty="0">
                <a:solidFill>
                  <a:schemeClr val="bg1"/>
                </a:solidFill>
                <a:uFill>
                  <a:noFill/>
                </a:uFill>
                <a:latin typeface="Qanelas" panose="00000500000000000000" pitchFamily="50" charset="-52"/>
              </a:rPr>
              <a:t>Разработать клиентскую часть приложения (принятие и обработка запросов)</a:t>
            </a:r>
            <a:endParaRPr lang="ru-RU" dirty="0">
              <a:latin typeface="Qanelas Light" panose="00000400000000000000" pitchFamily="50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182" y="4772891"/>
            <a:ext cx="31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6"/>
          <p:cNvSpPr txBox="1">
            <a:spLocks noGrp="1"/>
          </p:cNvSpPr>
          <p:nvPr>
            <p:ph type="subTitle" idx="1"/>
          </p:nvPr>
        </p:nvSpPr>
        <p:spPr>
          <a:xfrm flipH="1">
            <a:off x="3059251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>
                <a:latin typeface="Montserrat SemiBold" panose="00000700000000000000" pitchFamily="2" charset="-52"/>
              </a:rPr>
              <a:t>PostgreSQL</a:t>
            </a:r>
            <a:endParaRPr sz="1600" dirty="0">
              <a:solidFill>
                <a:srgbClr val="FFFFFF"/>
              </a:solidFill>
              <a:latin typeface="Montserrat SemiBold" panose="00000700000000000000" pitchFamily="2" charset="-52"/>
              <a:sym typeface="Squada One"/>
            </a:endParaRPr>
          </a:p>
        </p:txBody>
      </p:sp>
      <p:sp>
        <p:nvSpPr>
          <p:cNvPr id="445" name="Google Shape;445;p46"/>
          <p:cNvSpPr txBox="1">
            <a:spLocks noGrp="1"/>
          </p:cNvSpPr>
          <p:nvPr>
            <p:ph type="subTitle" idx="2"/>
          </p:nvPr>
        </p:nvSpPr>
        <p:spPr>
          <a:xfrm>
            <a:off x="3175293" y="1606275"/>
            <a:ext cx="1572491" cy="729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FFFFFF"/>
                </a:solidFill>
                <a:latin typeface="Qanelas" panose="00000500000000000000" pitchFamily="50" charset="-52"/>
              </a:rPr>
              <a:t>СУБД</a:t>
            </a:r>
            <a:endParaRPr sz="1400" dirty="0">
              <a:solidFill>
                <a:srgbClr val="FFFFFF"/>
              </a:solidFill>
              <a:latin typeface="Qanelas" panose="00000500000000000000" pitchFamily="50" charset="-52"/>
            </a:endParaRPr>
          </a:p>
        </p:txBody>
      </p:sp>
      <p:sp>
        <p:nvSpPr>
          <p:cNvPr id="446" name="Google Shape;446;p46"/>
          <p:cNvSpPr txBox="1">
            <a:spLocks noGrp="1"/>
          </p:cNvSpPr>
          <p:nvPr>
            <p:ph type="subTitle" idx="3"/>
          </p:nvPr>
        </p:nvSpPr>
        <p:spPr>
          <a:xfrm flipH="1">
            <a:off x="5005238" y="1527275"/>
            <a:ext cx="1761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 dirty="0">
                <a:latin typeface="Montserrat SemiBold" panose="00000700000000000000" pitchFamily="2" charset="-52"/>
              </a:rPr>
              <a:t>jME3</a:t>
            </a:r>
            <a:endParaRPr sz="1600" dirty="0">
              <a:solidFill>
                <a:srgbClr val="FFFFFF"/>
              </a:solidFill>
              <a:latin typeface="Montserrat SemiBold" panose="00000700000000000000" pitchFamily="2" charset="-52"/>
              <a:sym typeface="Squada One"/>
            </a:endParaRPr>
          </a:p>
        </p:txBody>
      </p:sp>
      <p:sp>
        <p:nvSpPr>
          <p:cNvPr id="447" name="Google Shape;447;p46"/>
          <p:cNvSpPr txBox="1">
            <a:spLocks noGrp="1"/>
          </p:cNvSpPr>
          <p:nvPr>
            <p:ph type="subTitle" idx="4"/>
          </p:nvPr>
        </p:nvSpPr>
        <p:spPr>
          <a:xfrm>
            <a:off x="5201333" y="1608636"/>
            <a:ext cx="1417500" cy="729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400" dirty="0">
                <a:latin typeface="Qanelas" panose="00000500000000000000" pitchFamily="50" charset="-52"/>
              </a:rPr>
              <a:t>3</a:t>
            </a:r>
            <a:r>
              <a:rPr lang="en-US" sz="1400" dirty="0">
                <a:latin typeface="Qanelas" panose="00000500000000000000" pitchFamily="50" charset="-52"/>
              </a:rPr>
              <a:t>D </a:t>
            </a:r>
            <a:r>
              <a:rPr lang="ru-RU" sz="1400" dirty="0">
                <a:latin typeface="Qanelas" panose="00000500000000000000" pitchFamily="50" charset="-52"/>
              </a:rPr>
              <a:t>библиотека</a:t>
            </a:r>
            <a:endParaRPr sz="1400" dirty="0">
              <a:solidFill>
                <a:srgbClr val="FFFFFF"/>
              </a:solidFill>
              <a:latin typeface="Qanelas" panose="00000500000000000000" pitchFamily="50" charset="-52"/>
            </a:endParaRPr>
          </a:p>
        </p:txBody>
      </p:sp>
      <p:sp>
        <p:nvSpPr>
          <p:cNvPr id="448" name="Google Shape;448;p46"/>
          <p:cNvSpPr txBox="1">
            <a:spLocks noGrp="1"/>
          </p:cNvSpPr>
          <p:nvPr>
            <p:ph type="subTitle" idx="5"/>
          </p:nvPr>
        </p:nvSpPr>
        <p:spPr>
          <a:xfrm flipH="1">
            <a:off x="6923988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FFFFFF"/>
                </a:solidFill>
                <a:latin typeface="Montserrat SemiBold" panose="00000700000000000000" pitchFamily="2" charset="-52"/>
                <a:sym typeface="Squada One"/>
              </a:rPr>
              <a:t>JavaFX</a:t>
            </a:r>
            <a:endParaRPr sz="1600" dirty="0">
              <a:solidFill>
                <a:srgbClr val="FFFFFF"/>
              </a:solidFill>
              <a:latin typeface="Montserrat SemiBold" panose="00000700000000000000" pitchFamily="2" charset="-52"/>
              <a:sym typeface="Squada One"/>
            </a:endParaRPr>
          </a:p>
        </p:txBody>
      </p:sp>
      <p:sp>
        <p:nvSpPr>
          <p:cNvPr id="449" name="Google Shape;449;p46"/>
          <p:cNvSpPr txBox="1">
            <a:spLocks noGrp="1"/>
          </p:cNvSpPr>
          <p:nvPr>
            <p:ph type="subTitle" idx="6"/>
          </p:nvPr>
        </p:nvSpPr>
        <p:spPr>
          <a:xfrm>
            <a:off x="7109772" y="1606275"/>
            <a:ext cx="1417500" cy="729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400" dirty="0">
                <a:latin typeface="Qanelas" panose="00000500000000000000" pitchFamily="50" charset="-52"/>
              </a:rPr>
              <a:t>И</a:t>
            </a:r>
            <a:r>
              <a:rPr lang="ru-RU" sz="1400" dirty="0">
                <a:solidFill>
                  <a:srgbClr val="FFFFFF"/>
                </a:solidFill>
                <a:latin typeface="Qanelas" panose="00000500000000000000" pitchFamily="50" charset="-52"/>
              </a:rPr>
              <a:t>нструментарий </a:t>
            </a:r>
            <a:r>
              <a:rPr lang="en-US" sz="1400" dirty="0">
                <a:solidFill>
                  <a:srgbClr val="FFFFFF"/>
                </a:solidFill>
                <a:latin typeface="Qanelas" panose="00000500000000000000" pitchFamily="50" charset="-52"/>
              </a:rPr>
              <a:t>GUI </a:t>
            </a:r>
            <a:r>
              <a:rPr lang="ru-RU" sz="1400" dirty="0">
                <a:solidFill>
                  <a:srgbClr val="FFFFFF"/>
                </a:solidFill>
                <a:latin typeface="Qanelas" panose="00000500000000000000" pitchFamily="50" charset="-52"/>
              </a:rPr>
              <a:t>для </a:t>
            </a:r>
            <a:r>
              <a:rPr lang="en-US" sz="1400" dirty="0">
                <a:solidFill>
                  <a:srgbClr val="FFFFFF"/>
                </a:solidFill>
                <a:latin typeface="Qanelas" panose="00000500000000000000" pitchFamily="50" charset="-52"/>
              </a:rPr>
              <a:t>Java</a:t>
            </a:r>
            <a:endParaRPr lang="ru-RU" sz="1400" dirty="0">
              <a:solidFill>
                <a:srgbClr val="FFFFFF"/>
              </a:solidFill>
              <a:latin typeface="Qanelas" panose="00000500000000000000" pitchFamily="50" charset="-52"/>
            </a:endParaRPr>
          </a:p>
        </p:txBody>
      </p:sp>
      <p:sp>
        <p:nvSpPr>
          <p:cNvPr id="450" name="Google Shape;450;p46"/>
          <p:cNvSpPr txBox="1">
            <a:spLocks noGrp="1"/>
          </p:cNvSpPr>
          <p:nvPr>
            <p:ph type="subTitle" idx="7"/>
          </p:nvPr>
        </p:nvSpPr>
        <p:spPr>
          <a:xfrm flipH="1">
            <a:off x="3059201" y="353722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 dirty="0">
                <a:latin typeface="Montserrat SemiBold" panose="00000700000000000000" pitchFamily="2" charset="-52"/>
              </a:rPr>
              <a:t>HeidiSQL</a:t>
            </a:r>
            <a:endParaRPr sz="1600" dirty="0">
              <a:solidFill>
                <a:srgbClr val="FFFFFF"/>
              </a:solidFill>
              <a:latin typeface="Montserrat SemiBold" panose="00000700000000000000" pitchFamily="2" charset="-52"/>
              <a:sym typeface="Squada One"/>
            </a:endParaRPr>
          </a:p>
        </p:txBody>
      </p:sp>
      <p:sp>
        <p:nvSpPr>
          <p:cNvPr id="451" name="Google Shape;451;p46"/>
          <p:cNvSpPr txBox="1">
            <a:spLocks noGrp="1"/>
          </p:cNvSpPr>
          <p:nvPr>
            <p:ph type="subTitle" idx="8"/>
          </p:nvPr>
        </p:nvSpPr>
        <p:spPr>
          <a:xfrm>
            <a:off x="3244975" y="3684240"/>
            <a:ext cx="1417500" cy="9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FFFFFF"/>
                </a:solidFill>
                <a:latin typeface="Qanelas" panose="00000500000000000000" pitchFamily="50" charset="-52"/>
              </a:rPr>
              <a:t>Приложение </a:t>
            </a:r>
            <a:r>
              <a:rPr lang="ru-RU" sz="1400" dirty="0">
                <a:latin typeface="Qanelas" panose="00000500000000000000" pitchFamily="50" charset="-52"/>
              </a:rPr>
              <a:t>д</a:t>
            </a:r>
            <a:r>
              <a:rPr lang="ru-RU" sz="1400" dirty="0">
                <a:solidFill>
                  <a:srgbClr val="FFFFFF"/>
                </a:solidFill>
                <a:latin typeface="Qanelas" panose="00000500000000000000" pitchFamily="50" charset="-52"/>
              </a:rPr>
              <a:t>ля </a:t>
            </a:r>
            <a:r>
              <a:rPr lang="ru-RU" sz="1400" dirty="0" err="1">
                <a:solidFill>
                  <a:srgbClr val="FFFFFF"/>
                </a:solidFill>
                <a:latin typeface="Qanelas" panose="00000500000000000000" pitchFamily="50" charset="-52"/>
              </a:rPr>
              <a:t>администрировния</a:t>
            </a:r>
            <a:r>
              <a:rPr lang="ru-RU" sz="1400" dirty="0">
                <a:solidFill>
                  <a:srgbClr val="FFFFFF"/>
                </a:solidFill>
                <a:latin typeface="Qanelas" panose="00000500000000000000" pitchFamily="50" charset="-52"/>
              </a:rPr>
              <a:t> СУБД</a:t>
            </a:r>
            <a:endParaRPr sz="1400" dirty="0">
              <a:solidFill>
                <a:srgbClr val="FFFFFF"/>
              </a:solidFill>
              <a:latin typeface="Qanelas" panose="00000500000000000000" pitchFamily="50" charset="-52"/>
            </a:endParaRPr>
          </a:p>
        </p:txBody>
      </p:sp>
      <p:sp>
        <p:nvSpPr>
          <p:cNvPr id="452" name="Google Shape;452;p46"/>
          <p:cNvSpPr txBox="1">
            <a:spLocks noGrp="1"/>
          </p:cNvSpPr>
          <p:nvPr>
            <p:ph type="subTitle" idx="9"/>
          </p:nvPr>
        </p:nvSpPr>
        <p:spPr>
          <a:xfrm flipH="1">
            <a:off x="4991588" y="353722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FFFFFF"/>
                </a:solidFill>
                <a:latin typeface="Montserrat SemiBold" panose="00000700000000000000" pitchFamily="2" charset="-52"/>
                <a:sym typeface="Squada One"/>
              </a:rPr>
              <a:t>Intellij</a:t>
            </a:r>
            <a:r>
              <a:rPr lang="en-US" sz="1600" dirty="0">
                <a:solidFill>
                  <a:srgbClr val="FFFFFF"/>
                </a:solidFill>
                <a:latin typeface="Montserrat SemiBold" panose="00000700000000000000" pitchFamily="2" charset="-52"/>
                <a:sym typeface="Squada One"/>
              </a:rPr>
              <a:t> Idea</a:t>
            </a:r>
            <a:endParaRPr sz="1600" dirty="0">
              <a:solidFill>
                <a:srgbClr val="FFFFFF"/>
              </a:solidFill>
              <a:latin typeface="Montserrat SemiBold" panose="00000700000000000000" pitchFamily="2" charset="-52"/>
              <a:sym typeface="Squada One"/>
            </a:endParaRPr>
          </a:p>
        </p:txBody>
      </p:sp>
      <p:sp>
        <p:nvSpPr>
          <p:cNvPr id="453" name="Google Shape;453;p46"/>
          <p:cNvSpPr txBox="1">
            <a:spLocks noGrp="1"/>
          </p:cNvSpPr>
          <p:nvPr>
            <p:ph type="subTitle" idx="13"/>
          </p:nvPr>
        </p:nvSpPr>
        <p:spPr>
          <a:xfrm>
            <a:off x="5177364" y="3684240"/>
            <a:ext cx="1417500" cy="9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400" dirty="0">
                <a:latin typeface="Qanelas" panose="00000500000000000000" pitchFamily="50" charset="-52"/>
              </a:rPr>
              <a:t>Среда разработки</a:t>
            </a:r>
            <a:endParaRPr sz="1400" dirty="0">
              <a:solidFill>
                <a:srgbClr val="FFFFFF"/>
              </a:solidFill>
              <a:latin typeface="Qanelas" panose="00000500000000000000" pitchFamily="50" charset="-52"/>
            </a:endParaRPr>
          </a:p>
        </p:txBody>
      </p:sp>
      <p:sp>
        <p:nvSpPr>
          <p:cNvPr id="454" name="Google Shape;454;p46"/>
          <p:cNvSpPr txBox="1">
            <a:spLocks noGrp="1"/>
          </p:cNvSpPr>
          <p:nvPr>
            <p:ph type="subTitle" idx="14"/>
          </p:nvPr>
        </p:nvSpPr>
        <p:spPr>
          <a:xfrm flipH="1">
            <a:off x="6925188" y="3537225"/>
            <a:ext cx="17868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dirty="0">
                <a:latin typeface="Montserrat SemiBold" panose="00000700000000000000" pitchFamily="2" charset="-52"/>
              </a:rPr>
              <a:t>Spring</a:t>
            </a:r>
            <a:endParaRPr sz="1600" dirty="0">
              <a:solidFill>
                <a:srgbClr val="FFFFFF"/>
              </a:solidFill>
              <a:latin typeface="Montserrat SemiBold" panose="00000700000000000000" pitchFamily="2" charset="-52"/>
              <a:sym typeface="Squada One"/>
            </a:endParaRPr>
          </a:p>
        </p:txBody>
      </p:sp>
      <p:sp>
        <p:nvSpPr>
          <p:cNvPr id="455" name="Google Shape;455;p46"/>
          <p:cNvSpPr txBox="1">
            <a:spLocks noGrp="1"/>
          </p:cNvSpPr>
          <p:nvPr>
            <p:ph type="subTitle" idx="15"/>
          </p:nvPr>
        </p:nvSpPr>
        <p:spPr>
          <a:xfrm>
            <a:off x="6966564" y="3684240"/>
            <a:ext cx="1745423" cy="9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400" dirty="0">
                <a:latin typeface="Qanelas" panose="00000500000000000000" pitchFamily="50" charset="-52"/>
              </a:rPr>
              <a:t>Фреймворк для </a:t>
            </a:r>
            <a:r>
              <a:rPr lang="en-US" sz="1400" dirty="0">
                <a:latin typeface="Qanelas" panose="00000500000000000000" pitchFamily="50" charset="-52"/>
              </a:rPr>
              <a:t>Java-</a:t>
            </a:r>
            <a:r>
              <a:rPr lang="ru-RU" sz="1400" dirty="0">
                <a:latin typeface="Qanelas" panose="00000500000000000000" pitchFamily="50" charset="-52"/>
              </a:rPr>
              <a:t>платформы</a:t>
            </a:r>
            <a:endParaRPr sz="1400" dirty="0">
              <a:solidFill>
                <a:srgbClr val="FFFFFF"/>
              </a:solidFill>
              <a:latin typeface="Qanelas" panose="00000500000000000000" pitchFamily="50" charset="-52"/>
            </a:endParaRPr>
          </a:p>
        </p:txBody>
      </p:sp>
      <p:sp>
        <p:nvSpPr>
          <p:cNvPr id="34" name="Google Shape;323;p47">
            <a:extLst>
              <a:ext uri="{FF2B5EF4-FFF2-40B4-BE49-F238E27FC236}">
                <a16:creationId xmlns:a16="http://schemas.microsoft.com/office/drawing/2014/main" id="{2A354601-7E60-4C57-87DD-925C3158CADE}"/>
              </a:ext>
            </a:extLst>
          </p:cNvPr>
          <p:cNvSpPr txBox="1">
            <a:spLocks/>
          </p:cNvSpPr>
          <p:nvPr/>
        </p:nvSpPr>
        <p:spPr>
          <a:xfrm>
            <a:off x="527211" y="2116913"/>
            <a:ext cx="25533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>
                <a:latin typeface="Montserrat SemiBold" panose="00000700000000000000" pitchFamily="2" charset="-52"/>
              </a:rPr>
              <a:t>Выбранные технологии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6942206-D074-4D85-86D8-C32528972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3637668" y="787412"/>
            <a:ext cx="632114" cy="63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C413E5F3-8698-4B8F-8461-DB12E6ABD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673751" y="860506"/>
            <a:ext cx="463813" cy="46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>
            <a:extLst>
              <a:ext uri="{FF2B5EF4-FFF2-40B4-BE49-F238E27FC236}">
                <a16:creationId xmlns:a16="http://schemas.microsoft.com/office/drawing/2014/main" id="{C9BF1A27-E975-4806-9818-FC53BE2FB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7472561" y="780548"/>
            <a:ext cx="691920" cy="64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0">
            <a:extLst>
              <a:ext uri="{FF2B5EF4-FFF2-40B4-BE49-F238E27FC236}">
                <a16:creationId xmlns:a16="http://schemas.microsoft.com/office/drawing/2014/main" id="{261F8A45-53F2-4980-A385-3B75B12DA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3682337" y="2911499"/>
            <a:ext cx="542775" cy="54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C22F733-7030-42F4-91B7-8F3786C35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5545811" y="2857377"/>
            <a:ext cx="680605" cy="68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8B183C5-4B27-4AEC-82C2-58066B007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7478218" y="2808226"/>
            <a:ext cx="680606" cy="68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73182" y="4772891"/>
            <a:ext cx="31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0;p40">
            <a:extLst>
              <a:ext uri="{FF2B5EF4-FFF2-40B4-BE49-F238E27FC236}">
                <a16:creationId xmlns:a16="http://schemas.microsoft.com/office/drawing/2014/main" id="{B2119153-C40D-46A8-9E6B-D4FCF21BFEAC}"/>
              </a:ext>
            </a:extLst>
          </p:cNvPr>
          <p:cNvSpPr txBox="1">
            <a:spLocks/>
          </p:cNvSpPr>
          <p:nvPr/>
        </p:nvSpPr>
        <p:spPr>
          <a:xfrm>
            <a:off x="1066647" y="2285400"/>
            <a:ext cx="32361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quada One"/>
              <a:buNone/>
              <a:defRPr sz="2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>
                <a:latin typeface="Montserrat SemiBold" panose="00000700000000000000" pitchFamily="2" charset="-52"/>
              </a:rPr>
              <a:t>Анализ предметной области</a:t>
            </a:r>
          </a:p>
        </p:txBody>
      </p:sp>
      <p:sp>
        <p:nvSpPr>
          <p:cNvPr id="9" name="Google Shape;211;p40">
            <a:extLst>
              <a:ext uri="{FF2B5EF4-FFF2-40B4-BE49-F238E27FC236}">
                <a16:creationId xmlns:a16="http://schemas.microsoft.com/office/drawing/2014/main" id="{280E9017-E3CE-4EC0-97E8-59909ACEB40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81945" y="374073"/>
            <a:ext cx="4662054" cy="3685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latin typeface="Qanelas Light" panose="00000400000000000000" pitchFamily="50" charset="-52"/>
              </a:rPr>
              <a:t>Проанализировав несколько интернет-ресурсов, имеющих похожую тематику, был выбран следующий контент</a:t>
            </a:r>
            <a:r>
              <a:rPr lang="en" sz="1400" dirty="0"/>
              <a:t>:</a:t>
            </a:r>
            <a:endParaRPr sz="1400" dirty="0"/>
          </a:p>
          <a:p>
            <a:pPr lvl="0">
              <a:spcBef>
                <a:spcPts val="1600"/>
              </a:spcBef>
              <a:buClr>
                <a:schemeClr val="lt2"/>
              </a:buClr>
              <a:buChar char="●"/>
            </a:pPr>
            <a:r>
              <a:rPr lang="ru-RU" sz="1400" dirty="0">
                <a:latin typeface="Qanelas Light" panose="00000400000000000000" pitchFamily="50" charset="-52"/>
              </a:rPr>
              <a:t>Форма (таблица) для заполнения данных пользователем, чтобы далее сгенерировать </a:t>
            </a:r>
            <a:r>
              <a:rPr lang="en-US" sz="1400" dirty="0">
                <a:latin typeface="Qanelas Light" panose="00000400000000000000" pitchFamily="50" charset="-52"/>
              </a:rPr>
              <a:t>web-</a:t>
            </a:r>
            <a:r>
              <a:rPr lang="ru-RU" sz="1400" dirty="0">
                <a:latin typeface="Qanelas Light" panose="00000400000000000000" pitchFamily="50" charset="-52"/>
              </a:rPr>
              <a:t>форму</a:t>
            </a:r>
          </a:p>
          <a:p>
            <a:pPr lvl="0">
              <a:spcBef>
                <a:spcPts val="1600"/>
              </a:spcBef>
              <a:buClr>
                <a:schemeClr val="lt2"/>
              </a:buClr>
              <a:buChar char="●"/>
            </a:pPr>
            <a:r>
              <a:rPr lang="ru-RU" sz="1400" dirty="0">
                <a:latin typeface="Qanelas Light" panose="00000400000000000000" pitchFamily="50" charset="-52"/>
              </a:rPr>
              <a:t>Кнопка «Сгенерировать» для отправки и обработки данных на сервер</a:t>
            </a:r>
            <a:endParaRPr lang="en-US" sz="1400" dirty="0">
              <a:latin typeface="Qanelas Light" panose="00000400000000000000" pitchFamily="50" charset="-52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400" dirty="0">
                <a:latin typeface="Qanelas Light" panose="00000400000000000000" pitchFamily="50" charset="-52"/>
              </a:rPr>
              <a:t>Данные </a:t>
            </a:r>
            <a:r>
              <a:rPr lang="en-US" sz="1400" dirty="0">
                <a:latin typeface="Qanelas Light" panose="00000400000000000000" pitchFamily="50" charset="-52"/>
              </a:rPr>
              <a:t>2</a:t>
            </a:r>
            <a:r>
              <a:rPr lang="ru-RU" sz="1400" dirty="0">
                <a:latin typeface="Qanelas Light" panose="00000400000000000000" pitchFamily="50" charset="-52"/>
              </a:rPr>
              <a:t> элемента являются основными в разработке курсового проекта.</a:t>
            </a:r>
            <a:endParaRPr lang="en-US" sz="1400" dirty="0">
              <a:latin typeface="Qanelas Light" panose="00000400000000000000" pitchFamily="50" charset="-5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647" y="3719945"/>
            <a:ext cx="7654789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spcBef>
                <a:spcPts val="1600"/>
              </a:spcBef>
              <a:buClr>
                <a:schemeClr val="lt2"/>
              </a:buClr>
              <a:buSzPts val="1200"/>
              <a:buFont typeface="Roboto Slab Regular"/>
              <a:buChar char="●"/>
            </a:pPr>
            <a:r>
              <a:rPr lang="ru-RU" dirty="0">
                <a:solidFill>
                  <a:srgbClr val="FFFFFF"/>
                </a:solidFill>
                <a:latin typeface="Qanelas Light" panose="00000400000000000000" pitchFamily="50" charset="-52"/>
                <a:ea typeface="Roboto Slab Regular"/>
                <a:cs typeface="Roboto Slab Regular"/>
                <a:sym typeface="Roboto Slab Regular"/>
              </a:rPr>
              <a:t>Фреймворк </a:t>
            </a:r>
            <a:r>
              <a:rPr lang="ru-RU" dirty="0" err="1">
                <a:solidFill>
                  <a:srgbClr val="FFFFFF"/>
                </a:solidFill>
                <a:latin typeface="Qanelas Light" panose="00000400000000000000" pitchFamily="50" charset="-52"/>
                <a:ea typeface="Roboto Slab Regular"/>
                <a:cs typeface="Roboto Slab Regular"/>
                <a:sym typeface="Roboto Slab Regular"/>
              </a:rPr>
              <a:t>Spring</a:t>
            </a:r>
            <a:r>
              <a:rPr lang="ru-RU" dirty="0">
                <a:solidFill>
                  <a:srgbClr val="FFFFFF"/>
                </a:solidFill>
                <a:latin typeface="Qanelas Light" panose="00000400000000000000" pitchFamily="50" charset="-52"/>
                <a:ea typeface="Roboto Slab Regular"/>
                <a:cs typeface="Roboto Slab Regular"/>
                <a:sym typeface="Roboto Slab Regular"/>
              </a:rPr>
              <a:t> MVC обеспечивает архитектуру паттерна </a:t>
            </a:r>
            <a:r>
              <a:rPr lang="ru-RU" dirty="0" err="1">
                <a:solidFill>
                  <a:srgbClr val="FFFFFF"/>
                </a:solidFill>
                <a:latin typeface="Qanelas Light" panose="00000400000000000000" pitchFamily="50" charset="-52"/>
                <a:ea typeface="Roboto Slab Regular"/>
                <a:cs typeface="Roboto Slab Regular"/>
                <a:sym typeface="Roboto Slab Regular"/>
              </a:rPr>
              <a:t>Model</a:t>
            </a:r>
            <a:r>
              <a:rPr lang="ru-RU" dirty="0">
                <a:solidFill>
                  <a:srgbClr val="FFFFFF"/>
                </a:solidFill>
                <a:latin typeface="Qanelas Light" panose="00000400000000000000" pitchFamily="50" charset="-52"/>
                <a:ea typeface="Roboto Slab Regular"/>
                <a:cs typeface="Roboto Slab Regular"/>
                <a:sym typeface="Roboto Slab Regular"/>
              </a:rPr>
              <a:t> — </a:t>
            </a:r>
            <a:r>
              <a:rPr lang="ru-RU" dirty="0" err="1">
                <a:solidFill>
                  <a:srgbClr val="FFFFFF"/>
                </a:solidFill>
                <a:latin typeface="Qanelas Light" panose="00000400000000000000" pitchFamily="50" charset="-52"/>
                <a:ea typeface="Roboto Slab Regular"/>
                <a:cs typeface="Roboto Slab Regular"/>
                <a:sym typeface="Roboto Slab Regular"/>
              </a:rPr>
              <a:t>View</a:t>
            </a:r>
            <a:r>
              <a:rPr lang="ru-RU" dirty="0">
                <a:solidFill>
                  <a:srgbClr val="FFFFFF"/>
                </a:solidFill>
                <a:latin typeface="Qanelas Light" panose="00000400000000000000" pitchFamily="50" charset="-52"/>
                <a:ea typeface="Roboto Slab Regular"/>
                <a:cs typeface="Roboto Slab Regular"/>
                <a:sym typeface="Roboto Slab Regular"/>
              </a:rPr>
              <a:t> — </a:t>
            </a:r>
            <a:r>
              <a:rPr lang="ru-RU" dirty="0" err="1">
                <a:solidFill>
                  <a:srgbClr val="FFFFFF"/>
                </a:solidFill>
                <a:latin typeface="Qanelas Light" panose="00000400000000000000" pitchFamily="50" charset="-52"/>
                <a:ea typeface="Roboto Slab Regular"/>
                <a:cs typeface="Roboto Slab Regular"/>
                <a:sym typeface="Roboto Slab Regular"/>
              </a:rPr>
              <a:t>Controller</a:t>
            </a:r>
            <a:r>
              <a:rPr lang="ru-RU" dirty="0">
                <a:solidFill>
                  <a:srgbClr val="FFFFFF"/>
                </a:solidFill>
                <a:latin typeface="Qanelas Light" panose="00000400000000000000" pitchFamily="50" charset="-52"/>
                <a:ea typeface="Roboto Slab Regular"/>
                <a:cs typeface="Roboto Slab Regular"/>
                <a:sym typeface="Roboto Slab Regular"/>
              </a:rPr>
              <a:t> (Модель — Отображение (далее — Вид) — Контроллер)</a:t>
            </a:r>
          </a:p>
          <a:p>
            <a:pPr marL="457200" indent="-285750">
              <a:spcBef>
                <a:spcPts val="1600"/>
              </a:spcBef>
              <a:buClr>
                <a:schemeClr val="lt2"/>
              </a:buClr>
              <a:buSzPts val="1200"/>
              <a:buFont typeface="Roboto Slab Regular"/>
              <a:buChar char="●"/>
            </a:pPr>
            <a:r>
              <a:rPr lang="ru-RU" dirty="0" err="1">
                <a:solidFill>
                  <a:srgbClr val="FFFFFF"/>
                </a:solidFill>
                <a:latin typeface="Qanelas Light" panose="00000400000000000000" pitchFamily="50" charset="-52"/>
                <a:ea typeface="Roboto Slab Regular"/>
                <a:cs typeface="Roboto Slab Regular"/>
                <a:sym typeface="Roboto Slab Regular"/>
              </a:rPr>
              <a:t>Controller</a:t>
            </a:r>
            <a:r>
              <a:rPr lang="ru-RU" dirty="0">
                <a:solidFill>
                  <a:srgbClr val="FFFFFF"/>
                </a:solidFill>
                <a:latin typeface="Qanelas Light" panose="00000400000000000000" pitchFamily="50" charset="-52"/>
                <a:ea typeface="Roboto Slab Regular"/>
                <a:cs typeface="Roboto Slab Regular"/>
                <a:sym typeface="Roboto Slab Regular"/>
              </a:rPr>
              <a:t> (Контроллер) обрабатывает запрос пользователя, создаёт соответствующую Модель и передаёт её для отображения в части Вид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182" y="4772891"/>
            <a:ext cx="31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95;p61">
            <a:extLst>
              <a:ext uri="{FF2B5EF4-FFF2-40B4-BE49-F238E27FC236}">
                <a16:creationId xmlns:a16="http://schemas.microsoft.com/office/drawing/2014/main" id="{C198E746-C3CF-4AA5-A77A-13BBF07B6C41}"/>
              </a:ext>
            </a:extLst>
          </p:cNvPr>
          <p:cNvSpPr txBox="1">
            <a:spLocks/>
          </p:cNvSpPr>
          <p:nvPr/>
        </p:nvSpPr>
        <p:spPr>
          <a:xfrm>
            <a:off x="1003317" y="466021"/>
            <a:ext cx="75865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Squada One"/>
              <a:buNone/>
              <a:defRPr sz="7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sz="2400" dirty="0">
                <a:latin typeface="Montserrat SemiBold" panose="00000700000000000000" pitchFamily="2" charset="-52"/>
              </a:rPr>
              <a:t>Описание структуры данных с использованием </a:t>
            </a:r>
            <a:r>
              <a:rPr lang="en-US" sz="2400" dirty="0">
                <a:latin typeface="Montserrat SemiBold" panose="00000700000000000000" pitchFamily="2" charset="-52"/>
              </a:rPr>
              <a:t>UML </a:t>
            </a:r>
            <a:r>
              <a:rPr lang="ru-RU" sz="2400" dirty="0">
                <a:latin typeface="Montserrat SemiBold" panose="00000700000000000000" pitchFamily="2" charset="-52"/>
              </a:rPr>
              <a:t>диаграмм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30ECC0-8CB8-42EE-B806-1A6C6EDD2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3218"/>
            <a:ext cx="9382402" cy="2382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182" y="4772891"/>
            <a:ext cx="31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0;p40">
            <a:extLst>
              <a:ext uri="{FF2B5EF4-FFF2-40B4-BE49-F238E27FC236}">
                <a16:creationId xmlns:a16="http://schemas.microsoft.com/office/drawing/2014/main" id="{70C20CE2-9624-4212-9925-F056EE2AEDB4}"/>
              </a:ext>
            </a:extLst>
          </p:cNvPr>
          <p:cNvSpPr txBox="1">
            <a:spLocks/>
          </p:cNvSpPr>
          <p:nvPr/>
        </p:nvSpPr>
        <p:spPr>
          <a:xfrm>
            <a:off x="415636" y="2112287"/>
            <a:ext cx="39861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quada One"/>
              <a:buNone/>
              <a:defRPr sz="2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>
                <a:latin typeface="Montserrat SemiBold" panose="00000700000000000000" pitchFamily="2" charset="-52"/>
              </a:rPr>
              <a:t>Реализация алгоритма приложения с помощью </a:t>
            </a:r>
            <a:r>
              <a:rPr lang="en-US" dirty="0">
                <a:latin typeface="Montserrat SemiBold" panose="00000700000000000000" pitchFamily="2" charset="-52"/>
              </a:rPr>
              <a:t>Spring </a:t>
            </a:r>
            <a:r>
              <a:rPr lang="ru-RU" dirty="0">
                <a:latin typeface="Montserrat SemiBold" panose="00000700000000000000" pitchFamily="2" charset="-52"/>
              </a:rPr>
              <a:t>и </a:t>
            </a:r>
            <a:r>
              <a:rPr lang="en-US" dirty="0" err="1">
                <a:latin typeface="Montserrat SemiBold" panose="00000700000000000000" pitchFamily="2" charset="-52"/>
              </a:rPr>
              <a:t>JavaSpring</a:t>
            </a:r>
            <a:endParaRPr lang="ru-RU" dirty="0">
              <a:latin typeface="Montserrat SemiBold" panose="00000700000000000000" pitchFamily="2" charset="-52"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0ECBE7D-8EB1-4A20-A315-7F86FFB7F49F}"/>
              </a:ext>
            </a:extLst>
          </p:cNvPr>
          <p:cNvCxnSpPr>
            <a:cxnSpLocks/>
          </p:cNvCxnSpPr>
          <p:nvPr/>
        </p:nvCxnSpPr>
        <p:spPr>
          <a:xfrm>
            <a:off x="4765964" y="841556"/>
            <a:ext cx="824345" cy="37071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0;p40">
            <a:extLst>
              <a:ext uri="{FF2B5EF4-FFF2-40B4-BE49-F238E27FC236}">
                <a16:creationId xmlns:a16="http://schemas.microsoft.com/office/drawing/2014/main" id="{4616F921-CDF5-4135-AA71-517E06FB3524}"/>
              </a:ext>
            </a:extLst>
          </p:cNvPr>
          <p:cNvSpPr txBox="1">
            <a:spLocks/>
          </p:cNvSpPr>
          <p:nvPr/>
        </p:nvSpPr>
        <p:spPr>
          <a:xfrm>
            <a:off x="2923311" y="464306"/>
            <a:ext cx="193286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quada One"/>
              <a:buNone/>
              <a:defRPr sz="2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600" dirty="0">
                <a:latin typeface="Qanelas" panose="00000500000000000000" pitchFamily="50" charset="-52"/>
              </a:rPr>
              <a:t>Модальное окно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6EFE55A-3086-4925-840F-FC0C04602580}"/>
              </a:ext>
            </a:extLst>
          </p:cNvPr>
          <p:cNvCxnSpPr>
            <a:cxnSpLocks/>
          </p:cNvCxnSpPr>
          <p:nvPr/>
        </p:nvCxnSpPr>
        <p:spPr>
          <a:xfrm flipH="1">
            <a:off x="5982783" y="2420891"/>
            <a:ext cx="537245" cy="32904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210;p40">
            <a:extLst>
              <a:ext uri="{FF2B5EF4-FFF2-40B4-BE49-F238E27FC236}">
                <a16:creationId xmlns:a16="http://schemas.microsoft.com/office/drawing/2014/main" id="{28B627D4-5CF7-4B4C-9FF9-07F92E83C821}"/>
              </a:ext>
            </a:extLst>
          </p:cNvPr>
          <p:cNvSpPr txBox="1">
            <a:spLocks/>
          </p:cNvSpPr>
          <p:nvPr/>
        </p:nvSpPr>
        <p:spPr>
          <a:xfrm>
            <a:off x="6373245" y="2065076"/>
            <a:ext cx="235527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quada One"/>
              <a:buNone/>
              <a:defRPr sz="2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600" dirty="0">
                <a:latin typeface="Qanelas" panose="00000500000000000000" pitchFamily="50" charset="-52"/>
              </a:rPr>
              <a:t>Главная страница с таблицей для заполнения данными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1C632B6-F41A-4FFB-B2F5-30DA173583B2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8" r="20225"/>
          <a:stretch/>
        </p:blipFill>
        <p:spPr bwMode="auto">
          <a:xfrm>
            <a:off x="4662055" y="2819401"/>
            <a:ext cx="3906981" cy="22578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393A0D6-5792-4180-87D9-BD88EE42208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71" y="464306"/>
            <a:ext cx="2430895" cy="13246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3182" y="4772891"/>
            <a:ext cx="31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95;p61">
            <a:extLst>
              <a:ext uri="{FF2B5EF4-FFF2-40B4-BE49-F238E27FC236}">
                <a16:creationId xmlns:a16="http://schemas.microsoft.com/office/drawing/2014/main" id="{C198E746-C3CF-4AA5-A77A-13BBF07B6C41}"/>
              </a:ext>
            </a:extLst>
          </p:cNvPr>
          <p:cNvSpPr txBox="1">
            <a:spLocks/>
          </p:cNvSpPr>
          <p:nvPr/>
        </p:nvSpPr>
        <p:spPr>
          <a:xfrm>
            <a:off x="1003317" y="466021"/>
            <a:ext cx="75865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Squada One"/>
              <a:buNone/>
              <a:defRPr sz="7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071B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sz="2400" dirty="0">
                <a:latin typeface="Montserrat SemiBold" panose="00000700000000000000" pitchFamily="2" charset="-52"/>
              </a:rPr>
              <a:t>Сгенерированная </a:t>
            </a:r>
            <a:r>
              <a:rPr lang="en-US" sz="2400" dirty="0">
                <a:latin typeface="Montserrat SemiBold" panose="00000700000000000000" pitchFamily="2" charset="-52"/>
              </a:rPr>
              <a:t>web-</a:t>
            </a:r>
            <a:r>
              <a:rPr lang="ru-RU" sz="2400" dirty="0">
                <a:latin typeface="Montserrat SemiBold" panose="00000700000000000000" pitchFamily="2" charset="-52"/>
              </a:rPr>
              <a:t>форма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30ECC0-8CB8-42EE-B806-1A6C6EDD2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17" y="1158254"/>
            <a:ext cx="6275582" cy="28269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182" y="4772891"/>
            <a:ext cx="31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8034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10;p40">
            <a:extLst>
              <a:ext uri="{FF2B5EF4-FFF2-40B4-BE49-F238E27FC236}">
                <a16:creationId xmlns:a16="http://schemas.microsoft.com/office/drawing/2014/main" id="{D7CBF50A-5320-40CA-9CF6-06B9EE7025DA}"/>
              </a:ext>
            </a:extLst>
          </p:cNvPr>
          <p:cNvSpPr txBox="1">
            <a:spLocks/>
          </p:cNvSpPr>
          <p:nvPr/>
        </p:nvSpPr>
        <p:spPr>
          <a:xfrm>
            <a:off x="5672299" y="2285400"/>
            <a:ext cx="33470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quada One"/>
              <a:buNone/>
              <a:defRPr sz="2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>
                <a:latin typeface="Montserrat SemiBold" panose="00000700000000000000" pitchFamily="2" charset="-52"/>
              </a:rPr>
              <a:t>	Графическая схема логики 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536D68-2FF1-436B-A5F0-33B54D7EF7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743649"/>
            <a:ext cx="3976255" cy="1904400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619D8D3-7CCB-48BF-8324-1D3CA5BB47C7}"/>
              </a:ext>
            </a:extLst>
          </p:cNvPr>
          <p:cNvCxnSpPr>
            <a:cxnSpLocks/>
          </p:cNvCxnSpPr>
          <p:nvPr/>
        </p:nvCxnSpPr>
        <p:spPr>
          <a:xfrm flipH="1">
            <a:off x="5851356" y="381000"/>
            <a:ext cx="741218" cy="28401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210;p40">
            <a:extLst>
              <a:ext uri="{FF2B5EF4-FFF2-40B4-BE49-F238E27FC236}">
                <a16:creationId xmlns:a16="http://schemas.microsoft.com/office/drawing/2014/main" id="{2E34AD14-E426-4702-82D6-B7D8CD7B8E52}"/>
              </a:ext>
            </a:extLst>
          </p:cNvPr>
          <p:cNvSpPr txBox="1">
            <a:spLocks/>
          </p:cNvSpPr>
          <p:nvPr/>
        </p:nvSpPr>
        <p:spPr>
          <a:xfrm>
            <a:off x="6532572" y="170949"/>
            <a:ext cx="235527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quada One"/>
              <a:buNone/>
              <a:defRPr sz="2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600" dirty="0">
                <a:latin typeface="Qanelas" panose="00000500000000000000" pitchFamily="50" charset="-52"/>
              </a:rPr>
              <a:t>Общая схема работы приложения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F420267-3D0D-4E5A-9692-2BCBF2842D2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1" y="363082"/>
            <a:ext cx="1701802" cy="3844636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F528ACF-C8C5-4DD4-A2A1-C784BF76B496}"/>
              </a:ext>
            </a:extLst>
          </p:cNvPr>
          <p:cNvCxnSpPr>
            <a:cxnSpLocks/>
          </p:cNvCxnSpPr>
          <p:nvPr/>
        </p:nvCxnSpPr>
        <p:spPr>
          <a:xfrm flipH="1" flipV="1">
            <a:off x="2168086" y="3616036"/>
            <a:ext cx="1212423" cy="20781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10;p40">
            <a:extLst>
              <a:ext uri="{FF2B5EF4-FFF2-40B4-BE49-F238E27FC236}">
                <a16:creationId xmlns:a16="http://schemas.microsoft.com/office/drawing/2014/main" id="{EC2C1CE8-DFF0-4692-987B-A5C7AD3B3EDF}"/>
              </a:ext>
            </a:extLst>
          </p:cNvPr>
          <p:cNvSpPr txBox="1">
            <a:spLocks/>
          </p:cNvSpPr>
          <p:nvPr/>
        </p:nvSpPr>
        <p:spPr>
          <a:xfrm>
            <a:off x="3450487" y="3635018"/>
            <a:ext cx="235527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quada One"/>
              <a:buNone/>
              <a:defRPr sz="2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600" dirty="0">
                <a:latin typeface="Qanelas" panose="00000500000000000000" pitchFamily="50" charset="-52"/>
              </a:rPr>
              <a:t>Схема работы главного контроллера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182" y="4772891"/>
            <a:ext cx="31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2F8B4A1-35FF-400B-89C3-694C9276B279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2393097" y="1721662"/>
            <a:ext cx="4357800" cy="464400"/>
          </a:xfrm>
        </p:spPr>
        <p:txBody>
          <a:bodyPr/>
          <a:lstStyle/>
          <a:p>
            <a:r>
              <a:rPr lang="ru-RU" sz="2400" dirty="0">
                <a:latin typeface="Montserrat SemiBold" panose="00000700000000000000" pitchFamily="2" charset="-52"/>
              </a:rPr>
              <a:t>Заключение</a:t>
            </a:r>
          </a:p>
        </p:txBody>
      </p:sp>
      <p:sp>
        <p:nvSpPr>
          <p:cNvPr id="12" name="Google Shape;917;p67">
            <a:extLst>
              <a:ext uri="{FF2B5EF4-FFF2-40B4-BE49-F238E27FC236}">
                <a16:creationId xmlns:a16="http://schemas.microsoft.com/office/drawing/2014/main" id="{5EC068D9-062F-45D0-9CD3-BBC2693CD73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4536" y="2535382"/>
            <a:ext cx="6702663" cy="198812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 algn="l">
              <a:spcBef>
                <a:spcPts val="0"/>
              </a:spcBef>
              <a:buClr>
                <a:schemeClr val="lt2"/>
              </a:buClr>
              <a:buSzPts val="1600"/>
              <a:buFont typeface="Quicksand Light"/>
              <a:buChar char="●"/>
            </a:pPr>
            <a:r>
              <a:rPr lang="ru-RU" sz="1400" dirty="0">
                <a:uFill>
                  <a:noFill/>
                </a:uFill>
                <a:latin typeface="Qanelas" panose="00000500000000000000" pitchFamily="50" charset="-52"/>
              </a:rPr>
              <a:t>Проведен анализ предметной области веб-приложения</a:t>
            </a:r>
          </a:p>
          <a:p>
            <a:pPr lvl="0" indent="-330200" algn="l">
              <a:spcBef>
                <a:spcPts val="0"/>
              </a:spcBef>
              <a:buClr>
                <a:schemeClr val="lt2"/>
              </a:buClr>
              <a:buSzPts val="1600"/>
              <a:buFont typeface="Quicksand Light"/>
              <a:buChar char="●"/>
            </a:pPr>
            <a:r>
              <a:rPr lang="ru-RU" sz="1400" dirty="0">
                <a:uFill>
                  <a:noFill/>
                </a:uFill>
                <a:latin typeface="Qanelas" panose="00000500000000000000" pitchFamily="50" charset="-52"/>
              </a:rPr>
              <a:t>Описана структура данных приложения с использованием UML диаграмм</a:t>
            </a:r>
          </a:p>
          <a:p>
            <a:pPr lvl="0" indent="-330200" algn="l">
              <a:spcBef>
                <a:spcPts val="0"/>
              </a:spcBef>
              <a:buClr>
                <a:schemeClr val="lt2"/>
              </a:buClr>
              <a:buSzPts val="1600"/>
              <a:buFont typeface="Quicksand Light"/>
              <a:buChar char="●"/>
            </a:pPr>
            <a:r>
              <a:rPr lang="ru-RU" sz="1400" dirty="0">
                <a:uFill>
                  <a:noFill/>
                </a:uFill>
                <a:latin typeface="Qanelas" panose="00000500000000000000" pitchFamily="50" charset="-52"/>
              </a:rPr>
              <a:t>Разработана серверная часть программного приложения</a:t>
            </a:r>
          </a:p>
          <a:p>
            <a:pPr lvl="0" indent="-330200" algn="l">
              <a:spcBef>
                <a:spcPts val="0"/>
              </a:spcBef>
              <a:buClr>
                <a:schemeClr val="lt2"/>
              </a:buClr>
              <a:buSzPts val="1600"/>
              <a:buFont typeface="Quicksand Light"/>
              <a:buChar char="●"/>
            </a:pPr>
            <a:r>
              <a:rPr lang="ru-RU" sz="1400" dirty="0">
                <a:uFill>
                  <a:noFill/>
                </a:uFill>
                <a:latin typeface="Qanelas" panose="00000500000000000000" pitchFamily="50" charset="-52"/>
              </a:rPr>
              <a:t>Реализован алгоритм приложения на языке </a:t>
            </a:r>
            <a:r>
              <a:rPr lang="ru-RU" sz="1400" dirty="0" err="1">
                <a:uFill>
                  <a:noFill/>
                </a:uFill>
                <a:latin typeface="Qanelas" panose="00000500000000000000" pitchFamily="50" charset="-52"/>
              </a:rPr>
              <a:t>Javascript</a:t>
            </a:r>
            <a:r>
              <a:rPr lang="ru-RU" sz="1400" dirty="0">
                <a:uFill>
                  <a:noFill/>
                </a:uFill>
                <a:latin typeface="Qanelas" panose="00000500000000000000" pitchFamily="50" charset="-52"/>
              </a:rPr>
              <a:t> и </a:t>
            </a:r>
            <a:r>
              <a:rPr lang="ru-RU" sz="1400" dirty="0" err="1">
                <a:uFill>
                  <a:noFill/>
                </a:uFill>
                <a:latin typeface="Qanelas" panose="00000500000000000000" pitchFamily="50" charset="-52"/>
              </a:rPr>
              <a:t>Java</a:t>
            </a:r>
            <a:r>
              <a:rPr lang="ru-RU" sz="1400" dirty="0">
                <a:uFill>
                  <a:noFill/>
                </a:uFill>
                <a:latin typeface="Qanelas" panose="00000500000000000000" pitchFamily="50" charset="-52"/>
              </a:rPr>
              <a:t> </a:t>
            </a:r>
            <a:r>
              <a:rPr lang="ru-RU" sz="1400" dirty="0" err="1">
                <a:uFill>
                  <a:noFill/>
                </a:uFill>
                <a:latin typeface="Qanelas" panose="00000500000000000000" pitchFamily="50" charset="-52"/>
              </a:rPr>
              <a:t>Spring</a:t>
            </a:r>
            <a:endParaRPr lang="ru-RU" sz="1400" dirty="0">
              <a:uFill>
                <a:noFill/>
              </a:uFill>
              <a:latin typeface="Qanelas" panose="00000500000000000000" pitchFamily="50" charset="-52"/>
            </a:endParaRPr>
          </a:p>
          <a:p>
            <a:pPr lvl="0" indent="-330200" algn="l">
              <a:spcBef>
                <a:spcPts val="0"/>
              </a:spcBef>
              <a:buClr>
                <a:schemeClr val="lt2"/>
              </a:buClr>
              <a:buSzPts val="1600"/>
              <a:buFont typeface="Quicksand Light"/>
              <a:buChar char="●"/>
            </a:pPr>
            <a:r>
              <a:rPr lang="ru-RU" sz="1400" dirty="0">
                <a:uFill>
                  <a:noFill/>
                </a:uFill>
                <a:latin typeface="Qanelas" panose="00000500000000000000" pitchFamily="50" charset="-52"/>
              </a:rPr>
              <a:t>Протестирована работоспособность приложения</a:t>
            </a:r>
          </a:p>
          <a:p>
            <a:pPr lvl="0" indent="-330200" algn="l">
              <a:spcBef>
                <a:spcPts val="0"/>
              </a:spcBef>
              <a:buClr>
                <a:schemeClr val="lt2"/>
              </a:buClr>
              <a:buSzPts val="1600"/>
              <a:buFont typeface="Quicksand Light"/>
              <a:buChar char="●"/>
            </a:pPr>
            <a:r>
              <a:rPr lang="ru-RU" sz="1400" dirty="0">
                <a:uFill>
                  <a:noFill/>
                </a:uFill>
                <a:latin typeface="Qanelas" panose="00000500000000000000" pitchFamily="50" charset="-52"/>
              </a:rPr>
              <a:t>Сделана графическая схема логики приложения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Quicksand Light"/>
              <a:buChar char="●"/>
            </a:pPr>
            <a:r>
              <a:rPr lang="ru-RU" sz="1400" dirty="0">
                <a:uFill>
                  <a:noFill/>
                </a:uFill>
                <a:latin typeface="Qanelas" panose="00000500000000000000" pitchFamily="50" charset="-52"/>
              </a:rPr>
              <a:t>Проведено тестирование веб-приложения</a:t>
            </a:r>
          </a:p>
        </p:txBody>
      </p:sp>
      <p:grpSp>
        <p:nvGrpSpPr>
          <p:cNvPr id="13" name="Google Shape;9404;p78">
            <a:extLst>
              <a:ext uri="{FF2B5EF4-FFF2-40B4-BE49-F238E27FC236}">
                <a16:creationId xmlns:a16="http://schemas.microsoft.com/office/drawing/2014/main" id="{62780E32-9B47-4673-9C05-91ED9DE8D36F}"/>
              </a:ext>
            </a:extLst>
          </p:cNvPr>
          <p:cNvGrpSpPr/>
          <p:nvPr/>
        </p:nvGrpSpPr>
        <p:grpSpPr>
          <a:xfrm>
            <a:off x="824602" y="2641023"/>
            <a:ext cx="457027" cy="340825"/>
            <a:chOff x="5216456" y="3725484"/>
            <a:chExt cx="356196" cy="265631"/>
          </a:xfrm>
        </p:grpSpPr>
        <p:sp>
          <p:nvSpPr>
            <p:cNvPr id="14" name="Google Shape;9405;p78">
              <a:extLst>
                <a:ext uri="{FF2B5EF4-FFF2-40B4-BE49-F238E27FC236}">
                  <a16:creationId xmlns:a16="http://schemas.microsoft.com/office/drawing/2014/main" id="{2685B63C-4F7D-4583-8D89-00C83B797173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406;p78">
              <a:extLst>
                <a:ext uri="{FF2B5EF4-FFF2-40B4-BE49-F238E27FC236}">
                  <a16:creationId xmlns:a16="http://schemas.microsoft.com/office/drawing/2014/main" id="{1F44AA4F-D79A-4DF0-BDBD-21F43BF4DFFC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" name="Google Shape;9404;p78">
            <a:extLst>
              <a:ext uri="{FF2B5EF4-FFF2-40B4-BE49-F238E27FC236}">
                <a16:creationId xmlns:a16="http://schemas.microsoft.com/office/drawing/2014/main" id="{232D5891-DAB4-48B8-B04B-95864B1257D6}"/>
              </a:ext>
            </a:extLst>
          </p:cNvPr>
          <p:cNvGrpSpPr/>
          <p:nvPr/>
        </p:nvGrpSpPr>
        <p:grpSpPr>
          <a:xfrm>
            <a:off x="807233" y="3318411"/>
            <a:ext cx="457027" cy="340825"/>
            <a:chOff x="5216456" y="3725484"/>
            <a:chExt cx="356196" cy="265631"/>
          </a:xfrm>
        </p:grpSpPr>
        <p:sp>
          <p:nvSpPr>
            <p:cNvPr id="17" name="Google Shape;9405;p78">
              <a:extLst>
                <a:ext uri="{FF2B5EF4-FFF2-40B4-BE49-F238E27FC236}">
                  <a16:creationId xmlns:a16="http://schemas.microsoft.com/office/drawing/2014/main" id="{2DF83554-4082-493B-ADD6-4D6717F34CD8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406;p78">
              <a:extLst>
                <a:ext uri="{FF2B5EF4-FFF2-40B4-BE49-F238E27FC236}">
                  <a16:creationId xmlns:a16="http://schemas.microsoft.com/office/drawing/2014/main" id="{0DA88AF3-ACD2-485D-A069-DED49B79B935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9404;p78">
            <a:extLst>
              <a:ext uri="{FF2B5EF4-FFF2-40B4-BE49-F238E27FC236}">
                <a16:creationId xmlns:a16="http://schemas.microsoft.com/office/drawing/2014/main" id="{232D5891-DAB4-48B8-B04B-95864B1257D6}"/>
              </a:ext>
            </a:extLst>
          </p:cNvPr>
          <p:cNvGrpSpPr/>
          <p:nvPr/>
        </p:nvGrpSpPr>
        <p:grpSpPr>
          <a:xfrm>
            <a:off x="786282" y="3995799"/>
            <a:ext cx="457027" cy="340825"/>
            <a:chOff x="5216456" y="3725484"/>
            <a:chExt cx="356196" cy="265631"/>
          </a:xfrm>
        </p:grpSpPr>
        <p:sp>
          <p:nvSpPr>
            <p:cNvPr id="11" name="Google Shape;9405;p78">
              <a:extLst>
                <a:ext uri="{FF2B5EF4-FFF2-40B4-BE49-F238E27FC236}">
                  <a16:creationId xmlns:a16="http://schemas.microsoft.com/office/drawing/2014/main" id="{2DF83554-4082-493B-ADD6-4D6717F34CD8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406;p78">
              <a:extLst>
                <a:ext uri="{FF2B5EF4-FFF2-40B4-BE49-F238E27FC236}">
                  <a16:creationId xmlns:a16="http://schemas.microsoft.com/office/drawing/2014/main" id="{0DA88AF3-ACD2-485D-A069-DED49B79B935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3182" y="4772891"/>
            <a:ext cx="31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0C2E3A"/>
      </a:accent1>
      <a:accent2>
        <a:srgbClr val="110F16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287</Words>
  <Application>Microsoft Office PowerPoint</Application>
  <PresentationFormat>Экран (16:9)</PresentationFormat>
  <Paragraphs>59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2" baseType="lpstr">
      <vt:lpstr>Qanelas</vt:lpstr>
      <vt:lpstr>Nunito Sans Black</vt:lpstr>
      <vt:lpstr>Calibri</vt:lpstr>
      <vt:lpstr>Squada One</vt:lpstr>
      <vt:lpstr>Montserrat SemiBold</vt:lpstr>
      <vt:lpstr>Nunito Sans ExtraBold</vt:lpstr>
      <vt:lpstr>Arial</vt:lpstr>
      <vt:lpstr>Quicksand Light</vt:lpstr>
      <vt:lpstr>Roboto Slab Regular</vt:lpstr>
      <vt:lpstr>Qanelas Light</vt:lpstr>
      <vt:lpstr>Nunito Sans SemiBold</vt:lpstr>
      <vt:lpstr>Elegant waves by slidesgo</vt:lpstr>
      <vt:lpstr>Приложение «Магазин компьютерных комплектующих»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Интернет-ресурс на тему «История анимации»</dc:title>
  <dc:creator>Elizaveta Abrash</dc:creator>
  <cp:lastModifiedBy>DonJuan</cp:lastModifiedBy>
  <cp:revision>29</cp:revision>
  <dcterms:modified xsi:type="dcterms:W3CDTF">2021-07-05T07:00:02Z</dcterms:modified>
</cp:coreProperties>
</file>