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9"/>
  </p:notesMasterIdLst>
  <p:sldIdLst>
    <p:sldId id="274" r:id="rId2"/>
    <p:sldId id="329" r:id="rId3"/>
    <p:sldId id="332" r:id="rId4"/>
    <p:sldId id="367" r:id="rId5"/>
    <p:sldId id="368" r:id="rId6"/>
    <p:sldId id="416" r:id="rId7"/>
    <p:sldId id="417" r:id="rId8"/>
    <p:sldId id="418" r:id="rId9"/>
    <p:sldId id="419" r:id="rId10"/>
    <p:sldId id="427" r:id="rId11"/>
    <p:sldId id="424" r:id="rId12"/>
    <p:sldId id="426" r:id="rId13"/>
    <p:sldId id="425" r:id="rId14"/>
    <p:sldId id="421" r:id="rId15"/>
    <p:sldId id="422" r:id="rId16"/>
    <p:sldId id="42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A5B"/>
    <a:srgbClr val="0C82C1"/>
    <a:srgbClr val="29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22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4882A-074C-4278-BE74-7EF331E8B5A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7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9395" y="1812134"/>
            <a:ext cx="2931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Преимущества </a:t>
            </a:r>
            <a:r>
              <a:rPr lang="en-US" sz="2400" b="1" i="1" dirty="0" smtClean="0"/>
              <a:t>SQL</a:t>
            </a:r>
            <a:r>
              <a:rPr lang="ru-RU" sz="2400" b="1" i="1" dirty="0" smtClean="0"/>
              <a:t>:</a:t>
            </a:r>
            <a:endParaRPr lang="ru-RU" sz="2400" b="1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39395" y="2335539"/>
            <a:ext cx="77723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стандартность;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независимость от конкретных </a:t>
            </a:r>
            <a:r>
              <a:rPr lang="ru-RU" sz="2400" dirty="0" smtClean="0"/>
              <a:t>СУБД;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переноса с одной вычислительной системы на </a:t>
            </a:r>
            <a:r>
              <a:rPr lang="ru-RU" sz="2400" dirty="0" smtClean="0"/>
              <a:t>другую;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реляционная основа языка – </a:t>
            </a:r>
            <a:r>
              <a:rPr lang="ru-RU" sz="2400" dirty="0" smtClean="0"/>
              <a:t>SQL;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создания интерактивных </a:t>
            </a:r>
            <a:r>
              <a:rPr lang="ru-RU" sz="2400" dirty="0" smtClean="0"/>
              <a:t>запросов;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программного доступа к </a:t>
            </a:r>
            <a:r>
              <a:rPr lang="ru-RU" sz="2400" dirty="0" smtClean="0"/>
              <a:t>БД;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обеспечение различного представления </a:t>
            </a:r>
            <a:r>
              <a:rPr lang="ru-RU" sz="2400" dirty="0" smtClean="0"/>
              <a:t>данных;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динамического изменения и расширения структуры </a:t>
            </a:r>
            <a:r>
              <a:rPr lang="ru-RU" sz="2400" dirty="0" smtClean="0"/>
              <a:t>БД;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поддержка архитектуры </a:t>
            </a:r>
            <a:r>
              <a:rPr lang="ru-RU" sz="2400" dirty="0" smtClean="0"/>
              <a:t>клиент-сервер.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90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028" y="1815674"/>
            <a:ext cx="8583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/>
              <a:t>SQL-</a:t>
            </a:r>
            <a:r>
              <a:rPr lang="ru-RU" sz="2400" b="1" i="1" dirty="0"/>
              <a:t>операторы</a:t>
            </a:r>
            <a:endParaRPr lang="ru-RU" sz="2400" b="1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00751" y="2347563"/>
            <a:ext cx="8536897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Идентификаторы </a:t>
            </a:r>
            <a:r>
              <a:rPr lang="ru-RU" sz="2000" b="1" i="1" dirty="0" smtClean="0"/>
              <a:t>SQL </a:t>
            </a:r>
            <a:r>
              <a:rPr lang="ru-RU" sz="2000" dirty="0" smtClean="0"/>
              <a:t>- </a:t>
            </a:r>
            <a:r>
              <a:rPr lang="ru-RU" sz="2000" dirty="0"/>
              <a:t>для обозначения объектов в базе </a:t>
            </a:r>
            <a:r>
              <a:rPr lang="ru-RU" sz="2000" dirty="0" smtClean="0"/>
              <a:t>данных. </a:t>
            </a:r>
          </a:p>
          <a:p>
            <a:pPr>
              <a:spcBef>
                <a:spcPts val="600"/>
              </a:spcBef>
            </a:pPr>
            <a:r>
              <a:rPr lang="ru-RU" sz="2000" b="1" i="1" dirty="0" smtClean="0"/>
              <a:t>Набор символов </a:t>
            </a:r>
            <a:r>
              <a:rPr lang="ru-RU" sz="2000" dirty="0" smtClean="0"/>
              <a:t>в идентификаторах SQL (используется </a:t>
            </a:r>
            <a:r>
              <a:rPr lang="ru-RU" sz="2000" dirty="0"/>
              <a:t>по </a:t>
            </a:r>
            <a:r>
              <a:rPr lang="ru-RU" sz="2000" dirty="0" smtClean="0"/>
              <a:t>умолчанию) определен стандартом и включает: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2000" dirty="0" smtClean="0"/>
              <a:t>строчные </a:t>
            </a:r>
            <a:r>
              <a:rPr lang="ru-RU" sz="2000" dirty="0"/>
              <a:t>и прописные буквы латинского алфавита ( A-Z, a-z </a:t>
            </a:r>
            <a:r>
              <a:rPr lang="ru-RU" sz="2000" dirty="0" smtClean="0"/>
              <a:t>);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2000" dirty="0" smtClean="0"/>
              <a:t>цифры </a:t>
            </a:r>
            <a:r>
              <a:rPr lang="ru-RU" sz="2000" dirty="0"/>
              <a:t>( 0-9 </a:t>
            </a:r>
            <a:r>
              <a:rPr lang="ru-RU" sz="2000" dirty="0" smtClean="0"/>
              <a:t>);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2000" dirty="0" smtClean="0"/>
              <a:t>символ </a:t>
            </a:r>
            <a:r>
              <a:rPr lang="ru-RU" sz="2000" dirty="0"/>
              <a:t>подчеркивания ( _ ). </a:t>
            </a:r>
            <a:endParaRPr lang="ru-RU" sz="2000" dirty="0" smtClean="0"/>
          </a:p>
          <a:p>
            <a:r>
              <a:rPr lang="ru-RU" sz="2000" dirty="0" smtClean="0"/>
              <a:t>На </a:t>
            </a:r>
            <a:r>
              <a:rPr lang="ru-RU" sz="2000" dirty="0"/>
              <a:t>формат идентификатора накладываются </a:t>
            </a:r>
            <a:r>
              <a:rPr lang="ru-RU" sz="2000" dirty="0" smtClean="0"/>
              <a:t>ограничения</a:t>
            </a:r>
            <a:r>
              <a:rPr lang="ru-RU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идентификатор может иметь длину до 128 символов;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идентификатор должен начинаться с буквы;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идентификатор не может содержать пробелы.</a:t>
            </a:r>
          </a:p>
          <a:p>
            <a:r>
              <a:rPr lang="ru-RU" dirty="0">
                <a:solidFill>
                  <a:srgbClr val="0070C0"/>
                </a:solidFill>
              </a:rPr>
              <a:t>&lt;идентификатор&gt;::=&lt;буква&gt;</a:t>
            </a:r>
          </a:p>
          <a:p>
            <a:r>
              <a:rPr lang="ru-RU" dirty="0">
                <a:solidFill>
                  <a:srgbClr val="0070C0"/>
                </a:solidFill>
              </a:rPr>
              <a:t>	{&lt;буква&gt;|&lt;цифра&gt;}[,...n]</a:t>
            </a:r>
          </a:p>
        </p:txBody>
      </p:sp>
    </p:spTree>
    <p:extLst>
      <p:ext uri="{BB962C8B-B14F-4D97-AF65-F5344CB8AC3E}">
        <p14:creationId xmlns:p14="http://schemas.microsoft.com/office/powerpoint/2010/main" val="27709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4263" y="1757801"/>
            <a:ext cx="8583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/>
              <a:t>SQL-</a:t>
            </a:r>
            <a:r>
              <a:rPr lang="ru-RU" sz="2400" b="1" i="1" dirty="0"/>
              <a:t>операторы</a:t>
            </a:r>
            <a:endParaRPr lang="ru-RU" sz="2400" b="1" i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58625" y="5860211"/>
            <a:ext cx="3229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&lt;</a:t>
            </a:r>
            <a:r>
              <a:rPr lang="ru-RU" dirty="0">
                <a:solidFill>
                  <a:srgbClr val="0070C0"/>
                </a:solidFill>
              </a:rPr>
              <a:t>идентификатор&gt;::=&lt;буква&gt;</a:t>
            </a:r>
          </a:p>
          <a:p>
            <a:r>
              <a:rPr lang="ru-RU" dirty="0">
                <a:solidFill>
                  <a:srgbClr val="0070C0"/>
                </a:solidFill>
              </a:rPr>
              <a:t>	{&lt;буква&gt;|&lt;цифра&gt;}[,...n]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96463"/>
              </p:ext>
            </p:extLst>
          </p:nvPr>
        </p:nvGraphicFramePr>
        <p:xfrm>
          <a:off x="358625" y="2773857"/>
          <a:ext cx="8403598" cy="2899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6937">
                  <a:extLst>
                    <a:ext uri="{9D8B030D-6E8A-4147-A177-3AD203B41FA5}">
                      <a16:colId xmlns:a16="http://schemas.microsoft.com/office/drawing/2014/main" val="4291897877"/>
                    </a:ext>
                  </a:extLst>
                </a:gridCol>
                <a:gridCol w="7426661">
                  <a:extLst>
                    <a:ext uri="{9D8B030D-6E8A-4147-A177-3AD203B41FA5}">
                      <a16:colId xmlns:a16="http://schemas.microsoft.com/office/drawing/2014/main" val="4139135047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Символ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Обозначение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0903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::=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 Равно по определению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6286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|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 Необходимость выбора одного из нескольких приведенных значений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398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&lt;…&gt;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 Описанная с помощью метаязыка структура языка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6604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{…}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 Обязательный выбор некоторой конструкции из списка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0717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[…]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Необязательный выбор некоторой конструкции из списка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180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[,…n]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 Необязательная возможность повторения конструкции от нуля до нескольких раз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43217512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940441" y="2346012"/>
            <a:ext cx="7211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Символы для задания синтаксических </a:t>
            </a:r>
            <a:r>
              <a:rPr lang="ru-RU" sz="2400" i="1" dirty="0" smtClean="0"/>
              <a:t>определений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1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894" y="887290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4263" y="1482998"/>
            <a:ext cx="8583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/>
              <a:t>Типы данных языка SQL, определенные стандартом</a:t>
            </a:r>
            <a:endParaRPr lang="ru-RU" sz="2400" b="1" i="1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73573"/>
              </p:ext>
            </p:extLst>
          </p:nvPr>
        </p:nvGraphicFramePr>
        <p:xfrm>
          <a:off x="347240" y="2032366"/>
          <a:ext cx="8490408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2998">
                  <a:extLst>
                    <a:ext uri="{9D8B030D-6E8A-4147-A177-3AD203B41FA5}">
                      <a16:colId xmlns:a16="http://schemas.microsoft.com/office/drawing/2014/main" val="3935777791"/>
                    </a:ext>
                  </a:extLst>
                </a:gridCol>
                <a:gridCol w="5197410">
                  <a:extLst>
                    <a:ext uri="{9D8B030D-6E8A-4147-A177-3AD203B41FA5}">
                      <a16:colId xmlns:a16="http://schemas.microsoft.com/office/drawing/2014/main" val="274450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Тип данных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Объявления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878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Символьный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CHAR | VARCHAR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933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Битовый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BIT | BIT VARYING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5708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Точные числа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NUMERIC | DECIMAL | INTEGER | SMALLINT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6148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Округленные числа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FLOAT | REAL | DOUBLE PRECISION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497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Дата/время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DATE | TIME | TIMESTAMP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1940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Интервал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INTERVAL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4096177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21535" y="4038108"/>
            <a:ext cx="426527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&lt;</a:t>
            </a:r>
            <a:r>
              <a:rPr lang="ru-RU" sz="1600" dirty="0" err="1"/>
              <a:t>символьный_тип</a:t>
            </a:r>
            <a:r>
              <a:rPr lang="ru-RU" sz="1600" dirty="0"/>
              <a:t>&gt;::=</a:t>
            </a:r>
          </a:p>
          <a:p>
            <a:r>
              <a:rPr lang="ru-RU" sz="1600" dirty="0"/>
              <a:t>{ </a:t>
            </a:r>
            <a:r>
              <a:rPr lang="en-US" sz="1600" dirty="0"/>
              <a:t>CHARACTER [ VARYING][</a:t>
            </a:r>
            <a:r>
              <a:rPr lang="ru-RU" sz="1600" dirty="0"/>
              <a:t>длина] | [</a:t>
            </a:r>
            <a:r>
              <a:rPr lang="en-US" sz="1600" dirty="0"/>
              <a:t>CHAR | 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VARCHAR][</a:t>
            </a:r>
            <a:r>
              <a:rPr lang="ru-RU" sz="1600" dirty="0"/>
              <a:t>длина</a:t>
            </a:r>
            <a:r>
              <a:rPr lang="ru-RU" sz="1600" dirty="0" smtClean="0"/>
              <a:t>]}</a:t>
            </a:r>
          </a:p>
          <a:p>
            <a:r>
              <a:rPr lang="ru-RU" sz="1600" dirty="0" smtClean="0"/>
              <a:t>&lt;</a:t>
            </a:r>
            <a:r>
              <a:rPr lang="ru-RU" sz="1600" dirty="0" err="1"/>
              <a:t>битовый_тип</a:t>
            </a:r>
            <a:r>
              <a:rPr lang="ru-RU" sz="1600" dirty="0"/>
              <a:t>&gt;::=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BIT [VARYING][</a:t>
            </a:r>
            <a:r>
              <a:rPr lang="ru-RU" sz="1600" dirty="0"/>
              <a:t>длина</a:t>
            </a:r>
            <a:r>
              <a:rPr lang="ru-RU" sz="1600" dirty="0" smtClean="0"/>
              <a:t>]</a:t>
            </a:r>
          </a:p>
          <a:p>
            <a:r>
              <a:rPr lang="ru-RU" sz="1600" dirty="0" smtClean="0"/>
              <a:t>&lt;</a:t>
            </a:r>
            <a:r>
              <a:rPr lang="ru-RU" sz="1600" dirty="0" err="1"/>
              <a:t>фиксированный_тип</a:t>
            </a:r>
            <a:r>
              <a:rPr lang="ru-RU" sz="1600" dirty="0"/>
              <a:t>&gt;::=</a:t>
            </a:r>
          </a:p>
          <a:p>
            <a:r>
              <a:rPr lang="ru-RU" sz="1600" dirty="0"/>
              <a:t>{</a:t>
            </a:r>
            <a:r>
              <a:rPr lang="en-US" sz="1600" dirty="0"/>
              <a:t>NUMERIC[</a:t>
            </a:r>
            <a:r>
              <a:rPr lang="ru-RU" sz="1600" dirty="0"/>
              <a:t>точность[,масштаб]]|{</a:t>
            </a:r>
            <a:r>
              <a:rPr lang="en-US" sz="1600" dirty="0"/>
              <a:t>DECIMAL|DEC}</a:t>
            </a:r>
          </a:p>
          <a:p>
            <a:r>
              <a:rPr lang="en-US" sz="1600" dirty="0"/>
              <a:t>	[</a:t>
            </a:r>
            <a:r>
              <a:rPr lang="ru-RU" sz="1600" dirty="0"/>
              <a:t>точность[, масштаб]]</a:t>
            </a:r>
          </a:p>
          <a:p>
            <a:pPr>
              <a:spcAft>
                <a:spcPts val="1200"/>
              </a:spcAft>
            </a:pPr>
            <a:r>
              <a:rPr lang="ru-RU" sz="1600" dirty="0"/>
              <a:t>| {</a:t>
            </a:r>
            <a:r>
              <a:rPr lang="en-US" sz="1600" dirty="0"/>
              <a:t>INTEGER |INT}| SMALLINT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4597" y="4182519"/>
            <a:ext cx="386305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&lt;</a:t>
            </a:r>
            <a:r>
              <a:rPr lang="ru-RU" sz="1600" dirty="0" err="1"/>
              <a:t>вещественный_тип</a:t>
            </a:r>
            <a:r>
              <a:rPr lang="ru-RU" sz="1600" dirty="0"/>
              <a:t>&gt;::=</a:t>
            </a:r>
          </a:p>
          <a:p>
            <a:r>
              <a:rPr lang="ru-RU" sz="1600" dirty="0"/>
              <a:t>{ </a:t>
            </a:r>
            <a:r>
              <a:rPr lang="en-US" sz="1600" dirty="0"/>
              <a:t>FLOAT [</a:t>
            </a:r>
            <a:r>
              <a:rPr lang="ru-RU" sz="1600" dirty="0"/>
              <a:t>точность]| </a:t>
            </a:r>
            <a:r>
              <a:rPr lang="en-US" sz="1600" dirty="0"/>
              <a:t>REAL |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	DOUBLE PRECISION}</a:t>
            </a:r>
          </a:p>
          <a:p>
            <a:r>
              <a:rPr lang="en-US" sz="1600" dirty="0"/>
              <a:t>&lt;</a:t>
            </a:r>
            <a:r>
              <a:rPr lang="ru-RU" sz="1600" dirty="0" err="1"/>
              <a:t>тип_даты</a:t>
            </a:r>
            <a:r>
              <a:rPr lang="ru-RU" sz="1600" dirty="0"/>
              <a:t>/времени&gt;::=</a:t>
            </a:r>
          </a:p>
          <a:p>
            <a:r>
              <a:rPr lang="ru-RU" sz="1600" dirty="0"/>
              <a:t>{</a:t>
            </a:r>
            <a:r>
              <a:rPr lang="en-US" sz="1600" dirty="0"/>
              <a:t>DATE | TIME[</a:t>
            </a:r>
            <a:r>
              <a:rPr lang="ru-RU" sz="1600" dirty="0"/>
              <a:t>точность][</a:t>
            </a:r>
            <a:r>
              <a:rPr lang="en-US" sz="1600" dirty="0"/>
              <a:t>WITH TIME ZONE]| </a:t>
            </a:r>
          </a:p>
          <a:p>
            <a:r>
              <a:rPr lang="en-US" sz="1600" dirty="0"/>
              <a:t>   TIMESTAMP[</a:t>
            </a:r>
            <a:r>
              <a:rPr lang="ru-RU" sz="1600" dirty="0"/>
              <a:t>точность][</a:t>
            </a:r>
            <a:r>
              <a:rPr lang="en-US" sz="1600" dirty="0"/>
              <a:t>WITH TIME ZONE]}</a:t>
            </a:r>
          </a:p>
        </p:txBody>
      </p:sp>
    </p:spTree>
    <p:extLst>
      <p:ext uri="{BB962C8B-B14F-4D97-AF65-F5344CB8AC3E}">
        <p14:creationId xmlns:p14="http://schemas.microsoft.com/office/powerpoint/2010/main" val="10434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07" y="868805"/>
            <a:ext cx="8050906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557" y="1481684"/>
            <a:ext cx="7654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Создание </a:t>
            </a:r>
            <a:r>
              <a:rPr lang="ru-RU" sz="2000" b="1" i="1" dirty="0" smtClean="0"/>
              <a:t>таблиц </a:t>
            </a:r>
            <a:r>
              <a:rPr lang="ru-RU" sz="2000" i="1" dirty="0" smtClean="0"/>
              <a:t>(</a:t>
            </a:r>
            <a:r>
              <a:rPr lang="ru-RU" sz="2000" i="1" dirty="0"/>
              <a:t>Базовое </a:t>
            </a:r>
            <a:r>
              <a:rPr lang="ru-RU" sz="2000" i="1" dirty="0" smtClean="0"/>
              <a:t>определение оператора </a:t>
            </a:r>
            <a:r>
              <a:rPr lang="en-US" sz="2000" b="1" i="1" dirty="0"/>
              <a:t>CREATE TABLE</a:t>
            </a:r>
            <a:r>
              <a:rPr lang="ru-RU" sz="2000" b="1" i="1" dirty="0" smtClean="0"/>
              <a:t> </a:t>
            </a:r>
            <a:r>
              <a:rPr lang="ru-RU" sz="2000" i="1" dirty="0" smtClean="0"/>
              <a:t>)</a:t>
            </a:r>
            <a:endParaRPr lang="ru-RU" sz="2000" b="1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9557" y="1881980"/>
            <a:ext cx="8866207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CREATE TABLE </a:t>
            </a:r>
            <a:r>
              <a:rPr lang="ru-RU" sz="1600" dirty="0" err="1"/>
              <a:t>имя_таблицы</a:t>
            </a:r>
            <a:endParaRPr lang="ru-RU" sz="1600" dirty="0"/>
          </a:p>
          <a:p>
            <a:r>
              <a:rPr lang="ru-RU" sz="1600" dirty="0"/>
              <a:t>({ </a:t>
            </a:r>
            <a:r>
              <a:rPr lang="ru-RU" sz="1600" dirty="0" err="1"/>
              <a:t>имя_столбца</a:t>
            </a:r>
            <a:r>
              <a:rPr lang="ru-RU" sz="1600" dirty="0"/>
              <a:t> </a:t>
            </a:r>
            <a:r>
              <a:rPr lang="ru-RU" sz="1600" dirty="0" err="1"/>
              <a:t>тип_даных</a:t>
            </a:r>
            <a:r>
              <a:rPr lang="ru-RU" sz="1600" dirty="0"/>
              <a:t> [</a:t>
            </a:r>
            <a:r>
              <a:rPr lang="en-US" sz="1600" dirty="0"/>
              <a:t>NOT NULL] [UNIQUE]</a:t>
            </a:r>
          </a:p>
          <a:p>
            <a:r>
              <a:rPr lang="en-US" sz="1600" dirty="0"/>
              <a:t>[DEFAULT </a:t>
            </a:r>
            <a:r>
              <a:rPr lang="ru-RU" sz="1600" dirty="0"/>
              <a:t>значение по умолчанию]</a:t>
            </a:r>
          </a:p>
          <a:p>
            <a:r>
              <a:rPr lang="ru-RU" sz="1600" dirty="0"/>
              <a:t>[</a:t>
            </a:r>
            <a:r>
              <a:rPr lang="en-US" sz="1600" dirty="0"/>
              <a:t>CHECK (</a:t>
            </a:r>
            <a:r>
              <a:rPr lang="ru-RU" sz="1600" dirty="0"/>
              <a:t>условие проверки на допустимость) [,...]}</a:t>
            </a:r>
          </a:p>
          <a:p>
            <a:r>
              <a:rPr lang="ru-RU" sz="1600" dirty="0"/>
              <a:t>[</a:t>
            </a:r>
            <a:r>
              <a:rPr lang="en-US" sz="1600" dirty="0"/>
              <a:t>PRIMARY KEY (</a:t>
            </a:r>
            <a:r>
              <a:rPr lang="ru-RU" sz="1600" dirty="0"/>
              <a:t>список столбцов),]</a:t>
            </a:r>
          </a:p>
          <a:p>
            <a:r>
              <a:rPr lang="ru-RU" sz="1600" dirty="0"/>
              <a:t>{[</a:t>
            </a:r>
            <a:r>
              <a:rPr lang="en-US" sz="1600" dirty="0"/>
              <a:t>UNIQUE (</a:t>
            </a:r>
            <a:r>
              <a:rPr lang="ru-RU" sz="1600" dirty="0"/>
              <a:t>список столбцов),] [,...]}</a:t>
            </a:r>
          </a:p>
          <a:p>
            <a:r>
              <a:rPr lang="ru-RU" sz="1600" dirty="0"/>
              <a:t>{[</a:t>
            </a:r>
            <a:r>
              <a:rPr lang="en-US" sz="1600" dirty="0" smtClean="0"/>
              <a:t>FOREING </a:t>
            </a:r>
            <a:r>
              <a:rPr lang="en-US" sz="1600" dirty="0"/>
              <a:t>KEY {</a:t>
            </a:r>
            <a:r>
              <a:rPr lang="ru-RU" sz="1600" dirty="0"/>
              <a:t>список столбцов внешних ключей)</a:t>
            </a:r>
          </a:p>
          <a:p>
            <a:r>
              <a:rPr lang="en-US" sz="1600" dirty="0"/>
              <a:t>REFERENCES </a:t>
            </a:r>
            <a:r>
              <a:rPr lang="ru-RU" sz="1600" dirty="0"/>
              <a:t>имя родительской таблицы [(список столбцов ключей-кандидатов)],</a:t>
            </a:r>
          </a:p>
          <a:p>
            <a:r>
              <a:rPr lang="ru-RU" sz="1600" dirty="0"/>
              <a:t>[</a:t>
            </a:r>
            <a:r>
              <a:rPr lang="en-US" sz="1600" dirty="0"/>
              <a:t>MATCH {PARTIAL | FULL}</a:t>
            </a:r>
          </a:p>
          <a:p>
            <a:r>
              <a:rPr lang="en-US" sz="1600" dirty="0"/>
              <a:t>[ON UPDATE </a:t>
            </a:r>
            <a:r>
              <a:rPr lang="ru-RU" sz="1600" dirty="0"/>
              <a:t>правило ссылочной целостности]</a:t>
            </a:r>
          </a:p>
          <a:p>
            <a:r>
              <a:rPr lang="ru-RU" sz="1600" dirty="0"/>
              <a:t>[</a:t>
            </a:r>
            <a:r>
              <a:rPr lang="en-US" sz="1600" dirty="0"/>
              <a:t>ON DELETE </a:t>
            </a:r>
            <a:r>
              <a:rPr lang="ru-RU" sz="1600" dirty="0"/>
              <a:t>правило ссылочной целостности]] [,...]}</a:t>
            </a:r>
          </a:p>
          <a:p>
            <a:r>
              <a:rPr lang="ru-RU" sz="1600" dirty="0"/>
              <a:t>{[</a:t>
            </a:r>
            <a:r>
              <a:rPr lang="en-US" sz="1600" dirty="0"/>
              <a:t>CHECK (</a:t>
            </a:r>
            <a:r>
              <a:rPr lang="ru-RU" sz="1600" dirty="0"/>
              <a:t>условие проверки на допустимость)] [,...]})</a:t>
            </a:r>
          </a:p>
          <a:p>
            <a:pPr>
              <a:spcBef>
                <a:spcPts val="600"/>
              </a:spcBef>
            </a:pPr>
            <a:r>
              <a:rPr lang="ru-RU" sz="1600" i="1" dirty="0" smtClean="0">
                <a:solidFill>
                  <a:srgbClr val="0070C0"/>
                </a:solidFill>
              </a:rPr>
              <a:t>Пример оператора </a:t>
            </a:r>
            <a:r>
              <a:rPr lang="ru-RU" sz="1600" i="1" dirty="0">
                <a:solidFill>
                  <a:srgbClr val="0070C0"/>
                </a:solidFill>
              </a:rPr>
              <a:t>создания </a:t>
            </a:r>
            <a:r>
              <a:rPr lang="ru-RU" sz="1600" i="1" dirty="0" smtClean="0">
                <a:solidFill>
                  <a:srgbClr val="0070C0"/>
                </a:solidFill>
              </a:rPr>
              <a:t>таблицы:</a:t>
            </a:r>
            <a:endParaRPr lang="ru-RU" sz="1600" i="1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CREATE TABLE </a:t>
            </a:r>
            <a:r>
              <a:rPr lang="en-US" sz="1600" dirty="0" smtClean="0">
                <a:solidFill>
                  <a:srgbClr val="0070C0"/>
                </a:solidFill>
              </a:rPr>
              <a:t>s1 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ru-RU" sz="1600" dirty="0">
                <a:solidFill>
                  <a:srgbClr val="0070C0"/>
                </a:solidFill>
              </a:rPr>
              <a:t>ФИО </a:t>
            </a:r>
            <a:r>
              <a:rPr lang="en-US" sz="1600" dirty="0" smtClean="0">
                <a:solidFill>
                  <a:srgbClr val="0070C0"/>
                </a:solidFill>
              </a:rPr>
              <a:t>VARCHAR </a:t>
            </a:r>
            <a:r>
              <a:rPr lang="en-US" sz="1600" dirty="0">
                <a:solidFill>
                  <a:srgbClr val="0070C0"/>
                </a:solidFill>
              </a:rPr>
              <a:t>(20) NOT NULL, </a:t>
            </a:r>
            <a:r>
              <a:rPr lang="ru-RU" sz="1600" dirty="0">
                <a:solidFill>
                  <a:srgbClr val="0070C0"/>
                </a:solidFill>
              </a:rPr>
              <a:t>Дисциплина </a:t>
            </a:r>
            <a:r>
              <a:rPr lang="en-US" sz="1600" dirty="0" smtClean="0">
                <a:solidFill>
                  <a:srgbClr val="0070C0"/>
                </a:solidFill>
              </a:rPr>
              <a:t>VA</a:t>
            </a:r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dirty="0" smtClean="0">
                <a:solidFill>
                  <a:srgbClr val="0070C0"/>
                </a:solidFill>
              </a:rPr>
              <a:t>CHAR </a:t>
            </a:r>
            <a:r>
              <a:rPr lang="en-US" sz="1600" dirty="0">
                <a:solidFill>
                  <a:srgbClr val="0070C0"/>
                </a:solidFill>
              </a:rPr>
              <a:t>(20) NOT NULL, </a:t>
            </a:r>
            <a:r>
              <a:rPr lang="ru-RU" sz="1600" dirty="0">
                <a:solidFill>
                  <a:srgbClr val="0070C0"/>
                </a:solidFill>
              </a:rPr>
              <a:t>Оценка </a:t>
            </a:r>
            <a:r>
              <a:rPr lang="en-US" sz="1600" dirty="0">
                <a:solidFill>
                  <a:srgbClr val="0070C0"/>
                </a:solidFill>
              </a:rPr>
              <a:t>SMALLINT NOT NULL);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PRIMARY KEY (</a:t>
            </a:r>
            <a:r>
              <a:rPr lang="ru-RU" sz="1600" dirty="0">
                <a:solidFill>
                  <a:srgbClr val="0070C0"/>
                </a:solidFill>
              </a:rPr>
              <a:t>ФИО, Дисциплина),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FOREING </a:t>
            </a:r>
            <a:r>
              <a:rPr lang="en-US" sz="1600" dirty="0">
                <a:solidFill>
                  <a:srgbClr val="0070C0"/>
                </a:solidFill>
              </a:rPr>
              <a:t>KEY </a:t>
            </a:r>
            <a:r>
              <a:rPr lang="ru-RU" sz="1600" dirty="0">
                <a:solidFill>
                  <a:srgbClr val="0070C0"/>
                </a:solidFill>
              </a:rPr>
              <a:t>ФИО </a:t>
            </a:r>
            <a:r>
              <a:rPr lang="en-US" sz="1600" dirty="0">
                <a:solidFill>
                  <a:srgbClr val="0070C0"/>
                </a:solidFill>
              </a:rPr>
              <a:t>REFERENCES S2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ON UPDATE CASCADE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ON DELETE CASCADE);</a:t>
            </a:r>
          </a:p>
        </p:txBody>
      </p:sp>
    </p:spTree>
    <p:extLst>
      <p:ext uri="{BB962C8B-B14F-4D97-AF65-F5344CB8AC3E}">
        <p14:creationId xmlns:p14="http://schemas.microsoft.com/office/powerpoint/2010/main" val="24939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97" y="985231"/>
            <a:ext cx="8086122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187" y="1630824"/>
            <a:ext cx="2494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Обновление таблиц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8857" y="2287809"/>
            <a:ext cx="8895143" cy="382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[COLUMN]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столбца тип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NULL] [UNIQUE]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[DEFAULT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 по умолчанию] 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(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условие проверки на допустимость)]]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[COLUMN] ]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RISTRICT | CASCADE]]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[ADD [CONSTRAINT [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ограничения)] ограничение]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CONSTRAINT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 ограничения 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RISTRICT I CASCADE]]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[ALTER [COLUMN] SET DEFAULT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 по умолчанию]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(COLUMN] DROP DEFAULT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ru-RU" i="1" dirty="0">
                <a:solidFill>
                  <a:srgbClr val="0070C0"/>
                </a:solidFill>
              </a:rPr>
              <a:t>Пример оператора </a:t>
            </a:r>
            <a:r>
              <a:rPr lang="ru-RU" i="1" dirty="0" smtClean="0">
                <a:solidFill>
                  <a:srgbClr val="0070C0"/>
                </a:solidFill>
              </a:rPr>
              <a:t>обновления </a:t>
            </a:r>
            <a:r>
              <a:rPr lang="ru-RU" i="1" dirty="0">
                <a:solidFill>
                  <a:srgbClr val="0070C0"/>
                </a:solidFill>
              </a:rPr>
              <a:t>таблицы: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ALTER TABLE s1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ADD </a:t>
            </a:r>
            <a:r>
              <a:rPr lang="en-US" dirty="0" err="1">
                <a:solidFill>
                  <a:srgbClr val="0070C0"/>
                </a:solidFill>
              </a:rPr>
              <a:t>Группа</a:t>
            </a:r>
            <a:r>
              <a:rPr lang="en-US" dirty="0">
                <a:solidFill>
                  <a:srgbClr val="0070C0"/>
                </a:solidFill>
              </a:rPr>
              <a:t> varchar (7) NOT NULL;</a:t>
            </a:r>
          </a:p>
        </p:txBody>
      </p:sp>
    </p:spTree>
    <p:extLst>
      <p:ext uri="{BB962C8B-B14F-4D97-AF65-F5344CB8AC3E}">
        <p14:creationId xmlns:p14="http://schemas.microsoft.com/office/powerpoint/2010/main" val="42406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97" y="985231"/>
            <a:ext cx="8086122" cy="656985"/>
          </a:xfrm>
        </p:spPr>
        <p:txBody>
          <a:bodyPr/>
          <a:lstStyle/>
          <a:p>
            <a:r>
              <a:rPr lang="ru-RU" sz="4400" b="0" dirty="0"/>
              <a:t>Операторы определения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187" y="1630824"/>
            <a:ext cx="2189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Удаление таблиц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8346" y="2091040"/>
            <a:ext cx="88951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RISTRICT I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CASCADE]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i="1" dirty="0" smtClean="0">
                <a:solidFill>
                  <a:srgbClr val="0070C0"/>
                </a:solidFill>
              </a:rPr>
              <a:t>Пример </a:t>
            </a:r>
            <a:r>
              <a:rPr lang="ru-RU" i="1" dirty="0">
                <a:solidFill>
                  <a:srgbClr val="0070C0"/>
                </a:solidFill>
              </a:rPr>
              <a:t>оператора </a:t>
            </a:r>
            <a:r>
              <a:rPr lang="ru-RU" i="1" dirty="0" smtClean="0">
                <a:solidFill>
                  <a:srgbClr val="0070C0"/>
                </a:solidFill>
              </a:rPr>
              <a:t>удаления </a:t>
            </a:r>
            <a:r>
              <a:rPr lang="ru-RU" i="1" dirty="0">
                <a:solidFill>
                  <a:srgbClr val="0070C0"/>
                </a:solidFill>
              </a:rPr>
              <a:t>таблицы: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DROP TABLE s1;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8346" y="3295891"/>
            <a:ext cx="5017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Операторы создания и удаления индексов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8346" y="3803171"/>
            <a:ext cx="4454489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Создать индекс</a:t>
            </a:r>
            <a:r>
              <a:rPr lang="ru-RU" dirty="0" smtClean="0"/>
              <a:t>:</a:t>
            </a:r>
          </a:p>
          <a:p>
            <a:r>
              <a:rPr lang="en-US" dirty="0"/>
              <a:t>CREATE [UNIQUE] INDEX </a:t>
            </a:r>
            <a:r>
              <a:rPr lang="ru-RU" dirty="0" err="1"/>
              <a:t>имя_индекса</a:t>
            </a:r>
            <a:endParaRPr lang="ru-RU" dirty="0"/>
          </a:p>
          <a:p>
            <a:r>
              <a:rPr lang="en-US" dirty="0"/>
              <a:t>OK </a:t>
            </a:r>
            <a:r>
              <a:rPr lang="ru-RU" dirty="0" err="1"/>
              <a:t>имя_таблицы</a:t>
            </a:r>
            <a:r>
              <a:rPr lang="ru-RU" dirty="0"/>
              <a:t> (столбец [</a:t>
            </a:r>
            <a:r>
              <a:rPr lang="en-US" dirty="0"/>
              <a:t>ASC| DESC] [,_.])</a:t>
            </a:r>
          </a:p>
          <a:p>
            <a:pPr>
              <a:spcBef>
                <a:spcPts val="600"/>
              </a:spcBef>
            </a:pPr>
            <a:r>
              <a:rPr lang="ru-RU" dirty="0" smtClean="0"/>
              <a:t>Удалить </a:t>
            </a:r>
            <a:r>
              <a:rPr lang="ru-RU" dirty="0"/>
              <a:t>индекс:</a:t>
            </a:r>
          </a:p>
          <a:p>
            <a:r>
              <a:rPr lang="en-US" dirty="0"/>
              <a:t>DROP INDEX </a:t>
            </a:r>
            <a:r>
              <a:rPr lang="ru-RU" dirty="0" err="1" smtClean="0"/>
              <a:t>имя_индекса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6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СТРУКТУРА </a:t>
            </a:r>
            <a:r>
              <a:rPr lang="en-US" sz="4800" dirty="0"/>
              <a:t>SQL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994719"/>
            <a:ext cx="8229600" cy="689397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1895118"/>
            <a:ext cx="8349049" cy="4239463"/>
          </a:xfrm>
        </p:spPr>
        <p:txBody>
          <a:bodyPr/>
          <a:lstStyle/>
          <a:p>
            <a:r>
              <a:rPr lang="ru-RU" dirty="0" smtClean="0"/>
              <a:t>Языки </a:t>
            </a:r>
            <a:r>
              <a:rPr lang="ru-RU" dirty="0"/>
              <a:t>баз </a:t>
            </a:r>
            <a:r>
              <a:rPr lang="ru-RU" dirty="0" smtClean="0"/>
              <a:t>данных</a:t>
            </a:r>
            <a:r>
              <a:rPr lang="ru-RU" dirty="0"/>
              <a:t>.</a:t>
            </a:r>
            <a:endParaRPr lang="en-US" dirty="0" smtClean="0"/>
          </a:p>
          <a:p>
            <a:r>
              <a:rPr lang="ru-RU" dirty="0" smtClean="0"/>
              <a:t>Структура </a:t>
            </a:r>
            <a:r>
              <a:rPr lang="en-US" dirty="0"/>
              <a:t>SQL</a:t>
            </a:r>
            <a:r>
              <a:rPr lang="ru-RU" dirty="0" smtClean="0"/>
              <a:t>.</a:t>
            </a:r>
          </a:p>
          <a:p>
            <a:r>
              <a:rPr lang="ru-RU" dirty="0"/>
              <a:t>Операторы определения </a:t>
            </a:r>
            <a:r>
              <a:rPr lang="ru-RU" dirty="0" smtClean="0"/>
              <a:t>данных.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542" y="1159465"/>
            <a:ext cx="7277100" cy="656985"/>
          </a:xfrm>
        </p:spPr>
        <p:txBody>
          <a:bodyPr/>
          <a:lstStyle/>
          <a:p>
            <a:r>
              <a:rPr lang="ru-RU" sz="4400" b="0" dirty="0"/>
              <a:t>Языки баз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0721" y="2431961"/>
            <a:ext cx="8745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SDL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Schema </a:t>
            </a:r>
            <a:r>
              <a:rPr lang="en-US" sz="2400" b="1" i="1" dirty="0"/>
              <a:t>Definition </a:t>
            </a:r>
            <a:r>
              <a:rPr lang="en-US" sz="2400" b="1" i="1" dirty="0" smtClean="0"/>
              <a:t>Language</a:t>
            </a:r>
            <a:r>
              <a:rPr lang="ru-RU" sz="2400" b="1" i="1" dirty="0" smtClean="0"/>
              <a:t>)</a:t>
            </a:r>
            <a:r>
              <a:rPr lang="ru-RU" sz="2400" dirty="0" smtClean="0"/>
              <a:t>- </a:t>
            </a:r>
            <a:r>
              <a:rPr lang="ru-RU" sz="2400" dirty="0"/>
              <a:t>язык определения схемы БД .</a:t>
            </a:r>
            <a:endParaRPr lang="ru-RU" sz="2400" dirty="0" smtClean="0"/>
          </a:p>
          <a:p>
            <a:endParaRPr lang="ru-RU" sz="2400" b="1" i="1" dirty="0" smtClean="0"/>
          </a:p>
          <a:p>
            <a:r>
              <a:rPr lang="en-US" sz="2400" b="1" i="1" dirty="0" smtClean="0"/>
              <a:t>DML </a:t>
            </a:r>
            <a:r>
              <a:rPr lang="ru-RU" sz="2400" b="1" i="1" dirty="0" smtClean="0"/>
              <a:t>(</a:t>
            </a:r>
            <a:r>
              <a:rPr lang="en-US" sz="2400" b="1" i="1" dirty="0" smtClean="0"/>
              <a:t>Data </a:t>
            </a:r>
            <a:r>
              <a:rPr lang="en-US" sz="2400" b="1" i="1" dirty="0"/>
              <a:t>Manipulation </a:t>
            </a:r>
            <a:r>
              <a:rPr lang="en-US" sz="2400" b="1" i="1" dirty="0" smtClean="0"/>
              <a:t>Language</a:t>
            </a:r>
            <a:r>
              <a:rPr lang="ru-RU" sz="2400" b="1" i="1" dirty="0" smtClean="0"/>
              <a:t>) </a:t>
            </a:r>
            <a:r>
              <a:rPr lang="ru-RU" sz="2400" dirty="0" smtClean="0"/>
              <a:t>- </a:t>
            </a:r>
            <a:r>
              <a:rPr lang="ru-RU" sz="2400" dirty="0"/>
              <a:t>язык манипулирования </a:t>
            </a:r>
            <a:r>
              <a:rPr lang="ru-RU" sz="2400" dirty="0" smtClean="0"/>
              <a:t>данными. </a:t>
            </a:r>
          </a:p>
          <a:p>
            <a:endParaRPr lang="ru-RU" sz="2400" b="1" i="1" dirty="0" smtClean="0"/>
          </a:p>
          <a:p>
            <a:r>
              <a:rPr lang="en-US" sz="2400" b="1" i="1" dirty="0" smtClean="0"/>
              <a:t>SQL </a:t>
            </a:r>
            <a:r>
              <a:rPr lang="en-US" sz="2400" b="1" i="1" dirty="0"/>
              <a:t>(Structured Query Language)</a:t>
            </a:r>
            <a:r>
              <a:rPr lang="ru-RU" dirty="0"/>
              <a:t>- </a:t>
            </a:r>
            <a:r>
              <a:rPr lang="ru-RU" sz="2400" dirty="0"/>
              <a:t>стандартный </a:t>
            </a:r>
            <a:r>
              <a:rPr lang="ru-RU" sz="2400" dirty="0" smtClean="0"/>
              <a:t>интегрированный </a:t>
            </a:r>
            <a:r>
              <a:rPr lang="ru-RU" sz="2400" dirty="0"/>
              <a:t>язык, содержащий все необходимые средства для работы с БД. </a:t>
            </a:r>
          </a:p>
        </p:txBody>
      </p:sp>
    </p:spTree>
    <p:extLst>
      <p:ext uri="{BB962C8B-B14F-4D97-AF65-F5344CB8AC3E}">
        <p14:creationId xmlns:p14="http://schemas.microsoft.com/office/powerpoint/2010/main" val="18525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586" y="1650670"/>
            <a:ext cx="8583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/>
              <a:t>Операторы определения данных </a:t>
            </a:r>
            <a:endParaRPr lang="ru-RU" sz="2400" b="1" i="1" dirty="0" smtClean="0"/>
          </a:p>
          <a:p>
            <a:pPr algn="ctr"/>
            <a:r>
              <a:rPr lang="en-US" sz="2400" b="1" i="1" dirty="0" smtClean="0"/>
              <a:t>DDL</a:t>
            </a:r>
            <a:r>
              <a:rPr lang="ru-RU" sz="2400" b="1" i="1" dirty="0" smtClean="0"/>
              <a:t> (</a:t>
            </a:r>
            <a:r>
              <a:rPr lang="en-US" sz="2400" b="1" i="1" dirty="0"/>
              <a:t>Data Definition Language </a:t>
            </a:r>
            <a:r>
              <a:rPr lang="ru-RU" sz="2400" b="1" i="1" dirty="0" smtClean="0"/>
              <a:t>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7109"/>
              </p:ext>
            </p:extLst>
          </p:nvPr>
        </p:nvGraphicFramePr>
        <p:xfrm>
          <a:off x="376499" y="2708432"/>
          <a:ext cx="8484472" cy="3512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159">
                  <a:extLst>
                    <a:ext uri="{9D8B030D-6E8A-4147-A177-3AD203B41FA5}">
                      <a16:colId xmlns:a16="http://schemas.microsoft.com/office/drawing/2014/main" val="3270092205"/>
                    </a:ext>
                  </a:extLst>
                </a:gridCol>
                <a:gridCol w="2257337">
                  <a:extLst>
                    <a:ext uri="{9D8B030D-6E8A-4147-A177-3AD203B41FA5}">
                      <a16:colId xmlns:a16="http://schemas.microsoft.com/office/drawing/2014/main" val="1452075712"/>
                    </a:ext>
                  </a:extLst>
                </a:gridCol>
                <a:gridCol w="4136976">
                  <a:extLst>
                    <a:ext uri="{9D8B030D-6E8A-4147-A177-3AD203B41FA5}">
                      <a16:colId xmlns:a16="http://schemas.microsoft.com/office/drawing/2014/main" val="338097735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Оператор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Смысл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Действие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9997671"/>
                  </a:ext>
                </a:extLst>
              </a:tr>
              <a:tr h="29018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CREATE TABLE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Создать таблицу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новую таблицу в БД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2345840822"/>
                  </a:ext>
                </a:extLst>
              </a:tr>
              <a:tr h="289368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DROP TABLE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Удалить таблицу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Удаляет таблицу из БД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1665027830"/>
                  </a:ext>
                </a:extLst>
              </a:tr>
              <a:tr h="665544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ALTER TABLE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Изменить таблицу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Изменяет структуру существующей таблицы или ограничения целостности, задаваемые для данной таблицы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1598946353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CREATE VIEW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Создать представление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виртуальную таблицу, соответствующую некоторому SQL-запросу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981084591"/>
                  </a:ext>
                </a:extLst>
              </a:tr>
              <a:tr h="306729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ALTER VIEW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Изменить представление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Изменяет ранее созданное представление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1942924030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DROP VIEW</a:t>
                      </a:r>
                      <a:r>
                        <a:rPr lang="ru-RU" sz="1100">
                          <a:effectLst/>
                        </a:rPr>
                        <a:t>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Удалить представление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Удаляет ранее созданное представление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572708872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CREATE INDEX</a:t>
                      </a:r>
                      <a:r>
                        <a:rPr lang="ru-RU" sz="1100">
                          <a:effectLst/>
                        </a:rPr>
                        <a:t>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Создать индекс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индекс для таблицы для обеспечения быстрого доступа по атрибутам, входящим в индекс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3628728510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DROP INDEX</a:t>
                      </a:r>
                      <a:r>
                        <a:rPr lang="ru-RU" sz="1100">
                          <a:effectLst/>
                        </a:rPr>
                        <a:t>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Удалить индекс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Удаляет ранее созданный индекс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extLst>
                  <a:ext uri="{0D108BD9-81ED-4DB2-BD59-A6C34878D82A}">
                    <a16:rowId xmlns:a16="http://schemas.microsoft.com/office/drawing/2014/main" val="365548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586" y="1650670"/>
            <a:ext cx="8583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/>
              <a:t>Операторы манипулирования данными </a:t>
            </a:r>
            <a:endParaRPr lang="ru-RU" sz="2400" b="1" i="1" dirty="0" smtClean="0"/>
          </a:p>
          <a:p>
            <a:pPr algn="ctr"/>
            <a:r>
              <a:rPr lang="ru-RU" sz="2400" b="1" i="1" dirty="0" smtClean="0"/>
              <a:t>DMP (</a:t>
            </a:r>
            <a:r>
              <a:rPr lang="ru-RU" sz="2400" b="1" i="1" dirty="0" err="1"/>
              <a:t>Data</a:t>
            </a:r>
            <a:r>
              <a:rPr lang="ru-RU" sz="2400" b="1" i="1" dirty="0"/>
              <a:t> </a:t>
            </a:r>
            <a:r>
              <a:rPr lang="ru-RU" sz="2400" b="1" i="1" dirty="0" err="1"/>
              <a:t>Manipulation</a:t>
            </a:r>
            <a:r>
              <a:rPr lang="ru-RU" sz="2400" b="1" i="1" dirty="0"/>
              <a:t> </a:t>
            </a:r>
            <a:r>
              <a:rPr lang="ru-RU" sz="2400" b="1" i="1" dirty="0" err="1" smtClean="0"/>
              <a:t>Language</a:t>
            </a:r>
            <a:r>
              <a:rPr lang="ru-RU" sz="2400" b="1" i="1" dirty="0" smtClean="0"/>
              <a:t> 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21560"/>
              </p:ext>
            </p:extLst>
          </p:nvPr>
        </p:nvGraphicFramePr>
        <p:xfrm>
          <a:off x="457198" y="2754775"/>
          <a:ext cx="8356923" cy="2714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561">
                  <a:extLst>
                    <a:ext uri="{9D8B030D-6E8A-4147-A177-3AD203B41FA5}">
                      <a16:colId xmlns:a16="http://schemas.microsoft.com/office/drawing/2014/main" val="1181823116"/>
                    </a:ext>
                  </a:extLst>
                </a:gridCol>
                <a:gridCol w="1220172">
                  <a:extLst>
                    <a:ext uri="{9D8B030D-6E8A-4147-A177-3AD203B41FA5}">
                      <a16:colId xmlns:a16="http://schemas.microsoft.com/office/drawing/2014/main" val="1559706334"/>
                    </a:ext>
                  </a:extLst>
                </a:gridCol>
                <a:gridCol w="5956190">
                  <a:extLst>
                    <a:ext uri="{9D8B030D-6E8A-4147-A177-3AD203B41FA5}">
                      <a16:colId xmlns:a16="http://schemas.microsoft.com/office/drawing/2014/main" val="2424994489"/>
                    </a:ext>
                  </a:extLst>
                </a:gridCol>
              </a:tblGrid>
              <a:tr h="42999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Смысл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Действие </a:t>
                      </a:r>
                      <a:endParaRPr lang="ru-RU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9782483"/>
                  </a:ext>
                </a:extLst>
              </a:tr>
              <a:tr h="1015383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DELETE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Удалить строки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Удаляет одну или несколько строк, соответствующих условиям фильтрации, из базовой таблицы. Применение оператора согласуется с принципами поддержки целостности, поэтому этот оператор не всегда может быть выполнен корректно, даже если синтаксически он записан правильно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511646"/>
                  </a:ext>
                </a:extLst>
              </a:tr>
              <a:tr h="75890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INSERT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Вставить строку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Вставляет одну строку в базовую таблицу. Допустимы модификации оператора, при которых сразу несколько строк могут быть перенесены из одной таблицы или запроса в базовую таблицу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994215"/>
                  </a:ext>
                </a:extLst>
              </a:tr>
              <a:tr h="509981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UPDATE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Обновить строку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Обновляет значения одного или нескольких столбцов в одной или нескольких строках, соответствующих условиям фильтрации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94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583" y="1807820"/>
            <a:ext cx="8583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/>
              <a:t>Язык запросов </a:t>
            </a:r>
            <a:endParaRPr lang="ru-RU" sz="2400" b="1" i="1" dirty="0" smtClean="0"/>
          </a:p>
          <a:p>
            <a:pPr algn="ctr"/>
            <a:r>
              <a:rPr lang="en-US" sz="2400" b="1" i="1" dirty="0" smtClean="0"/>
              <a:t>DQL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(</a:t>
            </a:r>
            <a:r>
              <a:rPr lang="en-US" sz="2400" b="1" i="1" dirty="0"/>
              <a:t>Data Query Language </a:t>
            </a:r>
            <a:r>
              <a:rPr lang="en-US" sz="2400" b="1" i="1" dirty="0" smtClean="0"/>
              <a:t>)</a:t>
            </a:r>
            <a:endParaRPr lang="ru-RU" sz="2400" b="1" i="1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68057"/>
              </p:ext>
            </p:extLst>
          </p:nvPr>
        </p:nvGraphicFramePr>
        <p:xfrm>
          <a:off x="243239" y="2731626"/>
          <a:ext cx="8652075" cy="919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3766">
                  <a:extLst>
                    <a:ext uri="{9D8B030D-6E8A-4147-A177-3AD203B41FA5}">
                      <a16:colId xmlns:a16="http://schemas.microsoft.com/office/drawing/2014/main" val="2864426656"/>
                    </a:ext>
                  </a:extLst>
                </a:gridCol>
                <a:gridCol w="1336876">
                  <a:extLst>
                    <a:ext uri="{9D8B030D-6E8A-4147-A177-3AD203B41FA5}">
                      <a16:colId xmlns:a16="http://schemas.microsoft.com/office/drawing/2014/main" val="2525144121"/>
                    </a:ext>
                  </a:extLst>
                </a:gridCol>
                <a:gridCol w="6111433">
                  <a:extLst>
                    <a:ext uri="{9D8B030D-6E8A-4147-A177-3AD203B41FA5}">
                      <a16:colId xmlns:a16="http://schemas.microsoft.com/office/drawing/2014/main" val="2497835607"/>
                    </a:ext>
                  </a:extLst>
                </a:gridCol>
              </a:tblGrid>
              <a:tr h="313995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Оператор 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Смысл 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Действие 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1299184"/>
                  </a:ext>
                </a:extLst>
              </a:tr>
              <a:tr h="605708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SELECT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Выбрать строки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Оператор, заменяющий все операторы реляционной алгебры и позволяющий сформировать результирующее отношение, соответствующее запросу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672258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930478" y="3789179"/>
            <a:ext cx="5277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i="1" dirty="0"/>
              <a:t>Средства управления транзакциями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12189"/>
              </p:ext>
            </p:extLst>
          </p:nvPr>
        </p:nvGraphicFramePr>
        <p:xfrm>
          <a:off x="220091" y="4333254"/>
          <a:ext cx="8698374" cy="2183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536">
                  <a:extLst>
                    <a:ext uri="{9D8B030D-6E8A-4147-A177-3AD203B41FA5}">
                      <a16:colId xmlns:a16="http://schemas.microsoft.com/office/drawing/2014/main" val="2016272308"/>
                    </a:ext>
                  </a:extLst>
                </a:gridCol>
                <a:gridCol w="2465408">
                  <a:extLst>
                    <a:ext uri="{9D8B030D-6E8A-4147-A177-3AD203B41FA5}">
                      <a16:colId xmlns:a16="http://schemas.microsoft.com/office/drawing/2014/main" val="1735753504"/>
                    </a:ext>
                  </a:extLst>
                </a:gridCol>
                <a:gridCol w="4832430">
                  <a:extLst>
                    <a:ext uri="{9D8B030D-6E8A-4147-A177-3AD203B41FA5}">
                      <a16:colId xmlns:a16="http://schemas.microsoft.com/office/drawing/2014/main" val="4070154225"/>
                    </a:ext>
                  </a:extLst>
                </a:gridCol>
              </a:tblGrid>
              <a:tr h="29662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Оператор 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Смысл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Действие 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9144876"/>
                  </a:ext>
                </a:extLst>
              </a:tr>
              <a:tr h="59254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COMMIT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Завершить транзакцию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Завершить комплексную взаимосвязанную обработку информации, объединенную в транзакцию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6652088"/>
                  </a:ext>
                </a:extLst>
              </a:tr>
              <a:tr h="559365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ROLLBACK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Откатить транзакцию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Отменить изменения, проведенные в ходе выполнения транзакции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8397499"/>
                  </a:ext>
                </a:extLst>
              </a:tr>
              <a:tr h="73452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SAVEPOINT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Сохранить промежуточную точку выполнения транзакции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Сохранить промежуточное состояние БД, пометить его для того, чтобы можно было в дальнейшем к нему вернуться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189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9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04721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7586" y="1505154"/>
            <a:ext cx="8583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/>
              <a:t>Средства администрирования данных</a:t>
            </a:r>
            <a:endParaRPr lang="ru-RU" sz="2400" b="1" i="1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82350"/>
              </p:ext>
            </p:extLst>
          </p:nvPr>
        </p:nvGraphicFramePr>
        <p:xfrm>
          <a:off x="179578" y="1979270"/>
          <a:ext cx="8779399" cy="4490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559">
                  <a:extLst>
                    <a:ext uri="{9D8B030D-6E8A-4147-A177-3AD203B41FA5}">
                      <a16:colId xmlns:a16="http://schemas.microsoft.com/office/drawing/2014/main" val="3464797113"/>
                    </a:ext>
                  </a:extLst>
                </a:gridCol>
                <a:gridCol w="2513273">
                  <a:extLst>
                    <a:ext uri="{9D8B030D-6E8A-4147-A177-3AD203B41FA5}">
                      <a16:colId xmlns:a16="http://schemas.microsoft.com/office/drawing/2014/main" val="365993462"/>
                    </a:ext>
                  </a:extLst>
                </a:gridCol>
                <a:gridCol w="4592567">
                  <a:extLst>
                    <a:ext uri="{9D8B030D-6E8A-4147-A177-3AD203B41FA5}">
                      <a16:colId xmlns:a16="http://schemas.microsoft.com/office/drawing/2014/main" val="2623289099"/>
                    </a:ext>
                  </a:extLst>
                </a:gridCol>
              </a:tblGrid>
              <a:tr h="21680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 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Смысл </a:t>
                      </a: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Действие </a:t>
                      </a: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098847211"/>
                  </a:ext>
                </a:extLst>
              </a:tr>
              <a:tr h="589541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ALTER DATABASE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Изменить БД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Изменить набор основных объектов в базе данных, ограничений, касающихся всем базы данных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extLst>
                  <a:ext uri="{0D108BD9-81ED-4DB2-BD59-A6C34878D82A}">
                    <a16:rowId xmlns:a16="http://schemas.microsoft.com/office/drawing/2014/main" val="3286597270"/>
                  </a:ext>
                </a:extLst>
              </a:tr>
              <a:tr h="44215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ALTER-DBAREA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Изменить область хранения БД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Изменить ранее созданную область храпения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extLst>
                  <a:ext uri="{0D108BD9-81ED-4DB2-BD59-A6C34878D82A}">
                    <a16:rowId xmlns:a16="http://schemas.microsoft.com/office/drawing/2014/main" val="1376718411"/>
                  </a:ext>
                </a:extLst>
              </a:tr>
              <a:tr h="2947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ALTER PASSWORD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Изменить пароль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Изменить пароль для всей базы данных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extLst>
                  <a:ext uri="{0D108BD9-81ED-4DB2-BD59-A6C34878D82A}">
                    <a16:rowId xmlns:a16="http://schemas.microsoft.com/office/drawing/2014/main" val="2920030460"/>
                  </a:ext>
                </a:extLst>
              </a:tr>
              <a:tr h="44215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CREATE DATABASE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Создать БД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Создать новую базу данных, определив основные параметры для нее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extLst>
                  <a:ext uri="{0D108BD9-81ED-4DB2-BD59-A6C34878D82A}">
                    <a16:rowId xmlns:a16="http://schemas.microsoft.com/office/drawing/2014/main" val="3528323771"/>
                  </a:ext>
                </a:extLst>
              </a:tr>
              <a:tr h="44215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CREATE DBAREA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Создать область хранения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Создать новую область хранения и сделать ее доступной для размещения данных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extLst>
                  <a:ext uri="{0D108BD9-81ED-4DB2-BD59-A6C34878D82A}">
                    <a16:rowId xmlns:a16="http://schemas.microsoft.com/office/drawing/2014/main" val="3225941430"/>
                  </a:ext>
                </a:extLst>
              </a:tr>
              <a:tr h="589541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DROP DATABASE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Удалить БД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Удалить существующую базу данных (только в том случае, когда вы имеете право выполнить это действие)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extLst>
                  <a:ext uri="{0D108BD9-81ED-4DB2-BD59-A6C34878D82A}">
                    <a16:rowId xmlns:a16="http://schemas.microsoft.com/office/drawing/2014/main" val="1407044086"/>
                  </a:ext>
                </a:extLst>
              </a:tr>
              <a:tr h="589541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DROP DBAREA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Удалить область хранения БД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Удалить существующую область хранения (если в ней на настоящий момент не располагаются активные данные)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extLst>
                  <a:ext uri="{0D108BD9-81ED-4DB2-BD59-A6C34878D82A}">
                    <a16:rowId xmlns:a16="http://schemas.microsoft.com/office/drawing/2014/main" val="622837873"/>
                  </a:ext>
                </a:extLst>
              </a:tr>
              <a:tr h="44215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GRANT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Предоставить права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Предоставить нрава доступа на ряд действий над некоторым объектом БД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extLst>
                  <a:ext uri="{0D108BD9-81ED-4DB2-BD59-A6C34878D82A}">
                    <a16:rowId xmlns:a16="http://schemas.microsoft.com/office/drawing/2014/main" val="897619945"/>
                  </a:ext>
                </a:extLst>
              </a:tr>
              <a:tr h="44215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REVOKE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Лишить прав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Лишить прав доступа к некоторому объекту или некоторым действиям над объектом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 anchor="ctr"/>
                </a:tc>
                <a:extLst>
                  <a:ext uri="{0D108BD9-81ED-4DB2-BD59-A6C34878D82A}">
                    <a16:rowId xmlns:a16="http://schemas.microsoft.com/office/drawing/2014/main" val="1387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5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Структура </a:t>
            </a:r>
            <a:r>
              <a:rPr lang="en-US" sz="4400" b="0" dirty="0"/>
              <a:t>SQL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5856" y="1972001"/>
            <a:ext cx="8583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/>
              <a:t>Программный </a:t>
            </a:r>
            <a:r>
              <a:rPr lang="en-US" sz="2400" b="1" i="1" dirty="0"/>
              <a:t>SQL</a:t>
            </a:r>
            <a:endParaRPr lang="ru-RU" sz="2400" b="1" i="1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9565"/>
              </p:ext>
            </p:extLst>
          </p:nvPr>
        </p:nvGraphicFramePr>
        <p:xfrm>
          <a:off x="214130" y="2774413"/>
          <a:ext cx="8646839" cy="1090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572">
                  <a:extLst>
                    <a:ext uri="{9D8B030D-6E8A-4147-A177-3AD203B41FA5}">
                      <a16:colId xmlns:a16="http://schemas.microsoft.com/office/drawing/2014/main" val="2050644820"/>
                    </a:ext>
                  </a:extLst>
                </a:gridCol>
                <a:gridCol w="2806861">
                  <a:extLst>
                    <a:ext uri="{9D8B030D-6E8A-4147-A177-3AD203B41FA5}">
                      <a16:colId xmlns:a16="http://schemas.microsoft.com/office/drawing/2014/main" val="291368026"/>
                    </a:ext>
                  </a:extLst>
                </a:gridCol>
                <a:gridCol w="4821406">
                  <a:extLst>
                    <a:ext uri="{9D8B030D-6E8A-4147-A177-3AD203B41FA5}">
                      <a16:colId xmlns:a16="http://schemas.microsoft.com/office/drawing/2014/main" val="201394929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Оператор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Смысл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Действие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025844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DECLARE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Определяет курсор для запроса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Задает некоторое имя и определяет связанный с ним запрос к БД, который соответствует виртуальному набору данных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0543710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OPEN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Открыть курсор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Формирует виртуальный набор данных, соответствующий описанию указанного курсора и текущему состоянию БД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083920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76241"/>
              </p:ext>
            </p:extLst>
          </p:nvPr>
        </p:nvGraphicFramePr>
        <p:xfrm>
          <a:off x="214131" y="3856912"/>
          <a:ext cx="8646839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784">
                  <a:extLst>
                    <a:ext uri="{9D8B030D-6E8A-4147-A177-3AD203B41FA5}">
                      <a16:colId xmlns:a16="http://schemas.microsoft.com/office/drawing/2014/main" val="1915267731"/>
                    </a:ext>
                  </a:extLst>
                </a:gridCol>
                <a:gridCol w="2818436">
                  <a:extLst>
                    <a:ext uri="{9D8B030D-6E8A-4147-A177-3AD203B41FA5}">
                      <a16:colId xmlns:a16="http://schemas.microsoft.com/office/drawing/2014/main" val="122202727"/>
                    </a:ext>
                  </a:extLst>
                </a:gridCol>
                <a:gridCol w="4815619">
                  <a:extLst>
                    <a:ext uri="{9D8B030D-6E8A-4147-A177-3AD203B41FA5}">
                      <a16:colId xmlns:a16="http://schemas.microsoft.com/office/drawing/2014/main" val="58318042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FETCH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Считать строку из множества строк, определенных курсором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Считывает очередную строку, заданную параметром команды из виртуального набора данных, соответствующего открытому курсору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9648076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CLOSE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Закрыть курсор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Прекращает доступ к виртуальному набору данных, соответствующему указанному курсору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8472719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PREPARE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Подготовить оператор SQL к динамическому выполнению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Сгенерировать план выполнения запроса, соответствующего заданному оператору SQL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705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8584</TotalTime>
  <Words>1199</Words>
  <Application>Microsoft Office PowerPoint</Application>
  <PresentationFormat>Экран (4:3)</PresentationFormat>
  <Paragraphs>258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PT Sans</vt:lpstr>
      <vt:lpstr>Times New Roman</vt:lpstr>
      <vt:lpstr>Wingdings</vt:lpstr>
      <vt:lpstr>Специальное оформление</vt:lpstr>
      <vt:lpstr>РАЗРАБОТКА БАЗ ДАННЫХ</vt:lpstr>
      <vt:lpstr>ТЕМА      СТРУКТУРА SQL</vt:lpstr>
      <vt:lpstr>План лекции</vt:lpstr>
      <vt:lpstr>Языки баз данных</vt:lpstr>
      <vt:lpstr>Структура SQL</vt:lpstr>
      <vt:lpstr>Структура SQL</vt:lpstr>
      <vt:lpstr>Структура SQL</vt:lpstr>
      <vt:lpstr>Структура SQL</vt:lpstr>
      <vt:lpstr>Структура SQL</vt:lpstr>
      <vt:lpstr>Структура SQL</vt:lpstr>
      <vt:lpstr>Структура SQL</vt:lpstr>
      <vt:lpstr>Структура SQL</vt:lpstr>
      <vt:lpstr>Структура SQL</vt:lpstr>
      <vt:lpstr>Операторы определения данных</vt:lpstr>
      <vt:lpstr>Операторы определения данных</vt:lpstr>
      <vt:lpstr>Операторы определения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537</cp:revision>
  <dcterms:created xsi:type="dcterms:W3CDTF">2015-07-29T11:14:37Z</dcterms:created>
  <dcterms:modified xsi:type="dcterms:W3CDTF">2021-09-29T19:39:39Z</dcterms:modified>
</cp:coreProperties>
</file>