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2"/>
  </p:notesMasterIdLst>
  <p:sldIdLst>
    <p:sldId id="274" r:id="rId2"/>
    <p:sldId id="329" r:id="rId3"/>
    <p:sldId id="332" r:id="rId4"/>
    <p:sldId id="333" r:id="rId5"/>
    <p:sldId id="355" r:id="rId6"/>
    <p:sldId id="334" r:id="rId7"/>
    <p:sldId id="357" r:id="rId8"/>
    <p:sldId id="358" r:id="rId9"/>
    <p:sldId id="360" r:id="rId10"/>
    <p:sldId id="337" r:id="rId11"/>
    <p:sldId id="364" r:id="rId12"/>
    <p:sldId id="363" r:id="rId13"/>
    <p:sldId id="339" r:id="rId14"/>
    <p:sldId id="348" r:id="rId15"/>
    <p:sldId id="341" r:id="rId16"/>
    <p:sldId id="349" r:id="rId17"/>
    <p:sldId id="351" r:id="rId18"/>
    <p:sldId id="350" r:id="rId19"/>
    <p:sldId id="365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405" r:id="rId59"/>
    <p:sldId id="406" r:id="rId60"/>
    <p:sldId id="264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A5B"/>
    <a:srgbClr val="0C82C1"/>
    <a:srgbClr val="29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1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8226-1A4E-4610-99ED-FBD2B871A86A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882A-074C-4278-BE74-7EF331E8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4882A-074C-4278-BE74-7EF331E8B5A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5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1617504"/>
            <a:ext cx="8641444" cy="1062035"/>
          </a:xfrm>
        </p:spPr>
        <p:txBody>
          <a:bodyPr/>
          <a:lstStyle/>
          <a:p>
            <a:pPr algn="ctr"/>
            <a:r>
              <a:rPr lang="ru-RU" dirty="0" smtClean="0"/>
              <a:t>РАЗРАБОТКА БАЗ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Богомольная Г.В.</a:t>
            </a:r>
          </a:p>
          <a:p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73526" y="2341562"/>
            <a:ext cx="84473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Функциональной зависимостью </a:t>
            </a:r>
            <a:r>
              <a:rPr lang="ru-RU" sz="2000" i="1" dirty="0"/>
              <a:t>набора атрибутов </a:t>
            </a:r>
            <a:r>
              <a:rPr lang="ru-RU" sz="2000" b="1" i="1" dirty="0"/>
              <a:t>В</a:t>
            </a:r>
            <a:r>
              <a:rPr lang="ru-RU" sz="2000" i="1" dirty="0"/>
              <a:t> отношения </a:t>
            </a:r>
            <a:r>
              <a:rPr lang="ru-RU" sz="2000" b="1" i="1" dirty="0"/>
              <a:t>R</a:t>
            </a:r>
            <a:r>
              <a:rPr lang="ru-RU" sz="2000" i="1" dirty="0"/>
              <a:t> от набора атрибутов </a:t>
            </a:r>
            <a:r>
              <a:rPr lang="ru-RU" sz="2000" b="1" i="1" dirty="0"/>
              <a:t>А</a:t>
            </a:r>
            <a:r>
              <a:rPr lang="ru-RU" sz="2000" i="1" dirty="0"/>
              <a:t> того же отношения, обозначаемой как </a:t>
            </a:r>
            <a:r>
              <a:rPr lang="ru-RU" sz="2000" b="1" i="1" dirty="0" smtClean="0"/>
              <a:t>R.A </a:t>
            </a:r>
            <a:r>
              <a:rPr lang="ru-RU" sz="2000" b="1" i="1" dirty="0"/>
              <a:t>-&gt; R.B</a:t>
            </a:r>
            <a:r>
              <a:rPr lang="ru-RU" sz="2000" i="1" dirty="0"/>
              <a:t> или  </a:t>
            </a:r>
            <a:r>
              <a:rPr lang="ru-RU" sz="2000" b="1" i="1" dirty="0"/>
              <a:t>А -&gt; В  </a:t>
            </a:r>
            <a:r>
              <a:rPr lang="ru-RU" sz="2000" i="1" dirty="0"/>
              <a:t>называется такое соотношение проекций </a:t>
            </a:r>
            <a:r>
              <a:rPr lang="ru-RU" sz="2000" b="1" i="1" dirty="0"/>
              <a:t>R[А]</a:t>
            </a:r>
            <a:r>
              <a:rPr lang="ru-RU" sz="2000" i="1" dirty="0"/>
              <a:t> и </a:t>
            </a:r>
            <a:r>
              <a:rPr lang="ru-RU" sz="2000" b="1" i="1" dirty="0"/>
              <a:t>R[В]</a:t>
            </a:r>
            <a:r>
              <a:rPr lang="ru-RU" sz="2000" i="1" dirty="0"/>
              <a:t>, при котором в каждый </a:t>
            </a:r>
            <a:r>
              <a:rPr lang="ru-RU" sz="2000" i="1" dirty="0" smtClean="0"/>
              <a:t>момент </a:t>
            </a:r>
            <a:r>
              <a:rPr lang="ru-RU" sz="2000" i="1" dirty="0"/>
              <a:t>времени любому элементу проекции </a:t>
            </a:r>
            <a:r>
              <a:rPr lang="ru-RU" sz="2000" b="1" i="1" dirty="0"/>
              <a:t>R[А]</a:t>
            </a:r>
            <a:r>
              <a:rPr lang="ru-RU" sz="2000" i="1" dirty="0"/>
              <a:t> соответствует только один </a:t>
            </a:r>
            <a:r>
              <a:rPr lang="ru-RU" sz="2000" i="1" dirty="0" smtClean="0"/>
              <a:t>элемент </a:t>
            </a:r>
            <a:r>
              <a:rPr lang="ru-RU" sz="2000" i="1" dirty="0"/>
              <a:t>проекции </a:t>
            </a:r>
            <a:r>
              <a:rPr lang="ru-RU" sz="2000" b="1" i="1" dirty="0"/>
              <a:t>R[В]</a:t>
            </a:r>
            <a:r>
              <a:rPr lang="ru-RU" sz="2000" i="1" dirty="0"/>
              <a:t> , входящий вместе с ним в какой-либо кортеж отношения </a:t>
            </a:r>
            <a:r>
              <a:rPr lang="ru-RU" sz="2000" b="1" i="1" dirty="0"/>
              <a:t>R</a:t>
            </a:r>
            <a:r>
              <a:rPr lang="ru-RU" sz="2000" i="1" dirty="0"/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3526" y="4472197"/>
            <a:ext cx="85779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 smtClean="0"/>
              <a:t>Полная функциональная </a:t>
            </a:r>
            <a:r>
              <a:rPr lang="ru-RU" sz="2000" b="1" i="1" dirty="0"/>
              <a:t>зависимость R.A -&gt; </a:t>
            </a:r>
            <a:r>
              <a:rPr lang="ru-RU" sz="2000" b="1" i="1" dirty="0" smtClean="0"/>
              <a:t>R.B </a:t>
            </a:r>
            <a:r>
              <a:rPr lang="ru-RU" sz="2000" dirty="0" smtClean="0"/>
              <a:t>- </a:t>
            </a:r>
            <a:r>
              <a:rPr lang="ru-RU" sz="2000" dirty="0"/>
              <a:t>если набор атрибутов </a:t>
            </a:r>
            <a:r>
              <a:rPr lang="ru-RU" sz="2000" b="1" i="1" dirty="0"/>
              <a:t>В</a:t>
            </a:r>
            <a:r>
              <a:rPr lang="ru-RU" sz="2000" dirty="0"/>
              <a:t> функционально зависит от </a:t>
            </a:r>
            <a:r>
              <a:rPr lang="ru-RU" sz="2000" b="1" i="1" dirty="0"/>
              <a:t>А</a:t>
            </a:r>
            <a:r>
              <a:rPr lang="ru-RU" sz="2000" dirty="0"/>
              <a:t> и не зависит </a:t>
            </a:r>
            <a:r>
              <a:rPr lang="ru-RU" sz="2000" dirty="0" smtClean="0"/>
              <a:t>от </a:t>
            </a:r>
            <a:r>
              <a:rPr lang="ru-RU" sz="2000" dirty="0"/>
              <a:t>любого подмножества </a:t>
            </a:r>
            <a:r>
              <a:rPr lang="ru-RU" sz="2000" b="1" i="1" dirty="0"/>
              <a:t>А</a:t>
            </a:r>
            <a:r>
              <a:rPr lang="ru-RU" sz="2000" dirty="0"/>
              <a:t>, т.е. для любого </a:t>
            </a:r>
            <a:r>
              <a:rPr lang="ru-RU" sz="2000" b="1" i="1" dirty="0"/>
              <a:t>А1</a:t>
            </a:r>
            <a:r>
              <a:rPr lang="ru-RU" sz="2000" dirty="0"/>
              <a:t>, являющегося подмножеством </a:t>
            </a:r>
            <a:r>
              <a:rPr lang="ru-RU" sz="2000" b="1" i="1" dirty="0"/>
              <a:t>А</a:t>
            </a:r>
            <a:r>
              <a:rPr lang="ru-RU" sz="2000" dirty="0"/>
              <a:t>, </a:t>
            </a:r>
            <a:r>
              <a:rPr lang="ru-RU" sz="2000" b="1" i="1" dirty="0"/>
              <a:t>R.В</a:t>
            </a:r>
            <a:r>
              <a:rPr lang="ru-RU" sz="2000" dirty="0"/>
              <a:t> функционально не </a:t>
            </a:r>
            <a:r>
              <a:rPr lang="ru-RU" sz="2000" dirty="0" smtClean="0"/>
              <a:t>зависит </a:t>
            </a:r>
            <a:r>
              <a:rPr lang="ru-RU" sz="2000" dirty="0"/>
              <a:t>от </a:t>
            </a:r>
            <a:r>
              <a:rPr lang="ru-RU" sz="2000" b="1" i="1" dirty="0" smtClean="0"/>
              <a:t>R.A1</a:t>
            </a:r>
            <a:r>
              <a:rPr lang="ru-RU" sz="2000" dirty="0" smtClean="0"/>
              <a:t>, </a:t>
            </a:r>
            <a:r>
              <a:rPr lang="ru-RU" sz="2000" dirty="0"/>
              <a:t>в противном случае зависимость </a:t>
            </a:r>
            <a:r>
              <a:rPr lang="ru-RU" sz="2000" b="1" i="1" dirty="0"/>
              <a:t>R.A -&gt; R.B </a:t>
            </a:r>
            <a:r>
              <a:rPr lang="ru-RU" sz="2000" dirty="0"/>
              <a:t>называется неполной.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2702" y="166665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2 (Приведение к 2</a:t>
            </a:r>
            <a:r>
              <a:rPr lang="en-US" sz="2400" b="1" i="1" dirty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57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24513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5814" y="2731550"/>
            <a:ext cx="8447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Транзитивной </a:t>
            </a:r>
            <a:r>
              <a:rPr lang="ru-RU" i="1" dirty="0"/>
              <a:t>называется функциональная зависимость </a:t>
            </a:r>
            <a:r>
              <a:rPr lang="ru-RU" i="1" dirty="0" smtClean="0"/>
              <a:t> </a:t>
            </a:r>
            <a:r>
              <a:rPr lang="ru-RU" b="1" i="1" dirty="0" smtClean="0"/>
              <a:t>R.A </a:t>
            </a:r>
            <a:r>
              <a:rPr lang="ru-RU" b="1" i="1" dirty="0"/>
              <a:t>-&gt; R.B</a:t>
            </a:r>
            <a:r>
              <a:rPr lang="ru-RU" i="1" dirty="0"/>
              <a:t>, если существует набор атрибутов </a:t>
            </a:r>
            <a:r>
              <a:rPr lang="ru-RU" b="1" i="1" dirty="0"/>
              <a:t>С </a:t>
            </a:r>
            <a:r>
              <a:rPr lang="ru-RU" i="1" dirty="0"/>
              <a:t>такой, что:</a:t>
            </a:r>
          </a:p>
          <a:p>
            <a:r>
              <a:rPr lang="ru-RU" i="1" dirty="0"/>
              <a:t>1.</a:t>
            </a:r>
            <a:r>
              <a:rPr lang="ru-RU" b="1" i="1" dirty="0"/>
              <a:t>	С </a:t>
            </a:r>
            <a:r>
              <a:rPr lang="ru-RU" i="1" dirty="0"/>
              <a:t>не является подмножеством </a:t>
            </a:r>
            <a:r>
              <a:rPr lang="ru-RU" b="1" i="1" dirty="0"/>
              <a:t>А.</a:t>
            </a:r>
          </a:p>
          <a:p>
            <a:r>
              <a:rPr lang="ru-RU" i="1" dirty="0"/>
              <a:t>2.</a:t>
            </a:r>
            <a:r>
              <a:rPr lang="ru-RU" b="1" i="1" dirty="0"/>
              <a:t>	С </a:t>
            </a:r>
            <a:r>
              <a:rPr lang="ru-RU" i="1" dirty="0"/>
              <a:t>не включает в себя </a:t>
            </a:r>
            <a:r>
              <a:rPr lang="ru-RU" b="1" i="1" dirty="0"/>
              <a:t>В.</a:t>
            </a:r>
          </a:p>
          <a:p>
            <a:r>
              <a:rPr lang="ru-RU" i="1" dirty="0"/>
              <a:t>3.	Существует функциональная зависимость</a:t>
            </a:r>
            <a:r>
              <a:rPr lang="ru-RU" b="1" i="1" dirty="0"/>
              <a:t> R.A -&gt; R.C.</a:t>
            </a:r>
          </a:p>
          <a:p>
            <a:r>
              <a:rPr lang="ru-RU" i="1" dirty="0"/>
              <a:t>4.	Не существует функциональной зависимо</a:t>
            </a:r>
            <a:r>
              <a:rPr lang="ru-RU" b="1" i="1" dirty="0"/>
              <a:t>сти R.C -&gt; R.A. </a:t>
            </a:r>
          </a:p>
          <a:p>
            <a:r>
              <a:rPr lang="ru-RU" i="1" dirty="0"/>
              <a:t>5.	Существует функциональная зависимость </a:t>
            </a:r>
            <a:r>
              <a:rPr lang="ru-RU" b="1" i="1" dirty="0"/>
              <a:t>R.C -&gt; R.B.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1397" y="4762875"/>
            <a:ext cx="8958942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600" b="1" i="1" dirty="0"/>
              <a:t>Детерминант отношения </a:t>
            </a:r>
            <a:r>
              <a:rPr lang="ru-RU" sz="1600" dirty="0"/>
              <a:t>- атрибут или набор атрибутов, от которых зависит другой атрибут, если в отношении существует несколько функциональных зависимостей.</a:t>
            </a:r>
          </a:p>
          <a:p>
            <a:pPr>
              <a:spcBef>
                <a:spcPts val="600"/>
              </a:spcBef>
            </a:pPr>
            <a:r>
              <a:rPr lang="ru-RU" sz="1600" b="1" i="1" dirty="0" smtClean="0"/>
              <a:t>Первичный </a:t>
            </a:r>
            <a:r>
              <a:rPr lang="ru-RU" sz="1600" b="1" i="1" dirty="0"/>
              <a:t>ключ отношения </a:t>
            </a:r>
            <a:r>
              <a:rPr lang="ru-RU" sz="1600" dirty="0"/>
              <a:t>- среди всех возможных ключей отношения обычно выбирают один, который считается главным.</a:t>
            </a:r>
          </a:p>
          <a:p>
            <a:pPr>
              <a:spcBef>
                <a:spcPts val="600"/>
              </a:spcBef>
            </a:pPr>
            <a:r>
              <a:rPr lang="ru-RU" sz="1600" b="1" i="1" dirty="0" err="1" smtClean="0"/>
              <a:t>Неключевой</a:t>
            </a:r>
            <a:r>
              <a:rPr lang="ru-RU" sz="1600" b="1" i="1" dirty="0" smtClean="0"/>
              <a:t> атрибут </a:t>
            </a:r>
            <a:r>
              <a:rPr lang="ru-RU" sz="1600" dirty="0" smtClean="0"/>
              <a:t>- </a:t>
            </a:r>
            <a:r>
              <a:rPr lang="ru-RU" sz="1600" dirty="0"/>
              <a:t>любой атрибут отношения, не входящий в состав ни одного возможного ключа </a:t>
            </a:r>
            <a:r>
              <a:rPr lang="ru-RU" sz="1600" dirty="0" smtClean="0"/>
              <a:t>отношения</a:t>
            </a:r>
            <a:r>
              <a:rPr lang="ru-RU" sz="1600" dirty="0"/>
              <a:t>.</a:t>
            </a:r>
          </a:p>
          <a:p>
            <a:pPr>
              <a:spcBef>
                <a:spcPts val="600"/>
              </a:spcBef>
            </a:pPr>
            <a:r>
              <a:rPr lang="ru-RU" sz="1600" b="1" i="1" dirty="0"/>
              <a:t>Взаимно-независимые атрибуты </a:t>
            </a:r>
            <a:r>
              <a:rPr lang="ru-RU" sz="1600" dirty="0" smtClean="0"/>
              <a:t>- не </a:t>
            </a:r>
            <a:r>
              <a:rPr lang="ru-RU" sz="1600" dirty="0"/>
              <a:t>зависят </a:t>
            </a:r>
            <a:r>
              <a:rPr lang="ru-RU" sz="1600" dirty="0" smtClean="0"/>
              <a:t>функционально </a:t>
            </a:r>
            <a:r>
              <a:rPr lang="ru-RU" sz="1600" dirty="0"/>
              <a:t>один от другого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6318" y="1931676"/>
            <a:ext cx="8894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ru-RU" i="1" dirty="0">
                <a:solidFill>
                  <a:prstClr val="black"/>
                </a:solidFill>
              </a:rPr>
              <a:t>Отношение находится </a:t>
            </a:r>
            <a:r>
              <a:rPr lang="ru-RU" b="1" i="1" dirty="0">
                <a:solidFill>
                  <a:prstClr val="black"/>
                </a:solidFill>
              </a:rPr>
              <a:t>в </a:t>
            </a:r>
            <a:r>
              <a:rPr lang="en-US" b="1" i="1" dirty="0" smtClean="0">
                <a:solidFill>
                  <a:prstClr val="black"/>
                </a:solidFill>
              </a:rPr>
              <a:t>3NF</a:t>
            </a:r>
            <a:r>
              <a:rPr lang="ru-RU" b="1" i="1" dirty="0" smtClean="0">
                <a:solidFill>
                  <a:prstClr val="black"/>
                </a:solidFill>
              </a:rPr>
              <a:t> </a:t>
            </a:r>
            <a:r>
              <a:rPr lang="ru-RU" i="1" dirty="0" smtClean="0">
                <a:solidFill>
                  <a:prstClr val="black"/>
                </a:solidFill>
              </a:rPr>
              <a:t>тогда </a:t>
            </a:r>
            <a:r>
              <a:rPr lang="ru-RU" i="1" dirty="0">
                <a:solidFill>
                  <a:prstClr val="black"/>
                </a:solidFill>
              </a:rPr>
              <a:t>и только тогда, когда оно находится во второй нормальной форме и не содержит транзитивных зависимостей.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420" y="1456204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3 (Приведение к 3</a:t>
            </a:r>
            <a:r>
              <a:rPr lang="en-US" sz="2400" b="1" i="1" dirty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16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897252"/>
            <a:ext cx="7277100" cy="656985"/>
          </a:xfrm>
        </p:spPr>
        <p:txBody>
          <a:bodyPr/>
          <a:lstStyle/>
          <a:p>
            <a:r>
              <a:rPr lang="ru-RU" sz="4400" b="0" dirty="0" smtClean="0"/>
              <a:t>Нормализация</a:t>
            </a:r>
            <a:endParaRPr lang="ru-RU" sz="4400" b="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72029" y="6013484"/>
            <a:ext cx="39260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i="1" dirty="0"/>
              <a:t>Приведение исходного отношения </a:t>
            </a:r>
            <a:r>
              <a:rPr lang="ru-RU" sz="1600" b="1" i="1" dirty="0" smtClean="0"/>
              <a:t>к 3</a:t>
            </a:r>
            <a:r>
              <a:rPr lang="en-US" sz="1600" b="1" i="1" dirty="0" smtClean="0"/>
              <a:t>NF</a:t>
            </a:r>
            <a:endParaRPr lang="ru-RU" sz="16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40773" y="4176920"/>
            <a:ext cx="3332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 smtClean="0"/>
              <a:t>Структура исходного отношения</a:t>
            </a:r>
            <a:endParaRPr lang="ru-RU" sz="1600" b="1" i="1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752354" y="4849878"/>
            <a:ext cx="1357979" cy="154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899583" y="4849878"/>
            <a:ext cx="402375" cy="154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111291" y="4849878"/>
            <a:ext cx="247787" cy="154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328856" y="5120893"/>
            <a:ext cx="3486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Номер </a:t>
            </a:r>
            <a:r>
              <a:rPr lang="ru-RU" sz="1200" dirty="0" err="1"/>
              <a:t>зач.кн</a:t>
            </a:r>
            <a:r>
              <a:rPr lang="ru-RU" sz="1200" dirty="0"/>
              <a:t>. -&gt; ФИО</a:t>
            </a:r>
          </a:p>
          <a:p>
            <a:r>
              <a:rPr lang="ru-RU" sz="1200" dirty="0"/>
              <a:t>Номер </a:t>
            </a:r>
            <a:r>
              <a:rPr lang="ru-RU" sz="1200" dirty="0" err="1"/>
              <a:t>зач.кн</a:t>
            </a:r>
            <a:r>
              <a:rPr lang="ru-RU" sz="1200" dirty="0"/>
              <a:t>. -&gt; Группа </a:t>
            </a:r>
          </a:p>
          <a:p>
            <a:r>
              <a:rPr lang="ru-RU" sz="1200" dirty="0"/>
              <a:t>Номер </a:t>
            </a:r>
            <a:r>
              <a:rPr lang="ru-RU" sz="1200" dirty="0" err="1"/>
              <a:t>зач.кн</a:t>
            </a:r>
            <a:r>
              <a:rPr lang="ru-RU" sz="1200" dirty="0"/>
              <a:t>. -&gt; Факультет </a:t>
            </a:r>
          </a:p>
          <a:p>
            <a:r>
              <a:rPr lang="ru-RU" sz="1200" dirty="0"/>
              <a:t>Номер </a:t>
            </a:r>
            <a:r>
              <a:rPr lang="ru-RU" sz="1200" dirty="0" err="1"/>
              <a:t>зач.кн</a:t>
            </a:r>
            <a:r>
              <a:rPr lang="ru-RU" sz="1200" dirty="0"/>
              <a:t>. -&gt; Специальность</a:t>
            </a:r>
          </a:p>
          <a:p>
            <a:r>
              <a:rPr lang="ru-RU" sz="1200" dirty="0"/>
              <a:t>Номер </a:t>
            </a:r>
            <a:r>
              <a:rPr lang="ru-RU" sz="1200" dirty="0" err="1"/>
              <a:t>зач.кн</a:t>
            </a:r>
            <a:r>
              <a:rPr lang="ru-RU" sz="1200" dirty="0"/>
              <a:t>. -&gt; Выпускающая кафедра 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24772" y="5204236"/>
            <a:ext cx="2990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Группа -&gt; Факультет </a:t>
            </a:r>
          </a:p>
          <a:p>
            <a:r>
              <a:rPr lang="ru-RU" sz="1200" dirty="0"/>
              <a:t>Группа -&gt; Специальность </a:t>
            </a:r>
          </a:p>
          <a:p>
            <a:r>
              <a:rPr lang="ru-RU" sz="1200" dirty="0"/>
              <a:t>Группа -&gt; Выпускавшая кафедра </a:t>
            </a:r>
          </a:p>
          <a:p>
            <a:r>
              <a:rPr lang="ru-RU" sz="1200" dirty="0"/>
              <a:t>Выпускавшая кафедра -&gt; Факультет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24772" y="4849878"/>
            <a:ext cx="8401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есть следующие функциональные зависимости, </a:t>
            </a:r>
            <a:r>
              <a:rPr lang="ru-RU" sz="1600" dirty="0" smtClean="0"/>
              <a:t>образующие </a:t>
            </a:r>
            <a:r>
              <a:rPr lang="ru-RU" sz="1600" dirty="0"/>
              <a:t>транзитивные группы: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89929" y="1510853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</a:t>
            </a:r>
            <a:r>
              <a:rPr lang="ru-RU" sz="2400" b="1" i="1" dirty="0" smtClean="0">
                <a:solidFill>
                  <a:prstClr val="black"/>
                </a:solidFill>
              </a:rPr>
              <a:t>3 </a:t>
            </a:r>
            <a:r>
              <a:rPr lang="ru-RU" sz="2400" b="1" i="1" dirty="0">
                <a:solidFill>
                  <a:prstClr val="black"/>
                </a:solidFill>
              </a:rPr>
              <a:t>(Приведение к </a:t>
            </a:r>
            <a:r>
              <a:rPr lang="ru-RU" sz="2400" b="1" i="1" dirty="0" smtClean="0">
                <a:solidFill>
                  <a:prstClr val="black"/>
                </a:solidFill>
              </a:rPr>
              <a:t>3</a:t>
            </a:r>
            <a:r>
              <a:rPr lang="en-US" sz="2400" b="1" i="1" dirty="0" smtClean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9" y="6399270"/>
            <a:ext cx="2080261" cy="31036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722" y="6395429"/>
            <a:ext cx="1329926" cy="37171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905" y="6375920"/>
            <a:ext cx="1320373" cy="37785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340" y="4527980"/>
            <a:ext cx="4604059" cy="368653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289929" y="2074602"/>
            <a:ext cx="88781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Исходное отношение: </a:t>
            </a:r>
            <a:r>
              <a:rPr lang="ru-RU" sz="1600" dirty="0" smtClean="0"/>
              <a:t>                                , Ключ </a:t>
            </a:r>
            <a:r>
              <a:rPr lang="ru-RU" sz="1600" dirty="0"/>
              <a:t>- </a:t>
            </a:r>
            <a:endParaRPr lang="ru-RU" sz="1600" dirty="0" smtClean="0"/>
          </a:p>
          <a:p>
            <a:r>
              <a:rPr lang="ru-RU" sz="1600" dirty="0" smtClean="0"/>
              <a:t>Функциональные зависимости:  </a:t>
            </a:r>
          </a:p>
          <a:p>
            <a:r>
              <a:rPr lang="ru-RU" sz="1600" dirty="0" smtClean="0"/>
              <a:t>                                  - </a:t>
            </a:r>
            <a:r>
              <a:rPr lang="ru-RU" sz="1600" dirty="0"/>
              <a:t>зависимость всех атрибутов от ключа отношения.</a:t>
            </a:r>
          </a:p>
          <a:p>
            <a:r>
              <a:rPr lang="ru-RU" sz="1600" dirty="0" smtClean="0"/>
              <a:t>                                  </a:t>
            </a:r>
            <a:r>
              <a:rPr lang="ru-RU" sz="1600" dirty="0"/>
              <a:t>- зависимость одних </a:t>
            </a:r>
            <a:r>
              <a:rPr lang="ru-RU" sz="1600" dirty="0" err="1"/>
              <a:t>неключевых</a:t>
            </a:r>
            <a:r>
              <a:rPr lang="ru-RU" sz="1600" dirty="0"/>
              <a:t> атрибутов от других </a:t>
            </a:r>
            <a:r>
              <a:rPr lang="ru-RU" sz="1600" dirty="0" err="1"/>
              <a:t>неключевых</a:t>
            </a:r>
            <a:r>
              <a:rPr lang="ru-RU" sz="1600" dirty="0"/>
              <a:t> атрибутов.</a:t>
            </a:r>
          </a:p>
          <a:p>
            <a:r>
              <a:rPr lang="ru-RU" sz="1600" dirty="0"/>
              <a:t>Декомпозированные отношения: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          - </a:t>
            </a:r>
            <a:r>
              <a:rPr lang="ru-RU" sz="1600" dirty="0"/>
              <a:t>остаток от исходного отношения. Ключ - 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                   - </a:t>
            </a:r>
            <a:r>
              <a:rPr lang="ru-RU" sz="1600" dirty="0"/>
              <a:t>атрибуты, вынесенные из исходного отношения вместе </a:t>
            </a:r>
            <a:r>
              <a:rPr lang="ru-RU" sz="1600" dirty="0" smtClean="0"/>
              <a:t>с </a:t>
            </a:r>
            <a:r>
              <a:rPr lang="ru-RU" sz="1600" b="1" i="1" dirty="0" smtClean="0"/>
              <a:t>Детерминантом</a:t>
            </a:r>
            <a:r>
              <a:rPr lang="ru-RU" sz="1600" dirty="0" smtClean="0"/>
              <a:t>                                                                       функциональной </a:t>
            </a:r>
            <a:r>
              <a:rPr lang="ru-RU" sz="1600" dirty="0"/>
              <a:t>зависимости. Ключ - 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310" y="2160721"/>
            <a:ext cx="1475360" cy="213378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2570" y="2188155"/>
            <a:ext cx="182896" cy="15851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721" y="2664232"/>
            <a:ext cx="1554615" cy="21337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721" y="2888565"/>
            <a:ext cx="1475360" cy="213378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208" y="3377782"/>
            <a:ext cx="938865" cy="213378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609" y="3405216"/>
            <a:ext cx="182896" cy="15851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208" y="3622308"/>
            <a:ext cx="1365622" cy="213378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2646" y="3864895"/>
            <a:ext cx="640135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49729" y="1750997"/>
            <a:ext cx="801188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Основные аксиомы </a:t>
            </a:r>
            <a:r>
              <a:rPr lang="ru-RU" sz="2400" b="1" i="1" dirty="0" err="1"/>
              <a:t>Армстронга</a:t>
            </a:r>
            <a:r>
              <a:rPr lang="ru-RU" sz="2400" b="1" i="1" dirty="0"/>
              <a:t>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400" i="1" dirty="0" smtClean="0"/>
              <a:t>Рефлективность</a:t>
            </a:r>
            <a:r>
              <a:rPr lang="ru-RU" sz="2400" i="1" dirty="0"/>
              <a:t>: </a:t>
            </a:r>
            <a:r>
              <a:rPr lang="ru-RU" sz="2400" dirty="0"/>
              <a:t>если В является подмножеством А, то А-&gt;В.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400" i="1" dirty="0" smtClean="0"/>
              <a:t>Дополнение</a:t>
            </a:r>
            <a:r>
              <a:rPr lang="ru-RU" sz="2400" i="1" dirty="0"/>
              <a:t>: </a:t>
            </a:r>
            <a:r>
              <a:rPr lang="ru-RU" sz="2400" dirty="0"/>
              <a:t>если А-&gt;В, то АС-&gt;ВС.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400" i="1" dirty="0" smtClean="0"/>
              <a:t>Транзитивность</a:t>
            </a:r>
            <a:r>
              <a:rPr lang="ru-RU" sz="2400" i="1" dirty="0"/>
              <a:t>: </a:t>
            </a:r>
            <a:r>
              <a:rPr lang="ru-RU" sz="2400" dirty="0"/>
              <a:t>если А-&gt;В и В-&gt;С, то А-&gt;С.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3527" y="4472197"/>
            <a:ext cx="8202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Замыканием </a:t>
            </a:r>
            <a:r>
              <a:rPr lang="ru-RU" sz="2400" dirty="0"/>
              <a:t>называется множество всех возможных функциональных зависимостей, выводимое из заданного набора исходных функциональных зависимостей.</a:t>
            </a:r>
          </a:p>
        </p:txBody>
      </p:sp>
    </p:spTree>
    <p:extLst>
      <p:ext uri="{BB962C8B-B14F-4D97-AF65-F5344CB8AC3E}">
        <p14:creationId xmlns:p14="http://schemas.microsoft.com/office/powerpoint/2010/main" val="10506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897252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11605" y="2012927"/>
            <a:ext cx="8743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i="1" dirty="0"/>
              <a:t>Отношение находится </a:t>
            </a:r>
            <a:r>
              <a:rPr lang="ru-RU" sz="2000" b="1" i="1" dirty="0"/>
              <a:t>в нормальной форме </a:t>
            </a:r>
            <a:r>
              <a:rPr lang="ru-RU" sz="2000" b="1" i="1" dirty="0" err="1"/>
              <a:t>Бойса</a:t>
            </a:r>
            <a:r>
              <a:rPr lang="ru-RU" sz="2000" b="1" i="1" dirty="0"/>
              <a:t>-Кодда</a:t>
            </a:r>
            <a:r>
              <a:rPr lang="ru-RU" sz="2000" i="1" dirty="0"/>
              <a:t>, если оно находится в третьей нормальной форме и каждый детерминант отношения является возможным ключом отношения.</a:t>
            </a: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41875"/>
              </p:ext>
            </p:extLst>
          </p:nvPr>
        </p:nvGraphicFramePr>
        <p:xfrm>
          <a:off x="425452" y="5474949"/>
          <a:ext cx="4148972" cy="361950"/>
        </p:xfrm>
        <a:graphic>
          <a:graphicData uri="http://schemas.openxmlformats.org/drawingml/2006/table">
            <a:tbl>
              <a:tblPr/>
              <a:tblGrid>
                <a:gridCol w="1766316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938804">
                  <a:extLst>
                    <a:ext uri="{9D8B030D-6E8A-4147-A177-3AD203B41FA5}">
                      <a16:colId xmlns:a16="http://schemas.microsoft.com/office/drawing/2014/main" val="4035848887"/>
                    </a:ext>
                  </a:extLst>
                </a:gridCol>
                <a:gridCol w="672327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студента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Дисциплина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Дата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Оценка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87425" y="5054849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Приведение исходного отношения к форме </a:t>
            </a:r>
            <a:r>
              <a:rPr lang="ru-RU" b="1" i="1" dirty="0" err="1"/>
              <a:t>Бойса</a:t>
            </a:r>
            <a:r>
              <a:rPr lang="ru-RU" b="1" i="1" dirty="0"/>
              <a:t>-Кодда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58224" y="3049395"/>
            <a:ext cx="3723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 smtClean="0"/>
              <a:t>Структура исходного отношения</a:t>
            </a:r>
            <a:endParaRPr lang="ru-RU" b="1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2348"/>
              </p:ext>
            </p:extLst>
          </p:nvPr>
        </p:nvGraphicFramePr>
        <p:xfrm>
          <a:off x="5539241" y="5523487"/>
          <a:ext cx="1941286" cy="402336"/>
        </p:xfrm>
        <a:graphic>
          <a:graphicData uri="http://schemas.openxmlformats.org/drawingml/2006/table">
            <a:tbl>
              <a:tblPr/>
              <a:tblGrid>
                <a:gridCol w="970643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</a:tblGrid>
              <a:tr h="375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Номер зач. кн.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Идентификатор студента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580345" y="3833002"/>
            <a:ext cx="451235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Имеются функциональные зависимости:</a:t>
            </a:r>
          </a:p>
          <a:p>
            <a:r>
              <a:rPr lang="ru-RU" sz="1400" dirty="0" smtClean="0"/>
              <a:t>Номер зач. кн</a:t>
            </a:r>
            <a:r>
              <a:rPr lang="ru-RU" sz="1400" dirty="0"/>
              <a:t>. Дисциплина. Дата -&gt; Оценка; </a:t>
            </a:r>
          </a:p>
          <a:p>
            <a:r>
              <a:rPr lang="ru-RU" sz="1400" dirty="0" smtClean="0"/>
              <a:t>Идентификатор студента. </a:t>
            </a:r>
            <a:r>
              <a:rPr lang="ru-RU" sz="1400" dirty="0"/>
              <a:t>Дисциплина. Дата -&gt; Оценка; </a:t>
            </a:r>
          </a:p>
          <a:p>
            <a:r>
              <a:rPr lang="ru-RU" sz="1400" dirty="0" smtClean="0"/>
              <a:t>Номер зач. кн</a:t>
            </a:r>
            <a:r>
              <a:rPr lang="ru-RU" sz="1400" dirty="0"/>
              <a:t>. -&gt; Идентификатор студента; </a:t>
            </a:r>
          </a:p>
          <a:p>
            <a:r>
              <a:rPr lang="ru-RU" sz="1400" dirty="0" smtClean="0"/>
              <a:t>Идентификатор студента </a:t>
            </a:r>
            <a:r>
              <a:rPr lang="ru-RU" sz="1400" dirty="0"/>
              <a:t>-&gt; </a:t>
            </a:r>
            <a:r>
              <a:rPr lang="ru-RU" sz="1400" dirty="0" smtClean="0"/>
              <a:t>Номер </a:t>
            </a:r>
            <a:r>
              <a:rPr lang="ru-RU" sz="1400" dirty="0" err="1" smtClean="0"/>
              <a:t>зач.кн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6844"/>
              </p:ext>
            </p:extLst>
          </p:nvPr>
        </p:nvGraphicFramePr>
        <p:xfrm>
          <a:off x="1642837" y="3431348"/>
          <a:ext cx="5633355" cy="402717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415081837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53606241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75617585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76161930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73858686"/>
                    </a:ext>
                  </a:extLst>
                </a:gridCol>
              </a:tblGrid>
              <a:tr h="40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зач. кн. </a:t>
                      </a:r>
                      <a:endParaRPr lang="ru-RU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студента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13361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752521" y="5827576"/>
            <a:ext cx="5089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 smtClean="0"/>
              <a:t>или</a:t>
            </a:r>
            <a:endParaRPr lang="ru-RU" sz="1400" b="1" i="1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63963"/>
              </p:ext>
            </p:extLst>
          </p:nvPr>
        </p:nvGraphicFramePr>
        <p:xfrm>
          <a:off x="432553" y="6179144"/>
          <a:ext cx="4148972" cy="438912"/>
        </p:xfrm>
        <a:graphic>
          <a:graphicData uri="http://schemas.openxmlformats.org/drawingml/2006/table">
            <a:tbl>
              <a:tblPr/>
              <a:tblGrid>
                <a:gridCol w="1766316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938804">
                  <a:extLst>
                    <a:ext uri="{9D8B030D-6E8A-4147-A177-3AD203B41FA5}">
                      <a16:colId xmlns:a16="http://schemas.microsoft.com/office/drawing/2014/main" val="4035848887"/>
                    </a:ext>
                  </a:extLst>
                </a:gridCol>
                <a:gridCol w="672327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зач. кн.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Дисциплина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Дата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Оценка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52343"/>
              </p:ext>
            </p:extLst>
          </p:nvPr>
        </p:nvGraphicFramePr>
        <p:xfrm>
          <a:off x="5539241" y="6180949"/>
          <a:ext cx="1941286" cy="402336"/>
        </p:xfrm>
        <a:graphic>
          <a:graphicData uri="http://schemas.openxmlformats.org/drawingml/2006/table">
            <a:tbl>
              <a:tblPr/>
              <a:tblGrid>
                <a:gridCol w="970643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</a:tblGrid>
              <a:tr h="375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Номер зач. кн.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Идентификатор студента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11605" y="1475183"/>
            <a:ext cx="3820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</a:t>
            </a:r>
            <a:r>
              <a:rPr lang="ru-RU" sz="2400" b="1" i="1" dirty="0" smtClean="0">
                <a:solidFill>
                  <a:prstClr val="black"/>
                </a:solidFill>
              </a:rPr>
              <a:t>4 </a:t>
            </a:r>
            <a:r>
              <a:rPr lang="ru-RU" sz="2400" b="1" i="1" dirty="0">
                <a:solidFill>
                  <a:prstClr val="black"/>
                </a:solidFill>
              </a:rPr>
              <a:t>(Приведение к ВС</a:t>
            </a:r>
            <a:r>
              <a:rPr lang="en-US" sz="2400" b="1" i="1" dirty="0">
                <a:solidFill>
                  <a:prstClr val="black"/>
                </a:solidFill>
              </a:rPr>
              <a:t>NF</a:t>
            </a:r>
            <a:r>
              <a:rPr lang="ru-RU" sz="2400" b="1" i="1" dirty="0" smtClean="0">
                <a:solidFill>
                  <a:prstClr val="black"/>
                </a:solidFill>
              </a:rPr>
              <a:t>)</a:t>
            </a:r>
            <a:endParaRPr lang="ru-RU" sz="2400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46409" y="2201460"/>
            <a:ext cx="8011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 smtClean="0"/>
              <a:t>Нормальные</a:t>
            </a:r>
            <a:r>
              <a:rPr lang="ru-RU" sz="2400" b="1" i="1" dirty="0" smtClean="0"/>
              <a:t> </a:t>
            </a:r>
            <a:r>
              <a:rPr lang="ru-RU" sz="2000" b="1" i="1" dirty="0"/>
              <a:t>формы высших </a:t>
            </a:r>
            <a:r>
              <a:rPr lang="ru-RU" sz="2000" b="1" i="1" dirty="0" smtClean="0"/>
              <a:t>порядков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4347" y="2566194"/>
            <a:ext cx="8502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В отношении R(А, В, С) существует многозначная зависимость (</a:t>
            </a:r>
            <a:r>
              <a:rPr lang="ru-RU" i="1" dirty="0" err="1" smtClean="0"/>
              <a:t>тиlti</a:t>
            </a:r>
            <a:r>
              <a:rPr lang="ru-RU" i="1" dirty="0" smtClean="0"/>
              <a:t> </a:t>
            </a:r>
            <a:r>
              <a:rPr lang="ru-RU" i="1" dirty="0" err="1" smtClean="0"/>
              <a:t>valid</a:t>
            </a:r>
            <a:r>
              <a:rPr lang="ru-RU" i="1" dirty="0" smtClean="0"/>
              <a:t> </a:t>
            </a:r>
            <a:r>
              <a:rPr lang="ru-RU" i="1" dirty="0" err="1" smtClean="0"/>
              <a:t>dерendence</a:t>
            </a:r>
            <a:r>
              <a:rPr lang="ru-RU" i="1" dirty="0" smtClean="0"/>
              <a:t>, MVD) R.A -» R.В в том и только и том случае, если, множество значений В, соответствующее паре значений А и С,  зависит только от А и не зависит от С.</a:t>
            </a:r>
            <a:endParaRPr lang="ru-RU" i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9687"/>
              </p:ext>
            </p:extLst>
          </p:nvPr>
        </p:nvGraphicFramePr>
        <p:xfrm>
          <a:off x="3109744" y="4033528"/>
          <a:ext cx="3147672" cy="269622"/>
        </p:xfrm>
        <a:graphic>
          <a:graphicData uri="http://schemas.openxmlformats.org/drawingml/2006/table">
            <a:tbl>
              <a:tblPr/>
              <a:tblGrid>
                <a:gridCol w="1049224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049224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  <a:gridCol w="1049224">
                  <a:extLst>
                    <a:ext uri="{9D8B030D-6E8A-4147-A177-3AD203B41FA5}">
                      <a16:colId xmlns:a16="http://schemas.microsoft.com/office/drawing/2014/main" val="483508527"/>
                    </a:ext>
                  </a:extLst>
                </a:gridCol>
              </a:tblGrid>
              <a:tr h="2696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12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кн.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  <a:endParaRPr lang="ru-RU" sz="12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322029" y="3566468"/>
            <a:ext cx="491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/>
              <a:t>Структура исходного </a:t>
            </a:r>
            <a:r>
              <a:rPr lang="ru-RU" sz="2000" b="1" i="1" dirty="0" smtClean="0"/>
              <a:t>отношения с </a:t>
            </a:r>
            <a:r>
              <a:rPr lang="en-US" sz="2000" b="1" i="1" dirty="0" smtClean="0"/>
              <a:t>MVD</a:t>
            </a:r>
            <a:r>
              <a:rPr lang="ru-RU" sz="2000" b="1" i="1" dirty="0" smtClean="0"/>
              <a:t> </a:t>
            </a:r>
            <a:endParaRPr lang="ru-RU" sz="20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6409" y="4293432"/>
            <a:ext cx="32286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Существуют две </a:t>
            </a:r>
            <a:r>
              <a:rPr lang="ru-RU" dirty="0"/>
              <a:t>многозначные зависимости:</a:t>
            </a:r>
          </a:p>
          <a:p>
            <a:r>
              <a:rPr lang="ru-RU" sz="1400" dirty="0"/>
              <a:t>Группа -» Дисциплина </a:t>
            </a:r>
          </a:p>
          <a:p>
            <a:r>
              <a:rPr lang="ru-RU" sz="1400" dirty="0"/>
              <a:t>Группа -» </a:t>
            </a:r>
            <a:r>
              <a:rPr lang="ru-RU" sz="1400" dirty="0" err="1"/>
              <a:t>Номер_зач.кн</a:t>
            </a:r>
            <a:r>
              <a:rPr lang="ru-RU" sz="1400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1782" y="5504551"/>
            <a:ext cx="8807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Теорема </a:t>
            </a:r>
            <a:r>
              <a:rPr lang="ru-RU" b="1" i="1" dirty="0" err="1"/>
              <a:t>Фейджина</a:t>
            </a:r>
            <a:endParaRPr lang="ru-RU" b="1" i="1" dirty="0"/>
          </a:p>
          <a:p>
            <a:r>
              <a:rPr lang="ru-RU" dirty="0"/>
              <a:t>Отношение R(А, В, С) можно спроецировать без потерь в отношения R1 (А, В) и R2 (А, С) в том и только в том случае, когда существует МVD А-» В / </a:t>
            </a:r>
            <a:r>
              <a:rPr lang="ru-RU" dirty="0" smtClean="0"/>
              <a:t>С ( </a:t>
            </a:r>
            <a:r>
              <a:rPr lang="ru-RU" dirty="0"/>
              <a:t>что равнозначно </a:t>
            </a:r>
            <a:r>
              <a:rPr lang="ru-RU" dirty="0" smtClean="0"/>
              <a:t>наличию </a:t>
            </a:r>
            <a:r>
              <a:rPr lang="ru-RU" dirty="0"/>
              <a:t>двух зависимостей  А-» В  и А-» С).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46409" y="1674551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</a:t>
            </a:r>
            <a:r>
              <a:rPr lang="ru-RU" sz="2400" b="1" i="1" dirty="0" smtClean="0">
                <a:solidFill>
                  <a:prstClr val="black"/>
                </a:solidFill>
              </a:rPr>
              <a:t>5 </a:t>
            </a:r>
            <a:r>
              <a:rPr lang="ru-RU" sz="2400" b="1" i="1" dirty="0">
                <a:solidFill>
                  <a:prstClr val="black"/>
                </a:solidFill>
              </a:rPr>
              <a:t>(Приведение к </a:t>
            </a:r>
            <a:r>
              <a:rPr lang="ru-RU" sz="2400" b="1" i="1" dirty="0" smtClean="0">
                <a:solidFill>
                  <a:prstClr val="black"/>
                </a:solidFill>
              </a:rPr>
              <a:t>4</a:t>
            </a:r>
            <a:r>
              <a:rPr lang="en-US" sz="2400" b="1" i="1" dirty="0" smtClean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29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075" y="2476678"/>
            <a:ext cx="8743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i="1" dirty="0" smtClean="0"/>
              <a:t>Отношение </a:t>
            </a:r>
            <a:r>
              <a:rPr lang="ru-RU" sz="2000" i="1" dirty="0"/>
              <a:t>R находится </a:t>
            </a:r>
            <a:r>
              <a:rPr lang="ru-RU" sz="2000" b="1" i="1" dirty="0"/>
              <a:t>в </a:t>
            </a:r>
            <a:r>
              <a:rPr lang="en-US" sz="2000" b="1" i="1" dirty="0" smtClean="0"/>
              <a:t>4NF</a:t>
            </a:r>
            <a:r>
              <a:rPr lang="ru-RU" sz="2000" b="1" i="1" dirty="0" smtClean="0"/>
              <a:t> </a:t>
            </a:r>
            <a:r>
              <a:rPr lang="ru-RU" sz="2000" i="1" dirty="0" smtClean="0"/>
              <a:t>в </a:t>
            </a:r>
            <a:r>
              <a:rPr lang="ru-RU" sz="2000" i="1" dirty="0"/>
              <a:t>том и только в том </a:t>
            </a:r>
            <a:r>
              <a:rPr lang="ru-RU" sz="2000" i="1" dirty="0" smtClean="0"/>
              <a:t>случае</a:t>
            </a:r>
            <a:r>
              <a:rPr lang="ru-RU" sz="2000" i="1" dirty="0"/>
              <a:t>, если в случае существования многозначной зависимости </a:t>
            </a:r>
            <a:r>
              <a:rPr lang="ru-RU" sz="2000" i="1" dirty="0" smtClean="0"/>
              <a:t>А-</a:t>
            </a:r>
            <a:r>
              <a:rPr lang="ru-RU" sz="2000" i="1" dirty="0"/>
              <a:t>» В все остальные атрибуты R функционально зависят от А.</a:t>
            </a: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62706"/>
              </p:ext>
            </p:extLst>
          </p:nvPr>
        </p:nvGraphicFramePr>
        <p:xfrm>
          <a:off x="1952633" y="5773864"/>
          <a:ext cx="2253342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1200" b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зач.кн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89479" y="4744071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Приведение исходного отношения </a:t>
            </a:r>
            <a:r>
              <a:rPr lang="ru-RU" sz="2000" b="1" i="1" dirty="0" smtClean="0"/>
              <a:t>к 4</a:t>
            </a:r>
            <a:r>
              <a:rPr lang="en-US" sz="2000" b="1" i="1" dirty="0" smtClean="0"/>
              <a:t>NF</a:t>
            </a:r>
            <a:endParaRPr lang="ru-RU" sz="20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06882" y="3415396"/>
            <a:ext cx="491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/>
              <a:t>Структура </a:t>
            </a:r>
            <a:r>
              <a:rPr lang="ru-RU" sz="2000" b="1" i="1" dirty="0"/>
              <a:t>исходного отношения с </a:t>
            </a:r>
            <a:r>
              <a:rPr lang="en-US" sz="2000" b="1" i="1" dirty="0"/>
              <a:t>MVD </a:t>
            </a:r>
            <a:endParaRPr lang="ru-RU" sz="2000" b="1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99738"/>
              </p:ext>
            </p:extLst>
          </p:nvPr>
        </p:nvGraphicFramePr>
        <p:xfrm>
          <a:off x="4973413" y="5762878"/>
          <a:ext cx="2253342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306871" y="5144181"/>
            <a:ext cx="4753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Разбиение </a:t>
            </a:r>
            <a:r>
              <a:rPr lang="ru-RU" dirty="0"/>
              <a:t>исходного отношения на проекции</a:t>
            </a:r>
          </a:p>
        </p:txBody>
      </p:sp>
      <p:cxnSp>
        <p:nvCxnSpPr>
          <p:cNvPr id="11" name="Прямая соединительная линия 10"/>
          <p:cNvCxnSpPr>
            <a:endCxn id="4" idx="0"/>
          </p:cNvCxnSpPr>
          <p:nvPr/>
        </p:nvCxnSpPr>
        <p:spPr>
          <a:xfrm flipH="1">
            <a:off x="2562681" y="5432648"/>
            <a:ext cx="3730169" cy="34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5492750" y="5432648"/>
            <a:ext cx="800100" cy="33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12721"/>
              </p:ext>
            </p:extLst>
          </p:nvPr>
        </p:nvGraphicFramePr>
        <p:xfrm>
          <a:off x="3117286" y="3984783"/>
          <a:ext cx="2991528" cy="269622"/>
        </p:xfrm>
        <a:graphic>
          <a:graphicData uri="http://schemas.openxmlformats.org/drawingml/2006/table">
            <a:tbl>
              <a:tblPr/>
              <a:tblGrid>
                <a:gridCol w="997176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997176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  <a:gridCol w="997176">
                  <a:extLst>
                    <a:ext uri="{9D8B030D-6E8A-4147-A177-3AD203B41FA5}">
                      <a16:colId xmlns:a16="http://schemas.microsoft.com/office/drawing/2014/main" val="483508527"/>
                    </a:ext>
                  </a:extLst>
                </a:gridCol>
              </a:tblGrid>
              <a:tr h="2696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12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зач.кн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  <a:endParaRPr lang="ru-RU" sz="12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20144" y="1691848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</a:t>
            </a:r>
            <a:r>
              <a:rPr lang="ru-RU" sz="2400" b="1" i="1" dirty="0" smtClean="0">
                <a:solidFill>
                  <a:prstClr val="black"/>
                </a:solidFill>
              </a:rPr>
              <a:t>5 </a:t>
            </a:r>
            <a:r>
              <a:rPr lang="ru-RU" sz="2400" b="1" i="1" dirty="0">
                <a:solidFill>
                  <a:prstClr val="black"/>
                </a:solidFill>
              </a:rPr>
              <a:t>(Приведение к 4</a:t>
            </a:r>
            <a:r>
              <a:rPr lang="en-US" sz="2400" b="1" i="1" dirty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5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680" y="1019014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2157" y="2477575"/>
            <a:ext cx="8743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i="1" dirty="0"/>
              <a:t>Отношение R находится </a:t>
            </a:r>
            <a:r>
              <a:rPr lang="ru-RU" sz="2000" b="1" i="1" dirty="0"/>
              <a:t>в пятой нормальной форме </a:t>
            </a:r>
            <a:r>
              <a:rPr lang="ru-RU" sz="2000" i="1" dirty="0"/>
              <a:t>(нормальной форме проекции соединения - PJ/NF) в том и только в том случае, когда любая зависимость соединения в R следует из существования некоторого возможного ключа в R.</a:t>
            </a:r>
            <a:endParaRPr lang="ru-RU" sz="2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27542" y="4203265"/>
            <a:ext cx="8573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Отношение R(Х,У, .., Z) удовлетворяет зависимости соединения (Х, У,..., Z) в том и только в том случае, когда R восстанавливается без потерь путем соединения своих проекций на Х, У, ..., Z. 3десь Х, У, ..., Z - наборы атрибутов отношения  R.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7542" y="1773802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</a:t>
            </a:r>
            <a:r>
              <a:rPr lang="ru-RU" sz="2400" b="1" i="1" dirty="0" smtClean="0">
                <a:solidFill>
                  <a:prstClr val="black"/>
                </a:solidFill>
              </a:rPr>
              <a:t>6 </a:t>
            </a:r>
            <a:r>
              <a:rPr lang="ru-RU" sz="2400" b="1" i="1" dirty="0">
                <a:solidFill>
                  <a:prstClr val="black"/>
                </a:solidFill>
              </a:rPr>
              <a:t>(Приведение к </a:t>
            </a:r>
            <a:r>
              <a:rPr lang="ru-RU" sz="2400" b="1" i="1" dirty="0" smtClean="0">
                <a:solidFill>
                  <a:prstClr val="black"/>
                </a:solidFill>
              </a:rPr>
              <a:t>5</a:t>
            </a:r>
            <a:r>
              <a:rPr lang="en-US" sz="2400" b="1" i="1" dirty="0" smtClean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72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17414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5411"/>
              </p:ext>
            </p:extLst>
          </p:nvPr>
        </p:nvGraphicFramePr>
        <p:xfrm>
          <a:off x="3556909" y="5958750"/>
          <a:ext cx="2253342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89480" y="5307859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Приведение исходного </a:t>
            </a:r>
            <a:r>
              <a:rPr lang="ru-RU" sz="2000" b="1" i="1" dirty="0" smtClean="0"/>
              <a:t>отношения</a:t>
            </a:r>
            <a:r>
              <a:rPr lang="en-US" sz="2000" b="1" i="1" dirty="0" smtClean="0"/>
              <a:t> R1</a:t>
            </a:r>
            <a:r>
              <a:rPr lang="ru-RU" sz="2000" b="1" i="1" dirty="0" smtClean="0"/>
              <a:t>  к 5</a:t>
            </a:r>
            <a:r>
              <a:rPr lang="en-US" sz="2000" b="1" i="1" dirty="0" smtClean="0"/>
              <a:t>NF</a:t>
            </a:r>
            <a:r>
              <a:rPr lang="ru-RU" sz="2000" b="1" i="1" dirty="0" smtClean="0"/>
              <a:t> = форме </a:t>
            </a:r>
            <a:r>
              <a:rPr lang="en-US" sz="2000" b="1" i="1" dirty="0"/>
              <a:t>PJ/NF</a:t>
            </a:r>
            <a:r>
              <a:rPr lang="ru-RU" sz="2000" b="1" i="1" dirty="0" smtClean="0"/>
              <a:t> </a:t>
            </a:r>
            <a:endParaRPr lang="ru-RU" sz="20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62681" y="2134281"/>
            <a:ext cx="4402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/>
              <a:t>Структура </a:t>
            </a:r>
            <a:r>
              <a:rPr lang="ru-RU" sz="2000" b="1" i="1" dirty="0"/>
              <a:t>исходного </a:t>
            </a:r>
            <a:r>
              <a:rPr lang="ru-RU" sz="2000" b="1" i="1" dirty="0" smtClean="0"/>
              <a:t>отношения </a:t>
            </a:r>
            <a:r>
              <a:rPr lang="en-US" sz="2000" b="1" i="1" dirty="0"/>
              <a:t>R1</a:t>
            </a:r>
            <a:endParaRPr lang="ru-RU" sz="2000" b="1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28273"/>
              </p:ext>
            </p:extLst>
          </p:nvPr>
        </p:nvGraphicFramePr>
        <p:xfrm>
          <a:off x="6560913" y="5968168"/>
          <a:ext cx="2253342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37815"/>
              </p:ext>
            </p:extLst>
          </p:nvPr>
        </p:nvGraphicFramePr>
        <p:xfrm>
          <a:off x="2926982" y="2594535"/>
          <a:ext cx="3365613" cy="269622"/>
        </p:xfrm>
        <a:graphic>
          <a:graphicData uri="http://schemas.openxmlformats.org/drawingml/2006/table">
            <a:tbl>
              <a:tblPr/>
              <a:tblGrid>
                <a:gridCol w="11218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18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  <a:gridCol w="1121871">
                  <a:extLst>
                    <a:ext uri="{9D8B030D-6E8A-4147-A177-3AD203B41FA5}">
                      <a16:colId xmlns:a16="http://schemas.microsoft.com/office/drawing/2014/main" val="483508527"/>
                    </a:ext>
                  </a:extLst>
                </a:gridCol>
              </a:tblGrid>
              <a:tr h="2696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  <a:endParaRPr lang="ru-RU" sz="12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22641" y="2956114"/>
            <a:ext cx="3561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Обозначим наборы </a:t>
            </a:r>
            <a:r>
              <a:rPr lang="ru-RU" i="1" dirty="0"/>
              <a:t>атрибутов:</a:t>
            </a:r>
          </a:p>
          <a:p>
            <a:r>
              <a:rPr lang="ru-RU" dirty="0"/>
              <a:t>ПК (</a:t>
            </a:r>
            <a:r>
              <a:rPr lang="ru-RU" dirty="0" smtClean="0"/>
              <a:t>Преподаватель</a:t>
            </a:r>
            <a:r>
              <a:rPr lang="ru-RU" dirty="0"/>
              <a:t>.</a:t>
            </a:r>
            <a:r>
              <a:rPr lang="ru-RU" dirty="0" smtClean="0"/>
              <a:t> </a:t>
            </a:r>
            <a:r>
              <a:rPr lang="ru-RU" dirty="0"/>
              <a:t>Кафедра)</a:t>
            </a:r>
          </a:p>
          <a:p>
            <a:r>
              <a:rPr lang="ru-RU" dirty="0"/>
              <a:t>ПД (Преподаватель. </a:t>
            </a:r>
            <a:r>
              <a:rPr lang="ru-RU" dirty="0" smtClean="0"/>
              <a:t>Дисциплина</a:t>
            </a:r>
            <a:r>
              <a:rPr lang="ru-RU" dirty="0"/>
              <a:t>) </a:t>
            </a:r>
          </a:p>
          <a:p>
            <a:r>
              <a:rPr lang="ru-RU" dirty="0"/>
              <a:t>КД (Кафедра. Дисциплина)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09703"/>
              </p:ext>
            </p:extLst>
          </p:nvPr>
        </p:nvGraphicFramePr>
        <p:xfrm>
          <a:off x="309339" y="5968168"/>
          <a:ext cx="2253342" cy="395414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95414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Преподаватель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241075" y="5619825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</a:t>
            </a:r>
            <a:r>
              <a:rPr lang="ru-RU" b="1" dirty="0" smtClean="0"/>
              <a:t>2</a:t>
            </a:r>
            <a:endParaRPr lang="ru-RU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560913" y="5630319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</a:t>
            </a:r>
            <a:r>
              <a:rPr lang="ru-RU" b="1" dirty="0" smtClean="0"/>
              <a:t>4</a:t>
            </a:r>
            <a:endParaRPr lang="ru-RU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441836" y="5619825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</a:t>
            </a:r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93611" y="4246735"/>
            <a:ext cx="71120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Допустим</a:t>
            </a:r>
            <a:r>
              <a:rPr lang="ru-RU" dirty="0" smtClean="0"/>
              <a:t>, </a:t>
            </a:r>
            <a:r>
              <a:rPr lang="en-US" dirty="0" smtClean="0"/>
              <a:t>R1</a:t>
            </a:r>
            <a:r>
              <a:rPr lang="ru-RU" dirty="0"/>
              <a:t> удовлетворяет проекции соединения (ПК, ПД, КД</a:t>
            </a:r>
            <a:r>
              <a:rPr lang="ru-RU" dirty="0" smtClean="0"/>
              <a:t>).</a:t>
            </a:r>
          </a:p>
          <a:p>
            <a:r>
              <a:rPr lang="ru-RU" dirty="0"/>
              <a:t>Тогда отношение R1 не находится в NF/PJ, </a:t>
            </a:r>
            <a:r>
              <a:rPr lang="ru-RU" dirty="0" smtClean="0"/>
              <a:t>т. к. его единственный ключ - </a:t>
            </a:r>
            <a:r>
              <a:rPr lang="ru-RU" dirty="0"/>
              <a:t>полный набор атрибутов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1878" y="1554428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</a:t>
            </a:r>
            <a:r>
              <a:rPr lang="ru-RU" sz="2400" b="1" i="1" dirty="0" smtClean="0">
                <a:solidFill>
                  <a:prstClr val="black"/>
                </a:solidFill>
              </a:rPr>
              <a:t>6 </a:t>
            </a:r>
            <a:r>
              <a:rPr lang="ru-RU" sz="2400" b="1" i="1" dirty="0">
                <a:solidFill>
                  <a:prstClr val="black"/>
                </a:solidFill>
              </a:rPr>
              <a:t>(Приведение к </a:t>
            </a:r>
            <a:r>
              <a:rPr lang="ru-RU" sz="2400" b="1" i="1" dirty="0" smtClean="0">
                <a:solidFill>
                  <a:prstClr val="black"/>
                </a:solidFill>
              </a:rPr>
              <a:t>5</a:t>
            </a:r>
            <a:r>
              <a:rPr lang="en-US" sz="2400" b="1" i="1" dirty="0" smtClean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1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680" y="1019014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5706" y="1751597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Сравнение нормализованных и ненормализованных моделей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071" t="2326" r="1825" b="2162"/>
          <a:stretch/>
        </p:blipFill>
        <p:spPr>
          <a:xfrm>
            <a:off x="1244278" y="2471195"/>
            <a:ext cx="650497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487347"/>
            <a:ext cx="8821270" cy="1469985"/>
          </a:xfrm>
        </p:spPr>
        <p:txBody>
          <a:bodyPr/>
          <a:lstStyle/>
          <a:p>
            <a:pPr algn="ctr"/>
            <a:r>
              <a:rPr lang="ru-RU" sz="4800" dirty="0"/>
              <a:t>ТЕМА </a:t>
            </a:r>
            <a:r>
              <a:rPr lang="ru-RU" sz="4800" dirty="0" smtClean="0"/>
              <a:t>    </a:t>
            </a:r>
            <a:br>
              <a:rPr lang="ru-RU" sz="4800" dirty="0" smtClean="0"/>
            </a:br>
            <a:r>
              <a:rPr lang="ru-RU" sz="4800" dirty="0" smtClean="0"/>
              <a:t>МОДЕЛИРОВАНИЕ ДАННЫХ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25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Моделирование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95985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Цель моделирования данных </a:t>
            </a:r>
            <a:r>
              <a:rPr lang="ru-RU" sz="2400" dirty="0"/>
              <a:t>- </a:t>
            </a:r>
            <a:r>
              <a:rPr lang="ru-RU" sz="2400" dirty="0" smtClean="0"/>
              <a:t>обеспечение разработчика </a:t>
            </a:r>
            <a:r>
              <a:rPr lang="ru-RU" sz="2400" dirty="0"/>
              <a:t>ИС концептуальной схемой базы данных в форме одной </a:t>
            </a:r>
            <a:r>
              <a:rPr lang="ru-RU" sz="2400" dirty="0" smtClean="0"/>
              <a:t>или </a:t>
            </a:r>
            <a:r>
              <a:rPr lang="ru-RU" sz="2400" dirty="0"/>
              <a:t>нескольких локальных моделей, которые могут быть отображены в любую систему баз данных</a:t>
            </a:r>
            <a:r>
              <a:rPr lang="ru-RU" sz="2400" dirty="0" smtClean="0"/>
              <a:t>.</a:t>
            </a:r>
          </a:p>
          <a:p>
            <a:r>
              <a:rPr lang="ru-RU" sz="2400" b="1" i="1" dirty="0"/>
              <a:t>Средство моделирования данных </a:t>
            </a:r>
            <a:r>
              <a:rPr lang="ru-RU" sz="2400" dirty="0" smtClean="0"/>
              <a:t>- диаграммы </a:t>
            </a:r>
            <a:r>
              <a:rPr lang="ru-RU" sz="2400" dirty="0"/>
              <a:t>"</a:t>
            </a:r>
            <a:r>
              <a:rPr lang="ru-RU" sz="2400" dirty="0" smtClean="0"/>
              <a:t>сущность-связь". </a:t>
            </a:r>
          </a:p>
          <a:p>
            <a:r>
              <a:rPr lang="ru-RU" sz="2400" b="1" i="1" dirty="0" smtClean="0"/>
              <a:t>Базовые понятия</a:t>
            </a:r>
            <a:r>
              <a:rPr lang="ru-RU" sz="2400" dirty="0" smtClean="0"/>
              <a:t> </a:t>
            </a:r>
            <a:r>
              <a:rPr lang="ru-RU" sz="2400" dirty="0"/>
              <a:t>диаграммы </a:t>
            </a:r>
            <a:r>
              <a:rPr lang="ru-RU" sz="2400" dirty="0" smtClean="0"/>
              <a:t>«сущность-связь»  (ERD):</a:t>
            </a:r>
            <a:endParaRPr lang="ru-RU" sz="2400" dirty="0"/>
          </a:p>
          <a:p>
            <a:pPr>
              <a:spcBef>
                <a:spcPts val="600"/>
              </a:spcBef>
            </a:pPr>
            <a:r>
              <a:rPr lang="ru-RU" b="1" i="1" dirty="0"/>
              <a:t>Сущность (</a:t>
            </a:r>
            <a:r>
              <a:rPr lang="ru-RU" b="1" i="1" dirty="0" err="1"/>
              <a:t>Entiry</a:t>
            </a:r>
            <a:r>
              <a:rPr lang="ru-RU" b="1" i="1" dirty="0"/>
              <a:t>)</a:t>
            </a:r>
            <a:r>
              <a:rPr lang="ru-RU" b="1" dirty="0"/>
              <a:t> </a:t>
            </a:r>
            <a:r>
              <a:rPr lang="ru-RU" dirty="0"/>
              <a:t>- реальный либо воображаемый объект, </a:t>
            </a:r>
            <a:r>
              <a:rPr lang="ru-RU" dirty="0" smtClean="0"/>
              <a:t>имеющий </a:t>
            </a:r>
            <a:r>
              <a:rPr lang="ru-RU" dirty="0"/>
              <a:t>существенное значение для рассматриваемой предметной области.</a:t>
            </a:r>
          </a:p>
          <a:p>
            <a:pPr>
              <a:spcBef>
                <a:spcPts val="600"/>
              </a:spcBef>
            </a:pPr>
            <a:r>
              <a:rPr lang="ru-RU" b="1" i="1" dirty="0"/>
              <a:t>Связь (</a:t>
            </a:r>
            <a:r>
              <a:rPr lang="ru-RU" b="1" i="1" dirty="0" err="1"/>
              <a:t>Relationship</a:t>
            </a:r>
            <a:r>
              <a:rPr lang="ru-RU" b="1" i="1" dirty="0"/>
              <a:t>) </a:t>
            </a:r>
            <a:r>
              <a:rPr lang="ru-RU" dirty="0"/>
              <a:t>- поименованная ассоциация между двумя сущностями, значимая для </a:t>
            </a:r>
            <a:r>
              <a:rPr lang="ru-RU" dirty="0" smtClean="0"/>
              <a:t>предметной </a:t>
            </a:r>
            <a:r>
              <a:rPr lang="ru-RU" dirty="0"/>
              <a:t>области, при которой каждый экземпляр одной сущности ассоциирован с произвольным (в том числе нулевым) количеством экземпляров второй сущности, и наоборот. </a:t>
            </a:r>
          </a:p>
          <a:p>
            <a:pPr>
              <a:spcBef>
                <a:spcPts val="600"/>
              </a:spcBef>
            </a:pPr>
            <a:r>
              <a:rPr lang="ru-RU" b="1" i="1" dirty="0"/>
              <a:t>Атрибут (</a:t>
            </a:r>
            <a:r>
              <a:rPr lang="ru-RU" b="1" i="1" dirty="0" err="1"/>
              <a:t>Attriбute</a:t>
            </a:r>
            <a:r>
              <a:rPr lang="ru-RU" b="1" i="1" dirty="0"/>
              <a:t>) </a:t>
            </a:r>
            <a:r>
              <a:rPr lang="ru-RU" dirty="0"/>
              <a:t>- любая характеристика сущности, значимая для </a:t>
            </a:r>
            <a:r>
              <a:rPr lang="ru-RU" dirty="0" smtClean="0"/>
              <a:t>предметной </a:t>
            </a:r>
            <a:r>
              <a:rPr lang="ru-RU" dirty="0"/>
              <a:t>области и предназначенная для </a:t>
            </a:r>
            <a:r>
              <a:rPr lang="ru-RU" dirty="0" smtClean="0"/>
              <a:t>квалификации</a:t>
            </a:r>
            <a:r>
              <a:rPr lang="ru-RU" dirty="0"/>
              <a:t>, идентификации, классификации, количественной </a:t>
            </a:r>
            <a:r>
              <a:rPr lang="ru-RU" dirty="0" smtClean="0"/>
              <a:t>характеристики </a:t>
            </a:r>
            <a:r>
              <a:rPr lang="ru-RU" dirty="0"/>
              <a:t>или выражения состояния сущности. </a:t>
            </a:r>
          </a:p>
        </p:txBody>
      </p:sp>
    </p:spTree>
    <p:extLst>
      <p:ext uri="{BB962C8B-B14F-4D97-AF65-F5344CB8AC3E}">
        <p14:creationId xmlns:p14="http://schemas.microsoft.com/office/powerpoint/2010/main" val="18525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Моделирование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7586" y="1650670"/>
            <a:ext cx="85833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Свойства сущности: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иметь </a:t>
            </a:r>
            <a:r>
              <a:rPr lang="ru-RU" sz="2400" dirty="0"/>
              <a:t>уникальное </a:t>
            </a:r>
            <a:r>
              <a:rPr lang="ru-RU" sz="2400" dirty="0" smtClean="0"/>
              <a:t>имя: </a:t>
            </a:r>
          </a:p>
          <a:p>
            <a:pPr marL="800100" lvl="1" indent="-342900">
              <a:buFontTx/>
              <a:buChar char="-"/>
            </a:pPr>
            <a:r>
              <a:rPr lang="ru-RU" sz="2400" dirty="0" smtClean="0"/>
              <a:t>к </a:t>
            </a:r>
            <a:r>
              <a:rPr lang="ru-RU" sz="2400" dirty="0"/>
              <a:t>одному и тому же имени должна всегда применяться одна и та же интерпретация; </a:t>
            </a:r>
            <a:endParaRPr lang="ru-RU" sz="2400" dirty="0" smtClean="0"/>
          </a:p>
          <a:p>
            <a:pPr marL="800100" lvl="1" indent="-342900">
              <a:buFontTx/>
              <a:buChar char="-"/>
            </a:pPr>
            <a:r>
              <a:rPr lang="ru-RU" sz="2400" dirty="0" smtClean="0"/>
              <a:t>одна </a:t>
            </a:r>
            <a:r>
              <a:rPr lang="ru-RU" sz="2400" dirty="0"/>
              <a:t>и та же интерпретация не может применяться к различным именам, если только они не являются псевдонимами;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обладать </a:t>
            </a:r>
            <a:r>
              <a:rPr lang="ru-RU" sz="2400" dirty="0"/>
              <a:t>одним или несколькими атрибутами, которые либо принадлежат сущности, либо наследуются через связь;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обладать </a:t>
            </a:r>
            <a:r>
              <a:rPr lang="ru-RU" sz="2400" dirty="0"/>
              <a:t>одним или несколькими атрибутами, которые однозначно идентифицируют каждый экземпляр сущности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626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137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Первый шаг моделирования - </a:t>
            </a:r>
            <a:r>
              <a:rPr lang="ru-RU" sz="2400" dirty="0"/>
              <a:t>извлечение информации из интервью и выделение сущностей</a:t>
            </a:r>
            <a:r>
              <a:rPr lang="ru-RU" sz="2400" dirty="0" smtClean="0"/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2494" t="12073" r="39740" b="11418"/>
          <a:stretch/>
        </p:blipFill>
        <p:spPr>
          <a:xfrm>
            <a:off x="3178630" y="3159505"/>
            <a:ext cx="2685690" cy="92853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00394" y="2669563"/>
            <a:ext cx="4406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Графическое изображение сущности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114509" y="4413392"/>
            <a:ext cx="2772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Выделение сущностей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6705" r="30884"/>
          <a:stretch/>
        </p:blipFill>
        <p:spPr>
          <a:xfrm>
            <a:off x="2367642" y="4903334"/>
            <a:ext cx="4136572" cy="1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137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Второй шаг моделирования - </a:t>
            </a:r>
            <a:r>
              <a:rPr lang="ru-RU" sz="2400" dirty="0"/>
              <a:t>идентификация связей.</a:t>
            </a:r>
            <a:endParaRPr lang="ru-RU" sz="2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045030" y="2482762"/>
            <a:ext cx="7081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Графическое изображение степени и обязательности связи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391" r="17058"/>
          <a:stretch/>
        </p:blipFill>
        <p:spPr>
          <a:xfrm>
            <a:off x="870857" y="3197411"/>
            <a:ext cx="7040176" cy="8321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82475" y="4345243"/>
            <a:ext cx="68062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Графическое изображение - связь продавца с контрактом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2609" t="18679" r="16213"/>
          <a:stretch/>
        </p:blipFill>
        <p:spPr>
          <a:xfrm>
            <a:off x="397508" y="5074211"/>
            <a:ext cx="8076838" cy="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66758" y="2086771"/>
            <a:ext cx="5481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Диаграмма «сущность-связь» без атрибутов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591" r="4210"/>
          <a:stretch/>
        </p:blipFill>
        <p:spPr>
          <a:xfrm>
            <a:off x="728432" y="3194648"/>
            <a:ext cx="7490281" cy="22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137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Третий шаг моделирования - </a:t>
            </a:r>
            <a:r>
              <a:rPr lang="ru-RU" sz="2400" dirty="0"/>
              <a:t>идентификация атрибутов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4150" y="2131750"/>
            <a:ext cx="8675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Графическое изображение атрибутов: </a:t>
            </a:r>
            <a:endParaRPr lang="ru-RU" sz="2000" b="1" i="1" dirty="0" smtClean="0"/>
          </a:p>
          <a:p>
            <a:pPr algn="ctr"/>
            <a:r>
              <a:rPr lang="ru-RU" sz="2000" i="1" dirty="0" smtClean="0"/>
              <a:t>обязательный </a:t>
            </a:r>
            <a:r>
              <a:rPr lang="ru-RU" sz="2000" i="1" dirty="0"/>
              <a:t>(помечен звездочкой), необязательный (помечен кружком)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3018" r="42531"/>
          <a:stretch/>
        </p:blipFill>
        <p:spPr>
          <a:xfrm>
            <a:off x="3380013" y="2839637"/>
            <a:ext cx="2030185" cy="11949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15784" y="4345715"/>
            <a:ext cx="4988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Виды идентификации: </a:t>
            </a:r>
          </a:p>
          <a:p>
            <a:r>
              <a:rPr lang="ru-RU" dirty="0" smtClean="0"/>
              <a:t>а </a:t>
            </a:r>
            <a:r>
              <a:rPr lang="ru-RU" dirty="0"/>
              <a:t>- полная идентификация;</a:t>
            </a:r>
          </a:p>
          <a:p>
            <a:r>
              <a:rPr lang="ru-RU" dirty="0" smtClean="0"/>
              <a:t>б- </a:t>
            </a:r>
            <a:r>
              <a:rPr lang="ru-RU" dirty="0"/>
              <a:t>идентификация посредством другой сущности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5330" r="10090"/>
          <a:stretch/>
        </p:blipFill>
        <p:spPr>
          <a:xfrm>
            <a:off x="1812773" y="5370488"/>
            <a:ext cx="5943298" cy="11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944" r="3588"/>
          <a:stretch/>
        </p:blipFill>
        <p:spPr>
          <a:xfrm>
            <a:off x="1045030" y="2710543"/>
            <a:ext cx="7239242" cy="32868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57408" y="1879507"/>
            <a:ext cx="645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i="1" dirty="0"/>
              <a:t>Диаграмма «сущность-связь» с атрибутами</a:t>
            </a:r>
          </a:p>
        </p:txBody>
      </p:sp>
    </p:spTree>
    <p:extLst>
      <p:ext uri="{BB962C8B-B14F-4D97-AF65-F5344CB8AC3E}">
        <p14:creationId xmlns:p14="http://schemas.microsoft.com/office/powerpoint/2010/main" val="40869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6571" y="1650670"/>
            <a:ext cx="849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err="1"/>
              <a:t>Супертипы</a:t>
            </a:r>
            <a:r>
              <a:rPr lang="ru-RU" sz="2400" b="1" i="1" dirty="0"/>
              <a:t> и подтипы: </a:t>
            </a:r>
            <a:r>
              <a:rPr lang="ru-RU" sz="2400" dirty="0"/>
              <a:t>одна сущность является обобщающим понятием для группы подобных сущностей</a:t>
            </a:r>
            <a:endParaRPr lang="ru-RU" sz="2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860" y="2873829"/>
            <a:ext cx="2867196" cy="3049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933" y="3007216"/>
            <a:ext cx="6121619" cy="23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8822" y="1574470"/>
            <a:ext cx="8061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Взаимно исключающие связи: </a:t>
            </a:r>
            <a:r>
              <a:rPr lang="ru-RU" sz="2000" dirty="0"/>
              <a:t>каждый экземпляр сущности </a:t>
            </a:r>
            <a:r>
              <a:rPr lang="ru-RU" sz="2000" dirty="0" smtClean="0"/>
              <a:t>участвует </a:t>
            </a:r>
            <a:r>
              <a:rPr lang="ru-RU" sz="2000" dirty="0"/>
              <a:t>только в одной связи из группы взаимно исключающих связей</a:t>
            </a:r>
            <a:endParaRPr lang="ru-RU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210" t="8044" r="27239"/>
          <a:stretch/>
        </p:blipFill>
        <p:spPr>
          <a:xfrm>
            <a:off x="2585356" y="2340312"/>
            <a:ext cx="3842657" cy="126712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48822" y="3691804"/>
            <a:ext cx="8411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Рекурсивная связь: </a:t>
            </a:r>
            <a:r>
              <a:rPr lang="ru-RU" sz="2000" dirty="0"/>
              <a:t>сущность может быть связана сама с собой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3240" t="5621" r="37863"/>
          <a:stretch/>
        </p:blipFill>
        <p:spPr>
          <a:xfrm>
            <a:off x="3303814" y="4166645"/>
            <a:ext cx="1768929" cy="8314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0203" y="4998116"/>
            <a:ext cx="81860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Неперемещаемые (</a:t>
            </a:r>
            <a:r>
              <a:rPr lang="ru-RU" sz="2000" b="1" i="1" dirty="0" err="1"/>
              <a:t>non-transferrable</a:t>
            </a:r>
            <a:r>
              <a:rPr lang="ru-RU" sz="2000" b="1" i="1" dirty="0"/>
              <a:t>) связи: </a:t>
            </a:r>
            <a:r>
              <a:rPr lang="ru-RU" dirty="0"/>
              <a:t>экземпляр сущности не может быть перенесен из одного экземпляра связи в другой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345" t="21272" r="21037" b="11610"/>
          <a:stretch/>
        </p:blipFill>
        <p:spPr>
          <a:xfrm>
            <a:off x="1869862" y="5680666"/>
            <a:ext cx="4999023" cy="5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129" y="1604799"/>
            <a:ext cx="8577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smtClean="0"/>
              <a:t>IDEF1</a:t>
            </a:r>
            <a:r>
              <a:rPr lang="en-US" dirty="0" smtClean="0"/>
              <a:t>X</a:t>
            </a:r>
            <a:r>
              <a:rPr lang="ru-RU" dirty="0" smtClean="0"/>
              <a:t> основан </a:t>
            </a:r>
            <a:r>
              <a:rPr lang="ru-RU" dirty="0"/>
              <a:t>на подходе </a:t>
            </a:r>
            <a:r>
              <a:rPr lang="ru-RU" dirty="0" err="1"/>
              <a:t>Чена</a:t>
            </a:r>
            <a:r>
              <a:rPr lang="ru-RU" dirty="0"/>
              <a:t>, позволяет </a:t>
            </a:r>
            <a:r>
              <a:rPr lang="ru-RU" dirty="0" smtClean="0"/>
              <a:t>построить </a:t>
            </a:r>
            <a:r>
              <a:rPr lang="ru-RU" dirty="0"/>
              <a:t>модель данных, эквивалентную реляционной модели в третьей нормальной форме.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1129" y="2392740"/>
            <a:ext cx="857794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Сущность </a:t>
            </a:r>
            <a:r>
              <a:rPr lang="ru-RU" i="1" dirty="0" smtClean="0"/>
              <a:t>является </a:t>
            </a:r>
            <a:r>
              <a:rPr lang="ru-RU" i="1" dirty="0"/>
              <a:t>не зависимой от </a:t>
            </a:r>
            <a:r>
              <a:rPr lang="ru-RU" i="1" dirty="0" smtClean="0"/>
              <a:t>идентификаторов</a:t>
            </a:r>
            <a:r>
              <a:rPr lang="ru-RU" dirty="0" smtClean="0"/>
              <a:t>, </a:t>
            </a:r>
            <a:r>
              <a:rPr lang="ru-RU" dirty="0"/>
              <a:t>если каждый экземпляр сущности </a:t>
            </a:r>
            <a:r>
              <a:rPr lang="ru-RU" dirty="0" smtClean="0"/>
              <a:t>может быть </a:t>
            </a:r>
            <a:r>
              <a:rPr lang="ru-RU" dirty="0"/>
              <a:t>однозначно идентифицирован без определения его </a:t>
            </a:r>
            <a:r>
              <a:rPr lang="ru-RU" dirty="0" smtClean="0"/>
              <a:t>отношений </a:t>
            </a:r>
            <a:r>
              <a:rPr lang="ru-RU" dirty="0"/>
              <a:t>с другими сущностями. </a:t>
            </a:r>
          </a:p>
          <a:p>
            <a:pPr>
              <a:spcBef>
                <a:spcPts val="600"/>
              </a:spcBef>
            </a:pPr>
            <a:r>
              <a:rPr lang="ru-RU" i="1" dirty="0"/>
              <a:t>Сущность является</a:t>
            </a:r>
            <a:r>
              <a:rPr lang="ru-RU" i="1" dirty="0" smtClean="0"/>
              <a:t> </a:t>
            </a:r>
            <a:r>
              <a:rPr lang="ru-RU" i="1" dirty="0"/>
              <a:t>зависимой от </a:t>
            </a:r>
            <a:r>
              <a:rPr lang="ru-RU" i="1" dirty="0" smtClean="0"/>
              <a:t>идентификаторов</a:t>
            </a:r>
            <a:r>
              <a:rPr lang="ru-RU" dirty="0" smtClean="0"/>
              <a:t>, </a:t>
            </a:r>
            <a:r>
              <a:rPr lang="ru-RU" dirty="0"/>
              <a:t>если однозначная </a:t>
            </a:r>
            <a:r>
              <a:rPr lang="ru-RU" dirty="0" smtClean="0"/>
              <a:t>идентификация </a:t>
            </a:r>
            <a:r>
              <a:rPr lang="ru-RU" dirty="0"/>
              <a:t>экземпляра сущности зависит от его отношения к другой сущности.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566" t="4128" r="28351"/>
          <a:stretch/>
        </p:blipFill>
        <p:spPr>
          <a:xfrm>
            <a:off x="2612571" y="4549244"/>
            <a:ext cx="3722914" cy="21578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07573" y="4047956"/>
            <a:ext cx="7614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Независимые </a:t>
            </a:r>
            <a:r>
              <a:rPr lang="ru-RU" sz="2000" i="1" dirty="0"/>
              <a:t>(а)</a:t>
            </a:r>
            <a:r>
              <a:rPr lang="ru-RU" sz="2000" b="1" i="1" dirty="0"/>
              <a:t> и зависимые </a:t>
            </a:r>
            <a:r>
              <a:rPr lang="ru-RU" sz="2000" i="1" dirty="0"/>
              <a:t>(б)</a:t>
            </a:r>
            <a:r>
              <a:rPr lang="ru-RU" sz="2000" b="1" i="1" dirty="0"/>
              <a:t> от идентификатора сущности</a:t>
            </a:r>
          </a:p>
        </p:txBody>
      </p:sp>
    </p:spTree>
    <p:extLst>
      <p:ext uri="{BB962C8B-B14F-4D97-AF65-F5344CB8AC3E}">
        <p14:creationId xmlns:p14="http://schemas.microsoft.com/office/powerpoint/2010/main" val="13831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1206896"/>
          </a:xfrm>
        </p:spPr>
        <p:txBody>
          <a:bodyPr/>
          <a:lstStyle/>
          <a:p>
            <a:r>
              <a:rPr lang="ru-RU" dirty="0" smtClean="0"/>
              <a:t>Нормализация</a:t>
            </a:r>
          </a:p>
          <a:p>
            <a:r>
              <a:rPr lang="ru-RU" dirty="0" smtClean="0"/>
              <a:t>Логическое моделирование </a:t>
            </a:r>
            <a:r>
              <a:rPr lang="ru-RU" dirty="0"/>
              <a:t>данных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3658" y="1859340"/>
            <a:ext cx="828947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Степень/мощность связи </a:t>
            </a:r>
            <a:r>
              <a:rPr lang="ru-RU" sz="2400" dirty="0"/>
              <a:t>- количество экземпляров </a:t>
            </a:r>
            <a:r>
              <a:rPr lang="ru-RU" sz="2400" dirty="0" smtClean="0"/>
              <a:t>сущности-потомка</a:t>
            </a:r>
            <a:r>
              <a:rPr lang="ru-RU" sz="2400" dirty="0"/>
              <a:t>, которое может существовать для каждого экземпляра </a:t>
            </a:r>
            <a:r>
              <a:rPr lang="ru-RU" sz="2400" dirty="0" smtClean="0"/>
              <a:t>сущности-родителя</a:t>
            </a:r>
            <a:r>
              <a:rPr lang="ru-RU" sz="2400" dirty="0"/>
              <a:t>. </a:t>
            </a:r>
          </a:p>
          <a:p>
            <a:endParaRPr lang="ru-RU" i="1" dirty="0" smtClean="0"/>
          </a:p>
          <a:p>
            <a:r>
              <a:rPr lang="ru-RU" sz="2400" i="1" dirty="0" smtClean="0"/>
              <a:t>Мощность </a:t>
            </a:r>
            <a:r>
              <a:rPr lang="ru-RU" sz="2400" i="1" dirty="0"/>
              <a:t>связи может принимать следующие значения: </a:t>
            </a:r>
          </a:p>
          <a:p>
            <a:r>
              <a:rPr lang="ru-RU" sz="2400" b="1" dirty="0" smtClean="0"/>
              <a:t>N</a:t>
            </a:r>
            <a:r>
              <a:rPr lang="ru-RU" sz="2400" dirty="0" smtClean="0"/>
              <a:t> - </a:t>
            </a:r>
            <a:r>
              <a:rPr lang="ru-RU" sz="2400" dirty="0"/>
              <a:t>ноль, один или более, </a:t>
            </a:r>
          </a:p>
          <a:p>
            <a:r>
              <a:rPr lang="ru-RU" sz="2400" b="1" dirty="0" smtClean="0"/>
              <a:t>Z</a:t>
            </a:r>
            <a:r>
              <a:rPr lang="ru-RU" sz="2400" dirty="0" smtClean="0"/>
              <a:t> - </a:t>
            </a:r>
            <a:r>
              <a:rPr lang="ru-RU" sz="2400" dirty="0"/>
              <a:t>ноль или один,</a:t>
            </a:r>
          </a:p>
          <a:p>
            <a:r>
              <a:rPr lang="ru-RU" sz="2400" b="1" dirty="0" smtClean="0"/>
              <a:t>Р</a:t>
            </a:r>
            <a:r>
              <a:rPr lang="ru-RU" sz="2400" dirty="0" smtClean="0"/>
              <a:t> - </a:t>
            </a:r>
            <a:r>
              <a:rPr lang="ru-RU" sz="2400" dirty="0"/>
              <a:t>один или </a:t>
            </a:r>
            <a:r>
              <a:rPr lang="ru-RU" sz="2400" dirty="0" smtClean="0"/>
              <a:t>более,</a:t>
            </a:r>
          </a:p>
          <a:p>
            <a:r>
              <a:rPr lang="ru-RU" sz="2400" dirty="0" smtClean="0"/>
              <a:t>фиксированное число.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По </a:t>
            </a:r>
            <a:r>
              <a:rPr lang="ru-RU" sz="2400" dirty="0"/>
              <a:t>умолчанию мощность связи </a:t>
            </a:r>
            <a:r>
              <a:rPr lang="ru-RU" sz="2400" dirty="0" smtClean="0"/>
              <a:t>принимается </a:t>
            </a:r>
            <a:r>
              <a:rPr lang="ru-RU" sz="2400" dirty="0"/>
              <a:t>равной </a:t>
            </a:r>
            <a:r>
              <a:rPr lang="ru-RU" sz="2400" dirty="0" smtClean="0"/>
              <a:t>N: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265" r="51778"/>
          <a:stretch/>
        </p:blipFill>
        <p:spPr>
          <a:xfrm>
            <a:off x="6128657" y="3766111"/>
            <a:ext cx="364672" cy="8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3786" y="1720840"/>
            <a:ext cx="843642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Идентифицирующая </a:t>
            </a:r>
            <a:r>
              <a:rPr lang="ru-RU" b="1" i="1" dirty="0"/>
              <a:t>связь</a:t>
            </a:r>
            <a:r>
              <a:rPr lang="ru-RU" dirty="0"/>
              <a:t> -  если экземпляр сущности-потомка однозначно определяется своей связью с </a:t>
            </a:r>
            <a:r>
              <a:rPr lang="ru-RU" dirty="0" smtClean="0"/>
              <a:t>сущностью-родителем.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i="1" dirty="0" smtClean="0"/>
              <a:t>Сущность-потомок </a:t>
            </a:r>
            <a:r>
              <a:rPr lang="ru-RU" i="1" dirty="0"/>
              <a:t>в идентифицирующей связи</a:t>
            </a:r>
            <a:r>
              <a:rPr lang="ru-RU" dirty="0"/>
              <a:t> является зависимой от </a:t>
            </a:r>
            <a:r>
              <a:rPr lang="ru-RU" dirty="0" smtClean="0"/>
              <a:t>идентификатора </a:t>
            </a:r>
            <a:r>
              <a:rPr lang="ru-RU" dirty="0"/>
              <a:t>сущностью. </a:t>
            </a:r>
          </a:p>
          <a:p>
            <a:pPr>
              <a:spcBef>
                <a:spcPts val="600"/>
              </a:spcBef>
            </a:pPr>
            <a:r>
              <a:rPr lang="ru-RU" i="1" dirty="0"/>
              <a:t>Сущность-родитель в идентифицирующей </a:t>
            </a:r>
            <a:r>
              <a:rPr lang="ru-RU" i="1" dirty="0" smtClean="0"/>
              <a:t>связи </a:t>
            </a:r>
            <a:r>
              <a:rPr lang="ru-RU" dirty="0"/>
              <a:t>может быть, как независимой, так и зависимой от идентификатора </a:t>
            </a:r>
            <a:r>
              <a:rPr lang="ru-RU" dirty="0" smtClean="0"/>
              <a:t>сущностью.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721" t="6409" r="18347" b="7556"/>
          <a:stretch/>
        </p:blipFill>
        <p:spPr>
          <a:xfrm>
            <a:off x="1932214" y="4218213"/>
            <a:ext cx="4648200" cy="244928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47567" y="3766182"/>
            <a:ext cx="296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Идентифицирующая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42602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1386" y="1654004"/>
            <a:ext cx="8463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/>
              <a:t>Неидентифицирующая</a:t>
            </a:r>
            <a:r>
              <a:rPr lang="ru-RU" b="1" i="1" dirty="0"/>
              <a:t> связь</a:t>
            </a:r>
            <a:r>
              <a:rPr lang="ru-RU" dirty="0"/>
              <a:t> -  если экземпляр сущности-потомка </a:t>
            </a:r>
            <a:r>
              <a:rPr lang="ru-RU" dirty="0" smtClean="0"/>
              <a:t>не определяется однозначно своей </a:t>
            </a:r>
            <a:r>
              <a:rPr lang="ru-RU" dirty="0"/>
              <a:t>связью с сущностью-родителем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86796" y="2547258"/>
            <a:ext cx="319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err="1"/>
              <a:t>Неидентифицирующая</a:t>
            </a:r>
            <a:r>
              <a:rPr lang="ru-RU" b="1" i="1" dirty="0"/>
              <a:t> связь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6789" r="19058"/>
          <a:stretch/>
        </p:blipFill>
        <p:spPr>
          <a:xfrm>
            <a:off x="1534886" y="3345078"/>
            <a:ext cx="5368488" cy="25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9499" y="2321308"/>
            <a:ext cx="8273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Вариант </a:t>
            </a:r>
            <a:r>
              <a:rPr lang="ru-RU" sz="2400" dirty="0"/>
              <a:t>нотации </a:t>
            </a:r>
            <a:r>
              <a:rPr lang="ru-RU" sz="2400" dirty="0" err="1" smtClean="0"/>
              <a:t>Чена</a:t>
            </a:r>
            <a:r>
              <a:rPr lang="ru-RU" sz="2400" dirty="0" smtClean="0"/>
              <a:t> используется </a:t>
            </a:r>
            <a:r>
              <a:rPr lang="ru-RU" sz="2400" dirty="0"/>
              <a:t>для концептуального моделирования данных </a:t>
            </a:r>
            <a:r>
              <a:rPr lang="ru-RU" sz="2400" dirty="0" smtClean="0"/>
              <a:t>на </a:t>
            </a:r>
            <a:r>
              <a:rPr lang="ru-RU" sz="2400" dirty="0"/>
              <a:t>стадии формирования требований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19050" y="254471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26141" y="3689048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ERD-</a:t>
            </a:r>
            <a:r>
              <a:rPr lang="ru-RU" sz="2400" b="1" i="1" dirty="0"/>
              <a:t>диаграмма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6571" r="1241" b="8259"/>
          <a:stretch/>
        </p:blipFill>
        <p:spPr>
          <a:xfrm>
            <a:off x="459500" y="4500034"/>
            <a:ext cx="8291374" cy="8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8699" y="2429783"/>
            <a:ext cx="5717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Графическое представление </a:t>
            </a:r>
            <a:r>
              <a:rPr lang="ru-RU" sz="2400" b="1" i="1" dirty="0" smtClean="0"/>
              <a:t>сущности</a:t>
            </a:r>
            <a:endParaRPr lang="ru-RU" sz="2400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347" b="6328"/>
          <a:stretch/>
        </p:blipFill>
        <p:spPr>
          <a:xfrm>
            <a:off x="1428257" y="3335278"/>
            <a:ext cx="7635830" cy="25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223" y="2046089"/>
            <a:ext cx="8812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Виды идентификаторов:</a:t>
            </a:r>
          </a:p>
          <a:p>
            <a:r>
              <a:rPr lang="ru-RU" dirty="0"/>
              <a:t>•	</a:t>
            </a:r>
            <a:r>
              <a:rPr lang="ru-RU" sz="2000" i="1" dirty="0"/>
              <a:t>первичный/альтернативный</a:t>
            </a:r>
            <a:r>
              <a:rPr lang="ru-RU" sz="2000" i="1" dirty="0" smtClean="0"/>
              <a:t>:</a:t>
            </a:r>
            <a:endParaRPr lang="ru-RU" sz="2000" dirty="0"/>
          </a:p>
          <a:p>
            <a:r>
              <a:rPr lang="ru-RU" sz="2000" dirty="0"/>
              <a:t>Первичный (основной) </a:t>
            </a:r>
            <a:r>
              <a:rPr lang="ru-RU" sz="2000" dirty="0" smtClean="0"/>
              <a:t>идентификатор </a:t>
            </a:r>
            <a:r>
              <a:rPr lang="ru-RU" sz="2000" dirty="0"/>
              <a:t>– один, на диаграмме подчеркивается. </a:t>
            </a:r>
          </a:p>
          <a:p>
            <a:r>
              <a:rPr lang="ru-RU" sz="2000" dirty="0"/>
              <a:t>Альтернативные </a:t>
            </a:r>
            <a:r>
              <a:rPr lang="ru-RU" sz="2000" dirty="0" smtClean="0"/>
              <a:t>идентификаторы </a:t>
            </a:r>
            <a:r>
              <a:rPr lang="ru-RU" sz="2000" dirty="0"/>
              <a:t>предваряются символами &lt;1&gt; для первого </a:t>
            </a:r>
            <a:r>
              <a:rPr lang="ru-RU" sz="2000" dirty="0" smtClean="0"/>
              <a:t>альтернативного </a:t>
            </a:r>
            <a:r>
              <a:rPr lang="ru-RU" sz="2000" dirty="0"/>
              <a:t>идентификатора, &lt;2&gt; для второго и т. д. </a:t>
            </a:r>
            <a:endParaRPr lang="ru-RU" sz="2000" dirty="0" smtClean="0"/>
          </a:p>
          <a:p>
            <a:r>
              <a:rPr lang="ru-RU" sz="2000" dirty="0"/>
              <a:t>•	</a:t>
            </a:r>
            <a:r>
              <a:rPr lang="ru-RU" sz="2000" i="1" dirty="0"/>
              <a:t>простой/составной:</a:t>
            </a:r>
            <a:r>
              <a:rPr lang="ru-RU" sz="2000" dirty="0"/>
              <a:t> идентификатор, состоящий из одного атрибута, является простым, из нескольких атрибутов - составным;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46677" y="4317928"/>
            <a:ext cx="5280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Альтернативные идентификаторы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489" r="12364"/>
          <a:stretch/>
        </p:blipFill>
        <p:spPr>
          <a:xfrm>
            <a:off x="1497303" y="4780482"/>
            <a:ext cx="5829666" cy="19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223" y="2046089"/>
            <a:ext cx="881230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Виды идентификаторов:</a:t>
            </a:r>
          </a:p>
          <a:p>
            <a:pPr>
              <a:spcBef>
                <a:spcPts val="600"/>
              </a:spcBef>
            </a:pPr>
            <a:r>
              <a:rPr lang="ru-RU" dirty="0"/>
              <a:t>•	</a:t>
            </a:r>
            <a:r>
              <a:rPr lang="ru-RU" i="1" dirty="0"/>
              <a:t>абсолютный/относительный:</a:t>
            </a:r>
            <a:r>
              <a:rPr lang="ru-RU" dirty="0"/>
              <a:t> 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–	абсолютный идентификатор - если все атрибуты, составляющие идентификатор, принадлежат сущности; 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–	относительный идентификатор - если один или более атрибутов идентификатора принадлежат другой сущности.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90220" y="4087095"/>
            <a:ext cx="4898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Относительный </a:t>
            </a:r>
            <a:r>
              <a:rPr lang="ru-RU" sz="2400" b="1" i="1" dirty="0" smtClean="0"/>
              <a:t>идентификатор</a:t>
            </a:r>
            <a:endParaRPr lang="ru-RU" sz="24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7" y="4756371"/>
            <a:ext cx="6879546" cy="13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223" y="2205268"/>
            <a:ext cx="881230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Атрибуты </a:t>
            </a:r>
            <a:r>
              <a:rPr lang="ru-RU" sz="2400" b="1" i="1" dirty="0" smtClean="0"/>
              <a:t>связи</a:t>
            </a:r>
            <a:endParaRPr lang="ru-RU" sz="2400" b="1" i="1" dirty="0"/>
          </a:p>
          <a:p>
            <a:pPr>
              <a:spcBef>
                <a:spcPts val="1200"/>
              </a:spcBef>
            </a:pPr>
            <a:r>
              <a:rPr lang="ru-RU" sz="2000" dirty="0"/>
              <a:t>Связь между сущностями в концептуальной модели данных является типом, который представляет множество экземпляров связи между экземплярами сущностей.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54888" y="3681007"/>
            <a:ext cx="3339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Идентификатор связи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921" r="12071" b="29214"/>
          <a:stretch/>
        </p:blipFill>
        <p:spPr>
          <a:xfrm>
            <a:off x="805373" y="4443342"/>
            <a:ext cx="7429672" cy="21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0742" y="2102538"/>
            <a:ext cx="881230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Атрибуты </a:t>
            </a:r>
            <a:r>
              <a:rPr lang="ru-RU" sz="2400" b="1" i="1" dirty="0" smtClean="0"/>
              <a:t>связи</a:t>
            </a:r>
            <a:endParaRPr lang="ru-RU" sz="2400" b="1" i="1" dirty="0"/>
          </a:p>
          <a:p>
            <a:pPr>
              <a:spcBef>
                <a:spcPts val="1200"/>
              </a:spcBef>
            </a:pPr>
            <a:r>
              <a:rPr lang="ru-RU" sz="2000" i="1" dirty="0"/>
              <a:t>Связь "</a:t>
            </a:r>
            <a:r>
              <a:rPr lang="ru-RU" sz="2000" i="1" dirty="0" err="1"/>
              <a:t>супертип</a:t>
            </a:r>
            <a:r>
              <a:rPr lang="ru-RU" sz="2000" i="1" dirty="0"/>
              <a:t> - подтип" </a:t>
            </a:r>
            <a:r>
              <a:rPr lang="ru-RU" sz="2000" dirty="0"/>
              <a:t>- общие атрибуты типа определяются в сущности - </a:t>
            </a:r>
            <a:r>
              <a:rPr lang="ru-RU" sz="2000" dirty="0" err="1"/>
              <a:t>супертипе</a:t>
            </a:r>
            <a:r>
              <a:rPr lang="ru-RU" sz="2000" dirty="0"/>
              <a:t>, сущность-подтип наследует все </a:t>
            </a:r>
            <a:r>
              <a:rPr lang="ru-RU" sz="2000" dirty="0" smtClean="0"/>
              <a:t>атрибуты </a:t>
            </a:r>
            <a:r>
              <a:rPr lang="ru-RU" sz="2000" dirty="0" err="1"/>
              <a:t>супертипа</a:t>
            </a:r>
            <a:r>
              <a:rPr lang="ru-RU" sz="2000" dirty="0"/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54888" y="3346326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Связь "</a:t>
            </a:r>
            <a:r>
              <a:rPr lang="ru-RU" sz="2400" b="1" i="1" dirty="0" err="1"/>
              <a:t>супертип</a:t>
            </a:r>
            <a:r>
              <a:rPr lang="ru-RU" sz="2400" b="1" i="1" dirty="0"/>
              <a:t>-подтип"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055" t="1957" r="12656" b="3074"/>
          <a:stretch/>
        </p:blipFill>
        <p:spPr>
          <a:xfrm>
            <a:off x="1819267" y="3797619"/>
            <a:ext cx="5158476" cy="2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697637"/>
            <a:ext cx="88123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1.</a:t>
            </a:r>
            <a:r>
              <a:rPr lang="ru-RU" sz="2000" dirty="0"/>
              <a:t> Каждая простая сущность превращается в таблицу. </a:t>
            </a:r>
            <a:r>
              <a:rPr lang="ru-RU" sz="2000" dirty="0" smtClean="0"/>
              <a:t>Имя </a:t>
            </a:r>
            <a:r>
              <a:rPr lang="ru-RU" sz="2000" dirty="0"/>
              <a:t>сущности становится именем таблицы.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2.</a:t>
            </a:r>
            <a:r>
              <a:rPr lang="ru-RU" sz="2000" dirty="0"/>
              <a:t> Каждый атрибут становится возможным столбцом с тем же </a:t>
            </a:r>
            <a:r>
              <a:rPr lang="ru-RU" sz="2000" dirty="0" smtClean="0"/>
              <a:t>именем. </a:t>
            </a:r>
            <a:r>
              <a:rPr lang="ru-RU" sz="2000" dirty="0"/>
              <a:t>Столбцы, соответствующие необязательным атрибутам, могут содержать неопределенные значения; столбцы, соответствующие обязательным атрибутам, - не могут. </a:t>
            </a:r>
            <a:endParaRPr lang="ru-RU" sz="2000" dirty="0" smtClean="0"/>
          </a:p>
          <a:p>
            <a:pPr>
              <a:spcBef>
                <a:spcPts val="1200"/>
              </a:spcBef>
            </a:pPr>
            <a:r>
              <a:rPr lang="ru-RU" sz="2000" b="1" i="1" dirty="0" smtClean="0"/>
              <a:t>Шаг </a:t>
            </a:r>
            <a:r>
              <a:rPr lang="ru-RU" sz="2000" b="1" i="1" dirty="0"/>
              <a:t>3.</a:t>
            </a:r>
            <a:r>
              <a:rPr lang="ru-RU" sz="2000" dirty="0"/>
              <a:t> Компоненты уникального идентификатора сущности превращаются в первичный ключ таблицы. </a:t>
            </a:r>
            <a:r>
              <a:rPr lang="ru-RU" sz="2000" dirty="0" smtClean="0"/>
              <a:t>Если </a:t>
            </a:r>
            <a:r>
              <a:rPr lang="ru-RU" sz="2000" dirty="0"/>
              <a:t>в состав уникального идентификатора входят связи, к числу столбцов первичного ключа добавляется копия уникального идентификатора сущности, находящейся на дальнем конце </a:t>
            </a:r>
            <a:r>
              <a:rPr lang="ru-RU" sz="2000" dirty="0" smtClean="0"/>
              <a:t>связи.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807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74270"/>
            <a:ext cx="7941127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3156" y="3747062"/>
            <a:ext cx="896982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/>
              <a:t>Критерии </a:t>
            </a:r>
            <a:r>
              <a:rPr lang="ru-RU" sz="2400" b="1" i="1" dirty="0" smtClean="0"/>
              <a:t>логической модели </a:t>
            </a:r>
            <a:r>
              <a:rPr lang="ru-RU" sz="2400" b="1" i="1" dirty="0"/>
              <a:t>данных</a:t>
            </a:r>
            <a:r>
              <a:rPr lang="ru-RU" sz="2400" b="1" i="1" dirty="0" smtClean="0"/>
              <a:t>:</a:t>
            </a:r>
            <a:endParaRPr lang="ru-RU" sz="2400" b="1" i="1" dirty="0"/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адекватность </a:t>
            </a:r>
            <a:r>
              <a:rPr lang="ru-RU" sz="2400" dirty="0"/>
              <a:t>БД предметной области;</a:t>
            </a:r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легкость </a:t>
            </a:r>
            <a:r>
              <a:rPr lang="ru-RU" sz="2400" dirty="0"/>
              <a:t>разработки и сопровождения БД;</a:t>
            </a:r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скорость </a:t>
            </a:r>
            <a:r>
              <a:rPr lang="ru-RU" sz="2400" dirty="0"/>
              <a:t>выполнения операций </a:t>
            </a:r>
            <a:r>
              <a:rPr lang="ru-RU" sz="2400" dirty="0" smtClean="0"/>
              <a:t>модификации </a:t>
            </a:r>
            <a:r>
              <a:rPr lang="ru-RU" sz="2400" dirty="0"/>
              <a:t>данных (вставка, обновление, удаление);</a:t>
            </a:r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скорость </a:t>
            </a:r>
            <a:r>
              <a:rPr lang="ru-RU" sz="2400" dirty="0"/>
              <a:t>выполнения операций выборки данных.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3156" y="1631255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Уровни </a:t>
            </a:r>
            <a:r>
              <a:rPr lang="ru-RU" sz="2400" b="1" i="1" dirty="0" smtClean="0"/>
              <a:t>моделирования:</a:t>
            </a:r>
            <a:endParaRPr lang="ru-RU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модель </a:t>
            </a:r>
            <a:r>
              <a:rPr lang="ru-RU" sz="2400" dirty="0"/>
              <a:t>предметной области;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логическая </a:t>
            </a:r>
            <a:r>
              <a:rPr lang="ru-RU" sz="2400" dirty="0"/>
              <a:t>модель данных;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физическая </a:t>
            </a:r>
            <a:r>
              <a:rPr lang="ru-RU" sz="2400" dirty="0"/>
              <a:t>модель данных;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база </a:t>
            </a:r>
            <a:r>
              <a:rPr lang="ru-RU" sz="2400" dirty="0"/>
              <a:t>данных 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1334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697637"/>
            <a:ext cx="88123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4. </a:t>
            </a:r>
            <a:r>
              <a:rPr lang="ru-RU" sz="2000" dirty="0"/>
              <a:t>Связи многие-к-одному </a:t>
            </a:r>
            <a:r>
              <a:rPr lang="ru-RU" sz="2000" dirty="0" smtClean="0"/>
              <a:t>и один-к-одному </a:t>
            </a:r>
            <a:r>
              <a:rPr lang="ru-RU" sz="2000" dirty="0"/>
              <a:t>становятся внешними ключами. </a:t>
            </a:r>
            <a:r>
              <a:rPr lang="ru-RU" sz="2000" dirty="0" smtClean="0"/>
              <a:t>Необязательные </a:t>
            </a:r>
            <a:r>
              <a:rPr lang="ru-RU" sz="2000" dirty="0"/>
              <a:t>связи соответствуют столбцам, допускающим неопределенные значения; обязательные связи - столбцам, не допускающим неопределенные значения.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5. </a:t>
            </a:r>
            <a:r>
              <a:rPr lang="ru-RU" sz="2000" dirty="0"/>
              <a:t>Индексы создаются для первичного ключа (уникальный индекс), внешних ключей и тех атрибутов, на которых предполагается </a:t>
            </a:r>
            <a:r>
              <a:rPr lang="ru-RU" sz="2000" dirty="0" smtClean="0"/>
              <a:t>базировать </a:t>
            </a:r>
            <a:r>
              <a:rPr lang="ru-RU" sz="2000" dirty="0"/>
              <a:t>запросы.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6. </a:t>
            </a:r>
            <a:r>
              <a:rPr lang="ru-RU" sz="2000" dirty="0"/>
              <a:t>Если в концептуальной схеме присутствовали подтипы, то возможны два способа: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•	все подтипы в одной таблице (а</a:t>
            </a:r>
            <a:r>
              <a:rPr lang="ru-RU" sz="2000" dirty="0" smtClean="0"/>
              <a:t>); </a:t>
            </a:r>
            <a:endParaRPr lang="ru-RU" sz="2000" dirty="0"/>
          </a:p>
          <a:p>
            <a:pPr lvl="1">
              <a:spcBef>
                <a:spcPts val="1200"/>
              </a:spcBef>
            </a:pPr>
            <a:r>
              <a:rPr lang="ru-RU" sz="2000" dirty="0"/>
              <a:t>•	для каждого подтипа - отдельная таблица (б)</a:t>
            </a:r>
            <a:r>
              <a:rPr lang="ru-RU" sz="2000" b="1" i="1" dirty="0"/>
              <a:t> </a:t>
            </a:r>
            <a:r>
              <a:rPr lang="ru-RU" sz="2000" b="1" i="1" dirty="0" smtClean="0"/>
              <a:t>.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40472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493672" y="3242341"/>
          <a:ext cx="7884514" cy="3119349"/>
        </p:xfrm>
        <a:graphic>
          <a:graphicData uri="http://schemas.openxmlformats.org/drawingml/2006/table">
            <a:tbl>
              <a:tblPr/>
              <a:tblGrid>
                <a:gridCol w="3942257">
                  <a:extLst>
                    <a:ext uri="{9D8B030D-6E8A-4147-A177-3AD203B41FA5}">
                      <a16:colId xmlns:a16="http://schemas.microsoft.com/office/drawing/2014/main" val="30473871"/>
                    </a:ext>
                  </a:extLst>
                </a:gridCol>
                <a:gridCol w="3942257">
                  <a:extLst>
                    <a:ext uri="{9D8B030D-6E8A-4147-A177-3AD203B41FA5}">
                      <a16:colId xmlns:a16="http://schemas.microsoft.com/office/drawing/2014/main" val="3521748339"/>
                    </a:ext>
                  </a:extLst>
                </a:gridCol>
              </a:tblGrid>
              <a:tr h="2296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в одной таблице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Таблица - на подтип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0229"/>
                  </a:ext>
                </a:extLst>
              </a:tr>
              <a:tr h="22968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0280"/>
                  </a:ext>
                </a:extLst>
              </a:tr>
              <a:tr h="620853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хранится вместе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Легкий доступ к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супертипу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подтипам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Требуется меньше таблиц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Более ясны правила подтипов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Программы работают только с нужными таблицами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01525"/>
                  </a:ext>
                </a:extLst>
              </a:tr>
              <a:tr h="22968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14656"/>
                  </a:ext>
                </a:extLst>
              </a:tr>
              <a:tr h="169288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Слишком общее решение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Требуется дополнительная логика работы с разными наборами столбцов и разными ограничениями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Потенциальное узкое место (в связи с блокировками)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Столбцы подтипов должны быть необязательными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 некоторых СУБД для хранения неопределенных значений требуется дополнительная память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Слишком много таблиц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Смущающие столбцы в представлении UNION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Потенциальная потеря производительности при работе через UNION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Над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супертипом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невозможны модификации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860923"/>
            <a:ext cx="88123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7. </a:t>
            </a:r>
            <a:r>
              <a:rPr lang="ru-RU" sz="2000" dirty="0"/>
              <a:t>Имеется два способа работы при наличии исключающих связей: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•	общий домен (а)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•	явные внешние ключи (б)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Если остающиеся внешние ключи все в одном </a:t>
            </a:r>
            <a:r>
              <a:rPr lang="ru-RU" sz="2000" dirty="0" smtClean="0"/>
              <a:t>домене </a:t>
            </a:r>
            <a:r>
              <a:rPr lang="ru-RU" sz="2000" dirty="0"/>
              <a:t>(способ (а</a:t>
            </a:r>
            <a:r>
              <a:rPr lang="ru-RU" sz="2000" dirty="0" smtClean="0"/>
              <a:t>)) - </a:t>
            </a:r>
            <a:r>
              <a:rPr lang="ru-RU" sz="2000" dirty="0"/>
              <a:t>создаются два столбца: </a:t>
            </a:r>
            <a:endParaRPr lang="ru-RU" sz="20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идентификатор </a:t>
            </a:r>
            <a:r>
              <a:rPr lang="ru-RU" sz="2000" dirty="0"/>
              <a:t>связи </a:t>
            </a:r>
            <a:endParaRPr lang="ru-RU" sz="20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 </a:t>
            </a:r>
            <a:r>
              <a:rPr lang="ru-RU" sz="2000" dirty="0"/>
              <a:t>идентификатор сущности. 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Если </a:t>
            </a:r>
            <a:r>
              <a:rPr lang="ru-RU" sz="2000" dirty="0"/>
              <a:t>результирующие внешние ключи не относятся к одному </a:t>
            </a:r>
            <a:r>
              <a:rPr lang="ru-RU" sz="2000" dirty="0" smtClean="0"/>
              <a:t>домену - для </a:t>
            </a:r>
            <a:r>
              <a:rPr lang="ru-RU" sz="2000" dirty="0"/>
              <a:t>каждой </a:t>
            </a:r>
            <a:r>
              <a:rPr lang="ru-RU" sz="2000" dirty="0" smtClean="0"/>
              <a:t>связи создаются </a:t>
            </a:r>
            <a:r>
              <a:rPr lang="ru-RU" sz="2000" dirty="0"/>
              <a:t>явные столбцы внешних </a:t>
            </a:r>
            <a:r>
              <a:rPr lang="ru-RU" sz="2000" dirty="0" smtClean="0"/>
              <a:t>ключей.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360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201271"/>
            <a:ext cx="8821270" cy="2733675"/>
          </a:xfrm>
        </p:spPr>
        <p:txBody>
          <a:bodyPr/>
          <a:lstStyle/>
          <a:p>
            <a:pPr algn="ctr"/>
            <a:r>
              <a:rPr lang="ru-RU" sz="4800" dirty="0"/>
              <a:t>Тема    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/>
              <a:t>ФИЗИЧЕСКОЕ ПРОЕКТИРОВАНИЕ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5849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4769" y="3937296"/>
            <a:ext cx="8812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Проблемы проектирования базы </a:t>
            </a:r>
            <a:r>
              <a:rPr lang="ru-RU" sz="2000" b="1" i="1" dirty="0" smtClean="0"/>
              <a:t>данных </a:t>
            </a:r>
            <a:endParaRPr lang="ru-RU" sz="2000" b="1" i="1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Проблема логического </a:t>
            </a:r>
            <a:r>
              <a:rPr lang="ru-RU" sz="2000" i="1" dirty="0"/>
              <a:t>проектирования баз </a:t>
            </a:r>
            <a:r>
              <a:rPr lang="ru-RU" sz="2000" i="1" dirty="0" smtClean="0"/>
              <a:t>данных</a:t>
            </a:r>
            <a:r>
              <a:rPr lang="ru-RU" sz="2000" dirty="0" smtClean="0"/>
              <a:t>: Каким </a:t>
            </a:r>
            <a:r>
              <a:rPr lang="ru-RU" sz="2000" dirty="0"/>
              <a:t>образом отобразить объекты предметной области в абстрактные объекты модели </a:t>
            </a:r>
            <a:r>
              <a:rPr lang="ru-RU" sz="2000" dirty="0" smtClean="0"/>
              <a:t>данных?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Проблема физического </a:t>
            </a:r>
            <a:r>
              <a:rPr lang="ru-RU" sz="2000" i="1" dirty="0"/>
              <a:t>проектирования баз </a:t>
            </a:r>
            <a:r>
              <a:rPr lang="ru-RU" sz="2000" i="1" dirty="0" smtClean="0"/>
              <a:t>данных:</a:t>
            </a:r>
            <a:r>
              <a:rPr lang="ru-RU" sz="2000" dirty="0" smtClean="0"/>
              <a:t> Как </a:t>
            </a:r>
            <a:r>
              <a:rPr lang="ru-RU" sz="2000" dirty="0"/>
              <a:t>обеспечить эффективность выполнения запросов к базе </a:t>
            </a:r>
            <a:r>
              <a:rPr lang="ru-RU" sz="2000" dirty="0" smtClean="0"/>
              <a:t>данных?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672" y="2360596"/>
            <a:ext cx="821871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Физический уровень </a:t>
            </a:r>
            <a:r>
              <a:rPr lang="ru-RU" dirty="0" smtClean="0"/>
              <a:t>–отображение </a:t>
            </a:r>
            <a:r>
              <a:rPr lang="ru-RU" dirty="0"/>
              <a:t>логической модели на модель данных конкретной СУБД.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6571" y="3111865"/>
            <a:ext cx="84200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Физическое проектирование </a:t>
            </a:r>
            <a:r>
              <a:rPr lang="ru-RU" dirty="0"/>
              <a:t>- преобразование логической схемы с учетом синтаксиса, семантики и возможностей выбранной целевой СУБД.</a:t>
            </a:r>
          </a:p>
        </p:txBody>
      </p:sp>
    </p:spTree>
    <p:extLst>
      <p:ext uri="{BB962C8B-B14F-4D97-AF65-F5344CB8AC3E}">
        <p14:creationId xmlns:p14="http://schemas.microsoft.com/office/powerpoint/2010/main" val="1210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672" y="2358596"/>
            <a:ext cx="8218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Основные определения элементов физической модели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4769" y="2929274"/>
            <a:ext cx="8735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i="1" dirty="0"/>
              <a:t>Физический тип данных </a:t>
            </a:r>
            <a:r>
              <a:rPr lang="ru-RU" sz="2000" dirty="0"/>
              <a:t>– тип данных, характеризующий столбец с данными.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Уникальный индекс первичного ключа</a:t>
            </a:r>
            <a:r>
              <a:rPr lang="ru-RU" sz="2000" dirty="0"/>
              <a:t> – индекс, передающий столбцу в таблице все свойства первичного ключа.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Хранимая процедура </a:t>
            </a:r>
            <a:r>
              <a:rPr lang="ru-RU" sz="2000" dirty="0"/>
              <a:t>- объект базы данных, представляющий собой набор SQL-инструкций, который компилируется один раз и хранится на сервере. 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Триггер</a:t>
            </a:r>
            <a:r>
              <a:rPr lang="ru-RU" sz="2000" dirty="0"/>
              <a:t> – хранимая процедура, запускаемая СУБД автоматически, при наступлении определенного в коде хранимой процедуры события. 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Внешний ключ </a:t>
            </a:r>
            <a:r>
              <a:rPr lang="ru-RU" sz="2000" dirty="0"/>
              <a:t>– подмножество столбцов некоторой переменной таблицы R2, значения которых должны совпадать со значениями некоторого первичного ключа некоторой переменной таблицы R1. </a:t>
            </a:r>
          </a:p>
        </p:txBody>
      </p:sp>
    </p:spTree>
    <p:extLst>
      <p:ext uri="{BB962C8B-B14F-4D97-AF65-F5344CB8AC3E}">
        <p14:creationId xmlns:p14="http://schemas.microsoft.com/office/powerpoint/2010/main" val="5235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514" y="2358596"/>
            <a:ext cx="8060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Термины физической модели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791936" y="2807598"/>
          <a:ext cx="7532914" cy="3718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4714">
                  <a:extLst>
                    <a:ext uri="{9D8B030D-6E8A-4147-A177-3AD203B41FA5}">
                      <a16:colId xmlns:a16="http://schemas.microsoft.com/office/drawing/2014/main" val="1368696113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406197774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Сущность </a:t>
                      </a:r>
                      <a:r>
                        <a:rPr lang="ru-RU" sz="1400" kern="1200" dirty="0" smtClean="0">
                          <a:effectLst/>
                        </a:rPr>
                        <a:t>(</a:t>
                      </a:r>
                      <a:r>
                        <a:rPr lang="ru-RU" sz="1400" kern="1200" dirty="0">
                          <a:effectLst/>
                        </a:rPr>
                        <a:t>концептуальная или логическая модель)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Таблица (физическая модель)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3306094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Зависимая сущность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Первичный ключ родителя, как часть первичного ключа потомка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5037596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Независимая сущность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Первичный ключ родителя, как неключевой атрибут потомка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2628912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Атрибут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Столбец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24022947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Логический тип данных (</a:t>
                      </a:r>
                      <a:r>
                        <a:rPr lang="en-US" sz="900" kern="1200" dirty="0">
                          <a:effectLst/>
                        </a:rPr>
                        <a:t>text</a:t>
                      </a:r>
                      <a:r>
                        <a:rPr lang="ru-RU" sz="900" kern="1200" dirty="0">
                          <a:effectLst/>
                        </a:rPr>
                        <a:t>, </a:t>
                      </a:r>
                      <a:r>
                        <a:rPr lang="en-US" sz="900" kern="1200" dirty="0">
                          <a:effectLst/>
                        </a:rPr>
                        <a:t>number</a:t>
                      </a:r>
                      <a:r>
                        <a:rPr lang="ru-RU" sz="900" kern="1200" dirty="0">
                          <a:effectLst/>
                        </a:rPr>
                        <a:t>, </a:t>
                      </a:r>
                      <a:r>
                        <a:rPr lang="en-US" sz="900" kern="1200" dirty="0" err="1">
                          <a:effectLst/>
                        </a:rPr>
                        <a:t>clob</a:t>
                      </a:r>
                      <a:r>
                        <a:rPr lang="ru-RU" sz="900" kern="1200" dirty="0">
                          <a:effectLst/>
                        </a:rPr>
                        <a:t>)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Физический тип данных (зависит от СУБД)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13017754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Домен (логический)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Домен (физический)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41691775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Первичный ключ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Первичный ключ, уникальный кластеризованный индекс первичного ключа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3101341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Внешний </a:t>
                      </a:r>
                      <a:r>
                        <a:rPr lang="ru-RU" sz="900" kern="1200" dirty="0" smtClean="0">
                          <a:effectLst/>
                        </a:rPr>
                        <a:t>ключ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Внешний ключ, уникальный некластеризованный индекс внешнего ключа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799058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Альтернативный ключ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Альтернативный ключ, уникальный некластеризованный индекс альтернативного ключа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530204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Бизнес правило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Триггер или хранимая процедура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40448721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Связь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Связь, поддерживаемая внешними ключами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13452858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Идентифицирующая связь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Первичный ключ родителя становится частью первичного ключа потомка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637249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err="1">
                          <a:effectLst/>
                        </a:rPr>
                        <a:t>Неидентифицирующая</a:t>
                      </a:r>
                      <a:r>
                        <a:rPr lang="ru-RU" sz="900" kern="1200" dirty="0">
                          <a:effectLst/>
                        </a:rPr>
                        <a:t> связь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Первичный ключ родителя становится </a:t>
                      </a:r>
                      <a:r>
                        <a:rPr lang="ru-RU" sz="900" kern="1200" dirty="0" err="1">
                          <a:effectLst/>
                        </a:rPr>
                        <a:t>неключевым</a:t>
                      </a:r>
                      <a:r>
                        <a:rPr lang="ru-RU" sz="900" kern="1200" dirty="0">
                          <a:effectLst/>
                        </a:rPr>
                        <a:t> атрибутом потомка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409619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3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47057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672" y="2451124"/>
            <a:ext cx="8218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Этапы физического проектирования баз данных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99357" y="2975537"/>
            <a:ext cx="84309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Проектирование </a:t>
            </a:r>
            <a:r>
              <a:rPr lang="ru-RU" sz="2000" dirty="0"/>
              <a:t>таблиц базы данных с учетом специфики выбранной СУБД. </a:t>
            </a:r>
            <a:endParaRPr lang="ru-RU" sz="2000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Реализация </a:t>
            </a:r>
            <a:r>
              <a:rPr lang="ru-RU" sz="2000" dirty="0"/>
              <a:t>бизнес-правил в выбранной СУБД. </a:t>
            </a:r>
            <a:endParaRPr lang="ru-RU" sz="2000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Дальнейшая </a:t>
            </a:r>
            <a:r>
              <a:rPr lang="ru-RU" sz="2000" dirty="0"/>
              <a:t>оптимизация физической модели базы данных</a:t>
            </a:r>
            <a:r>
              <a:rPr lang="ru-RU" sz="2000" dirty="0" smtClean="0"/>
              <a:t>.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Разработка стратегии обеспечения безопасности информации.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Осуществление </a:t>
            </a:r>
            <a:r>
              <a:rPr lang="ru-RU" sz="2000" dirty="0"/>
              <a:t>постоянного мониторинга базы данных и СУБД. </a:t>
            </a:r>
          </a:p>
        </p:txBody>
      </p:sp>
    </p:spTree>
    <p:extLst>
      <p:ext uri="{BB962C8B-B14F-4D97-AF65-F5344CB8AC3E}">
        <p14:creationId xmlns:p14="http://schemas.microsoft.com/office/powerpoint/2010/main" val="36984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Анализ необходимости введения контролируемой избыточности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4769" y="2760133"/>
            <a:ext cx="8779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i="1" dirty="0" err="1" smtClean="0"/>
              <a:t>Денормализация</a:t>
            </a:r>
            <a:r>
              <a:rPr lang="ru-RU" i="1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снижение требований </a:t>
            </a:r>
            <a:r>
              <a:rPr lang="ru-RU" dirty="0"/>
              <a:t>к уровню нормализации отношений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8472" y="3168363"/>
            <a:ext cx="8561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Виды </a:t>
            </a:r>
            <a:r>
              <a:rPr lang="ru-RU" b="1" i="1" dirty="0" err="1"/>
              <a:t>денормализации</a:t>
            </a:r>
            <a:r>
              <a:rPr lang="ru-RU" b="1" i="1" dirty="0"/>
              <a:t>, </a:t>
            </a:r>
            <a:r>
              <a:rPr lang="ru-RU" b="1" i="1" dirty="0" smtClean="0"/>
              <a:t>повышающие </a:t>
            </a:r>
            <a:r>
              <a:rPr lang="ru-RU" b="1" i="1" dirty="0"/>
              <a:t>производительность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8471" y="3644678"/>
            <a:ext cx="842009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/>
              <a:t>Использование производных </a:t>
            </a:r>
            <a:r>
              <a:rPr lang="ru-RU" dirty="0" smtClean="0"/>
              <a:t>данных: </a:t>
            </a:r>
          </a:p>
          <a:p>
            <a:pPr marL="742950" lvl="1" indent="-285750">
              <a:spcBef>
                <a:spcPts val="1200"/>
              </a:spcBef>
              <a:buFontTx/>
              <a:buChar char="-"/>
            </a:pPr>
            <a:r>
              <a:rPr lang="ru-RU" dirty="0" smtClean="0"/>
              <a:t>дополнительная </a:t>
            </a:r>
            <a:r>
              <a:rPr lang="ru-RU" dirty="0"/>
              <a:t>стоимость хранения производных данных и поддержки согласованности с текущими значениями </a:t>
            </a:r>
            <a:r>
              <a:rPr lang="ru-RU" dirty="0" smtClean="0"/>
              <a:t>исходных данных; </a:t>
            </a:r>
          </a:p>
          <a:p>
            <a:pPr marL="742950" lvl="1" indent="-285750">
              <a:spcBef>
                <a:spcPts val="1200"/>
              </a:spcBef>
              <a:buFontTx/>
              <a:buChar char="-"/>
            </a:pPr>
            <a:r>
              <a:rPr lang="ru-RU" dirty="0" smtClean="0"/>
              <a:t>издержки </a:t>
            </a:r>
            <a:r>
              <a:rPr lang="ru-RU" dirty="0"/>
              <a:t>на выполнение вычислений значений производных атрибутов при каждом обращении к </a:t>
            </a:r>
            <a:r>
              <a:rPr lang="ru-RU" dirty="0" smtClean="0"/>
              <a:t>ним.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Дублирование </a:t>
            </a:r>
            <a:r>
              <a:rPr lang="ru-RU" dirty="0"/>
              <a:t>атрибутов.</a:t>
            </a:r>
          </a:p>
        </p:txBody>
      </p:sp>
    </p:spTree>
    <p:extLst>
      <p:ext uri="{BB962C8B-B14F-4D97-AF65-F5344CB8AC3E}">
        <p14:creationId xmlns:p14="http://schemas.microsoft.com/office/powerpoint/2010/main" val="6239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Анализ необходимости введения контролируемой избыточности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8472" y="2704277"/>
            <a:ext cx="85616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u="sng" dirty="0" smtClean="0"/>
              <a:t>Дублирование атрибутов</a:t>
            </a:r>
            <a:endParaRPr lang="ru-RU" u="sng" dirty="0"/>
          </a:p>
          <a:p>
            <a:pPr algn="ctr">
              <a:spcBef>
                <a:spcPts val="1200"/>
              </a:spcBef>
            </a:pPr>
            <a:r>
              <a:rPr lang="ru-RU" i="1" dirty="0" smtClean="0"/>
              <a:t>2.1. Объединение </a:t>
            </a:r>
            <a:r>
              <a:rPr lang="ru-RU" i="1" dirty="0"/>
              <a:t>отношений, связанных 1:1.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8473" y="3682387"/>
            <a:ext cx="2689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Иерархия наследования</a:t>
            </a:r>
            <a:r>
              <a:rPr lang="ru-RU" dirty="0"/>
              <a:t> 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ru-RU" sz="1600" dirty="0"/>
              <a:t>неполная категория</a:t>
            </a:r>
            <a:r>
              <a:rPr lang="ru-RU" dirty="0" smtClean="0"/>
              <a:t>)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3" y="4466158"/>
            <a:ext cx="2982685" cy="217396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82851" y="3679960"/>
            <a:ext cx="2680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Иерархия наследования </a:t>
            </a:r>
            <a:endParaRPr lang="ru-RU" b="1" i="1" dirty="0" smtClean="0"/>
          </a:p>
          <a:p>
            <a:pPr algn="ctr"/>
            <a:r>
              <a:rPr lang="ru-RU" dirty="0" smtClean="0"/>
              <a:t>(</a:t>
            </a:r>
            <a:r>
              <a:rPr lang="ru-RU" sz="1600" dirty="0"/>
              <a:t>полная категория</a:t>
            </a:r>
            <a:r>
              <a:rPr lang="ru-RU" dirty="0"/>
              <a:t>)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614" y="4533724"/>
            <a:ext cx="4860472" cy="14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74270"/>
            <a:ext cx="7941127" cy="656985"/>
          </a:xfrm>
        </p:spPr>
        <p:txBody>
          <a:bodyPr/>
          <a:lstStyle/>
          <a:p>
            <a:r>
              <a:rPr lang="ru-RU" sz="4400" b="0" dirty="0" smtClean="0"/>
              <a:t>Нормализация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4172" y="1571021"/>
            <a:ext cx="896982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 smtClean="0"/>
              <a:t>Уровень </a:t>
            </a:r>
            <a:r>
              <a:rPr lang="ru-RU" sz="2400" b="1" i="1" dirty="0"/>
              <a:t>логического </a:t>
            </a:r>
            <a:r>
              <a:rPr lang="ru-RU" sz="2400" b="1" i="1" dirty="0" smtClean="0"/>
              <a:t>моделирования включает:</a:t>
            </a:r>
            <a:endParaRPr lang="ru-RU" sz="2400" b="1" i="1" dirty="0"/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описание </a:t>
            </a:r>
            <a:r>
              <a:rPr lang="ru-RU" sz="2400" dirty="0"/>
              <a:t>концептуальной схемы БД в терминах </a:t>
            </a:r>
            <a:r>
              <a:rPr lang="ru-RU" sz="2400" dirty="0" smtClean="0"/>
              <a:t>выбранно</a:t>
            </a:r>
            <a:r>
              <a:rPr lang="ru-RU" sz="2400" dirty="0"/>
              <a:t>й</a:t>
            </a:r>
            <a:r>
              <a:rPr lang="ru-RU" sz="2400" dirty="0" smtClean="0"/>
              <a:t> СУБД;</a:t>
            </a:r>
            <a:endParaRPr lang="ru-RU" sz="2400" dirty="0"/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описание </a:t>
            </a:r>
            <a:r>
              <a:rPr lang="ru-RU" sz="2400" dirty="0"/>
              <a:t>внешних моделей в терминах </a:t>
            </a:r>
            <a:r>
              <a:rPr lang="ru-RU" sz="2400" dirty="0" smtClean="0"/>
              <a:t>выбранной СУБД;</a:t>
            </a:r>
            <a:endParaRPr lang="ru-RU" sz="2400" dirty="0"/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описание </a:t>
            </a:r>
            <a:r>
              <a:rPr lang="ru-RU" sz="2400" dirty="0"/>
              <a:t>декларативных правил поддержки целостности базы </a:t>
            </a:r>
            <a:r>
              <a:rPr lang="ru-RU" sz="2400" dirty="0" smtClean="0"/>
              <a:t>данных;</a:t>
            </a:r>
            <a:endParaRPr lang="ru-RU" sz="2400" dirty="0"/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разработку </a:t>
            </a:r>
            <a:r>
              <a:rPr lang="ru-RU" sz="2400" dirty="0"/>
              <a:t>процедур поддержки семантической целостности БД</a:t>
            </a:r>
            <a:r>
              <a:rPr lang="ru-RU" sz="2400" dirty="0" smtClean="0"/>
              <a:t>.</a:t>
            </a:r>
            <a:endParaRPr lang="ru-RU" sz="20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215784" y="4843229"/>
            <a:ext cx="87630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/>
              <a:t>Создание </a:t>
            </a:r>
            <a:r>
              <a:rPr lang="ru-RU" sz="2400" b="1" i="1" dirty="0"/>
              <a:t>логической модели </a:t>
            </a:r>
            <a:r>
              <a:rPr lang="ru-RU" sz="2400" dirty="0" smtClean="0"/>
              <a:t>- </a:t>
            </a:r>
            <a:r>
              <a:rPr lang="ru-RU" sz="2400" dirty="0"/>
              <a:t>процесс разработки корректной схемы реляционной БД.</a:t>
            </a:r>
          </a:p>
          <a:p>
            <a:pPr>
              <a:spcBef>
                <a:spcPts val="600"/>
              </a:spcBef>
            </a:pPr>
            <a:r>
              <a:rPr lang="ru-RU" sz="2400" b="1" i="1" dirty="0" smtClean="0"/>
              <a:t>Корректная схема БД -</a:t>
            </a:r>
            <a:r>
              <a:rPr lang="ru-RU" sz="2400" dirty="0" smtClean="0"/>
              <a:t> </a:t>
            </a:r>
            <a:r>
              <a:rPr lang="ru-RU" sz="2400" dirty="0"/>
              <a:t>в </a:t>
            </a:r>
            <a:r>
              <a:rPr lang="ru-RU" sz="2400" dirty="0" smtClean="0"/>
              <a:t>которой </a:t>
            </a:r>
            <a:r>
              <a:rPr lang="ru-RU" sz="2400" dirty="0"/>
              <a:t>отсутствуют нежелательные зависимости </a:t>
            </a:r>
            <a:r>
              <a:rPr lang="ru-RU" sz="2400" dirty="0" smtClean="0"/>
              <a:t>между </a:t>
            </a:r>
            <a:r>
              <a:rPr lang="ru-RU" sz="2400" dirty="0"/>
              <a:t>атрибутами отношений.</a:t>
            </a:r>
          </a:p>
        </p:txBody>
      </p:sp>
    </p:spTree>
    <p:extLst>
      <p:ext uri="{BB962C8B-B14F-4D97-AF65-F5344CB8AC3E}">
        <p14:creationId xmlns:p14="http://schemas.microsoft.com/office/powerpoint/2010/main" val="15839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Анализ необходимости введения контролируемой избыточности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9487" y="2704277"/>
            <a:ext cx="875755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u="sng" dirty="0" smtClean="0"/>
              <a:t>Дублирование атрибутов</a:t>
            </a:r>
            <a:endParaRPr lang="ru-RU" u="sng" dirty="0"/>
          </a:p>
          <a:p>
            <a:pPr>
              <a:spcBef>
                <a:spcPts val="1200"/>
              </a:spcBef>
            </a:pPr>
            <a:r>
              <a:rPr lang="ru-RU" i="1" dirty="0" smtClean="0"/>
              <a:t>2.2. Дублирование </a:t>
            </a:r>
            <a:r>
              <a:rPr lang="ru-RU" i="1" dirty="0"/>
              <a:t>атрибутов в связях типа </a:t>
            </a:r>
            <a:r>
              <a:rPr lang="ru-RU" i="1" dirty="0" smtClean="0"/>
              <a:t>1:M: 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возможность </a:t>
            </a:r>
            <a:r>
              <a:rPr lang="ru-RU" dirty="0"/>
              <a:t>включения атрибута одной таблицы в другую таблицу</a:t>
            </a:r>
            <a:r>
              <a:rPr lang="ru-RU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2.3. Использование </a:t>
            </a:r>
            <a:r>
              <a:rPr lang="ru-RU" i="1" dirty="0"/>
              <a:t>служебных </a:t>
            </a:r>
            <a:r>
              <a:rPr lang="ru-RU" i="1" dirty="0" smtClean="0"/>
              <a:t>таблиц:</a:t>
            </a:r>
            <a:endParaRPr lang="ru-RU" i="1" dirty="0"/>
          </a:p>
          <a:p>
            <a:pPr lvl="1"/>
            <a:r>
              <a:rPr lang="ru-RU" i="1" dirty="0" smtClean="0"/>
              <a:t>- </a:t>
            </a:r>
            <a:r>
              <a:rPr lang="ru-RU" dirty="0"/>
              <a:t>значительно снижается вероятность ошибки при указании значений для </a:t>
            </a:r>
            <a:r>
              <a:rPr lang="ru-RU" dirty="0" smtClean="0"/>
              <a:t>   атрибутов;</a:t>
            </a:r>
            <a:endParaRPr lang="ru-RU" dirty="0"/>
          </a:p>
          <a:p>
            <a:pPr lvl="1"/>
            <a:r>
              <a:rPr lang="ru-RU" dirty="0"/>
              <a:t>- уменьшается размер исходной </a:t>
            </a:r>
            <a:r>
              <a:rPr lang="ru-RU" dirty="0" smtClean="0"/>
              <a:t>таблицы;</a:t>
            </a:r>
            <a:endParaRPr lang="ru-RU" dirty="0"/>
          </a:p>
          <a:p>
            <a:pPr lvl="1"/>
            <a:r>
              <a:rPr lang="ru-RU" dirty="0" smtClean="0"/>
              <a:t>- при изменении описания </a:t>
            </a:r>
            <a:r>
              <a:rPr lang="ru-RU" dirty="0"/>
              <a:t>параметра </a:t>
            </a:r>
            <a:r>
              <a:rPr lang="ru-RU" dirty="0" smtClean="0"/>
              <a:t>значительно </a:t>
            </a:r>
            <a:r>
              <a:rPr lang="ru-RU" dirty="0"/>
              <a:t>проще изменить одно значение в служебной таблице, чем корректировать множество записей в исходной</a:t>
            </a:r>
            <a:r>
              <a:rPr lang="ru-RU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2.4. Введение </a:t>
            </a:r>
            <a:r>
              <a:rPr lang="ru-RU" i="1" dirty="0"/>
              <a:t>повторяющихся (многозначных) </a:t>
            </a:r>
            <a:r>
              <a:rPr lang="ru-RU" i="1" dirty="0" smtClean="0"/>
              <a:t>атрибутов.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2.5. Создание </a:t>
            </a:r>
            <a:r>
              <a:rPr lang="ru-RU" i="1" dirty="0"/>
              <a:t>сводных </a:t>
            </a:r>
            <a:r>
              <a:rPr lang="ru-RU" i="1" dirty="0" smtClean="0"/>
              <a:t>таблиц.</a:t>
            </a:r>
            <a:endParaRPr lang="ru-RU" i="1" dirty="0"/>
          </a:p>
          <a:p>
            <a:pPr>
              <a:spcBef>
                <a:spcPts val="1200"/>
              </a:spcBef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081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Перенос логической схемы данных в среду целевой СУБД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8471" y="2798644"/>
            <a:ext cx="8420099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Проектирование </a:t>
            </a:r>
            <a:r>
              <a:rPr lang="ru-RU" dirty="0"/>
              <a:t>таблиц и </a:t>
            </a:r>
            <a:r>
              <a:rPr lang="ru-RU" dirty="0" smtClean="0"/>
              <a:t>связей.</a:t>
            </a:r>
            <a:endParaRPr lang="ru-RU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Задание: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доменов</a:t>
            </a:r>
            <a:r>
              <a:rPr lang="ru-RU" dirty="0"/>
              <a:t>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первичных</a:t>
            </a:r>
            <a:r>
              <a:rPr lang="ru-RU" dirty="0"/>
              <a:t>, альтернативных и внешних ключей;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неопределенных </a:t>
            </a:r>
            <a:r>
              <a:rPr lang="ru-RU" dirty="0"/>
              <a:t>(NULL) и обязательных (NOT NULL) значений;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значений </a:t>
            </a:r>
            <a:r>
              <a:rPr lang="ru-RU" dirty="0"/>
              <a:t>по умолчанию (DEFAULT);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правил </a:t>
            </a:r>
            <a:r>
              <a:rPr lang="ru-RU" dirty="0"/>
              <a:t>контроля целостности</a:t>
            </a:r>
            <a:r>
              <a:rPr lang="ru-RU" dirty="0" smtClean="0"/>
              <a:t>; 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хранимых </a:t>
            </a:r>
            <a:r>
              <a:rPr lang="ru-RU" dirty="0"/>
              <a:t>процедур и триггеров</a:t>
            </a:r>
            <a:r>
              <a:rPr lang="ru-RU" dirty="0" smtClean="0"/>
              <a:t>.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Модификация </a:t>
            </a:r>
            <a:r>
              <a:rPr lang="ru-RU" dirty="0"/>
              <a:t>логической схемы с учетом семантики и синтаксиса, принятой в целевой </a:t>
            </a:r>
            <a:r>
              <a:rPr lang="ru-RU" dirty="0" smtClean="0"/>
              <a:t>СУБД.</a:t>
            </a:r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"</a:t>
            </a:r>
            <a:r>
              <a:rPr lang="ru-RU" sz="2000" b="1" i="1" dirty="0"/>
              <a:t>Реализация средств вычислительной техники"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18" y="2912704"/>
            <a:ext cx="6059949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0563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Перенос логической схемы данных в среду целевой СУБД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6701" y="2886279"/>
            <a:ext cx="85997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u="sng" dirty="0"/>
              <a:t>Правила ссылочной </a:t>
            </a:r>
            <a:r>
              <a:rPr lang="ru-RU" i="1" u="sng" dirty="0" smtClean="0"/>
              <a:t>целостности 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Правило </a:t>
            </a:r>
            <a:r>
              <a:rPr lang="ru-RU" i="1" dirty="0"/>
              <a:t>целостности внешних </a:t>
            </a:r>
            <a:r>
              <a:rPr lang="ru-RU" i="1" dirty="0" smtClean="0"/>
              <a:t>ключей: </a:t>
            </a:r>
          </a:p>
          <a:p>
            <a:pPr marL="742950" lvl="1" indent="-285750">
              <a:spcBef>
                <a:spcPts val="1200"/>
              </a:spcBef>
              <a:buFontTx/>
              <a:buChar char="-"/>
            </a:pPr>
            <a:r>
              <a:rPr lang="ru-RU" dirty="0" smtClean="0"/>
              <a:t>для </a:t>
            </a:r>
            <a:r>
              <a:rPr lang="ru-RU" dirty="0"/>
              <a:t>каждого значения внешнего ключа должно существовать соответствующее значение первичного ключа в родительском отношении</a:t>
            </a:r>
            <a:r>
              <a:rPr lang="ru-RU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Ссылочная </a:t>
            </a:r>
            <a:r>
              <a:rPr lang="ru-RU" i="1" dirty="0"/>
              <a:t>целостность </a:t>
            </a:r>
            <a:r>
              <a:rPr lang="ru-RU" i="1" dirty="0" smtClean="0"/>
              <a:t>может </a:t>
            </a:r>
            <a:r>
              <a:rPr lang="ru-RU" i="1" dirty="0"/>
              <a:t>быть нарушена при выполнении </a:t>
            </a:r>
            <a:r>
              <a:rPr lang="ru-RU" i="1" dirty="0" smtClean="0"/>
              <a:t>операций</a:t>
            </a:r>
            <a:r>
              <a:rPr lang="ru-RU" i="1" dirty="0"/>
              <a:t>:  </a:t>
            </a:r>
          </a:p>
          <a:p>
            <a:pPr lvl="1">
              <a:spcBef>
                <a:spcPts val="1200"/>
              </a:spcBef>
            </a:pPr>
            <a:r>
              <a:rPr lang="ru-RU" dirty="0"/>
              <a:t>1)	обновление кортежа в родительском отношении;  </a:t>
            </a:r>
          </a:p>
          <a:p>
            <a:pPr lvl="1"/>
            <a:r>
              <a:rPr lang="ru-RU" dirty="0"/>
              <a:t>2)	удаление кортежа в родительском отношении; </a:t>
            </a:r>
          </a:p>
          <a:p>
            <a:pPr lvl="1"/>
            <a:r>
              <a:rPr lang="ru-RU" dirty="0"/>
              <a:t>3)	вставка кортежа в дочернее отношение; </a:t>
            </a:r>
          </a:p>
          <a:p>
            <a:pPr lvl="1"/>
            <a:r>
              <a:rPr lang="ru-RU" dirty="0"/>
              <a:t>4</a:t>
            </a:r>
            <a:r>
              <a:rPr lang="ru-RU" dirty="0" smtClean="0"/>
              <a:t>)     </a:t>
            </a:r>
            <a:r>
              <a:rPr lang="ru-RU" dirty="0"/>
              <a:t>обновление кортежа в дочернем отношении. </a:t>
            </a:r>
          </a:p>
          <a:p>
            <a:endParaRPr lang="ru-RU" dirty="0" smtClean="0"/>
          </a:p>
          <a:p>
            <a:r>
              <a:rPr lang="ru-RU" i="1" u="sng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8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126411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Перенос логической схемы данных в среду целевой СУБД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6701" y="2886279"/>
            <a:ext cx="8599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r>
              <a:rPr lang="ru-RU" i="1" u="sng" dirty="0" smtClean="0"/>
              <a:t> 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5058" y="2526521"/>
            <a:ext cx="865142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u="sng" dirty="0" smtClean="0"/>
              <a:t>Основные </a:t>
            </a:r>
            <a:r>
              <a:rPr lang="ru-RU" i="1" u="sng" dirty="0"/>
              <a:t>стратегии поддержания ссылочной целостности:</a:t>
            </a:r>
            <a:r>
              <a:rPr lang="ru-RU" u="sng" dirty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RESTRICT </a:t>
            </a:r>
            <a:r>
              <a:rPr lang="ru-RU" dirty="0"/>
              <a:t>– не разрешать выполнение операции, приводящей к нарушению ссылочной целостности.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CASCADE </a:t>
            </a:r>
            <a:r>
              <a:rPr lang="ru-RU" dirty="0"/>
              <a:t>– разрешить выполнение требуемой операции, но внести при этом необходимые поправки в других кортежах отношений так, чтобы не допустить нарушения ссылочной целостности и сохранить все имеющиеся связи. </a:t>
            </a:r>
            <a:endParaRPr lang="ru-RU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i="1" u="sng" dirty="0" smtClean="0"/>
              <a:t>Дополнительные </a:t>
            </a:r>
            <a:r>
              <a:rPr lang="ru-RU" i="1" u="sng" dirty="0"/>
              <a:t>стратегии поддержания ссылочной </a:t>
            </a:r>
            <a:r>
              <a:rPr lang="ru-RU" i="1" u="sng" dirty="0" smtClean="0"/>
              <a:t>целостности</a:t>
            </a:r>
            <a:r>
              <a:rPr lang="ru-RU" u="sng" dirty="0" smtClean="0"/>
              <a:t>: </a:t>
            </a:r>
            <a:endParaRPr lang="ru-RU" u="sng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NONE – </a:t>
            </a:r>
            <a:r>
              <a:rPr lang="ru-RU" dirty="0"/>
              <a:t>никаких операций по поддержке ссылочной целостности не выполняется.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SET NULL </a:t>
            </a:r>
            <a:r>
              <a:rPr lang="ru-RU" dirty="0"/>
              <a:t>– разрешить выполнение требуемой операции, но все возникающие некорректные значения внешних ключей заменять на неопределенные значения (</a:t>
            </a:r>
            <a:r>
              <a:rPr lang="ru-RU" dirty="0" err="1"/>
              <a:t>null</a:t>
            </a:r>
            <a:r>
              <a:rPr lang="ru-RU" dirty="0"/>
              <a:t>-значения).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SET DEFAULT </a:t>
            </a:r>
            <a:r>
              <a:rPr lang="ru-RU" dirty="0"/>
              <a:t>– разрешить выполнение требуемой операции, но все возникающие некорректные значения внешних ключей изменять на некоторое значение, принятое по умолчанию. </a:t>
            </a:r>
          </a:p>
        </p:txBody>
      </p:sp>
    </p:spTree>
    <p:extLst>
      <p:ext uri="{BB962C8B-B14F-4D97-AF65-F5344CB8AC3E}">
        <p14:creationId xmlns:p14="http://schemas.microsoft.com/office/powerpoint/2010/main" val="37819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Реализация бизнес-правил и анализ транзакций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0371" y="2722240"/>
            <a:ext cx="8316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 реализации бизнес-правил необходимо проверить выполнимость и эффективность </a:t>
            </a:r>
            <a:r>
              <a:rPr lang="ru-RU" dirty="0" smtClean="0"/>
              <a:t>всех </a:t>
            </a:r>
            <a:r>
              <a:rPr lang="ru-RU" dirty="0"/>
              <a:t>транзакций.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8472" y="3481283"/>
            <a:ext cx="4041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Разработка механизмов защиты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8472" y="3881393"/>
            <a:ext cx="81153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i="1" dirty="0"/>
              <a:t>Разработка пользовательских представлений</a:t>
            </a:r>
          </a:p>
          <a:p>
            <a:pPr>
              <a:spcBef>
                <a:spcPts val="600"/>
              </a:spcBef>
            </a:pPr>
            <a:r>
              <a:rPr lang="ru-RU" dirty="0"/>
              <a:t>Представление в БД – динамический результат одной или более операций, выполненных над таблицами БД с целью получения новой сводной таблицы. Представление является виртуальной таблицей, которая реально в БД не существует, но создается по запросу (SELECT) определенного пользователя в результате выполнения этого запроса. </a:t>
            </a:r>
            <a:endParaRPr lang="ru-RU" dirty="0" smtClean="0"/>
          </a:p>
          <a:p>
            <a:pPr>
              <a:spcBef>
                <a:spcPts val="1200"/>
              </a:spcBef>
            </a:pPr>
            <a:r>
              <a:rPr lang="ru-RU" i="1" dirty="0" smtClean="0"/>
              <a:t>Определение </a:t>
            </a:r>
            <a:r>
              <a:rPr lang="ru-RU" i="1" dirty="0"/>
              <a:t>прав доступа</a:t>
            </a:r>
            <a:r>
              <a:rPr lang="ru-RU" dirty="0"/>
              <a:t> 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Каждый </a:t>
            </a:r>
            <a:r>
              <a:rPr lang="ru-RU" dirty="0"/>
              <a:t>пользователь обладает строго определенным набором прав (привилегий) в отношении конкретной таблицы или представления.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1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Организация мониторинга и настройка функционирования системы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0371" y="2722240"/>
            <a:ext cx="831668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ru-RU" i="1" dirty="0" smtClean="0"/>
              <a:t>Мониторинг</a:t>
            </a:r>
            <a:r>
              <a:rPr lang="ru-RU" dirty="0" smtClean="0"/>
              <a:t> необходим </a:t>
            </a:r>
            <a:r>
              <a:rPr lang="ru-RU" dirty="0"/>
              <a:t>с целью устранения ошибочных проектных решений или изменения требований к системе</a:t>
            </a:r>
            <a:r>
              <a:rPr lang="ru-RU" dirty="0" smtClean="0"/>
              <a:t>.</a:t>
            </a:r>
          </a:p>
          <a:p>
            <a:pPr indent="457200">
              <a:spcBef>
                <a:spcPts val="600"/>
              </a:spcBef>
            </a:pPr>
            <a:r>
              <a:rPr lang="ru-RU" dirty="0"/>
              <a:t>На протяжении всего жизненного цикла системы необходимо постоянно вести наблюдение за уровнем ее производительности, что позволит своевременно реагировать на изменения, происходящие в окружающей среде</a:t>
            </a:r>
            <a:r>
              <a:rPr lang="ru-RU" dirty="0" smtClean="0"/>
              <a:t>.</a:t>
            </a:r>
          </a:p>
          <a:p>
            <a:pPr indent="457200">
              <a:spcBef>
                <a:spcPts val="600"/>
              </a:spcBef>
            </a:pPr>
            <a:r>
              <a:rPr lang="ru-RU" dirty="0" smtClean="0"/>
              <a:t>Внесение </a:t>
            </a:r>
            <a:r>
              <a:rPr lang="ru-RU" dirty="0"/>
              <a:t>любых изменений в БД должно проводиться </a:t>
            </a:r>
            <a:r>
              <a:rPr lang="ru-RU" dirty="0" smtClean="0"/>
              <a:t>с </a:t>
            </a:r>
            <a:r>
              <a:rPr lang="ru-RU" dirty="0"/>
              <a:t>обязательным их тестированием.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15909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"</a:t>
            </a:r>
            <a:r>
              <a:rPr lang="ru-RU" sz="2000" b="1" i="1" dirty="0"/>
              <a:t>Реализация средств вычислительной техники"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18" y="2912704"/>
            <a:ext cx="6059949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435650"/>
            <a:ext cx="5730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 smtClean="0"/>
              <a:t>Выбор СУБД </a:t>
            </a:r>
            <a:r>
              <a:rPr lang="en-US" sz="2400" b="1" i="1" dirty="0"/>
              <a:t>Target </a:t>
            </a:r>
            <a:r>
              <a:rPr lang="en-US" sz="2400" b="1" i="1" dirty="0" smtClean="0"/>
              <a:t>Database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48" y="3327722"/>
            <a:ext cx="5380497" cy="25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Физическая </a:t>
            </a:r>
            <a:r>
              <a:rPr lang="ru-RU" sz="2000" b="1" i="1" dirty="0" smtClean="0"/>
              <a:t>модель </a:t>
            </a:r>
            <a:r>
              <a:rPr lang="ru-RU" sz="2000" b="1" i="1" dirty="0"/>
              <a:t>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"</a:t>
            </a:r>
            <a:r>
              <a:rPr lang="ru-RU" sz="2000" b="1" i="1" dirty="0"/>
              <a:t>Реализация средств вычислительной техники"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042" t="6109" r="5053" b="8440"/>
          <a:stretch/>
        </p:blipFill>
        <p:spPr>
          <a:xfrm>
            <a:off x="1736202" y="3212940"/>
            <a:ext cx="5717894" cy="34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74270"/>
            <a:ext cx="7941127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7457" y="1616719"/>
            <a:ext cx="857249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/>
              <a:t>Разработка </a:t>
            </a:r>
            <a:r>
              <a:rPr lang="ru-RU" sz="2400" i="1" dirty="0"/>
              <a:t>корректной схемы реляционной БД может быть </a:t>
            </a:r>
            <a:r>
              <a:rPr lang="ru-RU" sz="2400" i="1" dirty="0" smtClean="0"/>
              <a:t>выполнена:</a:t>
            </a:r>
            <a:endParaRPr lang="ru-RU" sz="2400" i="1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i="1" dirty="0" smtClean="0"/>
              <a:t>путём </a:t>
            </a:r>
            <a:r>
              <a:rPr lang="ru-RU" sz="2400" b="1" i="1" dirty="0"/>
              <a:t>декомпозиции </a:t>
            </a:r>
            <a:r>
              <a:rPr lang="ru-RU" sz="2400" dirty="0"/>
              <a:t>(разбиения), когда исходное множество отношений, входящих в схему БД заменяется другим множеством </a:t>
            </a:r>
            <a:r>
              <a:rPr lang="ru-RU" sz="2400" dirty="0" smtClean="0"/>
              <a:t>отношений, </a:t>
            </a:r>
            <a:r>
              <a:rPr lang="ru-RU" sz="2400" dirty="0"/>
              <a:t>являющихся проекциями исходных отношений;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i="1" dirty="0" smtClean="0"/>
              <a:t>путем </a:t>
            </a:r>
            <a:r>
              <a:rPr lang="ru-RU" sz="2400" b="1" i="1" dirty="0"/>
              <a:t>синтеза</a:t>
            </a:r>
            <a:r>
              <a:rPr lang="ru-RU" sz="2400" dirty="0"/>
              <a:t>, т.е. путем компоновки из заданных исходных элементарных зависимостей между объектами предметной области схемы БД.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3068" y="5544640"/>
            <a:ext cx="8762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Декомпозиция должна сохранять </a:t>
            </a:r>
            <a:r>
              <a:rPr lang="ru-RU" b="1" dirty="0"/>
              <a:t>эквивалентность</a:t>
            </a:r>
            <a:r>
              <a:rPr lang="ru-RU" dirty="0"/>
              <a:t> схем </a:t>
            </a:r>
            <a:r>
              <a:rPr lang="ru-RU" dirty="0" smtClean="0"/>
              <a:t>БД.</a:t>
            </a:r>
            <a:endParaRPr lang="ru-RU" dirty="0"/>
          </a:p>
          <a:p>
            <a:r>
              <a:rPr lang="ru-RU" b="1" dirty="0"/>
              <a:t>Схемы БД называются эквивалентными</a:t>
            </a:r>
            <a:r>
              <a:rPr lang="ru-RU" dirty="0"/>
              <a:t>, если содержание исходной БД может быть получено путем естественного соединения отношений, входящих в результирующую схему, и при этом не появляется новых кортежей в исходной БД.</a:t>
            </a:r>
          </a:p>
        </p:txBody>
      </p:sp>
    </p:spTree>
    <p:extLst>
      <p:ext uri="{BB962C8B-B14F-4D97-AF65-F5344CB8AC3E}">
        <p14:creationId xmlns:p14="http://schemas.microsoft.com/office/powerpoint/2010/main" val="1549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14036"/>
            <a:ext cx="7941127" cy="656985"/>
          </a:xfrm>
        </p:spPr>
        <p:txBody>
          <a:bodyPr/>
          <a:lstStyle/>
          <a:p>
            <a:r>
              <a:rPr lang="ru-RU" sz="4400" b="0" dirty="0" smtClean="0"/>
              <a:t>Нормализация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1386" y="1819566"/>
            <a:ext cx="8969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/>
              <a:t>При создании логической модели </a:t>
            </a:r>
            <a:r>
              <a:rPr lang="ru-RU" sz="2400" dirty="0" smtClean="0"/>
              <a:t>(с </a:t>
            </a:r>
            <a:r>
              <a:rPr lang="ru-RU" sz="2400" dirty="0"/>
              <a:t>использованием </a:t>
            </a:r>
            <a:r>
              <a:rPr lang="ru-RU" sz="2400" dirty="0" smtClean="0"/>
              <a:t>декомпозиции) </a:t>
            </a:r>
            <a:r>
              <a:rPr lang="ru-RU" sz="2400" b="1" i="1" dirty="0" smtClean="0"/>
              <a:t>требуется </a:t>
            </a:r>
            <a:r>
              <a:rPr lang="ru-RU" sz="2400" b="1" i="1" dirty="0"/>
              <a:t>реализовать алгоритм </a:t>
            </a:r>
            <a:r>
              <a:rPr lang="ru-RU" sz="2400" b="1" i="1" dirty="0" smtClean="0"/>
              <a:t>процесса </a:t>
            </a:r>
            <a:r>
              <a:rPr lang="ru-RU" sz="2400" b="1" i="1" dirty="0"/>
              <a:t>последовательной нормализации схем </a:t>
            </a:r>
            <a:r>
              <a:rPr lang="ru-RU" sz="2400" b="1" i="1" dirty="0" smtClean="0"/>
              <a:t>отношений</a:t>
            </a:r>
            <a:r>
              <a:rPr lang="ru-RU" sz="2400" b="1" i="1" dirty="0"/>
              <a:t>.</a:t>
            </a:r>
            <a:endParaRPr lang="ru-RU" sz="2400" b="1" i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01387" y="3268441"/>
            <a:ext cx="88132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000" i="1" dirty="0"/>
              <a:t>В теории реляционных БД выделяется </a:t>
            </a:r>
            <a:r>
              <a:rPr lang="ru-RU" sz="2000" i="1" dirty="0" smtClean="0"/>
              <a:t>последовательность шагов:</a:t>
            </a:r>
            <a:endParaRPr lang="ru-RU" sz="2000" i="1" dirty="0"/>
          </a:p>
          <a:p>
            <a:pPr>
              <a:tabLst>
                <a:tab pos="-1371600" algn="ctr"/>
              </a:tabLst>
            </a:pPr>
            <a:r>
              <a:rPr lang="ru-RU" sz="2000" dirty="0" smtClean="0"/>
              <a:t>- приведение к первой нормальной форме </a:t>
            </a:r>
            <a:r>
              <a:rPr lang="ru-RU" sz="2000" dirty="0"/>
              <a:t>(</a:t>
            </a:r>
            <a:r>
              <a:rPr lang="ru-RU" sz="2000" b="1" dirty="0"/>
              <a:t>1NF</a:t>
            </a:r>
            <a:r>
              <a:rPr lang="ru-RU" sz="2000" dirty="0"/>
              <a:t>);</a:t>
            </a:r>
          </a:p>
          <a:p>
            <a:pPr>
              <a:tabLst>
                <a:tab pos="-1371600" algn="ctr"/>
              </a:tabLst>
            </a:pPr>
            <a:r>
              <a:rPr lang="ru-RU" sz="2000" dirty="0" smtClean="0"/>
              <a:t>- приведение ко второй нормальной </a:t>
            </a:r>
            <a:r>
              <a:rPr lang="ru-RU" sz="2000" dirty="0"/>
              <a:t>форме (</a:t>
            </a:r>
            <a:r>
              <a:rPr lang="ru-RU" sz="2000" b="1" dirty="0"/>
              <a:t>2NF</a:t>
            </a:r>
            <a:r>
              <a:rPr lang="ru-RU" sz="2000" dirty="0"/>
              <a:t>);</a:t>
            </a:r>
          </a:p>
          <a:p>
            <a:pPr>
              <a:tabLst>
                <a:tab pos="-1371600" algn="ctr"/>
              </a:tabLst>
            </a:pPr>
            <a:r>
              <a:rPr lang="ru-RU" sz="2000" dirty="0" smtClean="0"/>
              <a:t>- приведение </a:t>
            </a:r>
            <a:r>
              <a:rPr lang="ru-RU" sz="2000" dirty="0"/>
              <a:t>к третьей нормальной форме (3NF);</a:t>
            </a:r>
          </a:p>
          <a:p>
            <a:pPr>
              <a:tabLst>
                <a:tab pos="-1371600" algn="ctr"/>
              </a:tabLst>
            </a:pPr>
            <a:r>
              <a:rPr lang="ru-RU" sz="2000" dirty="0" smtClean="0"/>
              <a:t>- приведение </a:t>
            </a:r>
            <a:r>
              <a:rPr lang="ru-RU" sz="2000" dirty="0"/>
              <a:t>к </a:t>
            </a:r>
            <a:r>
              <a:rPr lang="ru-RU" sz="2000" dirty="0" smtClean="0"/>
              <a:t>нормальной </a:t>
            </a:r>
            <a:r>
              <a:rPr lang="ru-RU" sz="2000" dirty="0"/>
              <a:t>форме </a:t>
            </a:r>
            <a:r>
              <a:rPr lang="ru-RU" sz="2000" dirty="0" err="1"/>
              <a:t>Бойса</a:t>
            </a:r>
            <a:r>
              <a:rPr lang="ru-RU" sz="2000" dirty="0"/>
              <a:t>-Кодда (</a:t>
            </a:r>
            <a:r>
              <a:rPr lang="ru-RU" sz="2000" b="1" dirty="0"/>
              <a:t>ВСNF</a:t>
            </a:r>
            <a:r>
              <a:rPr lang="ru-RU" sz="2000" dirty="0"/>
              <a:t>);</a:t>
            </a:r>
          </a:p>
          <a:p>
            <a:pPr>
              <a:tabLst>
                <a:tab pos="-1371600" algn="ctr"/>
              </a:tabLst>
            </a:pPr>
            <a:r>
              <a:rPr lang="ru-RU" sz="2000" dirty="0" smtClean="0"/>
              <a:t>- приведение к четвертой </a:t>
            </a:r>
            <a:r>
              <a:rPr lang="ru-RU" sz="2000" dirty="0"/>
              <a:t>нормальной форме (</a:t>
            </a:r>
            <a:r>
              <a:rPr lang="ru-RU" sz="2000" b="1" dirty="0"/>
              <a:t>4NF</a:t>
            </a:r>
            <a:r>
              <a:rPr lang="ru-RU" sz="2000" dirty="0"/>
              <a:t>);</a:t>
            </a:r>
          </a:p>
          <a:p>
            <a:pPr>
              <a:tabLst>
                <a:tab pos="-1371600" algn="ctr"/>
              </a:tabLst>
            </a:pPr>
            <a:r>
              <a:rPr lang="ru-RU" sz="2000" dirty="0" smtClean="0"/>
              <a:t>- приведение </a:t>
            </a:r>
            <a:r>
              <a:rPr lang="ru-RU" sz="2000" dirty="0"/>
              <a:t>к </a:t>
            </a:r>
            <a:r>
              <a:rPr lang="ru-RU" sz="2000" dirty="0" smtClean="0"/>
              <a:t>пятой </a:t>
            </a:r>
            <a:r>
              <a:rPr lang="ru-RU" sz="2000" dirty="0"/>
              <a:t>нормальной форме </a:t>
            </a:r>
            <a:r>
              <a:rPr lang="ru-RU" sz="2000" dirty="0" smtClean="0"/>
              <a:t>/ </a:t>
            </a:r>
            <a:r>
              <a:rPr lang="ru-RU" sz="2000" dirty="0"/>
              <a:t>форме проекции-соединения (</a:t>
            </a:r>
            <a:r>
              <a:rPr lang="ru-RU" sz="2000" b="1" dirty="0"/>
              <a:t>5NF</a:t>
            </a:r>
            <a:r>
              <a:rPr lang="ru-RU" sz="2000" dirty="0"/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3526" y="5652704"/>
            <a:ext cx="87655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При </a:t>
            </a:r>
            <a:r>
              <a:rPr lang="ru-RU" sz="2000" dirty="0"/>
              <a:t>этом каждая последующая итерация соответствует нормальной форме более высокого уровня и обладает лучшими свойствами по сравнению с предыдущей.</a:t>
            </a:r>
          </a:p>
        </p:txBody>
      </p:sp>
    </p:spTree>
    <p:extLst>
      <p:ext uri="{BB962C8B-B14F-4D97-AF65-F5344CB8AC3E}">
        <p14:creationId xmlns:p14="http://schemas.microsoft.com/office/powerpoint/2010/main" val="14971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14036"/>
            <a:ext cx="7941127" cy="656985"/>
          </a:xfrm>
        </p:spPr>
        <p:txBody>
          <a:bodyPr/>
          <a:lstStyle/>
          <a:p>
            <a:r>
              <a:rPr lang="ru-RU" sz="4400" b="0" dirty="0" smtClean="0"/>
              <a:t>Нормализация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3526" y="1501923"/>
            <a:ext cx="8516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 smtClean="0"/>
              <a:t>Шаг </a:t>
            </a:r>
            <a:r>
              <a:rPr lang="ru-RU" sz="2400" b="1" i="1" dirty="0"/>
              <a:t>1 (Приведение к </a:t>
            </a:r>
            <a:r>
              <a:rPr lang="en-US" sz="2400" b="1" i="1" dirty="0" smtClean="0"/>
              <a:t>1NF</a:t>
            </a:r>
            <a:r>
              <a:rPr lang="ru-RU" sz="2400" b="1" i="1" dirty="0" smtClean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5747" y="1963588"/>
            <a:ext cx="889889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 задается </a:t>
            </a:r>
            <a:r>
              <a:rPr lang="ru-RU" dirty="0"/>
              <a:t>одно </a:t>
            </a:r>
            <a:r>
              <a:rPr lang="ru-RU" dirty="0" smtClean="0"/>
              <a:t>/ </a:t>
            </a:r>
            <a:r>
              <a:rPr lang="ru-RU" dirty="0"/>
              <a:t>несколько отношений, отображающих понятия предметной области;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 модели предметной </a:t>
            </a:r>
            <a:r>
              <a:rPr lang="ru-RU" dirty="0" smtClean="0"/>
              <a:t>области выписываются </a:t>
            </a:r>
            <a:r>
              <a:rPr lang="ru-RU" dirty="0"/>
              <a:t>обнаруженные </a:t>
            </a:r>
            <a:r>
              <a:rPr lang="ru-RU" b="1" i="1" dirty="0" smtClean="0"/>
              <a:t>функциональные зависимости (ФЗ)</a:t>
            </a:r>
            <a:r>
              <a:rPr lang="ru-RU" dirty="0" smtClean="0"/>
              <a:t>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все отношения автоматически находятся в </a:t>
            </a:r>
            <a:r>
              <a:rPr lang="en-US" dirty="0"/>
              <a:t>1NF</a:t>
            </a:r>
            <a:r>
              <a:rPr lang="ru-RU" dirty="0" smtClean="0"/>
              <a:t>.</a:t>
            </a:r>
            <a:endParaRPr lang="ru-RU" dirty="0"/>
          </a:p>
          <a:p>
            <a:pPr>
              <a:tabLst>
                <a:tab pos="-1371600" algn="ctr"/>
              </a:tabLst>
            </a:pP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5747" y="3245170"/>
            <a:ext cx="87655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Отношение в </a:t>
            </a:r>
            <a:r>
              <a:rPr lang="ru-RU" sz="2000" i="1" dirty="0" smtClean="0"/>
              <a:t>1</a:t>
            </a:r>
            <a:r>
              <a:rPr lang="en-US" sz="2000" i="1" dirty="0"/>
              <a:t>NF</a:t>
            </a:r>
            <a:r>
              <a:rPr lang="ru-RU" sz="2000" i="1" dirty="0" smtClean="0"/>
              <a:t> </a:t>
            </a:r>
            <a:r>
              <a:rPr lang="ru-RU" sz="2000" i="1" dirty="0"/>
              <a:t>обладает следующими свойствами: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</a:t>
            </a:r>
            <a:r>
              <a:rPr lang="ru-RU" sz="2000" dirty="0"/>
              <a:t>отношении нет одинаковых кортежей;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кортежи </a:t>
            </a:r>
            <a:r>
              <a:rPr lang="ru-RU" sz="2000" dirty="0"/>
              <a:t>не упорядочены;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атрибуты </a:t>
            </a:r>
            <a:r>
              <a:rPr lang="ru-RU" sz="2000" dirty="0"/>
              <a:t>не упорядочены;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все значения атрибутов </a:t>
            </a:r>
            <a:r>
              <a:rPr lang="ru-RU" sz="2000" dirty="0" err="1" smtClean="0"/>
              <a:t>атомарны</a:t>
            </a:r>
            <a:r>
              <a:rPr lang="ru-RU" sz="2000" dirty="0"/>
              <a:t> </a:t>
            </a:r>
            <a:r>
              <a:rPr lang="ru-RU" sz="2000" dirty="0" smtClean="0"/>
              <a:t>(на </a:t>
            </a:r>
            <a:r>
              <a:rPr lang="ru-RU" sz="2000" dirty="0"/>
              <a:t>пересечении каждого столбца и каждой строки находятся только элементарные значения </a:t>
            </a:r>
            <a:r>
              <a:rPr lang="ru-RU" sz="2000" dirty="0" smtClean="0"/>
              <a:t>атрибутов).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6443" y="5283769"/>
            <a:ext cx="3179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 smtClean="0"/>
              <a:t>Ненормализованное </a:t>
            </a:r>
            <a:r>
              <a:rPr lang="ru-RU" sz="1600" b="1" i="1" dirty="0"/>
              <a:t>отношение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" y="5721931"/>
            <a:ext cx="4230147" cy="74940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73499" y="5283769"/>
            <a:ext cx="18197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/>
              <a:t>Отношение в 1</a:t>
            </a:r>
            <a:r>
              <a:rPr lang="en-US" sz="1600" b="1" i="1" dirty="0"/>
              <a:t>NF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35" y="5721931"/>
            <a:ext cx="4230147" cy="7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14646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3050" y="2050398"/>
            <a:ext cx="8743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i="1" dirty="0"/>
              <a:t>Отношение </a:t>
            </a:r>
            <a:r>
              <a:rPr lang="ru-RU" i="1" dirty="0" smtClean="0"/>
              <a:t>находится в </a:t>
            </a:r>
            <a:r>
              <a:rPr lang="en-US" b="1" i="1" dirty="0"/>
              <a:t>2NF</a:t>
            </a:r>
            <a:r>
              <a:rPr lang="ru-RU" b="1" i="1" dirty="0" smtClean="0"/>
              <a:t> </a:t>
            </a:r>
            <a:r>
              <a:rPr lang="ru-RU" i="1" dirty="0"/>
              <a:t>тогда и только тогда, когда оно </a:t>
            </a:r>
            <a:r>
              <a:rPr lang="ru-RU" i="1" dirty="0" smtClean="0"/>
              <a:t>находится </a:t>
            </a:r>
            <a:r>
              <a:rPr lang="ru-RU" i="1" dirty="0"/>
              <a:t>в первой нормальной форме и не содержит неполных функциональных зависимостей непервичных атрибутов от атрибутов первичного ключа.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5508" y="5451226"/>
            <a:ext cx="403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i="1" dirty="0"/>
              <a:t>Приведение</a:t>
            </a:r>
            <a:r>
              <a:rPr lang="ru-RU" sz="2000" b="1" i="1" dirty="0"/>
              <a:t> </a:t>
            </a:r>
            <a:r>
              <a:rPr lang="ru-RU" sz="1600" b="1" i="1" dirty="0"/>
              <a:t>исходного отношения </a:t>
            </a:r>
            <a:r>
              <a:rPr lang="ru-RU" sz="1600" b="1" i="1" dirty="0" smtClean="0"/>
              <a:t>к 2</a:t>
            </a:r>
            <a:r>
              <a:rPr lang="en-US" sz="1600" b="1" i="1" dirty="0" smtClean="0"/>
              <a:t>NF</a:t>
            </a:r>
            <a:endParaRPr lang="ru-RU" sz="16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3050" y="5734951"/>
            <a:ext cx="3332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 smtClean="0"/>
              <a:t>Структура исходного отношения</a:t>
            </a:r>
            <a:endParaRPr lang="ru-RU" sz="16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48438" y="5739875"/>
            <a:ext cx="4395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 smtClean="0"/>
              <a:t>Разбиение </a:t>
            </a:r>
            <a:r>
              <a:rPr lang="ru-RU" sz="1600" b="1" i="1" dirty="0"/>
              <a:t>исходного отношения на проекции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5348264" y="5980198"/>
            <a:ext cx="1295604" cy="168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endCxn id="9" idx="0"/>
          </p:cNvCxnSpPr>
          <p:nvPr/>
        </p:nvCxnSpPr>
        <p:spPr>
          <a:xfrm>
            <a:off x="6643868" y="5967217"/>
            <a:ext cx="1215503" cy="18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742" y="6149118"/>
            <a:ext cx="2315258" cy="28164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4" y="6149118"/>
            <a:ext cx="3520531" cy="265271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273050" y="1528779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2 (Приведение к 2</a:t>
            </a:r>
            <a:r>
              <a:rPr lang="en-US" sz="2400" b="1" i="1" dirty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056" name="Прямоугольник 1055"/>
          <p:cNvSpPr/>
          <p:nvPr/>
        </p:nvSpPr>
        <p:spPr>
          <a:xfrm>
            <a:off x="336641" y="3131618"/>
            <a:ext cx="8623461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Исходное отношение:  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  </a:t>
            </a:r>
            <a:r>
              <a:rPr lang="ru-RU" sz="1600" dirty="0"/>
              <a:t>- сложный (составной) ключ.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Функциональные зависимости: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                             - - зависимость </a:t>
            </a:r>
            <a:r>
              <a:rPr lang="ru-RU" sz="1600" dirty="0"/>
              <a:t>всех атрибутов от ключа отношения.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               - </a:t>
            </a:r>
            <a:r>
              <a:rPr lang="ru-RU" sz="1600" dirty="0"/>
              <a:t>зависимость некоторых атрибутов от части сложного ключа.</a:t>
            </a:r>
          </a:p>
          <a:p>
            <a:r>
              <a:rPr lang="ru-RU" sz="1600" dirty="0"/>
              <a:t>Декомпозированные отношения:</a:t>
            </a:r>
          </a:p>
          <a:p>
            <a:r>
              <a:rPr lang="ru-RU" sz="1600" dirty="0" smtClean="0"/>
              <a:t>                              - </a:t>
            </a:r>
            <a:r>
              <a:rPr lang="ru-RU" sz="1600" dirty="0"/>
              <a:t>остаток от исходного отношения. Ключ - 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            - </a:t>
            </a:r>
            <a:r>
              <a:rPr lang="ru-RU" sz="1600" dirty="0"/>
              <a:t>атрибуты, вынесенные из исходного отношения вместе с частью сложного ключа. Ключ - </a:t>
            </a:r>
          </a:p>
        </p:txBody>
      </p:sp>
      <p:pic>
        <p:nvPicPr>
          <p:cNvPr id="1065" name="Рисунок 10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249" y="3216569"/>
            <a:ext cx="1971522" cy="237124"/>
          </a:xfrm>
          <a:prstGeom prst="rect">
            <a:avLst/>
          </a:prstGeom>
        </p:spPr>
      </p:pic>
      <p:pic>
        <p:nvPicPr>
          <p:cNvPr id="1066" name="Рисунок 10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49" y="3452495"/>
            <a:ext cx="560881" cy="201185"/>
          </a:xfrm>
          <a:prstGeom prst="rect">
            <a:avLst/>
          </a:prstGeom>
        </p:spPr>
      </p:pic>
      <p:pic>
        <p:nvPicPr>
          <p:cNvPr id="1067" name="Рисунок 10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49" y="4020096"/>
            <a:ext cx="1932599" cy="213378"/>
          </a:xfrm>
          <a:prstGeom prst="rect">
            <a:avLst/>
          </a:prstGeom>
        </p:spPr>
      </p:pic>
      <p:pic>
        <p:nvPicPr>
          <p:cNvPr id="1068" name="Рисунок 10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149" y="4247650"/>
            <a:ext cx="1127858" cy="213378"/>
          </a:xfrm>
          <a:prstGeom prst="rect">
            <a:avLst/>
          </a:prstGeom>
        </p:spPr>
      </p:pic>
      <p:pic>
        <p:nvPicPr>
          <p:cNvPr id="1069" name="Рисунок 10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149" y="4771767"/>
            <a:ext cx="1286367" cy="213378"/>
          </a:xfrm>
          <a:prstGeom prst="rect">
            <a:avLst/>
          </a:prstGeom>
        </p:spPr>
      </p:pic>
      <p:pic>
        <p:nvPicPr>
          <p:cNvPr id="1070" name="Рисунок 10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185" y="4770076"/>
            <a:ext cx="560881" cy="201185"/>
          </a:xfrm>
          <a:prstGeom prst="rect">
            <a:avLst/>
          </a:prstGeom>
        </p:spPr>
      </p:pic>
      <p:pic>
        <p:nvPicPr>
          <p:cNvPr id="1071" name="Рисунок 10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49" y="4994240"/>
            <a:ext cx="1018120" cy="213378"/>
          </a:xfrm>
          <a:prstGeom prst="rect">
            <a:avLst/>
          </a:prstGeom>
        </p:spPr>
      </p:pic>
      <p:pic>
        <p:nvPicPr>
          <p:cNvPr id="1072" name="Рисунок 10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8380" y="5249598"/>
            <a:ext cx="213378" cy="201185"/>
          </a:xfrm>
          <a:prstGeom prst="rect">
            <a:avLst/>
          </a:prstGeom>
        </p:spPr>
      </p:pic>
      <p:pic>
        <p:nvPicPr>
          <p:cNvPr id="1075" name="Рисунок 10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0638" y="6164815"/>
            <a:ext cx="2182313" cy="2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7054</TotalTime>
  <Words>3273</Words>
  <Application>Microsoft Office PowerPoint</Application>
  <PresentationFormat>Экран (4:3)</PresentationFormat>
  <Paragraphs>450</Paragraphs>
  <Slides>60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PT Sans</vt:lpstr>
      <vt:lpstr>Times New Roman</vt:lpstr>
      <vt:lpstr>Специальное оформление</vt:lpstr>
      <vt:lpstr>РАЗРАБОТКА БАЗ ДАННЫХ</vt:lpstr>
      <vt:lpstr>ТЕМА      МОДЕЛИРОВАНИЕ ДАННЫХ</vt:lpstr>
      <vt:lpstr>План лекции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Моделирование данных</vt:lpstr>
      <vt:lpstr>Моделирование данных</vt:lpstr>
      <vt:lpstr>Метод Баркера</vt:lpstr>
      <vt:lpstr>Метод Баркера</vt:lpstr>
      <vt:lpstr>Метод Баркера</vt:lpstr>
      <vt:lpstr>Метод Баркера</vt:lpstr>
      <vt:lpstr>Метод Баркера</vt:lpstr>
      <vt:lpstr>Метод Баркера</vt:lpstr>
      <vt:lpstr>Метод Баркера</vt:lpstr>
      <vt:lpstr>Метод IDEF1X</vt:lpstr>
      <vt:lpstr>Метод IDEF1X</vt:lpstr>
      <vt:lpstr>Метод IDEF1X</vt:lpstr>
      <vt:lpstr>Метод IDEF1X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Тема     ФИЗИЧЕСКОЕ ПРОЕКТИРОВАНИЕ БАЗ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483</cp:revision>
  <dcterms:created xsi:type="dcterms:W3CDTF">2015-07-29T11:14:37Z</dcterms:created>
  <dcterms:modified xsi:type="dcterms:W3CDTF">2021-09-01T20:00:49Z</dcterms:modified>
</cp:coreProperties>
</file>