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20"/>
  </p:notesMasterIdLst>
  <p:sldIdLst>
    <p:sldId id="274" r:id="rId2"/>
    <p:sldId id="329" r:id="rId3"/>
    <p:sldId id="428" r:id="rId4"/>
    <p:sldId id="433" r:id="rId5"/>
    <p:sldId id="434" r:id="rId6"/>
    <p:sldId id="435" r:id="rId7"/>
    <p:sldId id="437" r:id="rId8"/>
    <p:sldId id="438" r:id="rId9"/>
    <p:sldId id="439" r:id="rId10"/>
    <p:sldId id="440" r:id="rId11"/>
    <p:sldId id="441" r:id="rId12"/>
    <p:sldId id="444" r:id="rId13"/>
    <p:sldId id="445" r:id="rId14"/>
    <p:sldId id="442" r:id="rId15"/>
    <p:sldId id="446" r:id="rId16"/>
    <p:sldId id="447" r:id="rId17"/>
    <p:sldId id="443" r:id="rId18"/>
    <p:sldId id="264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5CA8"/>
    <a:srgbClr val="C60A5B"/>
    <a:srgbClr val="0C82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56" autoAdjust="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1224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DC8226-1A4E-4610-99ED-FBD2B871A86A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4882A-074C-4278-BE74-7EF331E8B5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5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Название дисциплины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ФИО преподавателя</a:t>
            </a:r>
          </a:p>
          <a:p>
            <a:pPr lvl="0"/>
            <a:r>
              <a:rPr lang="ru-RU" dirty="0"/>
              <a:t>Электронная почта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0127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02790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2606039"/>
            <a:ext cx="7886700" cy="357092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671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1152143"/>
            <a:ext cx="1971675" cy="5024820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1152143"/>
            <a:ext cx="5762625" cy="502481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332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892" y="1197276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04E3D8-9551-C44F-AA1F-D38C85BA4D52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D262070-2A5E-5642-84A2-C705DC4050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7751" y="2693773"/>
            <a:ext cx="8349049" cy="343239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4915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143000" y="2057399"/>
            <a:ext cx="6858000" cy="1452563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ru-RU" dirty="0"/>
              <a:t>Название темы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143000" y="1178878"/>
            <a:ext cx="6858000" cy="4670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Номер темы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662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036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2523743"/>
            <a:ext cx="7886700" cy="36532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36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033272"/>
            <a:ext cx="7886700" cy="1218691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2414015"/>
            <a:ext cx="3867150" cy="376294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2414015"/>
            <a:ext cx="3867150" cy="37629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02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8808" y="1033272"/>
            <a:ext cx="7886700" cy="10245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18808" y="2099469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3006725"/>
            <a:ext cx="3868737" cy="3182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2099469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3006725"/>
            <a:ext cx="3887788" cy="3182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0551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160653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443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02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987424"/>
            <a:ext cx="2949575" cy="1528699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552700"/>
            <a:ext cx="2949575" cy="3316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5043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987424"/>
            <a:ext cx="2949575" cy="1546987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552700"/>
            <a:ext cx="2949575" cy="3316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901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head.png"/>
          <p:cNvPicPr>
            <a:picLocks noChangeAspect="1"/>
          </p:cNvPicPr>
          <p:nvPr userDrawn="1"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330"/>
            <a:ext cx="9144000" cy="995423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5545389" y="-44722"/>
            <a:ext cx="35986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1600" b="1" dirty="0">
                <a:solidFill>
                  <a:srgbClr val="00B0F0"/>
                </a:solidFill>
                <a:latin typeface="PT Sans"/>
              </a:rPr>
              <a:t>Центр дистанционного обучения 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7523999" y="6419000"/>
            <a:ext cx="1476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F0"/>
                </a:solidFill>
                <a:latin typeface="PT Sans"/>
              </a:rPr>
              <a:t>online.mirea.ru</a:t>
            </a:r>
            <a:endParaRPr lang="ru-RU" sz="1400" b="1" dirty="0">
              <a:solidFill>
                <a:srgbClr val="00B0F0"/>
              </a:solidFill>
              <a:latin typeface="PT Sans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BFFC79E-3831-4D3C-8F5D-FC802BF1F03F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1502307" cy="96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840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2" r:id="rId2"/>
    <p:sldLayoutId id="2147483663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092771" y="6083371"/>
            <a:ext cx="1907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PT Sans"/>
              </a:rPr>
              <a:t>Online</a:t>
            </a:r>
            <a:r>
              <a:rPr lang="ru-RU" sz="1400" b="1" dirty="0">
                <a:solidFill>
                  <a:schemeClr val="bg1"/>
                </a:solidFill>
                <a:latin typeface="PT Sans"/>
              </a:rPr>
              <a:t>-</a:t>
            </a:r>
            <a:r>
              <a:rPr lang="en-US" sz="1400" b="1" dirty="0">
                <a:solidFill>
                  <a:schemeClr val="bg1"/>
                </a:solidFill>
                <a:latin typeface="PT Sans"/>
              </a:rPr>
              <a:t>edu.mirea.ru</a:t>
            </a:r>
            <a:endParaRPr lang="ru-RU" sz="1400" b="1" dirty="0">
              <a:solidFill>
                <a:schemeClr val="bg1"/>
              </a:solidFill>
              <a:latin typeface="PT San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7D972-92EF-4EF6-BF83-B1D352536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942" y="1617504"/>
            <a:ext cx="8641444" cy="1062035"/>
          </a:xfrm>
        </p:spPr>
        <p:txBody>
          <a:bodyPr/>
          <a:lstStyle/>
          <a:p>
            <a:pPr algn="ctr"/>
            <a:r>
              <a:rPr lang="ru-RU" dirty="0" smtClean="0"/>
              <a:t>РАЗРАБОТКА БАЗ ДАННЫХ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705CABD-092D-4CC1-B799-8089F630EC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ФИО преподавателя</a:t>
            </a:r>
            <a:r>
              <a:rPr lang="en-US" dirty="0"/>
              <a:t>: </a:t>
            </a:r>
            <a:r>
              <a:rPr lang="ru-RU" dirty="0"/>
              <a:t>Богомольная Г.В.</a:t>
            </a:r>
          </a:p>
          <a:p>
            <a:endParaRPr lang="ru-RU" dirty="0"/>
          </a:p>
          <a:p>
            <a:r>
              <a:rPr lang="en-US" dirty="0"/>
              <a:t>e-mail: bogomolnaya@mirea.ru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837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61936" y="969297"/>
            <a:ext cx="6785658" cy="436884"/>
          </a:xfrm>
        </p:spPr>
        <p:txBody>
          <a:bodyPr/>
          <a:lstStyle/>
          <a:p>
            <a:pPr lvl="0" defTabSz="457200">
              <a:lnSpc>
                <a:spcPct val="100000"/>
              </a:lnSpc>
              <a:spcBef>
                <a:spcPts val="0"/>
              </a:spcBef>
            </a:pPr>
            <a:r>
              <a:rPr lang="ru-RU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Язык 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запросов </a:t>
            </a:r>
            <a:r>
              <a:rPr lang="en-US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DQL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(Data Query Language )</a:t>
            </a:r>
            <a:endParaRPr lang="ru-RU" sz="2400" i="1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64604" y="1578264"/>
            <a:ext cx="33795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Агрегатные функции языка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480319"/>
              </p:ext>
            </p:extLst>
          </p:nvPr>
        </p:nvGraphicFramePr>
        <p:xfrm>
          <a:off x="306730" y="2150457"/>
          <a:ext cx="8571052" cy="19711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1169">
                  <a:extLst>
                    <a:ext uri="{9D8B030D-6E8A-4147-A177-3AD203B41FA5}">
                      <a16:colId xmlns:a16="http://schemas.microsoft.com/office/drawing/2014/main" val="2941694124"/>
                    </a:ext>
                  </a:extLst>
                </a:gridCol>
                <a:gridCol w="7459883">
                  <a:extLst>
                    <a:ext uri="{9D8B030D-6E8A-4147-A177-3AD203B41FA5}">
                      <a16:colId xmlns:a16="http://schemas.microsoft.com/office/drawing/2014/main" val="2482983282"/>
                    </a:ext>
                  </a:extLst>
                </a:gridCol>
              </a:tblGrid>
              <a:tr h="328517">
                <a:tc>
                  <a:txBody>
                    <a:bodyPr/>
                    <a:lstStyle/>
                    <a:p>
                      <a:pPr indent="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ru-RU" sz="1800" b="1" dirty="0">
                          <a:effectLst/>
                        </a:rPr>
                        <a:t>Функция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ru-RU" sz="1800" b="1" dirty="0">
                          <a:effectLst/>
                        </a:rPr>
                        <a:t>Результат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10144063"/>
                  </a:ext>
                </a:extLst>
              </a:tr>
              <a:tr h="328517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COUNT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Количество строк или непустых значений полей, которые выбрал запрос 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29895"/>
                  </a:ext>
                </a:extLst>
              </a:tr>
              <a:tr h="328517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SUM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Сумма всех выбранных значений данного поля 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3950684"/>
                  </a:ext>
                </a:extLst>
              </a:tr>
              <a:tr h="328517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AVG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Среднеарифметическое значение всех выбранных значений данного поля 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8189124"/>
                  </a:ext>
                </a:extLst>
              </a:tr>
              <a:tr h="328517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M1N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Наименьшее из всех выбранных значений данного поля 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1977665"/>
                  </a:ext>
                </a:extLst>
              </a:tr>
              <a:tr h="328517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MAX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Наибольшее из всех выбранных значений данного поля 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3170592"/>
                  </a:ext>
                </a:extLst>
              </a:tr>
            </a:tbl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1439973" y="4240518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b="1" i="1" u="sng" dirty="0">
                <a:solidFill>
                  <a:prstClr val="black"/>
                </a:solidFill>
              </a:rPr>
              <a:t>Пример запроса</a:t>
            </a:r>
            <a:endParaRPr lang="ru-RU" b="1" i="1" u="sng" dirty="0">
              <a:solidFill>
                <a:prstClr val="black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161936" y="4695899"/>
            <a:ext cx="2523281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dirty="0">
                <a:solidFill>
                  <a:srgbClr val="00B0F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(*) AS count</a:t>
            </a:r>
            <a:endParaRPr lang="ru-RU" sz="1600" dirty="0">
              <a:solidFill>
                <a:srgbClr val="0070C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kafedra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600" dirty="0">
              <a:solidFill>
                <a:srgbClr val="0070C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320069" y="5437231"/>
            <a:ext cx="2207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u="sng" dirty="0">
                <a:solidFill>
                  <a:prstClr val="black"/>
                </a:solidFill>
              </a:rPr>
              <a:t>Результат запроса</a:t>
            </a:r>
            <a:endParaRPr lang="ru-RU" b="1" i="1" u="sng" dirty="0">
              <a:solidFill>
                <a:prstClr val="black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909823" y="5920274"/>
            <a:ext cx="723418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sz="1400" b="1" dirty="0">
                <a:latin typeface="TimesNewRomanPS-BoldMT"/>
                <a:ea typeface="Calibri" panose="020F0502020204030204" pitchFamily="34" charset="0"/>
                <a:cs typeface="TimesNewRomanPS-BoldMT"/>
              </a:rPr>
              <a:t>count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ru-RU" sz="1200" dirty="0">
                <a:latin typeface="TimesNewRomanPSMT"/>
                <a:ea typeface="Calibri" panose="020F0502020204030204" pitchFamily="34" charset="0"/>
                <a:cs typeface="TimesNewRomanPSMT"/>
              </a:rPr>
              <a:t>    </a:t>
            </a:r>
            <a:r>
              <a:rPr lang="ru-RU" sz="1400" dirty="0" smtClean="0">
                <a:latin typeface="TimesNewRomanPSMT"/>
                <a:ea typeface="Calibri" panose="020F0502020204030204" pitchFamily="34" charset="0"/>
                <a:cs typeface="TimesNewRomanPSMT"/>
              </a:rPr>
              <a:t>4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115953" y="4695899"/>
            <a:ext cx="2633241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dirty="0">
                <a:solidFill>
                  <a:srgbClr val="00B0F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Col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sotr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endParaRPr lang="ru-RU" sz="1600" dirty="0">
              <a:solidFill>
                <a:srgbClr val="0070C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ru-RU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kafedra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5996167" y="5920274"/>
            <a:ext cx="525573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ru-RU" sz="1400" b="1" dirty="0" err="1">
                <a:latin typeface="TimesNewRomanPS-BoldMT"/>
                <a:ea typeface="Calibri" panose="020F0502020204030204" pitchFamily="34" charset="0"/>
                <a:cs typeface="TimesNewRomanPS-BoldMT"/>
              </a:rPr>
              <a:t>avg</a:t>
            </a:r>
            <a:endParaRPr lang="ru-RU" sz="1400" b="1" dirty="0">
              <a:latin typeface="TimesNewRomanPS-BoldMT"/>
              <a:ea typeface="Calibri" panose="020F0502020204030204" pitchFamily="34" charset="0"/>
              <a:cs typeface="TimesNewRomanPS-BoldMT"/>
            </a:endParaRPr>
          </a:p>
          <a:p>
            <a:pPr algn="just">
              <a:lnSpc>
                <a:spcPct val="120000"/>
              </a:lnSpc>
            </a:pPr>
            <a:r>
              <a:rPr lang="ru-RU" sz="1400" b="1" dirty="0" smtClean="0">
                <a:latin typeface="TimesNewRomanPS-BoldMT"/>
                <a:ea typeface="Calibri" panose="020F0502020204030204" pitchFamily="34" charset="0"/>
                <a:cs typeface="TimesNewRomanPS-BoldMT"/>
              </a:rPr>
              <a:t> </a:t>
            </a:r>
            <a:r>
              <a:rPr lang="ru-RU" sz="1400" dirty="0" smtClean="0">
                <a:latin typeface="TimesNewRomanPS-BoldMT"/>
                <a:ea typeface="Calibri" panose="020F0502020204030204" pitchFamily="34" charset="0"/>
                <a:cs typeface="TimesNewRomanPS-BoldMT"/>
              </a:rPr>
              <a:t>17</a:t>
            </a:r>
            <a:endParaRPr lang="ru-RU" sz="1400" dirty="0">
              <a:latin typeface="TimesNewRomanPS-BoldMT"/>
              <a:ea typeface="Calibri" panose="020F0502020204030204" pitchFamily="34" charset="0"/>
              <a:cs typeface="TimesNewRomanPS-BoldMT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5517099" y="4232766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b="1" i="1" u="sng" dirty="0">
                <a:solidFill>
                  <a:prstClr val="black"/>
                </a:solidFill>
              </a:rPr>
              <a:t>Пример запроса</a:t>
            </a:r>
            <a:endParaRPr lang="ru-RU" b="1" i="1" u="sng" dirty="0">
              <a:solidFill>
                <a:prstClr val="black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329066" y="5465052"/>
            <a:ext cx="2207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u="sng" dirty="0">
                <a:solidFill>
                  <a:prstClr val="black"/>
                </a:solidFill>
              </a:rPr>
              <a:t>Результат запроса</a:t>
            </a:r>
            <a:endParaRPr lang="ru-RU" b="1" i="1" u="sng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06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61936" y="969297"/>
            <a:ext cx="6785658" cy="436884"/>
          </a:xfrm>
        </p:spPr>
        <p:txBody>
          <a:bodyPr/>
          <a:lstStyle/>
          <a:p>
            <a:pPr lvl="0" defTabSz="457200">
              <a:lnSpc>
                <a:spcPct val="100000"/>
              </a:lnSpc>
              <a:spcBef>
                <a:spcPts val="0"/>
              </a:spcBef>
            </a:pPr>
            <a:r>
              <a:rPr lang="ru-RU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Язык 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запросов </a:t>
            </a:r>
            <a:r>
              <a:rPr lang="en-US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DQL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(Data Query Language )</a:t>
            </a:r>
            <a:endParaRPr lang="ru-RU" sz="2400" i="1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82738" y="3463731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i="1" dirty="0">
                <a:solidFill>
                  <a:prstClr val="black"/>
                </a:solidFill>
              </a:rPr>
              <a:t> </a:t>
            </a:r>
            <a:r>
              <a:rPr lang="en-US" b="1" i="1" dirty="0" smtClean="0">
                <a:solidFill>
                  <a:prstClr val="black"/>
                </a:solidFill>
              </a:rPr>
              <a:t>r</a:t>
            </a:r>
            <a:endParaRPr lang="ru-RU" b="1" i="1" u="sng" dirty="0">
              <a:solidFill>
                <a:prstClr val="black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64604" y="1578264"/>
            <a:ext cx="34159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Группирование результатов</a:t>
            </a:r>
            <a:endParaRPr lang="ru-RU" sz="2000" b="1" i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945332"/>
              </p:ext>
            </p:extLst>
          </p:nvPr>
        </p:nvGraphicFramePr>
        <p:xfrm>
          <a:off x="589776" y="3873880"/>
          <a:ext cx="3273671" cy="2633472"/>
        </p:xfrm>
        <a:graphic>
          <a:graphicData uri="http://schemas.openxmlformats.org/drawingml/2006/table">
            <a:tbl>
              <a:tblPr firstRow="1" firstCol="1" bandRow="1"/>
              <a:tblGrid>
                <a:gridCol w="3273671">
                  <a:extLst>
                    <a:ext uri="{9D8B030D-6E8A-4147-A177-3AD203B41FA5}">
                      <a16:colId xmlns:a16="http://schemas.microsoft.com/office/drawing/2014/main" val="36686300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ФИО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Этап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Начисления (</a:t>
                      </a:r>
                      <a:r>
                        <a:rPr lang="ru-RU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руб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2904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Семенов Т.Т.        Этап 1                 1000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Просов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С.М.         Этап 1                 2000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Мехова И.И.         Этап 1                   500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Семенов Т.Т.        Этап 2                   500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Просов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С.М.         Этап 2                   500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Мехова И.И.         Этап 2                 1000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Просов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С.М.         Этап 3                 1000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Мехова И.И.         Этап 3                 1000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Чемцов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Я.Ю.        Этап 3                 2000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Чемцов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Я.Ю.        Этап 4                 2000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Яров И.М.             Этап 4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3000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254680"/>
                  </a:ext>
                </a:extLst>
              </a:tr>
            </a:tbl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482738" y="2140414"/>
            <a:ext cx="6319776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ФИО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00B0F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Начисления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 AS count, </a:t>
            </a:r>
            <a:r>
              <a:rPr lang="en-US" sz="1600" dirty="0">
                <a:solidFill>
                  <a:srgbClr val="00B0F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Начисления</a:t>
            </a:r>
            <a:r>
              <a:rPr lang="en-US" sz="1600" dirty="0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sum FROM r </a:t>
            </a:r>
            <a:endParaRPr lang="en-US" sz="1600" dirty="0" smtClean="0">
              <a:solidFill>
                <a:srgbClr val="0070C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sz="1600" dirty="0" smtClean="0">
                <a:solidFill>
                  <a:srgbClr val="00B0F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GROUP </a:t>
            </a:r>
            <a:r>
              <a:rPr lang="en-US" sz="1600" dirty="0">
                <a:solidFill>
                  <a:srgbClr val="00B0F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ФИО</a:t>
            </a: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ORDER BY ФИО;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5395678" y="3638001"/>
            <a:ext cx="2207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u="sng" dirty="0">
                <a:solidFill>
                  <a:prstClr val="black"/>
                </a:solidFill>
              </a:rPr>
              <a:t>Результат запроса</a:t>
            </a:r>
            <a:endParaRPr lang="ru-RU" b="1" i="1" u="sng" dirty="0">
              <a:solidFill>
                <a:prstClr val="black"/>
              </a:solidFill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982944"/>
              </p:ext>
            </p:extLst>
          </p:nvPr>
        </p:nvGraphicFramePr>
        <p:xfrm>
          <a:off x="5240615" y="4169373"/>
          <a:ext cx="2517140" cy="1363326"/>
        </p:xfrm>
        <a:graphic>
          <a:graphicData uri="http://schemas.openxmlformats.org/drawingml/2006/table">
            <a:tbl>
              <a:tblPr firstRow="1" firstCol="1" bandRow="1"/>
              <a:tblGrid>
                <a:gridCol w="2517140">
                  <a:extLst>
                    <a:ext uri="{9D8B030D-6E8A-4147-A177-3AD203B41FA5}">
                      <a16:colId xmlns:a16="http://schemas.microsoft.com/office/drawing/2014/main" val="2942132745"/>
                    </a:ext>
                  </a:extLst>
                </a:gridCol>
              </a:tblGrid>
              <a:tr h="216833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ФИО          </a:t>
                      </a:r>
                      <a:r>
                        <a:rPr lang="ru-RU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count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</a:t>
                      </a:r>
                      <a:r>
                        <a:rPr lang="ru-RU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sum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550470"/>
                  </a:ext>
                </a:extLst>
              </a:tr>
              <a:tr h="1146493">
                <a:tc>
                  <a:txBody>
                    <a:bodyPr/>
                    <a:lstStyle/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Мехова И.И.       3            2500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Просов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С.М.       3            3500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Семенова Т.Т.    </a:t>
                      </a: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2            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1500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Чемцов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Я.Ю.      2            4000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Яров И.М.           1            3000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3359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568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61936" y="969297"/>
            <a:ext cx="6785658" cy="436884"/>
          </a:xfrm>
        </p:spPr>
        <p:txBody>
          <a:bodyPr/>
          <a:lstStyle/>
          <a:p>
            <a:pPr lvl="0" defTabSz="457200">
              <a:lnSpc>
                <a:spcPct val="100000"/>
              </a:lnSpc>
              <a:spcBef>
                <a:spcPts val="0"/>
              </a:spcBef>
            </a:pPr>
            <a:r>
              <a:rPr lang="ru-RU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Язык 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запросов </a:t>
            </a:r>
            <a:r>
              <a:rPr lang="en-US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DQL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(Data Query Language )</a:t>
            </a:r>
            <a:endParaRPr lang="ru-RU" sz="2400" i="1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28265" y="2016915"/>
            <a:ext cx="276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i="1" dirty="0">
                <a:solidFill>
                  <a:prstClr val="black"/>
                </a:solidFill>
              </a:rPr>
              <a:t>s</a:t>
            </a:r>
            <a:endParaRPr lang="ru-RU" b="1" i="1" dirty="0">
              <a:solidFill>
                <a:prstClr val="black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64604" y="1578264"/>
            <a:ext cx="34159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Группирование результатов</a:t>
            </a:r>
            <a:endParaRPr lang="ru-RU" sz="2000" b="1" i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01880" y="2201581"/>
            <a:ext cx="3767558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Дисциплина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00B0F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COUNT (*) 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AS count</a:t>
            </a: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FROM s</a:t>
            </a: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sz="1600" dirty="0">
                <a:solidFill>
                  <a:srgbClr val="00B0F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Дисциплина</a:t>
            </a:r>
            <a:endParaRPr lang="en-US" sz="1600" dirty="0">
              <a:solidFill>
                <a:srgbClr val="0070C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Дисциплина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solidFill>
                <a:srgbClr val="0070C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395678" y="3638001"/>
            <a:ext cx="2207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u="sng" dirty="0">
                <a:solidFill>
                  <a:prstClr val="black"/>
                </a:solidFill>
              </a:rPr>
              <a:t>Результат запроса</a:t>
            </a:r>
            <a:endParaRPr lang="ru-RU" b="1" i="1" u="sng" dirty="0">
              <a:solidFill>
                <a:prstClr val="black"/>
              </a:solidFill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805483"/>
              </p:ext>
            </p:extLst>
          </p:nvPr>
        </p:nvGraphicFramePr>
        <p:xfrm>
          <a:off x="501630" y="2386246"/>
          <a:ext cx="3327400" cy="4292345"/>
        </p:xfrm>
        <a:graphic>
          <a:graphicData uri="http://schemas.openxmlformats.org/drawingml/2006/table">
            <a:tbl>
              <a:tblPr firstRow="1" firstCol="1" bandRow="1"/>
              <a:tblGrid>
                <a:gridCol w="3327400">
                  <a:extLst>
                    <a:ext uri="{9D8B030D-6E8A-4147-A177-3AD203B41FA5}">
                      <a16:colId xmlns:a16="http://schemas.microsoft.com/office/drawing/2014/main" val="3210399966"/>
                    </a:ext>
                  </a:extLst>
                </a:gridCol>
              </a:tblGrid>
              <a:tr h="191174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ФИО              Дисциплина         Оценка</a:t>
                      </a:r>
                      <a:endParaRPr lang="ru-RU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366443"/>
                  </a:ext>
                </a:extLst>
              </a:tr>
              <a:tr h="4101171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Муров</a:t>
                      </a: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С.М.          Физика                      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450215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Цуканов</a:t>
                      </a: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Т.Т.        Физика                      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450215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Думская М.Т.       Физика                      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450215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Дрозд Г.Р.             Физика                      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450215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Муров</a:t>
                      </a: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С.М.          История                     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450215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Цуканов</a:t>
                      </a: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Т.Т.        История                     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450215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Думская М.Т.       История                     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450215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Цуканов</a:t>
                      </a: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Т.Т.        Математика              5 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450215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Думская М.Т.       Математика              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450215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Дрозд Г.Р.             Математика              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450215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Петрова С.О.        Электротехника       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450215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Часов И.И.            Электротехника       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450215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Иванова Я.С.        Электротехника       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450215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Крисс</a:t>
                      </a: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Р.О.            Электротехника       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450215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Часов И.И.            </a:t>
                      </a:r>
                      <a:r>
                        <a:rPr lang="ru-RU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Иностр</a:t>
                      </a: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 язык            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450215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Иванова Я.С.        </a:t>
                      </a:r>
                      <a:r>
                        <a:rPr lang="ru-RU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Иностр</a:t>
                      </a: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 язык            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450215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Часов И.И.            Экономика               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450215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Иванова Я.С.        Экономика               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450215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Крисс</a:t>
                      </a: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Р.О.            Экономика               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450215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Фирсова Л.Р.        Экономика               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8576431"/>
                  </a:ext>
                </a:extLst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155643"/>
              </p:ext>
            </p:extLst>
          </p:nvPr>
        </p:nvGraphicFramePr>
        <p:xfrm>
          <a:off x="5600660" y="4284643"/>
          <a:ext cx="1797050" cy="1630020"/>
        </p:xfrm>
        <a:graphic>
          <a:graphicData uri="http://schemas.openxmlformats.org/drawingml/2006/table">
            <a:tbl>
              <a:tblPr firstRow="1" firstCol="1" bandRow="1"/>
              <a:tblGrid>
                <a:gridCol w="1797050">
                  <a:extLst>
                    <a:ext uri="{9D8B030D-6E8A-4147-A177-3AD203B41FA5}">
                      <a16:colId xmlns:a16="http://schemas.microsoft.com/office/drawing/2014/main" val="2299040495"/>
                    </a:ext>
                  </a:extLst>
                </a:gridCol>
              </a:tblGrid>
              <a:tr h="217953"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Дисциплина      </a:t>
                      </a:r>
                      <a:r>
                        <a:rPr lang="ru-RU" sz="1200" b="1" kern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count</a:t>
                      </a:r>
                      <a:endParaRPr lang="ru-RU" sz="1200" b="1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8870898"/>
                  </a:ext>
                </a:extLst>
              </a:tr>
              <a:tr h="1412067"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Иностр</a:t>
                      </a:r>
                      <a:r>
                        <a:rPr lang="ru-RU" sz="12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 язык        </a:t>
                      </a: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200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just" defTabSz="914400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История                </a:t>
                      </a: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200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just" defTabSz="914400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Математика          </a:t>
                      </a: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200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just" defTabSz="914400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Физика                 </a:t>
                      </a: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  <a:p>
                      <a:pPr marL="0" indent="0" algn="just" defTabSz="914400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Экономика           </a:t>
                      </a: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  <a:p>
                      <a:pPr marL="0" indent="0" algn="just" defTabSz="914400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Электротехника   </a:t>
                      </a: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200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9947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748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61936" y="969297"/>
            <a:ext cx="6785658" cy="436884"/>
          </a:xfrm>
        </p:spPr>
        <p:txBody>
          <a:bodyPr/>
          <a:lstStyle/>
          <a:p>
            <a:pPr lvl="0" defTabSz="457200">
              <a:lnSpc>
                <a:spcPct val="100000"/>
              </a:lnSpc>
              <a:spcBef>
                <a:spcPts val="0"/>
              </a:spcBef>
            </a:pPr>
            <a:r>
              <a:rPr lang="ru-RU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Язык 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запросов </a:t>
            </a:r>
            <a:r>
              <a:rPr lang="en-US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DQL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(Data Query Language )</a:t>
            </a:r>
            <a:endParaRPr lang="ru-RU" sz="2400" i="1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0957" y="3613673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i="1" dirty="0">
                <a:solidFill>
                  <a:prstClr val="black"/>
                </a:solidFill>
              </a:rPr>
              <a:t> </a:t>
            </a:r>
            <a:r>
              <a:rPr lang="en-US" b="1" i="1" dirty="0" smtClean="0">
                <a:solidFill>
                  <a:prstClr val="black"/>
                </a:solidFill>
              </a:rPr>
              <a:t>r</a:t>
            </a:r>
            <a:endParaRPr lang="ru-RU" b="1" i="1" u="sng" dirty="0">
              <a:solidFill>
                <a:prstClr val="black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64604" y="1436764"/>
            <a:ext cx="34159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Группирование результатов</a:t>
            </a:r>
            <a:endParaRPr lang="ru-RU" sz="2000" b="1" i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610783"/>
              </p:ext>
            </p:extLst>
          </p:nvPr>
        </p:nvGraphicFramePr>
        <p:xfrm>
          <a:off x="290616" y="4003694"/>
          <a:ext cx="3378559" cy="2633472"/>
        </p:xfrm>
        <a:graphic>
          <a:graphicData uri="http://schemas.openxmlformats.org/drawingml/2006/table">
            <a:tbl>
              <a:tblPr firstRow="1" firstCol="1" bandRow="1"/>
              <a:tblGrid>
                <a:gridCol w="3378559">
                  <a:extLst>
                    <a:ext uri="{9D8B030D-6E8A-4147-A177-3AD203B41FA5}">
                      <a16:colId xmlns:a16="http://schemas.microsoft.com/office/drawing/2014/main" val="36686300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ФИО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ru-RU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</a:t>
                      </a:r>
                      <a:r>
                        <a:rPr lang="ru-RU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Этап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</a:t>
                      </a:r>
                      <a:r>
                        <a:rPr lang="ru-RU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Начисления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ru-RU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руб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2904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Семенов Т.Т.        Этап 1                 1000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Просов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С.М.         Этап 1                 2000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Мехова И.И.         Этап 1                   500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Семенов Т.Т.        Этап 2                   500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Просов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С.М.         Этап 2                   500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Мехова И.И.         Этап 2                 1000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Просов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С.М.         Этап 3                 1000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Мехова И.И.         Этап 3                 1000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Чемцов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Я.Ю.        Этап 3                 2000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Чемцов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Я.Ю.        Этап 4                 2000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Яров И.М.             Этап 4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3000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254680"/>
                  </a:ext>
                </a:extLst>
              </a:tr>
            </a:tbl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5342454" y="3610847"/>
            <a:ext cx="2207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u="sng" dirty="0">
                <a:solidFill>
                  <a:prstClr val="black"/>
                </a:solidFill>
              </a:rPr>
              <a:t>Результат запроса</a:t>
            </a:r>
            <a:endParaRPr lang="ru-RU" b="1" i="1" u="sng" dirty="0">
              <a:solidFill>
                <a:prstClr val="black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50275" y="2289833"/>
            <a:ext cx="709919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ФИО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COUNT (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Начисления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 AS count, SUM (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Начисления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 AS sum</a:t>
            </a:r>
            <a:endParaRPr lang="ru-RU" sz="1600" dirty="0">
              <a:solidFill>
                <a:srgbClr val="0070C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FROM r</a:t>
            </a:r>
            <a:endParaRPr lang="ru-RU" sz="1600" dirty="0">
              <a:solidFill>
                <a:srgbClr val="0070C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rgbClr val="00B0F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ФИО</a:t>
            </a:r>
          </a:p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rgbClr val="00B0F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HAVING COUNT (</a:t>
            </a:r>
            <a:r>
              <a:rPr lang="ru-RU" sz="1600" dirty="0">
                <a:solidFill>
                  <a:srgbClr val="00B0F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Начисления</a:t>
            </a:r>
            <a:r>
              <a:rPr lang="en-US" sz="1600" dirty="0">
                <a:solidFill>
                  <a:srgbClr val="00B0F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 &gt; 1</a:t>
            </a:r>
            <a:endParaRPr lang="ru-RU" sz="1600" dirty="0">
              <a:solidFill>
                <a:srgbClr val="00B0F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ORDER BY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ФИО;</a:t>
            </a: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667479"/>
              </p:ext>
            </p:extLst>
          </p:nvPr>
        </p:nvGraphicFramePr>
        <p:xfrm>
          <a:off x="5232158" y="4268582"/>
          <a:ext cx="2427605" cy="1261641"/>
        </p:xfrm>
        <a:graphic>
          <a:graphicData uri="http://schemas.openxmlformats.org/drawingml/2006/table">
            <a:tbl>
              <a:tblPr firstRow="1" firstCol="1" bandRow="1"/>
              <a:tblGrid>
                <a:gridCol w="2427605">
                  <a:extLst>
                    <a:ext uri="{9D8B030D-6E8A-4147-A177-3AD203B41FA5}">
                      <a16:colId xmlns:a16="http://schemas.microsoft.com/office/drawing/2014/main" val="1867205133"/>
                    </a:ext>
                  </a:extLst>
                </a:gridCol>
              </a:tblGrid>
              <a:tr h="241282">
                <a:tc>
                  <a:txBody>
                    <a:bodyPr/>
                    <a:lstStyle/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ФИО                 </a:t>
                      </a:r>
                      <a:r>
                        <a:rPr lang="ru-RU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count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</a:t>
                      </a:r>
                      <a:r>
                        <a:rPr lang="ru-RU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sum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95162"/>
                  </a:ext>
                </a:extLst>
              </a:tr>
              <a:tr h="1020359">
                <a:tc>
                  <a:txBody>
                    <a:bodyPr/>
                    <a:lstStyle/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Мехова И.И.       </a:t>
                      </a: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            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2500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Просов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С.М.       </a:t>
                      </a: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            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3500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Семенов Т.Т.       2            1500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Чемцов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Я.Ю.       2            4000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041637"/>
                  </a:ext>
                </a:extLst>
              </a:tr>
            </a:tbl>
          </a:graphicData>
        </a:graphic>
      </p:graphicFrame>
      <p:sp>
        <p:nvSpPr>
          <p:cNvPr id="11" name="Прямоугольник 10"/>
          <p:cNvSpPr/>
          <p:nvPr/>
        </p:nvSpPr>
        <p:spPr>
          <a:xfrm>
            <a:off x="2771209" y="1947027"/>
            <a:ext cx="33932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u="sng" dirty="0">
                <a:solidFill>
                  <a:prstClr val="black"/>
                </a:solidFill>
              </a:rPr>
              <a:t>Пример запроса с предикатом</a:t>
            </a:r>
            <a:r>
              <a:rPr lang="en-US" b="1" i="1" u="sng" dirty="0">
                <a:solidFill>
                  <a:prstClr val="black"/>
                </a:solidFill>
              </a:rPr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103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61936" y="969297"/>
            <a:ext cx="6785658" cy="436884"/>
          </a:xfrm>
        </p:spPr>
        <p:txBody>
          <a:bodyPr/>
          <a:lstStyle/>
          <a:p>
            <a:pPr lvl="0" defTabSz="457200">
              <a:lnSpc>
                <a:spcPct val="100000"/>
              </a:lnSpc>
              <a:spcBef>
                <a:spcPts val="0"/>
              </a:spcBef>
            </a:pPr>
            <a:r>
              <a:rPr lang="ru-RU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Язык 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запросов </a:t>
            </a:r>
            <a:r>
              <a:rPr lang="en-US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DQL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(Data Query Language )</a:t>
            </a:r>
            <a:endParaRPr lang="ru-RU" sz="2400" i="1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23417" y="2780986"/>
            <a:ext cx="5128884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ФИО, Этап, Начисления</a:t>
            </a: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FROM r</a:t>
            </a: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Начисления&gt; (</a:t>
            </a:r>
            <a:r>
              <a:rPr lang="en-US" sz="1600" dirty="0">
                <a:solidFill>
                  <a:srgbClr val="00B0F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dirty="0" smtClean="0">
                <a:solidFill>
                  <a:srgbClr val="00B0F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AVG(</a:t>
            </a:r>
            <a:r>
              <a:rPr lang="ru-RU" sz="1600" dirty="0">
                <a:solidFill>
                  <a:srgbClr val="00B0F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Начисления) </a:t>
            </a:r>
            <a:r>
              <a:rPr lang="en-US" sz="1600" dirty="0">
                <a:solidFill>
                  <a:srgbClr val="00B0F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FROM r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dirty="0">
              <a:solidFill>
                <a:srgbClr val="0070C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023330" y="4018435"/>
            <a:ext cx="2207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u="sng" dirty="0">
                <a:solidFill>
                  <a:prstClr val="black"/>
                </a:solidFill>
              </a:rPr>
              <a:t>Результат запроса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64604" y="1578264"/>
            <a:ext cx="25232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Вложенные запросы</a:t>
            </a:r>
            <a:endParaRPr lang="ru-RU" sz="2000" b="1" i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504129"/>
              </p:ext>
            </p:extLst>
          </p:nvPr>
        </p:nvGraphicFramePr>
        <p:xfrm>
          <a:off x="2584209" y="4557139"/>
          <a:ext cx="2942703" cy="1491616"/>
        </p:xfrm>
        <a:graphic>
          <a:graphicData uri="http://schemas.openxmlformats.org/drawingml/2006/table">
            <a:tbl>
              <a:tblPr firstRow="1" firstCol="1" bandRow="1"/>
              <a:tblGrid>
                <a:gridCol w="2942703">
                  <a:extLst>
                    <a:ext uri="{9D8B030D-6E8A-4147-A177-3AD203B41FA5}">
                      <a16:colId xmlns:a16="http://schemas.microsoft.com/office/drawing/2014/main" val="549042797"/>
                    </a:ext>
                  </a:extLst>
                </a:gridCol>
              </a:tblGrid>
              <a:tr h="234966"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ФИО </a:t>
                      </a:r>
                      <a:r>
                        <a:rPr lang="ru-RU" sz="1400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</a:t>
                      </a:r>
                      <a:r>
                        <a:rPr lang="ru-RU" sz="14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Этап      Начисления (</a:t>
                      </a:r>
                      <a:r>
                        <a:rPr lang="ru-RU" sz="1400" kern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руб</a:t>
                      </a:r>
                      <a:r>
                        <a:rPr lang="ru-RU" sz="14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6575560"/>
                  </a:ext>
                </a:extLst>
              </a:tr>
              <a:tr h="939864"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Просов</a:t>
                      </a:r>
                      <a:r>
                        <a:rPr lang="ru-RU" sz="14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С. М.     Этап 1           2000</a:t>
                      </a:r>
                    </a:p>
                    <a:p>
                      <a:pPr marL="0" indent="0" algn="just" defTabSz="914400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Чемцов</a:t>
                      </a:r>
                      <a:r>
                        <a:rPr lang="ru-RU" sz="14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Я.Ю.     Этап 3           2000</a:t>
                      </a:r>
                    </a:p>
                    <a:p>
                      <a:pPr marL="0" indent="0" algn="just" defTabSz="914400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Чемцов</a:t>
                      </a:r>
                      <a:r>
                        <a:rPr lang="ru-RU" sz="14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Я.Ю.     Этап 4           2000</a:t>
                      </a:r>
                    </a:p>
                    <a:p>
                      <a:pPr marL="0" indent="0" algn="just" defTabSz="914400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Яров И.М.          Этап 4           3200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3811990"/>
                  </a:ext>
                </a:extLst>
              </a:tr>
            </a:tbl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364604" y="2160791"/>
            <a:ext cx="1883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u="sng" dirty="0">
                <a:solidFill>
                  <a:prstClr val="black"/>
                </a:solidFill>
              </a:rPr>
              <a:t>Пример запроса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92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61936" y="969297"/>
            <a:ext cx="6785658" cy="436884"/>
          </a:xfrm>
        </p:spPr>
        <p:txBody>
          <a:bodyPr/>
          <a:lstStyle/>
          <a:p>
            <a:pPr lvl="0" defTabSz="457200">
              <a:lnSpc>
                <a:spcPct val="100000"/>
              </a:lnSpc>
              <a:spcBef>
                <a:spcPts val="0"/>
              </a:spcBef>
            </a:pPr>
            <a:r>
              <a:rPr lang="ru-RU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Язык 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запросов </a:t>
            </a:r>
            <a:r>
              <a:rPr lang="en-US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DQL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(Data Query Language )</a:t>
            </a:r>
            <a:endParaRPr lang="ru-RU" sz="2400" i="1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64604" y="2133240"/>
            <a:ext cx="1204441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SELECT *</a:t>
            </a: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rl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r2;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6229517" y="5057688"/>
            <a:ext cx="2207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u="sng" dirty="0">
                <a:solidFill>
                  <a:prstClr val="black"/>
                </a:solidFill>
              </a:rPr>
              <a:t>Результат запроса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57497" y="1406181"/>
            <a:ext cx="31806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Многотабличные запросы</a:t>
            </a:r>
            <a:endParaRPr lang="ru-RU" sz="2000" b="1" i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64604" y="1834525"/>
            <a:ext cx="3256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u="sng" dirty="0" smtClean="0">
                <a:solidFill>
                  <a:prstClr val="black"/>
                </a:solidFill>
              </a:rPr>
              <a:t>Примеры простых запросов 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126606" y="2149768"/>
            <a:ext cx="1545220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rl.A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r2.B</a:t>
            </a:r>
          </a:p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rl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r2;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447462"/>
              </p:ext>
            </p:extLst>
          </p:nvPr>
        </p:nvGraphicFramePr>
        <p:xfrm>
          <a:off x="428228" y="3954794"/>
          <a:ext cx="1331124" cy="1207008"/>
        </p:xfrm>
        <a:graphic>
          <a:graphicData uri="http://schemas.openxmlformats.org/drawingml/2006/table">
            <a:tbl>
              <a:tblPr firstRow="1" firstCol="1" bandRow="1"/>
              <a:tblGrid>
                <a:gridCol w="1331124">
                  <a:extLst>
                    <a:ext uri="{9D8B030D-6E8A-4147-A177-3AD203B41FA5}">
                      <a16:colId xmlns:a16="http://schemas.microsoft.com/office/drawing/2014/main" val="22675528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TimesNewRomanPS-BoldM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100" b="1" dirty="0">
                          <a:effectLst/>
                          <a:latin typeface="Times New Roman" panose="02020603050405020304" pitchFamily="18" charset="0"/>
                          <a:ea typeface="TimesNewRomanPS-BoldMT"/>
                          <a:cs typeface="Times New Roman" panose="02020603050405020304" pitchFamily="18" charset="0"/>
                        </a:rPr>
                        <a:t>ФИО           Отдел</a:t>
                      </a:r>
                      <a:endParaRPr lang="ru-RU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536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Семенов Т.Т.   03 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Просов</a:t>
                      </a: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С.М.     03 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Мехова И.И.    03 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Чемцов</a:t>
                      </a: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Я.Ю.   04 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Яров И.М.        04 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5344208"/>
                  </a:ext>
                </a:extLst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780494"/>
              </p:ext>
            </p:extLst>
          </p:nvPr>
        </p:nvGraphicFramePr>
        <p:xfrm>
          <a:off x="2050947" y="3953755"/>
          <a:ext cx="1061906" cy="1205008"/>
        </p:xfrm>
        <a:graphic>
          <a:graphicData uri="http://schemas.openxmlformats.org/drawingml/2006/table">
            <a:tbl>
              <a:tblPr firstRow="1" firstCol="1" bandRow="1"/>
              <a:tblGrid>
                <a:gridCol w="1061906">
                  <a:extLst>
                    <a:ext uri="{9D8B030D-6E8A-4147-A177-3AD203B41FA5}">
                      <a16:colId xmlns:a16="http://schemas.microsoft.com/office/drawing/2014/main" val="2849837293"/>
                    </a:ext>
                  </a:extLst>
                </a:gridCol>
              </a:tblGrid>
              <a:tr h="199168">
                <a:tc>
                  <a:txBody>
                    <a:bodyPr/>
                    <a:lstStyle/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ru-RU" sz="11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Отдел  Этап</a:t>
                      </a:r>
                      <a:endParaRPr lang="ru-RU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04741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03     Этап 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03     Этап 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03     Этап 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04     Этап 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04     Этап 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463988"/>
                  </a:ext>
                </a:extLst>
              </a:tr>
            </a:tbl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278962"/>
              </p:ext>
            </p:extLst>
          </p:nvPr>
        </p:nvGraphicFramePr>
        <p:xfrm>
          <a:off x="3404448" y="3948007"/>
          <a:ext cx="2321320" cy="2414016"/>
        </p:xfrm>
        <a:graphic>
          <a:graphicData uri="http://schemas.openxmlformats.org/drawingml/2006/table">
            <a:tbl>
              <a:tblPr firstRow="1" firstCol="1" bandRow="1"/>
              <a:tblGrid>
                <a:gridCol w="2321320">
                  <a:extLst>
                    <a:ext uri="{9D8B030D-6E8A-4147-A177-3AD203B41FA5}">
                      <a16:colId xmlns:a16="http://schemas.microsoft.com/office/drawing/2014/main" val="27078775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ru-RU" sz="1100" b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ФИО           </a:t>
                      </a:r>
                      <a:r>
                        <a:rPr lang="ru-RU" sz="11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Этап     Начисления </a:t>
                      </a:r>
                      <a:endParaRPr lang="ru-RU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0988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Семенов Т.Т.    Этап 1           1000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Просов</a:t>
                      </a: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С.М.     Этап 1           2000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Мехова И.И.     Этап 1             500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Семенов Т.Т.    Этап 2             500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Просов</a:t>
                      </a: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С.М.     Этап 2             500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Мехова И.И.     Этап 2          1000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Просов</a:t>
                      </a: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С.М.     Этап 3          1000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Мехова И.И.     Этап 3          1000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Чемцов</a:t>
                      </a: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Я.Ю.    Этап 3          2000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Чемцов</a:t>
                      </a: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Я.Ю.    Этап 4          2000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Яров И.М.         Этап 4          3000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0987273"/>
                  </a:ext>
                </a:extLst>
              </a:tr>
            </a:tbl>
          </a:graphicData>
        </a:graphic>
      </p:graphicFrame>
      <p:sp>
        <p:nvSpPr>
          <p:cNvPr id="11" name="Прямоугольник 10"/>
          <p:cNvSpPr/>
          <p:nvPr/>
        </p:nvSpPr>
        <p:spPr>
          <a:xfrm>
            <a:off x="6183187" y="3488028"/>
            <a:ext cx="2600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SELECT r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3.ФИО, 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3.Этап</a:t>
            </a:r>
          </a:p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rl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rl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Отдел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= '03' AND</a:t>
            </a:r>
            <a:endParaRPr lang="ru-RU" sz="1600" dirty="0">
              <a:solidFill>
                <a:srgbClr val="0070C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rl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ФИО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= r3.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ФИО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  <a:endParaRPr lang="ru-RU" sz="1600" dirty="0">
              <a:solidFill>
                <a:srgbClr val="0070C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ru-RU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r.Этап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= 'Этап_3';</a:t>
            </a: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868533"/>
              </p:ext>
            </p:extLst>
          </p:nvPr>
        </p:nvGraphicFramePr>
        <p:xfrm>
          <a:off x="6535965" y="5604056"/>
          <a:ext cx="1513095" cy="603504"/>
        </p:xfrm>
        <a:graphic>
          <a:graphicData uri="http://schemas.openxmlformats.org/drawingml/2006/table">
            <a:tbl>
              <a:tblPr firstRow="1" firstCol="1" bandRow="1"/>
              <a:tblGrid>
                <a:gridCol w="1513095">
                  <a:extLst>
                    <a:ext uri="{9D8B030D-6E8A-4147-A177-3AD203B41FA5}">
                      <a16:colId xmlns:a16="http://schemas.microsoft.com/office/drawing/2014/main" val="28268723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ru-RU" sz="11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ФИО             Этап</a:t>
                      </a:r>
                      <a:endParaRPr lang="ru-RU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63371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ПросовС.М</a:t>
                      </a: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    Этап_3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Мехова И.И.   Этап_3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3671730"/>
                  </a:ext>
                </a:extLst>
              </a:tr>
            </a:tbl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324862" y="3613666"/>
            <a:ext cx="381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r1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1976101" y="3585462"/>
            <a:ext cx="381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r2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3290141" y="3613666"/>
            <a:ext cx="381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r3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364604" y="3121994"/>
            <a:ext cx="5276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u="sng" dirty="0">
                <a:solidFill>
                  <a:prstClr val="black"/>
                </a:solidFill>
              </a:rPr>
              <a:t>Пример </a:t>
            </a:r>
            <a:r>
              <a:rPr lang="ru-RU" b="1" i="1" u="sng" dirty="0" smtClean="0">
                <a:solidFill>
                  <a:prstClr val="black"/>
                </a:solidFill>
              </a:rPr>
              <a:t>многотабличного запроса </a:t>
            </a:r>
            <a:r>
              <a:rPr lang="ru-RU" b="1" i="1" u="sng" dirty="0">
                <a:solidFill>
                  <a:prstClr val="black"/>
                </a:solidFill>
              </a:rPr>
              <a:t>с </a:t>
            </a:r>
            <a:r>
              <a:rPr lang="ru-RU" b="1" i="1" u="sng" dirty="0" smtClean="0">
                <a:solidFill>
                  <a:prstClr val="black"/>
                </a:solidFill>
              </a:rPr>
              <a:t>предикатом</a:t>
            </a:r>
            <a:endParaRPr lang="ru-RU" b="1" i="1" u="sng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06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/>
        </p:nvSpPr>
        <p:spPr>
          <a:xfrm>
            <a:off x="7118027" y="2860140"/>
            <a:ext cx="19849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i="1" u="sng" dirty="0">
                <a:solidFill>
                  <a:prstClr val="black"/>
                </a:solidFill>
              </a:rPr>
              <a:t>Результат запроса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4235110" y="3126125"/>
            <a:ext cx="33540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SELECT s2.Группа</a:t>
            </a:r>
          </a:p>
          <a:p>
            <a:pPr algn="just"/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FROM s1, s2</a:t>
            </a:r>
          </a:p>
          <a:p>
            <a:pPr algn="just"/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WHERE s1.ФИО = s2.ФИО AND</a:t>
            </a:r>
          </a:p>
          <a:p>
            <a:pPr algn="just"/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s1.Оценка = 5</a:t>
            </a:r>
          </a:p>
          <a:p>
            <a:pPr algn="just"/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GROUP BY s2.Группа, s1.Дисциплина</a:t>
            </a:r>
          </a:p>
          <a:p>
            <a:pPr algn="just"/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HAVING count (*)&gt; 1;</a:t>
            </a:r>
            <a:endParaRPr lang="en-US" sz="1600" dirty="0">
              <a:solidFill>
                <a:srgbClr val="0070C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69518" y="1114209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s1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2550436" y="1152125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s2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4539900" y="1123842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s3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108101" y="870021"/>
            <a:ext cx="5319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u="sng" dirty="0">
                <a:solidFill>
                  <a:prstClr val="black"/>
                </a:solidFill>
              </a:rPr>
              <a:t>Пример </a:t>
            </a:r>
            <a:r>
              <a:rPr lang="ru-RU" b="1" i="1" u="sng" dirty="0" smtClean="0">
                <a:solidFill>
                  <a:prstClr val="black"/>
                </a:solidFill>
              </a:rPr>
              <a:t>многотабличных запросов </a:t>
            </a:r>
            <a:r>
              <a:rPr lang="ru-RU" b="1" i="1" u="sng" dirty="0">
                <a:solidFill>
                  <a:prstClr val="black"/>
                </a:solidFill>
              </a:rPr>
              <a:t>с </a:t>
            </a:r>
            <a:r>
              <a:rPr lang="ru-RU" b="1" i="1" u="sng" dirty="0" smtClean="0">
                <a:solidFill>
                  <a:prstClr val="black"/>
                </a:solidFill>
              </a:rPr>
              <a:t>предикатом</a:t>
            </a:r>
            <a:endParaRPr lang="ru-RU" b="1" i="1" u="sng" dirty="0">
              <a:solidFill>
                <a:prstClr val="black"/>
              </a:solidFill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513448"/>
              </p:ext>
            </p:extLst>
          </p:nvPr>
        </p:nvGraphicFramePr>
        <p:xfrm>
          <a:off x="202598" y="1483541"/>
          <a:ext cx="2249067" cy="3456432"/>
        </p:xfrm>
        <a:graphic>
          <a:graphicData uri="http://schemas.openxmlformats.org/drawingml/2006/table">
            <a:tbl>
              <a:tblPr firstRow="1" firstCol="1" bandRow="1"/>
              <a:tblGrid>
                <a:gridCol w="2249067">
                  <a:extLst>
                    <a:ext uri="{9D8B030D-6E8A-4147-A177-3AD203B41FA5}">
                      <a16:colId xmlns:a16="http://schemas.microsoft.com/office/drawing/2014/main" val="18297280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ФИО              Дисциплина         Оценка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147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Муров</a:t>
                      </a:r>
                      <a:r>
                        <a:rPr lang="ru-RU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С.М.          Физика                      4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Цуканов</a:t>
                      </a:r>
                      <a:r>
                        <a:rPr lang="ru-RU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Т.Т.        Физика                      5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Думская М.Т.       Физика                      3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Дрозд Г.Р.             Физика                      4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Муров</a:t>
                      </a:r>
                      <a:r>
                        <a:rPr lang="ru-RU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С.М.          История                     4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Цуканов</a:t>
                      </a:r>
                      <a:r>
                        <a:rPr lang="ru-RU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Т.Т.        История                     5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Думская М.Т.       История                     3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Цуканов</a:t>
                      </a:r>
                      <a:r>
                        <a:rPr lang="ru-RU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Т.Т.        Математика              5 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Думская М.Т.       Математика              4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Дрозд Г.Р.             Математика              5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Петрова С.О.        Электротехника       5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Часов И.И.            Электротехника       4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Иванова Я.С.        Электротехника       5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Крисс</a:t>
                      </a:r>
                      <a:r>
                        <a:rPr lang="ru-RU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Р.О.            Электротехника       3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Часов И.И.            </a:t>
                      </a:r>
                      <a:r>
                        <a:rPr lang="ru-RU" sz="9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Иностр</a:t>
                      </a:r>
                      <a:r>
                        <a:rPr lang="ru-RU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 язык            5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Иванова Я.С.        </a:t>
                      </a:r>
                      <a:r>
                        <a:rPr lang="ru-RU" sz="9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Иностр</a:t>
                      </a:r>
                      <a:r>
                        <a:rPr lang="ru-RU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 язык            4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Часов И.И.            Экономика               4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Иванова Я.С.        Экономика               4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Крисс</a:t>
                      </a:r>
                      <a:r>
                        <a:rPr lang="ru-RU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Р.О.            Экономика               5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Фирсова Л.Р.        Экономика               3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5625269"/>
                  </a:ext>
                </a:extLst>
              </a:tr>
            </a:tbl>
          </a:graphicData>
        </a:graphic>
      </p:graphicFrame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521017"/>
              </p:ext>
            </p:extLst>
          </p:nvPr>
        </p:nvGraphicFramePr>
        <p:xfrm>
          <a:off x="2594653" y="1480541"/>
          <a:ext cx="1754453" cy="1622552"/>
        </p:xfrm>
        <a:graphic>
          <a:graphicData uri="http://schemas.openxmlformats.org/drawingml/2006/table">
            <a:tbl>
              <a:tblPr firstRow="1" firstCol="1" bandRow="1"/>
              <a:tblGrid>
                <a:gridCol w="1754453">
                  <a:extLst>
                    <a:ext uri="{9D8B030D-6E8A-4147-A177-3AD203B41FA5}">
                      <a16:colId xmlns:a16="http://schemas.microsoft.com/office/drawing/2014/main" val="36266696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Times New Roman" panose="02020603050405020304" pitchFamily="18" charset="0"/>
                          <a:ea typeface="TimesNewRomanPS-BoldMT"/>
                          <a:cs typeface="Times New Roman" panose="02020603050405020304" pitchFamily="18" charset="0"/>
                        </a:rPr>
                        <a:t>ФИО           Группа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4840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Мур</a:t>
                      </a:r>
                      <a:r>
                        <a:rPr lang="ru-RU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С.М.            02-КТ-21 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Цуканов</a:t>
                      </a:r>
                      <a:r>
                        <a:rPr lang="ru-RU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Т.Т.      02-КТ-21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Думская М.Т.     02-КТ-21 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Дрозд Г.Р.           02-КТ-21 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Петров С.О.        02-КТ-12 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Часв</a:t>
                      </a:r>
                      <a:r>
                        <a:rPr lang="ru-RU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И.И.            02-КТ-12 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Иванова Я.С.      02-КТ-12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Крисс</a:t>
                      </a:r>
                      <a:r>
                        <a:rPr lang="ru-RU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Р.О.          02-КТ-12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Фирсова Л.Р.      02-КТ-12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8634260"/>
                  </a:ext>
                </a:extLst>
              </a:tr>
            </a:tbl>
          </a:graphicData>
        </a:graphic>
      </p:graphicFrame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149403"/>
              </p:ext>
            </p:extLst>
          </p:nvPr>
        </p:nvGraphicFramePr>
        <p:xfrm>
          <a:off x="4479284" y="1480420"/>
          <a:ext cx="1878268" cy="1192087"/>
        </p:xfrm>
        <a:graphic>
          <a:graphicData uri="http://schemas.openxmlformats.org/drawingml/2006/table">
            <a:tbl>
              <a:tblPr firstRow="1" firstCol="1" bandRow="1"/>
              <a:tblGrid>
                <a:gridCol w="1878268">
                  <a:extLst>
                    <a:ext uri="{9D8B030D-6E8A-4147-A177-3AD203B41FA5}">
                      <a16:colId xmlns:a16="http://schemas.microsoft.com/office/drawing/2014/main" val="2446588182"/>
                    </a:ext>
                  </a:extLst>
                </a:gridCol>
              </a:tblGrid>
              <a:tr h="139804">
                <a:tc>
                  <a:txBody>
                    <a:bodyPr/>
                    <a:lstStyle/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Times New Roman" panose="02020603050405020304" pitchFamily="18" charset="0"/>
                          <a:ea typeface="TimesNewRomanPS-BoldMT"/>
                          <a:cs typeface="Times New Roman" panose="02020603050405020304" pitchFamily="18" charset="0"/>
                        </a:rPr>
                        <a:t>Группа          Дисциплина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47711"/>
                  </a:ext>
                </a:extLst>
              </a:tr>
              <a:tr h="1039179">
                <a:tc>
                  <a:txBody>
                    <a:bodyPr/>
                    <a:lstStyle/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02-КТ-21     Физика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02-КТ-21     История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02-КТ-21     Математика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02-КТ-12     Экономика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02-КТ-12     Электротехника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02-КТ-12     </a:t>
                      </a:r>
                      <a:r>
                        <a:rPr lang="ru-RU" sz="9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Иностр</a:t>
                      </a:r>
                      <a:r>
                        <a:rPr lang="ru-RU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ru-RU" sz="9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язык</a:t>
                      </a:r>
                      <a:r>
                        <a:rPr lang="ru-RU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4091211"/>
                  </a:ext>
                </a:extLst>
              </a:tr>
            </a:tbl>
          </a:graphicData>
        </a:graphic>
      </p:graphicFrame>
      <p:graphicFrame>
        <p:nvGraphicFramePr>
          <p:cNvPr id="20" name="Таблица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561452"/>
              </p:ext>
            </p:extLst>
          </p:nvPr>
        </p:nvGraphicFramePr>
        <p:xfrm>
          <a:off x="7726490" y="3349647"/>
          <a:ext cx="897255" cy="561308"/>
        </p:xfrm>
        <a:graphic>
          <a:graphicData uri="http://schemas.openxmlformats.org/drawingml/2006/table">
            <a:tbl>
              <a:tblPr firstRow="1" firstCol="1" bandRow="1"/>
              <a:tblGrid>
                <a:gridCol w="897255">
                  <a:extLst>
                    <a:ext uri="{9D8B030D-6E8A-4147-A177-3AD203B41FA5}">
                      <a16:colId xmlns:a16="http://schemas.microsoft.com/office/drawing/2014/main" val="833500386"/>
                    </a:ext>
                  </a:extLst>
                </a:gridCol>
              </a:tblGrid>
              <a:tr h="147251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NewRomanPS-BoldMT"/>
                          <a:cs typeface="Times New Roman" panose="02020603050405020304" pitchFamily="18" charset="0"/>
                        </a:rPr>
                        <a:t>Группа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1632062"/>
                  </a:ext>
                </a:extLst>
              </a:tr>
              <a:tr h="391445">
                <a:tc>
                  <a:txBody>
                    <a:bodyPr/>
                    <a:lstStyle/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02-КТ-21     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02-КТ-12 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4866569"/>
                  </a:ext>
                </a:extLst>
              </a:tr>
            </a:tbl>
          </a:graphicData>
        </a:graphic>
      </p:graphicFrame>
      <p:sp>
        <p:nvSpPr>
          <p:cNvPr id="21" name="Прямоугольник 20"/>
          <p:cNvSpPr/>
          <p:nvPr/>
        </p:nvSpPr>
        <p:spPr>
          <a:xfrm>
            <a:off x="169518" y="4939973"/>
            <a:ext cx="496354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ФИО</a:t>
            </a:r>
          </a:p>
          <a:p>
            <a:pPr algn="just">
              <a:spcAft>
                <a:spcPts val="0"/>
              </a:spcAft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FROM s2,S3</a:t>
            </a:r>
            <a:endParaRPr lang="ru-RU" sz="1600" dirty="0">
              <a:solidFill>
                <a:srgbClr val="0070C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WHERE s2.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lang="en-US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py</a:t>
            </a:r>
            <a:r>
              <a:rPr lang="ru-RU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пп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a=s3.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Группа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  <a:endParaRPr lang="ru-RU" sz="1600" dirty="0">
              <a:solidFill>
                <a:srgbClr val="0070C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Дисциплина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= '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История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' AND NO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Т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EXISTS (SELECT 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ФИО</a:t>
            </a:r>
          </a:p>
          <a:p>
            <a:pPr algn="just">
              <a:spcAft>
                <a:spcPts val="0"/>
              </a:spcAft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FROM SI</a:t>
            </a:r>
            <a:endParaRPr lang="ru-RU" sz="1600" dirty="0">
              <a:solidFill>
                <a:srgbClr val="0070C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ФИО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ФИО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  <a:endParaRPr lang="ru-RU" sz="1600" dirty="0">
              <a:solidFill>
                <a:srgbClr val="0070C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Дисциплина = 'История');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5133060" y="5337961"/>
            <a:ext cx="19849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i="1" u="sng" dirty="0">
                <a:solidFill>
                  <a:prstClr val="black"/>
                </a:solidFill>
              </a:rPr>
              <a:t>Результат запроса</a:t>
            </a:r>
            <a:endParaRPr lang="ru-RU" sz="1600" b="1" i="1" u="sng" dirty="0">
              <a:solidFill>
                <a:prstClr val="black"/>
              </a:solidFill>
            </a:endParaRPr>
          </a:p>
        </p:txBody>
      </p:sp>
      <p:graphicFrame>
        <p:nvGraphicFramePr>
          <p:cNvPr id="25" name="Таблица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388414"/>
              </p:ext>
            </p:extLst>
          </p:nvPr>
        </p:nvGraphicFramePr>
        <p:xfrm>
          <a:off x="5418418" y="5847297"/>
          <a:ext cx="987425" cy="335280"/>
        </p:xfrm>
        <a:graphic>
          <a:graphicData uri="http://schemas.openxmlformats.org/drawingml/2006/table">
            <a:tbl>
              <a:tblPr firstRow="1" firstCol="1" bandRow="1"/>
              <a:tblGrid>
                <a:gridCol w="987425">
                  <a:extLst>
                    <a:ext uri="{9D8B030D-6E8A-4147-A177-3AD203B41FA5}">
                      <a16:colId xmlns:a16="http://schemas.microsoft.com/office/drawing/2014/main" val="36401085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ФИО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25507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Дрозд Г. Р.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2057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881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61936" y="969297"/>
            <a:ext cx="6785658" cy="436884"/>
          </a:xfrm>
        </p:spPr>
        <p:txBody>
          <a:bodyPr/>
          <a:lstStyle/>
          <a:p>
            <a:pPr lvl="0" defTabSz="457200">
              <a:lnSpc>
                <a:spcPct val="100000"/>
              </a:lnSpc>
              <a:spcBef>
                <a:spcPts val="0"/>
              </a:spcBef>
            </a:pPr>
            <a:r>
              <a:rPr lang="ru-RU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Язык 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запросов </a:t>
            </a:r>
            <a:r>
              <a:rPr lang="en-US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DQL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(Data Query Language )</a:t>
            </a:r>
            <a:endParaRPr lang="ru-RU" sz="2400" i="1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10903" y="1988393"/>
            <a:ext cx="3651811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CREATE TABLE R</a:t>
            </a: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(a1 CHAR(1), a2 INT, PRIMARY KEY(a1,a2))</a:t>
            </a:r>
            <a:endParaRPr lang="en-US" sz="1600" dirty="0">
              <a:solidFill>
                <a:srgbClr val="0070C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64604" y="1548152"/>
            <a:ext cx="83801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Теоретико-множественные и специальные операции над отношениями</a:t>
            </a:r>
            <a:endParaRPr lang="ru-RU" sz="2000" b="1" i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613131"/>
              </p:ext>
            </p:extLst>
          </p:nvPr>
        </p:nvGraphicFramePr>
        <p:xfrm>
          <a:off x="6029812" y="2671657"/>
          <a:ext cx="1848334" cy="914400"/>
        </p:xfrm>
        <a:graphic>
          <a:graphicData uri="http://schemas.openxmlformats.org/drawingml/2006/table">
            <a:tbl>
              <a:tblPr firstRow="1" firstCol="1" bandRow="1"/>
              <a:tblGrid>
                <a:gridCol w="924167">
                  <a:extLst>
                    <a:ext uri="{9D8B030D-6E8A-4147-A177-3AD203B41FA5}">
                      <a16:colId xmlns:a16="http://schemas.microsoft.com/office/drawing/2014/main" val="1886565792"/>
                    </a:ext>
                  </a:extLst>
                </a:gridCol>
                <a:gridCol w="924167">
                  <a:extLst>
                    <a:ext uri="{9D8B030D-6E8A-4147-A177-3AD203B41FA5}">
                      <a16:colId xmlns:a16="http://schemas.microsoft.com/office/drawing/2014/main" val="332644808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200" b="1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7678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b="1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b="1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602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9571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3105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796780"/>
                  </a:ext>
                </a:extLst>
              </a:tr>
            </a:tbl>
          </a:graphicData>
        </a:graphic>
      </p:graphicFrame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813659"/>
              </p:ext>
            </p:extLst>
          </p:nvPr>
        </p:nvGraphicFramePr>
        <p:xfrm>
          <a:off x="475284" y="2671657"/>
          <a:ext cx="1761524" cy="1280160"/>
        </p:xfrm>
        <a:graphic>
          <a:graphicData uri="http://schemas.openxmlformats.org/drawingml/2006/table">
            <a:tbl>
              <a:tblPr firstRow="1" firstCol="1" bandRow="1"/>
              <a:tblGrid>
                <a:gridCol w="880762">
                  <a:extLst>
                    <a:ext uri="{9D8B030D-6E8A-4147-A177-3AD203B41FA5}">
                      <a16:colId xmlns:a16="http://schemas.microsoft.com/office/drawing/2014/main" val="1567453579"/>
                    </a:ext>
                  </a:extLst>
                </a:gridCol>
                <a:gridCol w="880762">
                  <a:extLst>
                    <a:ext uri="{9D8B030D-6E8A-4147-A177-3AD203B41FA5}">
                      <a16:colId xmlns:a16="http://schemas.microsoft.com/office/drawing/2014/main" val="270173841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200" b="1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0385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R.a1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R.a2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8086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8744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6607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903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9725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463567"/>
                  </a:ext>
                </a:extLst>
              </a:tr>
            </a:tbl>
          </a:graphicData>
        </a:graphic>
      </p:graphicFrame>
      <p:sp>
        <p:nvSpPr>
          <p:cNvPr id="18" name="Прямоугольник 17"/>
          <p:cNvSpPr/>
          <p:nvPr/>
        </p:nvSpPr>
        <p:spPr>
          <a:xfrm>
            <a:off x="5384035" y="1988393"/>
            <a:ext cx="3030760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CREATE TABLE S</a:t>
            </a:r>
          </a:p>
          <a:p>
            <a:pPr algn="just"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(b1 INT PRIMARY KEY, b2 CHAR(1))</a:t>
            </a:r>
            <a:endParaRPr lang="ru-RU" sz="1600" dirty="0">
              <a:solidFill>
                <a:srgbClr val="0070C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11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BE26A0-0BD0-4F5C-8BB0-203795747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159761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092771" y="6083371"/>
            <a:ext cx="1907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PT Sans"/>
              </a:rPr>
              <a:t>Online</a:t>
            </a:r>
            <a:r>
              <a:rPr lang="ru-RU" sz="1400" b="1" dirty="0">
                <a:solidFill>
                  <a:schemeClr val="bg1"/>
                </a:solidFill>
                <a:latin typeface="PT Sans"/>
              </a:rPr>
              <a:t>-</a:t>
            </a:r>
            <a:r>
              <a:rPr lang="en-US" sz="1400" b="1" dirty="0">
                <a:solidFill>
                  <a:schemeClr val="bg1"/>
                </a:solidFill>
                <a:latin typeface="PT Sans"/>
              </a:rPr>
              <a:t>edu.mirea.ru</a:t>
            </a:r>
            <a:endParaRPr lang="ru-RU" sz="1400" b="1" dirty="0">
              <a:solidFill>
                <a:schemeClr val="bg1"/>
              </a:solidFill>
              <a:latin typeface="PT San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7D972-92EF-4EF6-BF83-B1D352536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89" y="1487347"/>
            <a:ext cx="8821270" cy="1469985"/>
          </a:xfrm>
        </p:spPr>
        <p:txBody>
          <a:bodyPr/>
          <a:lstStyle/>
          <a:p>
            <a:pPr algn="ctr"/>
            <a:r>
              <a:rPr lang="ru-RU" sz="4800" dirty="0"/>
              <a:t>ТЕМА </a:t>
            </a:r>
            <a:r>
              <a:rPr lang="ru-RU" sz="4800" dirty="0" smtClean="0"/>
              <a:t>    </a:t>
            </a:r>
            <a:br>
              <a:rPr lang="ru-RU" sz="4800" dirty="0" smtClean="0"/>
            </a:br>
            <a:r>
              <a:rPr lang="ru-RU" sz="4800" dirty="0" smtClean="0"/>
              <a:t>СТРУКТУРА </a:t>
            </a:r>
            <a:r>
              <a:rPr lang="en-US" sz="4800" dirty="0"/>
              <a:t>SQL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76252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11892" y="994719"/>
            <a:ext cx="8229600" cy="689397"/>
          </a:xfrm>
        </p:spPr>
        <p:txBody>
          <a:bodyPr/>
          <a:lstStyle/>
          <a:p>
            <a:pPr algn="ctr"/>
            <a:r>
              <a:rPr lang="ru-RU" dirty="0"/>
              <a:t>План лекции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11892" y="1895118"/>
            <a:ext cx="8349049" cy="4239463"/>
          </a:xfrm>
        </p:spPr>
        <p:txBody>
          <a:bodyPr/>
          <a:lstStyle/>
          <a:p>
            <a:r>
              <a:rPr lang="ru-RU" dirty="0" smtClean="0"/>
              <a:t>Язык </a:t>
            </a:r>
            <a:r>
              <a:rPr lang="ru-RU" dirty="0"/>
              <a:t>запросов </a:t>
            </a:r>
            <a:r>
              <a:rPr lang="en-US" dirty="0" smtClean="0"/>
              <a:t>DQL</a:t>
            </a:r>
            <a:r>
              <a:rPr lang="ru-RU" dirty="0" smtClean="0"/>
              <a:t>.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515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61936" y="978181"/>
            <a:ext cx="6785658" cy="436884"/>
          </a:xfrm>
        </p:spPr>
        <p:txBody>
          <a:bodyPr/>
          <a:lstStyle/>
          <a:p>
            <a:pPr lvl="0" defTabSz="457200">
              <a:lnSpc>
                <a:spcPct val="100000"/>
              </a:lnSpc>
              <a:spcBef>
                <a:spcPts val="0"/>
              </a:spcBef>
            </a:pPr>
            <a:r>
              <a:rPr lang="ru-RU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Язык 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запросов </a:t>
            </a:r>
            <a:r>
              <a:rPr lang="en-US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DQL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(Data Query Language )</a:t>
            </a:r>
            <a:endParaRPr lang="ru-RU" sz="2400" i="1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89621" y="1445725"/>
            <a:ext cx="38541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ru-RU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Синтаксис оператора SELECT: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89621" y="1859108"/>
            <a:ext cx="844926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SELECT [ALL | DISTINCT ] {*|[</a:t>
            </a:r>
            <a:r>
              <a:rPr lang="ru-RU" sz="2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имя_столбца</a:t>
            </a:r>
            <a:r>
              <a:rPr lang="ru-RU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]} [,...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n]</a:t>
            </a:r>
          </a:p>
          <a:p>
            <a:pPr algn="just">
              <a:lnSpc>
                <a:spcPct val="120000"/>
              </a:lnSpc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FROM  </a:t>
            </a:r>
            <a:r>
              <a:rPr lang="ru-RU" sz="2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имя_таблицы</a:t>
            </a:r>
            <a:r>
              <a:rPr lang="ru-RU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[,...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n]</a:t>
            </a:r>
          </a:p>
          <a:p>
            <a:pPr algn="just">
              <a:lnSpc>
                <a:spcPct val="120000"/>
              </a:lnSpc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[WHERE  &lt;</a:t>
            </a:r>
            <a:r>
              <a:rPr lang="ru-RU" sz="2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условие_поиска_предикат-условие_выборки_или_соединения</a:t>
            </a:r>
            <a:r>
              <a:rPr lang="ru-RU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&gt;]</a:t>
            </a:r>
          </a:p>
          <a:p>
            <a:pPr algn="just">
              <a:lnSpc>
                <a:spcPct val="120000"/>
              </a:lnSpc>
            </a:pPr>
            <a:r>
              <a:rPr lang="ru-RU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[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GROUP BY  </a:t>
            </a:r>
            <a:r>
              <a:rPr lang="ru-RU" sz="2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имя_столбца</a:t>
            </a:r>
            <a:r>
              <a:rPr lang="ru-RU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[,...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n]]</a:t>
            </a:r>
          </a:p>
          <a:p>
            <a:pPr algn="just">
              <a:lnSpc>
                <a:spcPct val="120000"/>
              </a:lnSpc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[HAVING &lt;</a:t>
            </a:r>
            <a:r>
              <a:rPr lang="ru-RU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критерии выбора групп&gt;]</a:t>
            </a:r>
          </a:p>
          <a:p>
            <a:pPr algn="just">
              <a:lnSpc>
                <a:spcPct val="120000"/>
              </a:lnSpc>
            </a:pPr>
            <a:r>
              <a:rPr lang="ru-RU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[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ru-RU" sz="2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имя_столбца</a:t>
            </a:r>
            <a:r>
              <a:rPr lang="ru-RU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[,...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n]]</a:t>
            </a:r>
            <a:endParaRPr lang="ru-RU" sz="2000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98826" y="4945128"/>
            <a:ext cx="3188827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Name_kaf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Nom_telef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kafedra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085230"/>
              </p:ext>
            </p:extLst>
          </p:nvPr>
        </p:nvGraphicFramePr>
        <p:xfrm>
          <a:off x="5544273" y="4807538"/>
          <a:ext cx="2500132" cy="14485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9833">
                  <a:extLst>
                    <a:ext uri="{9D8B030D-6E8A-4147-A177-3AD203B41FA5}">
                      <a16:colId xmlns:a16="http://schemas.microsoft.com/office/drawing/2014/main" val="4246688735"/>
                    </a:ext>
                  </a:extLst>
                </a:gridCol>
                <a:gridCol w="1140299">
                  <a:extLst>
                    <a:ext uri="{9D8B030D-6E8A-4147-A177-3AD203B41FA5}">
                      <a16:colId xmlns:a16="http://schemas.microsoft.com/office/drawing/2014/main" val="1276983618"/>
                    </a:ext>
                  </a:extLst>
                </a:gridCol>
              </a:tblGrid>
              <a:tr h="419446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</a:rPr>
                        <a:t>Name_kaf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Nom_telef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29262570"/>
                  </a:ext>
                </a:extLst>
              </a:tr>
              <a:tr h="343044">
                <a:tc>
                  <a:txBody>
                    <a:bodyPr/>
                    <a:lstStyle/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Физики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99-77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27995594"/>
                  </a:ext>
                </a:extLst>
              </a:tr>
              <a:tr h="686087">
                <a:tc>
                  <a:txBody>
                    <a:bodyPr/>
                    <a:lstStyle/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Прикладной математики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23-43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79254690"/>
                  </a:ext>
                </a:extLst>
              </a:tr>
            </a:tbl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5341367" y="4302820"/>
            <a:ext cx="2966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u="sng" dirty="0">
                <a:solidFill>
                  <a:prstClr val="black"/>
                </a:solidFill>
              </a:rPr>
              <a:t>Результирующая таблица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930715" y="4306436"/>
            <a:ext cx="28729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u="sng" dirty="0">
                <a:solidFill>
                  <a:prstClr val="black"/>
                </a:solidFill>
              </a:rPr>
              <a:t>Пример простого запроса</a:t>
            </a:r>
          </a:p>
        </p:txBody>
      </p:sp>
    </p:spTree>
    <p:extLst>
      <p:ext uri="{BB962C8B-B14F-4D97-AF65-F5344CB8AC3E}">
        <p14:creationId xmlns:p14="http://schemas.microsoft.com/office/powerpoint/2010/main" val="129363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61936" y="978181"/>
            <a:ext cx="6785658" cy="436884"/>
          </a:xfrm>
        </p:spPr>
        <p:txBody>
          <a:bodyPr/>
          <a:lstStyle/>
          <a:p>
            <a:pPr lvl="0" defTabSz="457200">
              <a:lnSpc>
                <a:spcPct val="100000"/>
              </a:lnSpc>
              <a:spcBef>
                <a:spcPts val="0"/>
              </a:spcBef>
            </a:pPr>
            <a:r>
              <a:rPr lang="ru-RU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Язык 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запросов </a:t>
            </a:r>
            <a:r>
              <a:rPr lang="en-US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DQL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(Data Query Language )</a:t>
            </a:r>
            <a:endParaRPr lang="ru-RU" sz="2400" i="1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05367" y="2143580"/>
            <a:ext cx="81714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ru-RU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Основные типы </a:t>
            </a:r>
            <a:r>
              <a:rPr lang="ru-RU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условий поиска </a:t>
            </a:r>
            <a:r>
              <a:rPr lang="ru-RU" sz="20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(предикатов</a:t>
            </a:r>
            <a:r>
              <a:rPr lang="ru-RU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57790" y="2717682"/>
            <a:ext cx="8593949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SzPts val="1200"/>
              <a:buFont typeface="Times New Roman" panose="02020603050405020304" pitchFamily="18" charset="0"/>
              <a:buChar char="-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сравнения " =, &lt;&gt;,&gt;, &lt;,&gt; =, &lt;=" - для сравнения результатов вычисления двух выражений; более сложные выражения строятся с помощью логических операторов AND, OR, NOT;</a:t>
            </a:r>
            <a:endParaRPr lang="ru-RU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SzPts val="1200"/>
              <a:buFont typeface="Times New Roman" panose="02020603050405020304" pitchFamily="18" charset="0"/>
              <a:buChar char="-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BETWEEN А AND В - предикат истинен, когда вычисленное значение выражения попадает в заданный диапазон;</a:t>
            </a:r>
            <a:endParaRPr lang="ru-RU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SzPts val="1200"/>
              <a:buFont typeface="Times New Roman" panose="02020603050405020304" pitchFamily="18" charset="0"/>
              <a:buChar char="-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- предикат истинен тогда, когда сравниваемое значение входит в множество заданных значений;</a:t>
            </a:r>
            <a:endParaRPr lang="ru-RU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SzPts val="1200"/>
              <a:buFont typeface="Times New Roman" panose="02020603050405020304" pitchFamily="18" charset="0"/>
              <a:buChar char="-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LIKE и NOT LIKE - предикаты, смысл которых противоположен, требуют задания шаблона, с которым сравнивается заданное значение;</a:t>
            </a:r>
            <a:endParaRPr lang="ru-RU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SzPts val="1200"/>
              <a:buFont typeface="Times New Roman" panose="02020603050405020304" pitchFamily="18" charset="0"/>
              <a:buChar char="-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NULL - предикат, применяющийся для выявления равенства значения некоторого атрибута неопределенному значению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05429" y="1661811"/>
            <a:ext cx="1716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Фраза </a:t>
            </a:r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endParaRPr lang="ru-RU" b="1" i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24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61936" y="969297"/>
            <a:ext cx="6785658" cy="436884"/>
          </a:xfrm>
        </p:spPr>
        <p:txBody>
          <a:bodyPr/>
          <a:lstStyle/>
          <a:p>
            <a:pPr lvl="0" defTabSz="457200">
              <a:lnSpc>
                <a:spcPct val="100000"/>
              </a:lnSpc>
              <a:spcBef>
                <a:spcPts val="0"/>
              </a:spcBef>
            </a:pPr>
            <a:r>
              <a:rPr lang="ru-RU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Язык 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запросов </a:t>
            </a:r>
            <a:r>
              <a:rPr lang="en-US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DQL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(Data Query Language )</a:t>
            </a:r>
            <a:endParaRPr lang="ru-RU" sz="2400" i="1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05114" y="1540951"/>
            <a:ext cx="4446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b="1" i="1" u="sng" dirty="0" smtClean="0">
                <a:solidFill>
                  <a:prstClr val="black"/>
                </a:solidFill>
              </a:rPr>
              <a:t>Пример запроса с предикатом</a:t>
            </a:r>
            <a:r>
              <a:rPr lang="en-US" b="1" i="1" u="sng" dirty="0" smtClean="0">
                <a:solidFill>
                  <a:prstClr val="black"/>
                </a:solidFill>
              </a:rPr>
              <a:t> </a:t>
            </a:r>
            <a:r>
              <a:rPr lang="ru-RU" b="1" i="1" u="sng" dirty="0" smtClean="0">
                <a:solidFill>
                  <a:prstClr val="black"/>
                </a:solidFill>
              </a:rPr>
              <a:t>сравнения</a:t>
            </a:r>
            <a:endParaRPr lang="ru-RU" b="1" i="1" u="sng" dirty="0">
              <a:solidFill>
                <a:prstClr val="black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05114" y="1879505"/>
            <a:ext cx="3171463" cy="92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SELECT *</a:t>
            </a:r>
            <a:endParaRPr lang="ru-RU" sz="1600" dirty="0">
              <a:solidFill>
                <a:srgbClr val="0070C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kafedra</a:t>
            </a:r>
            <a:endParaRPr lang="ru-RU" sz="1600" dirty="0">
              <a:solidFill>
                <a:srgbClr val="0070C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</a:rPr>
              <a:t>WHERE </a:t>
            </a:r>
            <a:r>
              <a:rPr lang="en-US" sz="1600" dirty="0" err="1">
                <a:solidFill>
                  <a:srgbClr val="0070C0"/>
                </a:solidFill>
                <a:ea typeface="Times New Roman" panose="02020603050405020304" pitchFamily="18" charset="0"/>
              </a:rPr>
              <a:t>Name_kaf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ea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</a:rPr>
              <a:t> '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</a:rPr>
              <a:t>Физики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</a:rPr>
              <a:t>';</a:t>
            </a:r>
            <a:endParaRPr lang="ru-RU" sz="1600" dirty="0">
              <a:solidFill>
                <a:srgbClr val="0070C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439345" y="2831049"/>
            <a:ext cx="2207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u="sng" dirty="0" smtClean="0">
                <a:solidFill>
                  <a:prstClr val="black"/>
                </a:solidFill>
              </a:rPr>
              <a:t>Результат </a:t>
            </a:r>
            <a:r>
              <a:rPr lang="ru-RU" b="1" i="1" u="sng" dirty="0">
                <a:solidFill>
                  <a:prstClr val="black"/>
                </a:solidFill>
              </a:rPr>
              <a:t>запроса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274003" y="3213353"/>
            <a:ext cx="6682805" cy="664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16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Kod_kaf</a:t>
            </a:r>
            <a:r>
              <a:rPr lang="en-US" sz="16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US" sz="16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Name_kaf</a:t>
            </a:r>
            <a:r>
              <a:rPr lang="en-US" sz="16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US" sz="16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Nom_telef</a:t>
            </a:r>
            <a:r>
              <a:rPr lang="en-US" sz="16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US" sz="16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Nom_Auditoria</a:t>
            </a:r>
            <a:r>
              <a:rPr lang="en-US" sz="16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US" sz="16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Col_sotr</a:t>
            </a:r>
            <a:r>
              <a:rPr lang="en-US" sz="16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US" sz="16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Zav_kaf</a:t>
            </a:r>
            <a:endParaRPr lang="ru-RU" sz="1600" b="1" i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004            Физики        99-77               385                       18        Петров И.C.</a:t>
            </a:r>
            <a:endParaRPr lang="ru-RU" sz="16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64604" y="3986376"/>
            <a:ext cx="4472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b="1" i="1" u="sng" dirty="0" smtClean="0">
                <a:solidFill>
                  <a:prstClr val="black"/>
                </a:solidFill>
              </a:rPr>
              <a:t>Пример запроса </a:t>
            </a:r>
            <a:r>
              <a:rPr lang="ru-RU" b="1" i="1" u="sng" dirty="0">
                <a:solidFill>
                  <a:prstClr val="black"/>
                </a:solidFill>
              </a:rPr>
              <a:t>с предикатом </a:t>
            </a:r>
            <a:r>
              <a:rPr lang="ru-RU" b="1" i="1" u="sng" dirty="0" smtClean="0">
                <a:solidFill>
                  <a:prstClr val="black"/>
                </a:solidFill>
              </a:rPr>
              <a:t>диапазона</a:t>
            </a:r>
            <a:endParaRPr lang="ru-RU" b="1" i="1" u="sng" dirty="0">
              <a:solidFill>
                <a:prstClr val="black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82752" y="4338502"/>
            <a:ext cx="5092860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SELECT *</a:t>
            </a:r>
            <a:endParaRPr lang="ru-RU" sz="1600" dirty="0">
              <a:solidFill>
                <a:srgbClr val="0070C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kafedra</a:t>
            </a:r>
            <a:endParaRPr lang="ru-RU" sz="1600" dirty="0">
              <a:solidFill>
                <a:srgbClr val="0070C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Nom_Auditoria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1600" dirty="0" smtClean="0">
                <a:solidFill>
                  <a:srgbClr val="00B0F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600" dirty="0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99;</a:t>
            </a:r>
            <a:endParaRPr lang="ru-RU" sz="1600" dirty="0">
              <a:solidFill>
                <a:srgbClr val="0070C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64604" y="5765445"/>
            <a:ext cx="6597568" cy="911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Kod_kaf</a:t>
            </a:r>
            <a:r>
              <a:rPr lang="en-US" sz="16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US" sz="16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Name_kaf</a:t>
            </a:r>
            <a:r>
              <a:rPr lang="en-US" sz="16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</a:t>
            </a:r>
            <a:r>
              <a:rPr lang="en-US" sz="16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Nom_telef</a:t>
            </a:r>
            <a:r>
              <a:rPr lang="en-US" sz="16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US" sz="16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Nom_Auditoria</a:t>
            </a:r>
            <a:r>
              <a:rPr lang="en-US" sz="16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en-US" sz="16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Col_sotr</a:t>
            </a:r>
            <a:r>
              <a:rPr lang="en-US" sz="16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en-US" sz="16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Zav_kaf</a:t>
            </a:r>
            <a:endParaRPr lang="ru-RU" sz="1600" b="1" i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008      Математики    65-43               003                     15        Иванов И.И.  </a:t>
            </a: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004      Физики            99-77               085                     18        Петров И.C.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3439345" y="5363452"/>
            <a:ext cx="2207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b="1" i="1" u="sng" dirty="0">
                <a:solidFill>
                  <a:prstClr val="black"/>
                </a:solidFill>
              </a:rPr>
              <a:t>Результат запроса</a:t>
            </a:r>
          </a:p>
        </p:txBody>
      </p:sp>
    </p:spTree>
    <p:extLst>
      <p:ext uri="{BB962C8B-B14F-4D97-AF65-F5344CB8AC3E}">
        <p14:creationId xmlns:p14="http://schemas.microsoft.com/office/powerpoint/2010/main" val="42445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61936" y="969297"/>
            <a:ext cx="6785658" cy="436884"/>
          </a:xfrm>
        </p:spPr>
        <p:txBody>
          <a:bodyPr/>
          <a:lstStyle/>
          <a:p>
            <a:pPr lvl="0" defTabSz="457200">
              <a:lnSpc>
                <a:spcPct val="100000"/>
              </a:lnSpc>
              <a:spcBef>
                <a:spcPts val="0"/>
              </a:spcBef>
            </a:pPr>
            <a:r>
              <a:rPr lang="ru-RU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Язык 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запросов </a:t>
            </a:r>
            <a:r>
              <a:rPr lang="en-US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DQL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(Data Query Language )</a:t>
            </a:r>
            <a:endParaRPr lang="ru-RU" sz="2400" i="1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05114" y="1540951"/>
            <a:ext cx="6924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u="sng" dirty="0" smtClean="0">
                <a:solidFill>
                  <a:prstClr val="black"/>
                </a:solidFill>
              </a:rPr>
              <a:t>Примеры запросов </a:t>
            </a:r>
            <a:r>
              <a:rPr lang="ru-RU" b="1" i="1" u="sng" dirty="0">
                <a:solidFill>
                  <a:prstClr val="black"/>
                </a:solidFill>
              </a:rPr>
              <a:t>с предикатом</a:t>
            </a:r>
            <a:r>
              <a:rPr lang="en-US" b="1" i="1" u="sng" dirty="0">
                <a:solidFill>
                  <a:prstClr val="black"/>
                </a:solidFill>
              </a:rPr>
              <a:t> </a:t>
            </a:r>
            <a:r>
              <a:rPr lang="ru-RU" b="1" i="1" u="sng" dirty="0">
                <a:solidFill>
                  <a:prstClr val="black"/>
                </a:solidFill>
              </a:rPr>
              <a:t>принадлежности множеству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43069" y="2164248"/>
            <a:ext cx="3723931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SELECT Фамилия, </a:t>
            </a:r>
            <a:r>
              <a:rPr lang="ru-RU" sz="1600" dirty="0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Город</a:t>
            </a:r>
            <a:endParaRPr lang="ru-RU" sz="1600" dirty="0">
              <a:solidFill>
                <a:srgbClr val="0070C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FROM Клиент</a:t>
            </a: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WHERE </a:t>
            </a:r>
            <a:r>
              <a:rPr lang="ru-RU" sz="1600" dirty="0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Город </a:t>
            </a:r>
            <a:r>
              <a:rPr lang="ru-RU" sz="1600" dirty="0">
                <a:solidFill>
                  <a:srgbClr val="00B0F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("Москва", "Самара</a:t>
            </a:r>
            <a:r>
              <a:rPr lang="ru-RU" sz="1600" dirty="0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  <a:endParaRPr lang="ru-RU" sz="1600" dirty="0">
              <a:solidFill>
                <a:srgbClr val="0070C0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165676" y="3411279"/>
            <a:ext cx="2729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b="1" i="1" u="sng" dirty="0">
                <a:solidFill>
                  <a:prstClr val="black"/>
                </a:solidFill>
              </a:rPr>
              <a:t>Соответствие</a:t>
            </a:r>
            <a:r>
              <a:rPr lang="ru-RU" sz="1600" b="1" i="1" u="sng" dirty="0">
                <a:solidFill>
                  <a:prstClr val="black"/>
                </a:solidFill>
              </a:rPr>
              <a:t> </a:t>
            </a:r>
            <a:r>
              <a:rPr lang="ru-RU" b="1" i="1" u="sng" dirty="0">
                <a:solidFill>
                  <a:prstClr val="black"/>
                </a:solidFill>
              </a:rPr>
              <a:t>шаблону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092762" y="2205162"/>
            <a:ext cx="6597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600" b="1" i="1" u="sng" dirty="0" smtClean="0">
                <a:solidFill>
                  <a:prstClr val="black"/>
                </a:solidFill>
              </a:rPr>
              <a:t>ИЛИ</a:t>
            </a:r>
            <a:endParaRPr lang="ru-RU" sz="1600" b="1" i="1" u="sng" dirty="0">
              <a:solidFill>
                <a:prstClr val="black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878280" y="2178585"/>
            <a:ext cx="4092100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SELECT Фамилия, Город</a:t>
            </a:r>
          </a:p>
          <a:p>
            <a:pPr lvl="0" algn="just">
              <a:lnSpc>
                <a:spcPct val="120000"/>
              </a:lnSpc>
            </a:pP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FROM Клиент</a:t>
            </a:r>
          </a:p>
          <a:p>
            <a:pPr lvl="0" algn="just">
              <a:lnSpc>
                <a:spcPct val="120000"/>
              </a:lnSpc>
            </a:pP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WHERE </a:t>
            </a:r>
            <a:r>
              <a:rPr lang="ru-RU" sz="1600" dirty="0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Город </a:t>
            </a:r>
            <a:r>
              <a:rPr lang="en-US" sz="1600" dirty="0" smtClean="0">
                <a:solidFill>
                  <a:srgbClr val="00B0F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ru-RU" sz="1600" dirty="0" smtClean="0">
                <a:solidFill>
                  <a:srgbClr val="00B0F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B0F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("Москва", "Самара</a:t>
            </a:r>
            <a:r>
              <a:rPr lang="ru-RU" sz="1600" dirty="0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  <a:endParaRPr lang="ru-RU" sz="1600" dirty="0">
              <a:solidFill>
                <a:srgbClr val="0070C0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smtClean="0">
                <a:ln>
                  <a:noFill/>
                </a:ln>
                <a:solidFill>
                  <a:srgbClr val="8B0000"/>
                </a:solidFill>
                <a:effectLst/>
                <a:latin typeface="Arial Unicode MS"/>
              </a:rPr>
              <a:t>NOT</a:t>
            </a:r>
            <a:r>
              <a:rPr kumimoji="0" lang="ru-RU" altLang="ru-RU" sz="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05114" y="3872233"/>
            <a:ext cx="8409008" cy="2262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b="1" dirty="0" smtClean="0">
                <a:solidFill>
                  <a:srgbClr val="295CA8"/>
                </a:solidFill>
              </a:rPr>
              <a:t>%</a:t>
            </a:r>
            <a:r>
              <a:rPr lang="ru-RU" dirty="0" smtClean="0"/>
              <a:t>  – </a:t>
            </a:r>
            <a:r>
              <a:rPr lang="ru-RU" dirty="0"/>
              <a:t>вместо этого символа может быть подставлено любое количество </a:t>
            </a:r>
            <a:r>
              <a:rPr lang="ru-RU" dirty="0" smtClean="0"/>
              <a:t>         произвольных </a:t>
            </a:r>
            <a:r>
              <a:rPr lang="ru-RU" dirty="0"/>
              <a:t>символов.</a:t>
            </a:r>
          </a:p>
          <a:p>
            <a:pPr>
              <a:spcBef>
                <a:spcPts val="600"/>
              </a:spcBef>
            </a:pPr>
            <a:r>
              <a:rPr lang="ru-RU" b="1" dirty="0" smtClean="0">
                <a:solidFill>
                  <a:srgbClr val="295CA8"/>
                </a:solidFill>
              </a:rPr>
              <a:t>_</a:t>
            </a:r>
            <a:r>
              <a:rPr lang="ru-RU" dirty="0" smtClean="0"/>
              <a:t>  –  заменяет </a:t>
            </a:r>
            <a:r>
              <a:rPr lang="ru-RU" dirty="0"/>
              <a:t>один символ строки.</a:t>
            </a:r>
          </a:p>
          <a:p>
            <a:pPr>
              <a:spcBef>
                <a:spcPts val="600"/>
              </a:spcBef>
            </a:pPr>
            <a:r>
              <a:rPr lang="ru-RU" b="1" dirty="0">
                <a:solidFill>
                  <a:srgbClr val="295CA8"/>
                </a:solidFill>
              </a:rPr>
              <a:t>[]</a:t>
            </a:r>
            <a:r>
              <a:rPr lang="ru-RU" dirty="0"/>
              <a:t> </a:t>
            </a:r>
            <a:r>
              <a:rPr lang="ru-RU" dirty="0" smtClean="0"/>
              <a:t> – </a:t>
            </a:r>
            <a:r>
              <a:rPr lang="ru-RU" dirty="0"/>
              <a:t>вместо символа строки будет подставлен один из возможных символов, </a:t>
            </a:r>
            <a:r>
              <a:rPr lang="ru-RU" dirty="0" smtClean="0"/>
              <a:t>   указанный </a:t>
            </a:r>
            <a:r>
              <a:rPr lang="ru-RU" dirty="0"/>
              <a:t>в этих ограничителях.</a:t>
            </a:r>
          </a:p>
          <a:p>
            <a:pPr>
              <a:spcBef>
                <a:spcPts val="600"/>
              </a:spcBef>
            </a:pPr>
            <a:r>
              <a:rPr lang="ru-RU" b="1" dirty="0">
                <a:solidFill>
                  <a:srgbClr val="295CA8"/>
                </a:solidFill>
              </a:rPr>
              <a:t>[^]</a:t>
            </a:r>
            <a:r>
              <a:rPr lang="ru-RU" dirty="0"/>
              <a:t> </a:t>
            </a:r>
            <a:r>
              <a:rPr lang="ru-RU" dirty="0" smtClean="0"/>
              <a:t> – </a:t>
            </a:r>
            <a:r>
              <a:rPr lang="ru-RU" dirty="0"/>
              <a:t>вместо соответствующего символа строки будут подставлены все символы, кроме указанных в ограничителях.</a:t>
            </a:r>
          </a:p>
        </p:txBody>
      </p:sp>
    </p:spTree>
    <p:extLst>
      <p:ext uri="{BB962C8B-B14F-4D97-AF65-F5344CB8AC3E}">
        <p14:creationId xmlns:p14="http://schemas.microsoft.com/office/powerpoint/2010/main" val="16988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93766" y="913252"/>
            <a:ext cx="6785658" cy="436884"/>
          </a:xfrm>
        </p:spPr>
        <p:txBody>
          <a:bodyPr/>
          <a:lstStyle/>
          <a:p>
            <a:pPr lvl="0" defTabSz="457200">
              <a:lnSpc>
                <a:spcPct val="100000"/>
              </a:lnSpc>
              <a:spcBef>
                <a:spcPts val="0"/>
              </a:spcBef>
            </a:pPr>
            <a:r>
              <a:rPr lang="ru-RU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Язык 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запросов </a:t>
            </a:r>
            <a:r>
              <a:rPr lang="en-US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DQL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(Data Query Language )</a:t>
            </a:r>
            <a:endParaRPr lang="ru-RU" sz="2400" i="1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13727" y="1460102"/>
            <a:ext cx="6199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b="1" i="1" u="sng" dirty="0" smtClean="0">
                <a:solidFill>
                  <a:prstClr val="black"/>
                </a:solidFill>
              </a:rPr>
              <a:t>Примеры запросов </a:t>
            </a:r>
            <a:r>
              <a:rPr lang="ru-RU" b="1" i="1" u="sng" dirty="0">
                <a:solidFill>
                  <a:prstClr val="black"/>
                </a:solidFill>
              </a:rPr>
              <a:t>с предикатом</a:t>
            </a:r>
            <a:r>
              <a:rPr lang="en-US" b="1" i="1" u="sng" dirty="0">
                <a:solidFill>
                  <a:prstClr val="black"/>
                </a:solidFill>
              </a:rPr>
              <a:t> </a:t>
            </a:r>
            <a:r>
              <a:rPr lang="ru-RU" b="1" i="1" u="sng" dirty="0" smtClean="0">
                <a:solidFill>
                  <a:prstClr val="black"/>
                </a:solidFill>
              </a:rPr>
              <a:t>соответствия </a:t>
            </a:r>
            <a:r>
              <a:rPr lang="ru-RU" b="1" i="1" u="sng" dirty="0">
                <a:solidFill>
                  <a:prstClr val="black"/>
                </a:solidFill>
              </a:rPr>
              <a:t>шаблону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47240" y="1931799"/>
            <a:ext cx="3808071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ru-RU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Клиент.Фамилия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Клиент.Телефон</a:t>
            </a:r>
            <a:endParaRPr lang="ru-RU" sz="1600" dirty="0">
              <a:solidFill>
                <a:srgbClr val="0070C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Клиент</a:t>
            </a: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ru-RU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Клиент.Телефон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'_4</a:t>
            </a:r>
            <a:r>
              <a:rPr lang="en-US" sz="1600" dirty="0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%‘</a:t>
            </a:r>
            <a:r>
              <a:rPr lang="ru-RU" sz="1600" dirty="0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solidFill>
                <a:srgbClr val="0070C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620496" y="2876439"/>
            <a:ext cx="550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u="sng" dirty="0" smtClean="0">
                <a:solidFill>
                  <a:prstClr val="black"/>
                </a:solidFill>
              </a:rPr>
              <a:t>или</a:t>
            </a:r>
            <a:endParaRPr lang="ru-RU" b="1" i="1" u="sng" dirty="0">
              <a:solidFill>
                <a:prstClr val="black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47240" y="3139248"/>
            <a:ext cx="3853582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ru-RU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Клиент.Фамилия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Клиент.Телефон</a:t>
            </a:r>
            <a:endParaRPr lang="ru-RU" sz="1600" dirty="0">
              <a:solidFill>
                <a:srgbClr val="0070C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Клиент</a:t>
            </a: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ru-RU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Клиент.Телефон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'_[2,4</a:t>
            </a:r>
            <a:r>
              <a:rPr lang="en-US" sz="1600" dirty="0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]%‘</a:t>
            </a:r>
            <a:r>
              <a:rPr lang="ru-RU" sz="1600" dirty="0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solidFill>
                <a:srgbClr val="0070C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151343" y="3139248"/>
            <a:ext cx="3883307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ru-RU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Клиент.Фамилия</a:t>
            </a:r>
            <a:endParaRPr lang="ru-RU" sz="1600" dirty="0">
              <a:solidFill>
                <a:srgbClr val="0070C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20000"/>
              </a:lnSpc>
            </a:pP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Клиент</a:t>
            </a:r>
          </a:p>
          <a:p>
            <a:pPr lvl="0" algn="just">
              <a:lnSpc>
                <a:spcPct val="120000"/>
              </a:lnSpc>
            </a:pP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ru-RU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Клиент.Фамилия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"%</a:t>
            </a:r>
            <a:r>
              <a:rPr lang="ru-RU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ро</a:t>
            </a:r>
            <a:r>
              <a:rPr lang="ru-RU" sz="1600" dirty="0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%«;</a:t>
            </a:r>
            <a:endParaRPr lang="ru-RU" sz="1600" dirty="0">
              <a:solidFill>
                <a:srgbClr val="0070C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151343" y="1923651"/>
            <a:ext cx="3784135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ru-RU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Клиент.Фамилия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Клиент.Телефон</a:t>
            </a:r>
            <a:endParaRPr lang="ru-RU" sz="1600" dirty="0">
              <a:solidFill>
                <a:srgbClr val="0070C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20000"/>
              </a:lnSpc>
            </a:pP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Клиент</a:t>
            </a:r>
          </a:p>
          <a:p>
            <a:pPr lvl="0" algn="just">
              <a:lnSpc>
                <a:spcPct val="120000"/>
              </a:lnSpc>
            </a:pP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ru-RU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Клиент.Телефон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'_[2-4</a:t>
            </a:r>
            <a:r>
              <a:rPr lang="en-US" sz="1600" dirty="0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]%‘</a:t>
            </a:r>
            <a:r>
              <a:rPr lang="ru-RU" sz="1600" dirty="0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solidFill>
                <a:srgbClr val="0070C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247081" y="2876439"/>
            <a:ext cx="550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u="sng" dirty="0">
                <a:solidFill>
                  <a:prstClr val="black"/>
                </a:solidFill>
              </a:rPr>
              <a:t>или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1377387" y="4531363"/>
            <a:ext cx="6460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b="1" i="1" u="sng" dirty="0" smtClean="0">
                <a:solidFill>
                  <a:prstClr val="black"/>
                </a:solidFill>
              </a:rPr>
              <a:t>Примеры запросов </a:t>
            </a:r>
            <a:r>
              <a:rPr lang="ru-RU" b="1" i="1" u="sng" dirty="0">
                <a:solidFill>
                  <a:prstClr val="black"/>
                </a:solidFill>
              </a:rPr>
              <a:t>с предикатом</a:t>
            </a:r>
            <a:r>
              <a:rPr lang="en-US" b="1" i="1" u="sng" dirty="0">
                <a:solidFill>
                  <a:prstClr val="black"/>
                </a:solidFill>
              </a:rPr>
              <a:t> </a:t>
            </a:r>
            <a:r>
              <a:rPr lang="ru-RU" b="1" i="1" u="sng" dirty="0">
                <a:solidFill>
                  <a:prstClr val="black"/>
                </a:solidFill>
              </a:rPr>
              <a:t>неопределенного значения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47240" y="5003464"/>
            <a:ext cx="2540644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SELECT Фамилия, Телефон</a:t>
            </a:r>
          </a:p>
          <a:p>
            <a:pPr lvl="0" algn="just">
              <a:lnSpc>
                <a:spcPct val="120000"/>
              </a:lnSpc>
            </a:pP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FROM Клиент </a:t>
            </a:r>
          </a:p>
          <a:p>
            <a:pPr lvl="0" algn="just">
              <a:lnSpc>
                <a:spcPct val="120000"/>
              </a:lnSpc>
            </a:pP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WHERE Телефон </a:t>
            </a:r>
            <a:r>
              <a:rPr lang="ru-RU" sz="1600" dirty="0">
                <a:solidFill>
                  <a:srgbClr val="00B0F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IS NULL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5145980" y="4990183"/>
            <a:ext cx="3784922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ru-RU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Клиент.Фамилия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Клиент.Телефон</a:t>
            </a:r>
            <a:endParaRPr lang="ru-RU" sz="1600" dirty="0">
              <a:solidFill>
                <a:srgbClr val="0070C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20000"/>
              </a:lnSpc>
            </a:pP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Клиент</a:t>
            </a:r>
          </a:p>
          <a:p>
            <a:pPr lvl="0" algn="just">
              <a:lnSpc>
                <a:spcPct val="120000"/>
              </a:lnSpc>
            </a:pP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ru-RU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Клиент.Телефон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Is Not Null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solidFill>
                <a:srgbClr val="0070C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98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61936" y="969297"/>
            <a:ext cx="6785658" cy="436884"/>
          </a:xfrm>
        </p:spPr>
        <p:txBody>
          <a:bodyPr/>
          <a:lstStyle/>
          <a:p>
            <a:pPr lvl="0" defTabSz="457200">
              <a:lnSpc>
                <a:spcPct val="100000"/>
              </a:lnSpc>
              <a:spcBef>
                <a:spcPts val="0"/>
              </a:spcBef>
            </a:pPr>
            <a:r>
              <a:rPr lang="ru-RU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Язык 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запросов </a:t>
            </a:r>
            <a:r>
              <a:rPr lang="en-US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DQL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(Data Query Language )</a:t>
            </a:r>
            <a:endParaRPr lang="ru-RU" sz="2400" i="1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82752" y="2090233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b="1" i="1" u="sng" dirty="0" smtClean="0">
                <a:solidFill>
                  <a:prstClr val="black"/>
                </a:solidFill>
              </a:rPr>
              <a:t>Пример запроса</a:t>
            </a:r>
            <a:endParaRPr lang="ru-RU" b="1" i="1" u="sng" dirty="0">
              <a:solidFill>
                <a:prstClr val="black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82752" y="2571424"/>
            <a:ext cx="2470407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SELECT *</a:t>
            </a: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kafedra</a:t>
            </a:r>
            <a:endParaRPr lang="en-US" sz="1600" dirty="0">
              <a:solidFill>
                <a:srgbClr val="0070C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Name_kaf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ASC;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3121041" y="3649103"/>
            <a:ext cx="2207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u="sng" dirty="0">
                <a:solidFill>
                  <a:prstClr val="black"/>
                </a:solidFill>
              </a:rPr>
              <a:t>Результат запроса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64604" y="1578264"/>
            <a:ext cx="22300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Фраза ORDER BY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394750" y="4143203"/>
            <a:ext cx="593202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sz="1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Kod_kaf</a:t>
            </a:r>
            <a:r>
              <a:rPr lang="en-US" sz="14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Name_kaf</a:t>
            </a:r>
            <a:r>
              <a:rPr lang="en-US" sz="14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Nom_telef</a:t>
            </a:r>
            <a:r>
              <a:rPr lang="en-US" sz="14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Nom_Auditoria</a:t>
            </a:r>
            <a:r>
              <a:rPr lang="en-US" sz="14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Col_sotr</a:t>
            </a:r>
            <a:r>
              <a:rPr lang="en-US" sz="14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Zav_kaf</a:t>
            </a:r>
            <a:endParaRPr lang="ru-RU" sz="1100" b="1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001        Графики           23-33              385                   18          Орлов В.М.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003        Истории           78-72              </a:t>
            </a:r>
            <a:r>
              <a:rPr lang="ru-RU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465                   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16       </a:t>
            </a:r>
            <a:r>
              <a:rPr lang="ru-RU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Серов О.И.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008        Математики    </a:t>
            </a:r>
            <a:r>
              <a:rPr lang="ru-RU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65-43              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003               </a:t>
            </a:r>
            <a:r>
              <a:rPr lang="ru-RU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        </a:t>
            </a:r>
            <a:r>
              <a:rPr lang="ru-RU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Иванов 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И.И                          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004        Физики           </a:t>
            </a:r>
            <a:r>
              <a:rPr lang="ru-RU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99-77            </a:t>
            </a:r>
            <a:r>
              <a:rPr lang="ru-RU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085                </a:t>
            </a:r>
            <a:r>
              <a:rPr lang="ru-RU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18      </a:t>
            </a:r>
            <a:r>
              <a:rPr lang="ru-RU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Петров И.C.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94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10611</TotalTime>
  <Words>1671</Words>
  <Application>Microsoft Office PowerPoint</Application>
  <PresentationFormat>Экран (4:3)</PresentationFormat>
  <Paragraphs>364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8" baseType="lpstr">
      <vt:lpstr>Arial</vt:lpstr>
      <vt:lpstr>Arial Unicode MS</vt:lpstr>
      <vt:lpstr>Calibri</vt:lpstr>
      <vt:lpstr>Calibri Light</vt:lpstr>
      <vt:lpstr>Courier New</vt:lpstr>
      <vt:lpstr>PT Sans</vt:lpstr>
      <vt:lpstr>Times New Roman</vt:lpstr>
      <vt:lpstr>TimesNewRomanPS-BoldMT</vt:lpstr>
      <vt:lpstr>TimesNewRomanPSMT</vt:lpstr>
      <vt:lpstr>Специальное оформление</vt:lpstr>
      <vt:lpstr>РАЗРАБОТКА БАЗ ДАННЫХ</vt:lpstr>
      <vt:lpstr>ТЕМА      СТРУКТУРА SQL</vt:lpstr>
      <vt:lpstr>План лекции</vt:lpstr>
      <vt:lpstr>Язык запросов DQL (Data Query Language )</vt:lpstr>
      <vt:lpstr>Язык запросов DQL (Data Query Language )</vt:lpstr>
      <vt:lpstr>Язык запросов DQL (Data Query Language )</vt:lpstr>
      <vt:lpstr>Язык запросов DQL (Data Query Language )</vt:lpstr>
      <vt:lpstr>Язык запросов DQL (Data Query Language )</vt:lpstr>
      <vt:lpstr>Язык запросов DQL (Data Query Language )</vt:lpstr>
      <vt:lpstr>Язык запросов DQL (Data Query Language )</vt:lpstr>
      <vt:lpstr>Язык запросов DQL (Data Query Language )</vt:lpstr>
      <vt:lpstr>Язык запросов DQL (Data Query Language )</vt:lpstr>
      <vt:lpstr>Язык запросов DQL (Data Query Language )</vt:lpstr>
      <vt:lpstr>Язык запросов DQL (Data Query Language )</vt:lpstr>
      <vt:lpstr>Язык запросов DQL (Data Query Language )</vt:lpstr>
      <vt:lpstr>Презентация PowerPoint</vt:lpstr>
      <vt:lpstr>Язык запросов DQL (Data Query Language )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Я</dc:creator>
  <cp:lastModifiedBy>Галина</cp:lastModifiedBy>
  <cp:revision>645</cp:revision>
  <dcterms:created xsi:type="dcterms:W3CDTF">2015-07-29T11:14:37Z</dcterms:created>
  <dcterms:modified xsi:type="dcterms:W3CDTF">2021-11-10T22:23:11Z</dcterms:modified>
</cp:coreProperties>
</file>