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92" r:id="rId2"/>
    <p:sldId id="262" r:id="rId3"/>
    <p:sldId id="264" r:id="rId4"/>
    <p:sldId id="265" r:id="rId5"/>
    <p:sldId id="267" r:id="rId6"/>
    <p:sldId id="269" r:id="rId7"/>
    <p:sldId id="270" r:id="rId8"/>
    <p:sldId id="272" r:id="rId9"/>
    <p:sldId id="273" r:id="rId10"/>
    <p:sldId id="275" r:id="rId11"/>
    <p:sldId id="295" r:id="rId12"/>
    <p:sldId id="296" r:id="rId13"/>
    <p:sldId id="297" r:id="rId14"/>
    <p:sldId id="298" r:id="rId15"/>
    <p:sldId id="314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10" r:id="rId27"/>
    <p:sldId id="311" r:id="rId28"/>
    <p:sldId id="312" r:id="rId29"/>
    <p:sldId id="313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287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7" pos="3840" userDrawn="1">
          <p15:clr>
            <a:srgbClr val="A4A3A4"/>
          </p15:clr>
        </p15:guide>
        <p15:guide id="8" orient="horz" pos="2160" userDrawn="1">
          <p15:clr>
            <a:srgbClr val="A4A3A4"/>
          </p15:clr>
        </p15:guide>
        <p15:guide id="9" pos="5768" userDrawn="1">
          <p15:clr>
            <a:srgbClr val="A4A3A4"/>
          </p15:clr>
        </p15:guide>
        <p15:guide id="11" pos="19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7A9"/>
    <a:srgbClr val="2F528F"/>
    <a:srgbClr val="2589C9"/>
    <a:srgbClr val="27C3F1"/>
    <a:srgbClr val="E6E6E6"/>
    <a:srgbClr val="0D9FCD"/>
    <a:srgbClr val="0FB4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770" autoAdjust="0"/>
  </p:normalViewPr>
  <p:slideViewPr>
    <p:cSldViewPr snapToGrid="0" showGuides="1">
      <p:cViewPr>
        <p:scale>
          <a:sx n="69" d="100"/>
          <a:sy n="69" d="100"/>
        </p:scale>
        <p:origin x="-924" y="-342"/>
      </p:cViewPr>
      <p:guideLst>
        <p:guide orient="horz" pos="2160"/>
        <p:guide pos="3840"/>
        <p:guide pos="5768"/>
        <p:guide pos="19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8F146-E909-4395-8C33-2F9139FC1B7E}" type="datetimeFigureOut">
              <a:rPr lang="ru-RU" smtClean="0"/>
              <a:pPr/>
              <a:t>21.09.2022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9AF9B-D6A1-4109-B984-70A363EBFA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30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Итак без промедления начинаем 1 лекцию по теме «Архитектура серверных частей интернет-ресурсов».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640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251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286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251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286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251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251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286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286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2518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286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5164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2518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2862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2518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2862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2518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2862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2518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2862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2518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286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1697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2518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2862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2518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2862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2518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2862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2518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2862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2518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286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 algn="just" rtl="0">
              <a:spcBef>
                <a:spcPts val="0"/>
              </a:spcBef>
              <a:spcAft>
                <a:spcPts val="30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2871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2518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2862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2518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2862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Наша лекция подошла к концу. Спасибо за внимание.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349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535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797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394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Очень важно отличать сервер от сервиса. </a:t>
            </a:r>
            <a:r>
              <a:rPr lang="ru-RU" sz="1200" dirty="0">
                <a:latin typeface="Exo 2" panose="00000500000000000000" pitchFamily="2" charset="-52"/>
              </a:rPr>
              <a:t>Сервис - легко заменяемый компонент сервисно-ориентированной архитектуры со стандартизированными интерфейсами.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808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AF9B-D6A1-4109-B984-70A363EBFA31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286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07921F5-C3F2-4B48-A6DC-938811D76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1327126A-CCBF-4D33-8F53-179E8C857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697F897-7425-4CBC-8B9E-1F6EE1F7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49C-D32F-49C6-A951-AB0E3AE7BB8B}" type="datetime1">
              <a:rPr lang="ru-RU" smtClean="0"/>
              <a:pPr/>
              <a:t>21.09.2022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4C83A71-7CE1-461F-B8EE-58F0213C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61259C2-D36C-43AC-8F91-E504EFD0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C5E-C984-4F44-AC7B-501241616B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31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6FB94F-9D18-44C5-A820-1B223B78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C6BCC4B1-9693-44C0-8F80-A595C6158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AEB5974-63F4-4ADC-8A27-51AF07A4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1C7E-1897-49DA-9BA1-E07245525CA7}" type="datetime1">
              <a:rPr lang="ru-RU" smtClean="0"/>
              <a:pPr/>
              <a:t>21.09.2022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C1712D1-58D2-4130-98E8-D003293C0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3E98411-9947-456D-B480-E8C84E33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C5E-C984-4F44-AC7B-501241616B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778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473D7DBF-B570-46A1-976A-DE1FDC371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975C16CA-EC81-4ACA-B41A-1B1381B11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3A75665-6812-4250-B99C-7709604A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F459-5832-48C1-B93B-B07BED6824EC}" type="datetime1">
              <a:rPr lang="ru-RU" smtClean="0"/>
              <a:pPr/>
              <a:t>21.09.2022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EBFF0F2-FFB2-443E-9324-951A27779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72AB0F0-97A0-4953-B989-20169892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C5E-C984-4F44-AC7B-501241616B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68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9F66110-6C75-486D-B8DD-0CC7A0D8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731E6C4-A014-47E9-8E98-8B0C91959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DEA2322-39AF-4405-BBF2-0BCB1D96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7635-387D-4080-9251-F2640DC3CE9E}" type="datetime1">
              <a:rPr lang="ru-RU" smtClean="0"/>
              <a:pPr/>
              <a:t>21.09.2022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A76DE25-2075-4AE5-B3F2-DBF3CDB4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7F6A88B-63A7-4298-BF95-23FD3A06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C5E-C984-4F44-AC7B-501241616B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25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F191790-F15D-46B9-AA15-3CCBAA04D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5C4EAF3-8431-4B67-B683-B09D470C9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D4B6F91-0A9B-4728-9F51-21019E06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954C-1794-4AB4-A408-EA32D9260B6B}" type="datetime1">
              <a:rPr lang="ru-RU" smtClean="0"/>
              <a:pPr/>
              <a:t>21.09.2022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CE26683-D1CE-4A22-B26E-5405B47C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70DCF5E-2D94-4D06-8B59-056EFB52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C5E-C984-4F44-AC7B-501241616B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16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58C3AF1-6426-4104-AC2D-F683B7DE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0974A5C-2D85-4977-B5D2-5EC475624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66DFADEF-580A-4C4C-B262-9B6B8EC00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07F0A0E6-7AA3-4524-8944-36403711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0C9C-216A-49A9-8F44-0088215DE220}" type="datetime1">
              <a:rPr lang="ru-RU" smtClean="0"/>
              <a:pPr/>
              <a:t>21.09.2022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1E320624-0EDD-4154-85BA-2C62ABB0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BAE2A3CE-3B0D-42B4-80C7-C3490A03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C5E-C984-4F44-AC7B-501241616B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15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CF16930-B37D-4C01-8D48-EAD71812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C30F3E9-2E4B-4F55-9A63-B1F4DF431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0F8BB020-A539-482C-AB80-47AD6E18E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D56C6419-A4F9-419E-844F-F6B9CB3E0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2DBEF3AC-3946-43BF-9F5E-55F057B76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ADCDEAAE-A52C-46D9-8F59-A7A5038F1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5DAF-F91A-495B-ACE2-91DA2D1C947B}" type="datetime1">
              <a:rPr lang="ru-RU" smtClean="0"/>
              <a:pPr/>
              <a:t>21.09.2022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FED5CE90-1310-4F64-B56E-CA03402E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4A45948D-D7D3-4BCF-9C3F-6ED4742C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C5E-C984-4F44-AC7B-501241616B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93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76A484E-6986-4050-979F-4E6AB0B02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50CF0D08-3137-48A4-A386-CF3B2CAC7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C007-47A6-4623-ABB8-B9B323AA049C}" type="datetime1">
              <a:rPr lang="ru-RU" smtClean="0"/>
              <a:pPr/>
              <a:t>21.09.2022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60B65BB2-7EEE-4225-B108-A5DF46DE0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D4F030FA-22AD-4DA3-AB6F-665BB0C5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C5E-C984-4F44-AC7B-501241616B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722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1A458DBC-6E6C-49F3-A4B3-C926B3BD9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36AD-5EDA-40EC-B3FC-4D4A5D57070A}" type="datetime1">
              <a:rPr lang="ru-RU" smtClean="0"/>
              <a:pPr/>
              <a:t>21.09.2022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581EEE8B-3ADB-46B3-82FD-AA043732F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7EA6EE87-9791-4273-892C-A8FB998BC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C5E-C984-4F44-AC7B-501241616B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0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4D206BA-244A-4737-93B6-13DD72691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85CD46C-E26A-42B0-85B6-A954519EC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9398336F-EFC2-4C3D-9C43-BA1BC3040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B974208E-9E52-4A5E-B1D2-E8FDFA58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2B0D-4EAE-487F-9ADC-BA649537F60A}" type="datetime1">
              <a:rPr lang="ru-RU" smtClean="0"/>
              <a:pPr/>
              <a:t>21.09.2022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A0B62A9-279C-491E-9462-34C871A5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444CEB09-467E-4578-A580-DC1DD7EE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C5E-C984-4F44-AC7B-501241616B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17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CF25E9F-BBD2-4B3D-9284-D08D92ACB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EB614213-F9CF-4037-BB07-774575FE7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AFC40CB4-1B56-4099-BBF6-E845FBD25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A419326A-66F6-494A-A810-34992F15F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1E47-9C1D-46A1-BB3C-5E70C604F132}" type="datetime1">
              <a:rPr lang="ru-RU" smtClean="0"/>
              <a:pPr/>
              <a:t>21.09.2022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A86BD8A4-F9BA-4940-AE3E-43F0E2C9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7F4DE1A8-DD29-4127-A54C-6024DFA2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C5E-C984-4F44-AC7B-501241616B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90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00AE409-A26D-4A16-B60C-7505129D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FF9EA264-C853-4DAC-AF83-2A56D6E99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042055C-0F19-4453-8ADD-1A1F63049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CD816-5F3D-4C9D-818A-A6D108BAD2BA}" type="datetime1">
              <a:rPr lang="ru-RU" smtClean="0"/>
              <a:pPr/>
              <a:t>21.09.2022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39A9D3E-447A-4286-A16E-A4741FB77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5F21A3F-4178-4F7F-A432-E2BAA4AC4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05C5E-C984-4F44-AC7B-501241616B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19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9F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9F14F6CF-4E6E-4E30-A850-D8CC1DC11EFB}"/>
              </a:ext>
            </a:extLst>
          </p:cNvPr>
          <p:cNvSpPr/>
          <p:nvPr/>
        </p:nvSpPr>
        <p:spPr>
          <a:xfrm>
            <a:off x="4848224" y="621455"/>
            <a:ext cx="2557463" cy="25574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xmlns="" id="{F2EC72FE-DA35-4BEE-A62E-9B6009D1D88F}"/>
              </a:ext>
            </a:extLst>
          </p:cNvPr>
          <p:cNvSpPr/>
          <p:nvPr/>
        </p:nvSpPr>
        <p:spPr>
          <a:xfrm>
            <a:off x="5903119" y="1218237"/>
            <a:ext cx="1031081" cy="704850"/>
          </a:xfrm>
          <a:prstGeom prst="rect">
            <a:avLst/>
          </a:prstGeom>
          <a:solidFill>
            <a:srgbClr val="27C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олилиния: фигура 23">
            <a:extLst>
              <a:ext uri="{FF2B5EF4-FFF2-40B4-BE49-F238E27FC236}">
                <a16:creationId xmlns:a16="http://schemas.microsoft.com/office/drawing/2014/main" xmlns="" id="{94842BDD-4B72-4DB2-91F5-3915B8E784AD}"/>
              </a:ext>
            </a:extLst>
          </p:cNvPr>
          <p:cNvSpPr/>
          <p:nvPr/>
        </p:nvSpPr>
        <p:spPr>
          <a:xfrm>
            <a:off x="5895975" y="1472237"/>
            <a:ext cx="165100" cy="104775"/>
          </a:xfrm>
          <a:custGeom>
            <a:avLst/>
            <a:gdLst>
              <a:gd name="connsiteX0" fmla="*/ 9525 w 165100"/>
              <a:gd name="connsiteY0" fmla="*/ 0 h 104775"/>
              <a:gd name="connsiteX1" fmla="*/ 136525 w 165100"/>
              <a:gd name="connsiteY1" fmla="*/ 9525 h 104775"/>
              <a:gd name="connsiteX2" fmla="*/ 165100 w 165100"/>
              <a:gd name="connsiteY2" fmla="*/ 38100 h 104775"/>
              <a:gd name="connsiteX3" fmla="*/ 165100 w 165100"/>
              <a:gd name="connsiteY3" fmla="*/ 76200 h 104775"/>
              <a:gd name="connsiteX4" fmla="*/ 136525 w 165100"/>
              <a:gd name="connsiteY4" fmla="*/ 104775 h 104775"/>
              <a:gd name="connsiteX5" fmla="*/ 0 w 165100"/>
              <a:gd name="connsiteY5" fmla="*/ 104775 h 104775"/>
              <a:gd name="connsiteX6" fmla="*/ 9525 w 165100"/>
              <a:gd name="connsiteY6" fmla="*/ 0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5100" h="104775">
                <a:moveTo>
                  <a:pt x="9525" y="0"/>
                </a:moveTo>
                <a:lnTo>
                  <a:pt x="136525" y="9525"/>
                </a:lnTo>
                <a:lnTo>
                  <a:pt x="165100" y="38100"/>
                </a:lnTo>
                <a:lnTo>
                  <a:pt x="165100" y="76200"/>
                </a:lnTo>
                <a:lnTo>
                  <a:pt x="136525" y="104775"/>
                </a:lnTo>
                <a:lnTo>
                  <a:pt x="0" y="104775"/>
                </a:lnTo>
                <a:lnTo>
                  <a:pt x="952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xmlns="" id="{5B1C5AB2-F1DF-4DCF-8E1C-2FA269F058FB}"/>
              </a:ext>
            </a:extLst>
          </p:cNvPr>
          <p:cNvSpPr/>
          <p:nvPr/>
        </p:nvSpPr>
        <p:spPr>
          <a:xfrm>
            <a:off x="6041231" y="1318250"/>
            <a:ext cx="330993" cy="184645"/>
          </a:xfrm>
          <a:prstGeom prst="rect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96048901-62F2-4273-957B-2CA5C7D73D5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43668" y="1166216"/>
            <a:ext cx="1657350" cy="16573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34088EA-93D3-4323-B9E2-77C1F94E34D0}"/>
              </a:ext>
            </a:extLst>
          </p:cNvPr>
          <p:cNvSpPr txBox="1"/>
          <p:nvPr/>
        </p:nvSpPr>
        <p:spPr>
          <a:xfrm>
            <a:off x="4142510" y="3178918"/>
            <a:ext cx="3263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Exo 2" panose="00000500000000000000" pitchFamily="2" charset="-52"/>
              </a:rPr>
              <a:t>Лекция </a:t>
            </a:r>
            <a:r>
              <a:rPr lang="ru-RU" sz="4000" dirty="0" smtClean="0">
                <a:solidFill>
                  <a:schemeClr val="bg1"/>
                </a:solidFill>
                <a:latin typeface="Exo 2" panose="00000500000000000000" pitchFamily="2" charset="-52"/>
              </a:rPr>
              <a:t>2</a:t>
            </a:r>
            <a:endParaRPr lang="ru-RU" sz="40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D5F9B1F-6209-4550-AE8D-613AC97AD7A0}"/>
              </a:ext>
            </a:extLst>
          </p:cNvPr>
          <p:cNvSpPr txBox="1"/>
          <p:nvPr/>
        </p:nvSpPr>
        <p:spPr>
          <a:xfrm>
            <a:off x="1828800" y="3747392"/>
            <a:ext cx="80741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latin typeface="Exo 2" panose="00000500000000000000" pitchFamily="2" charset="-52"/>
              </a:rPr>
              <a:t>Неблокирующий ввод-вывод в JAVA NIO</a:t>
            </a:r>
            <a:endParaRPr lang="ru-RU" sz="40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CA54B069-CDE6-4EC4-9E4E-5958A29D732E}"/>
              </a:ext>
            </a:extLst>
          </p:cNvPr>
          <p:cNvSpPr/>
          <p:nvPr/>
        </p:nvSpPr>
        <p:spPr>
          <a:xfrm>
            <a:off x="-392257" y="443119"/>
            <a:ext cx="784514" cy="784514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93022E88-7728-4D9B-A5FD-D1824130D183}"/>
              </a:ext>
            </a:extLst>
          </p:cNvPr>
          <p:cNvSpPr/>
          <p:nvPr/>
        </p:nvSpPr>
        <p:spPr>
          <a:xfrm>
            <a:off x="-373676" y="5639305"/>
            <a:ext cx="1706202" cy="1706202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xmlns="" id="{1FB99717-E207-4AA1-A5F8-7AF25069BA55}"/>
              </a:ext>
            </a:extLst>
          </p:cNvPr>
          <p:cNvSpPr/>
          <p:nvPr/>
        </p:nvSpPr>
        <p:spPr>
          <a:xfrm>
            <a:off x="2405062" y="5001130"/>
            <a:ext cx="638175" cy="638175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xmlns="" id="{089CB80E-9528-4AFD-87B3-B74B501BE4D5}"/>
              </a:ext>
            </a:extLst>
          </p:cNvPr>
          <p:cNvSpPr/>
          <p:nvPr/>
        </p:nvSpPr>
        <p:spPr>
          <a:xfrm flipV="1">
            <a:off x="2296282" y="1118853"/>
            <a:ext cx="217560" cy="217560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C2BF94BB-F43A-4DF2-A8B9-2601E7FFECA8}"/>
              </a:ext>
            </a:extLst>
          </p:cNvPr>
          <p:cNvSpPr/>
          <p:nvPr/>
        </p:nvSpPr>
        <p:spPr>
          <a:xfrm>
            <a:off x="5517356" y="1235119"/>
            <a:ext cx="223837" cy="218862"/>
          </a:xfrm>
          <a:prstGeom prst="ellipse">
            <a:avLst/>
          </a:prstGeom>
          <a:solidFill>
            <a:srgbClr val="0D9F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E3CAA7EE-9E45-463C-90E4-819C6870CC53}"/>
              </a:ext>
            </a:extLst>
          </p:cNvPr>
          <p:cNvSpPr/>
          <p:nvPr/>
        </p:nvSpPr>
        <p:spPr>
          <a:xfrm>
            <a:off x="5517356" y="2330494"/>
            <a:ext cx="223837" cy="218862"/>
          </a:xfrm>
          <a:prstGeom prst="ellipse">
            <a:avLst/>
          </a:prstGeom>
          <a:solidFill>
            <a:srgbClr val="0D9F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136FB56A-640F-478B-8F8A-5E333114F647}"/>
              </a:ext>
            </a:extLst>
          </p:cNvPr>
          <p:cNvSpPr/>
          <p:nvPr/>
        </p:nvSpPr>
        <p:spPr>
          <a:xfrm>
            <a:off x="6450809" y="2330494"/>
            <a:ext cx="223838" cy="218862"/>
          </a:xfrm>
          <a:prstGeom prst="ellipse">
            <a:avLst/>
          </a:prstGeom>
          <a:solidFill>
            <a:srgbClr val="0D9F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xmlns="" id="{13CD909B-C3CC-4904-9D3B-9E423772009A}"/>
              </a:ext>
            </a:extLst>
          </p:cNvPr>
          <p:cNvSpPr/>
          <p:nvPr/>
        </p:nvSpPr>
        <p:spPr>
          <a:xfrm flipV="1">
            <a:off x="3515105" y="1719629"/>
            <a:ext cx="528258" cy="528258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xmlns="" id="{30FE2BB9-7863-4CC3-B400-56BCF75D6DE3}"/>
              </a:ext>
            </a:extLst>
          </p:cNvPr>
          <p:cNvSpPr/>
          <p:nvPr/>
        </p:nvSpPr>
        <p:spPr>
          <a:xfrm flipV="1">
            <a:off x="4867798" y="-359741"/>
            <a:ext cx="528258" cy="528258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xmlns="" id="{5876C0F2-44E3-462E-A1EB-42C0AFD17EC3}"/>
              </a:ext>
            </a:extLst>
          </p:cNvPr>
          <p:cNvSpPr/>
          <p:nvPr/>
        </p:nvSpPr>
        <p:spPr>
          <a:xfrm flipV="1">
            <a:off x="11251250" y="6492406"/>
            <a:ext cx="940750" cy="940750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xmlns="" id="{F95B1956-EEA4-4363-BB32-72C6E37E4F83}"/>
              </a:ext>
            </a:extLst>
          </p:cNvPr>
          <p:cNvSpPr/>
          <p:nvPr/>
        </p:nvSpPr>
        <p:spPr>
          <a:xfrm flipV="1">
            <a:off x="10222055" y="5044942"/>
            <a:ext cx="246509" cy="246509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xmlns="" id="{A2601BFF-44A4-4EA0-82F5-FFF0CF83F3B4}"/>
              </a:ext>
            </a:extLst>
          </p:cNvPr>
          <p:cNvSpPr/>
          <p:nvPr/>
        </p:nvSpPr>
        <p:spPr>
          <a:xfrm flipV="1">
            <a:off x="10042689" y="1118853"/>
            <a:ext cx="605240" cy="605240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88E0263A-7877-42C0-9607-7AAB53AED999}"/>
              </a:ext>
            </a:extLst>
          </p:cNvPr>
          <p:cNvSpPr/>
          <p:nvPr/>
        </p:nvSpPr>
        <p:spPr>
          <a:xfrm flipH="1" flipV="1">
            <a:off x="8923903" y="562104"/>
            <a:ext cx="171191" cy="171191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xmlns="" id="{F3581618-88E6-4DB7-B07A-7FC2ABC8C7B7}"/>
              </a:ext>
            </a:extLst>
          </p:cNvPr>
          <p:cNvSpPr/>
          <p:nvPr/>
        </p:nvSpPr>
        <p:spPr>
          <a:xfrm flipV="1">
            <a:off x="6917201" y="5800328"/>
            <a:ext cx="1194924" cy="1194924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193BDD1B-6ADD-4C09-9F64-E51BB5EFA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205211"/>
            <a:ext cx="2743200" cy="365125"/>
          </a:xfrm>
        </p:spPr>
        <p:txBody>
          <a:bodyPr/>
          <a:lstStyle/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1</a:t>
            </a:fld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3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:a16="http://schemas.microsoft.com/office/drawing/2014/main" xmlns="" id="{5CA47714-A5D2-49F9-AAB2-449E1164A452}"/>
              </a:ext>
            </a:extLst>
          </p:cNvPr>
          <p:cNvSpPr/>
          <p:nvPr/>
        </p:nvSpPr>
        <p:spPr>
          <a:xfrm>
            <a:off x="2040572" y="-690891"/>
            <a:ext cx="8138566" cy="8138566"/>
          </a:xfrm>
          <a:prstGeom prst="ellipse">
            <a:avLst/>
          </a:prstGeom>
          <a:solidFill>
            <a:schemeClr val="bg1"/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F5DF4C8-0FDE-4B70-81EE-5A9B8C9E5CB8}"/>
              </a:ext>
            </a:extLst>
          </p:cNvPr>
          <p:cNvSpPr txBox="1"/>
          <p:nvPr/>
        </p:nvSpPr>
        <p:spPr>
          <a:xfrm>
            <a:off x="2373755" y="5385099"/>
            <a:ext cx="170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Exo 2" panose="00000500000000000000" pitchFamily="2" charset="-52"/>
              </a:rPr>
              <a:t>API</a:t>
            </a:r>
            <a:endParaRPr lang="ru-RU" sz="36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xmlns="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xmlns="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xmlns="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xmlns="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xmlns="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121774D-1DD4-4523-8877-C61387EA6E72}"/>
              </a:ext>
            </a:extLst>
          </p:cNvPr>
          <p:cNvSpPr txBox="1"/>
          <p:nvPr/>
        </p:nvSpPr>
        <p:spPr>
          <a:xfrm>
            <a:off x="3226815" y="214373"/>
            <a:ext cx="5792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Exo 2" panose="00000500000000000000" pitchFamily="2" charset="-52"/>
              </a:rPr>
              <a:t>Java </a:t>
            </a:r>
            <a:r>
              <a:rPr lang="en-US" sz="4400" dirty="0" smtClean="0">
                <a:latin typeface="Exo 2" panose="00000500000000000000" pitchFamily="2" charset="-52"/>
              </a:rPr>
              <a:t>NIO Channel</a:t>
            </a:r>
            <a:endParaRPr lang="ru-RU" sz="4400" dirty="0">
              <a:latin typeface="Exo 2" panose="00000500000000000000" pitchFamily="2" charset="-5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E116D8A-1FF0-46B6-BFD7-740D84B05439}"/>
              </a:ext>
            </a:extLst>
          </p:cNvPr>
          <p:cNvSpPr txBox="1"/>
          <p:nvPr/>
        </p:nvSpPr>
        <p:spPr>
          <a:xfrm>
            <a:off x="2761696" y="1551869"/>
            <a:ext cx="743526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Exo 2" panose="00000500000000000000" pitchFamily="2" charset="-52"/>
              </a:rPr>
              <a:t>RandomAccessFile</a:t>
            </a:r>
            <a:r>
              <a:rPr lang="en-US" sz="2000" dirty="0">
                <a:latin typeface="Exo 2" panose="00000500000000000000" pitchFamily="2" charset="-52"/>
              </a:rPr>
              <a:t> </a:t>
            </a:r>
            <a:r>
              <a:rPr lang="en-US" sz="2000" dirty="0" err="1">
                <a:latin typeface="Exo 2" panose="00000500000000000000" pitchFamily="2" charset="-52"/>
              </a:rPr>
              <a:t>aFile</a:t>
            </a:r>
            <a:r>
              <a:rPr lang="en-US" sz="2000" dirty="0">
                <a:latin typeface="Exo 2" panose="00000500000000000000" pitchFamily="2" charset="-52"/>
              </a:rPr>
              <a:t> = new </a:t>
            </a:r>
            <a:r>
              <a:rPr lang="en-US" sz="2000" dirty="0" err="1">
                <a:latin typeface="Exo 2" panose="00000500000000000000" pitchFamily="2" charset="-52"/>
              </a:rPr>
              <a:t>RandomAccessFile</a:t>
            </a:r>
            <a:r>
              <a:rPr lang="en-US" sz="2000" dirty="0">
                <a:latin typeface="Exo 2" panose="00000500000000000000" pitchFamily="2" charset="-52"/>
              </a:rPr>
              <a:t>("C:/</a:t>
            </a:r>
            <a:r>
              <a:rPr lang="en-US" sz="2000" dirty="0" err="1">
                <a:latin typeface="Exo 2" panose="00000500000000000000" pitchFamily="2" charset="-52"/>
              </a:rPr>
              <a:t>javarush</a:t>
            </a:r>
            <a:r>
              <a:rPr lang="en-US" sz="2000" dirty="0">
                <a:latin typeface="Exo 2" panose="00000500000000000000" pitchFamily="2" charset="-52"/>
              </a:rPr>
              <a:t>/file.txt", "</a:t>
            </a:r>
            <a:r>
              <a:rPr lang="en-US" sz="2000" dirty="0" err="1">
                <a:latin typeface="Exo 2" panose="00000500000000000000" pitchFamily="2" charset="-52"/>
              </a:rPr>
              <a:t>rw</a:t>
            </a:r>
            <a:r>
              <a:rPr lang="en-US" sz="2000" dirty="0">
                <a:latin typeface="Exo 2" panose="00000500000000000000" pitchFamily="2" charset="-52"/>
              </a:rPr>
              <a:t>");</a:t>
            </a:r>
          </a:p>
          <a:p>
            <a:r>
              <a:rPr lang="en-US" sz="2000" dirty="0" err="1">
                <a:latin typeface="Exo 2" panose="00000500000000000000" pitchFamily="2" charset="-52"/>
              </a:rPr>
              <a:t>FileChannel</a:t>
            </a:r>
            <a:r>
              <a:rPr lang="en-US" sz="2000" dirty="0">
                <a:latin typeface="Exo 2" panose="00000500000000000000" pitchFamily="2" charset="-52"/>
              </a:rPr>
              <a:t> </a:t>
            </a:r>
            <a:r>
              <a:rPr lang="en-US" sz="2000" dirty="0" err="1">
                <a:latin typeface="Exo 2" panose="00000500000000000000" pitchFamily="2" charset="-52"/>
              </a:rPr>
              <a:t>inChannel</a:t>
            </a:r>
            <a:r>
              <a:rPr lang="en-US" sz="2000" dirty="0">
                <a:latin typeface="Exo 2" panose="00000500000000000000" pitchFamily="2" charset="-52"/>
              </a:rPr>
              <a:t> = </a:t>
            </a:r>
            <a:r>
              <a:rPr lang="en-US" sz="2000" b="1" dirty="0" err="1">
                <a:latin typeface="Exo 2" panose="00000500000000000000" pitchFamily="2" charset="-52"/>
              </a:rPr>
              <a:t>aFile.getChannel</a:t>
            </a:r>
            <a:r>
              <a:rPr lang="en-US" sz="2000" dirty="0">
                <a:latin typeface="Exo 2" panose="00000500000000000000" pitchFamily="2" charset="-52"/>
              </a:rPr>
              <a:t>();</a:t>
            </a:r>
          </a:p>
          <a:p>
            <a:r>
              <a:rPr lang="en-US" sz="2000" dirty="0" err="1">
                <a:latin typeface="Exo 2" panose="00000500000000000000" pitchFamily="2" charset="-52"/>
              </a:rPr>
              <a:t>ByteBuffer</a:t>
            </a:r>
            <a:r>
              <a:rPr lang="en-US" sz="2000" dirty="0">
                <a:latin typeface="Exo 2" panose="00000500000000000000" pitchFamily="2" charset="-52"/>
              </a:rPr>
              <a:t> </a:t>
            </a:r>
            <a:r>
              <a:rPr lang="en-US" sz="2000" dirty="0" err="1">
                <a:latin typeface="Exo 2" panose="00000500000000000000" pitchFamily="2" charset="-52"/>
              </a:rPr>
              <a:t>buf</a:t>
            </a:r>
            <a:r>
              <a:rPr lang="en-US" sz="2000" dirty="0">
                <a:latin typeface="Exo 2" panose="00000500000000000000" pitchFamily="2" charset="-52"/>
              </a:rPr>
              <a:t> = </a:t>
            </a:r>
            <a:r>
              <a:rPr lang="en-US" sz="2000" dirty="0" err="1">
                <a:latin typeface="Exo 2" panose="00000500000000000000" pitchFamily="2" charset="-52"/>
              </a:rPr>
              <a:t>ByteBuffer.allocate</a:t>
            </a:r>
            <a:r>
              <a:rPr lang="en-US" sz="2000" dirty="0">
                <a:latin typeface="Exo 2" panose="00000500000000000000" pitchFamily="2" charset="-52"/>
              </a:rPr>
              <a:t>(100);</a:t>
            </a:r>
          </a:p>
          <a:p>
            <a:r>
              <a:rPr lang="en-US" sz="2000" dirty="0" err="1">
                <a:latin typeface="Exo 2" panose="00000500000000000000" pitchFamily="2" charset="-52"/>
              </a:rPr>
              <a:t>int</a:t>
            </a:r>
            <a:r>
              <a:rPr lang="en-US" sz="2000" dirty="0">
                <a:latin typeface="Exo 2" panose="00000500000000000000" pitchFamily="2" charset="-52"/>
              </a:rPr>
              <a:t> </a:t>
            </a:r>
            <a:r>
              <a:rPr lang="en-US" sz="2000" dirty="0" err="1">
                <a:latin typeface="Exo 2" panose="00000500000000000000" pitchFamily="2" charset="-52"/>
              </a:rPr>
              <a:t>bytesRead</a:t>
            </a:r>
            <a:r>
              <a:rPr lang="en-US" sz="2000" dirty="0">
                <a:latin typeface="Exo 2" panose="00000500000000000000" pitchFamily="2" charset="-52"/>
              </a:rPr>
              <a:t> = </a:t>
            </a:r>
            <a:r>
              <a:rPr lang="en-US" sz="2000" dirty="0" err="1">
                <a:latin typeface="Exo 2" panose="00000500000000000000" pitchFamily="2" charset="-52"/>
              </a:rPr>
              <a:t>inChannel.read</a:t>
            </a:r>
            <a:r>
              <a:rPr lang="en-US" sz="2000" dirty="0">
                <a:latin typeface="Exo 2" panose="00000500000000000000" pitchFamily="2" charset="-52"/>
              </a:rPr>
              <a:t>(</a:t>
            </a:r>
            <a:r>
              <a:rPr lang="en-US" sz="2000" dirty="0" err="1">
                <a:latin typeface="Exo 2" panose="00000500000000000000" pitchFamily="2" charset="-52"/>
              </a:rPr>
              <a:t>buf</a:t>
            </a:r>
            <a:r>
              <a:rPr lang="en-US" sz="2000" dirty="0">
                <a:latin typeface="Exo 2" panose="00000500000000000000" pitchFamily="2" charset="-52"/>
              </a:rPr>
              <a:t>);</a:t>
            </a:r>
          </a:p>
          <a:p>
            <a:r>
              <a:rPr lang="en-US" sz="2000" b="1" dirty="0">
                <a:latin typeface="Exo 2" panose="00000500000000000000" pitchFamily="2" charset="-52"/>
              </a:rPr>
              <a:t>while</a:t>
            </a:r>
            <a:r>
              <a:rPr lang="en-US" sz="2000" dirty="0">
                <a:latin typeface="Exo 2" panose="00000500000000000000" pitchFamily="2" charset="-52"/>
              </a:rPr>
              <a:t> (</a:t>
            </a:r>
            <a:r>
              <a:rPr lang="en-US" sz="2000" dirty="0" err="1">
                <a:latin typeface="Exo 2" panose="00000500000000000000" pitchFamily="2" charset="-52"/>
              </a:rPr>
              <a:t>bytesRead</a:t>
            </a:r>
            <a:r>
              <a:rPr lang="en-US" sz="2000" dirty="0">
                <a:latin typeface="Exo 2" panose="00000500000000000000" pitchFamily="2" charset="-52"/>
              </a:rPr>
              <a:t> != -1) {</a:t>
            </a:r>
          </a:p>
          <a:p>
            <a:r>
              <a:rPr lang="en-US" sz="2000" dirty="0">
                <a:latin typeface="Exo 2" panose="00000500000000000000" pitchFamily="2" charset="-52"/>
              </a:rPr>
              <a:t>  </a:t>
            </a:r>
            <a:r>
              <a:rPr lang="en-US" sz="2000" dirty="0" err="1">
                <a:latin typeface="Exo 2" panose="00000500000000000000" pitchFamily="2" charset="-52"/>
              </a:rPr>
              <a:t>System.out.println</a:t>
            </a:r>
            <a:r>
              <a:rPr lang="en-US" sz="2000" dirty="0">
                <a:latin typeface="Exo 2" panose="00000500000000000000" pitchFamily="2" charset="-52"/>
              </a:rPr>
              <a:t>("Read " + </a:t>
            </a:r>
            <a:r>
              <a:rPr lang="en-US" sz="2000" dirty="0" err="1">
                <a:latin typeface="Exo 2" panose="00000500000000000000" pitchFamily="2" charset="-52"/>
              </a:rPr>
              <a:t>bytesRead</a:t>
            </a:r>
            <a:r>
              <a:rPr lang="en-US" sz="2000" dirty="0">
                <a:latin typeface="Exo 2" panose="00000500000000000000" pitchFamily="2" charset="-52"/>
              </a:rPr>
              <a:t>);</a:t>
            </a:r>
          </a:p>
          <a:p>
            <a:r>
              <a:rPr lang="en-US" sz="2000" dirty="0">
                <a:latin typeface="Exo 2" panose="00000500000000000000" pitchFamily="2" charset="-52"/>
              </a:rPr>
              <a:t>  </a:t>
            </a:r>
            <a:r>
              <a:rPr lang="en-US" sz="2000" dirty="0" err="1">
                <a:latin typeface="Exo 2" panose="00000500000000000000" pitchFamily="2" charset="-52"/>
              </a:rPr>
              <a:t>buf.flip</a:t>
            </a:r>
            <a:r>
              <a:rPr lang="en-US" sz="2000" dirty="0">
                <a:latin typeface="Exo 2" panose="00000500000000000000" pitchFamily="2" charset="-52"/>
              </a:rPr>
              <a:t>();</a:t>
            </a:r>
          </a:p>
          <a:p>
            <a:r>
              <a:rPr lang="en-US" sz="2000" dirty="0">
                <a:latin typeface="Exo 2" panose="00000500000000000000" pitchFamily="2" charset="-52"/>
              </a:rPr>
              <a:t>	  </a:t>
            </a:r>
            <a:r>
              <a:rPr lang="en-US" sz="2000" b="1" dirty="0">
                <a:latin typeface="Exo 2" panose="00000500000000000000" pitchFamily="2" charset="-52"/>
              </a:rPr>
              <a:t>while</a:t>
            </a:r>
            <a:r>
              <a:rPr lang="en-US" sz="2000" dirty="0">
                <a:latin typeface="Exo 2" panose="00000500000000000000" pitchFamily="2" charset="-52"/>
              </a:rPr>
              <a:t>(</a:t>
            </a:r>
            <a:r>
              <a:rPr lang="en-US" sz="2000" dirty="0" err="1">
                <a:latin typeface="Exo 2" panose="00000500000000000000" pitchFamily="2" charset="-52"/>
              </a:rPr>
              <a:t>buf.hasRemaining</a:t>
            </a:r>
            <a:r>
              <a:rPr lang="en-US" sz="2000" dirty="0">
                <a:latin typeface="Exo 2" panose="00000500000000000000" pitchFamily="2" charset="-52"/>
              </a:rPr>
              <a:t>()){</a:t>
            </a:r>
          </a:p>
          <a:p>
            <a:r>
              <a:rPr lang="en-US" sz="2000" dirty="0">
                <a:latin typeface="Exo 2" panose="00000500000000000000" pitchFamily="2" charset="-52"/>
              </a:rPr>
              <a:t>	      </a:t>
            </a:r>
            <a:r>
              <a:rPr lang="en-US" sz="2000" dirty="0" err="1">
                <a:latin typeface="Exo 2" panose="00000500000000000000" pitchFamily="2" charset="-52"/>
              </a:rPr>
              <a:t>System.out.print</a:t>
            </a:r>
            <a:r>
              <a:rPr lang="en-US" sz="2000" dirty="0">
                <a:latin typeface="Exo 2" panose="00000500000000000000" pitchFamily="2" charset="-52"/>
              </a:rPr>
              <a:t>((char) </a:t>
            </a:r>
            <a:r>
              <a:rPr lang="en-US" sz="2000" dirty="0" err="1">
                <a:latin typeface="Exo 2" panose="00000500000000000000" pitchFamily="2" charset="-52"/>
              </a:rPr>
              <a:t>buf.get</a:t>
            </a:r>
            <a:r>
              <a:rPr lang="en-US" sz="2000" dirty="0">
                <a:latin typeface="Exo 2" panose="00000500000000000000" pitchFamily="2" charset="-52"/>
              </a:rPr>
              <a:t>());</a:t>
            </a:r>
          </a:p>
          <a:p>
            <a:r>
              <a:rPr lang="en-US" sz="2000" dirty="0">
                <a:latin typeface="Exo 2" panose="00000500000000000000" pitchFamily="2" charset="-52"/>
              </a:rPr>
              <a:t>	  }</a:t>
            </a:r>
          </a:p>
          <a:p>
            <a:r>
              <a:rPr lang="en-US" sz="2000" dirty="0">
                <a:latin typeface="Exo 2" panose="00000500000000000000" pitchFamily="2" charset="-52"/>
              </a:rPr>
              <a:t>  </a:t>
            </a:r>
            <a:r>
              <a:rPr lang="en-US" sz="2000" dirty="0" err="1">
                <a:latin typeface="Exo 2" panose="00000500000000000000" pitchFamily="2" charset="-52"/>
              </a:rPr>
              <a:t>buf.clear</a:t>
            </a:r>
            <a:r>
              <a:rPr lang="en-US" sz="2000" dirty="0">
                <a:latin typeface="Exo 2" panose="00000500000000000000" pitchFamily="2" charset="-52"/>
              </a:rPr>
              <a:t>();</a:t>
            </a:r>
          </a:p>
          <a:p>
            <a:r>
              <a:rPr lang="en-US" sz="2000" dirty="0">
                <a:latin typeface="Exo 2" panose="00000500000000000000" pitchFamily="2" charset="-52"/>
              </a:rPr>
              <a:t>  </a:t>
            </a:r>
            <a:r>
              <a:rPr lang="en-US" sz="2000" dirty="0" err="1">
                <a:latin typeface="Exo 2" panose="00000500000000000000" pitchFamily="2" charset="-52"/>
              </a:rPr>
              <a:t>bytesRead</a:t>
            </a:r>
            <a:r>
              <a:rPr lang="en-US" sz="2000" dirty="0">
                <a:latin typeface="Exo 2" panose="00000500000000000000" pitchFamily="2" charset="-52"/>
              </a:rPr>
              <a:t> = </a:t>
            </a:r>
            <a:r>
              <a:rPr lang="en-US" sz="2000" dirty="0" err="1">
                <a:latin typeface="Exo 2" panose="00000500000000000000" pitchFamily="2" charset="-52"/>
              </a:rPr>
              <a:t>inChannel.read</a:t>
            </a:r>
            <a:r>
              <a:rPr lang="en-US" sz="2000" dirty="0">
                <a:latin typeface="Exo 2" panose="00000500000000000000" pitchFamily="2" charset="-52"/>
              </a:rPr>
              <a:t>(</a:t>
            </a:r>
            <a:r>
              <a:rPr lang="en-US" sz="2000" dirty="0" err="1">
                <a:latin typeface="Exo 2" panose="00000500000000000000" pitchFamily="2" charset="-52"/>
              </a:rPr>
              <a:t>buf</a:t>
            </a:r>
            <a:r>
              <a:rPr lang="en-US" sz="2000" dirty="0">
                <a:latin typeface="Exo 2" panose="00000500000000000000" pitchFamily="2" charset="-52"/>
              </a:rPr>
              <a:t>);</a:t>
            </a:r>
          </a:p>
          <a:p>
            <a:r>
              <a:rPr lang="en-US" sz="2000" dirty="0">
                <a:latin typeface="Exo 2" panose="00000500000000000000" pitchFamily="2" charset="-52"/>
              </a:rPr>
              <a:t>}</a:t>
            </a:r>
          </a:p>
          <a:p>
            <a:r>
              <a:rPr lang="en-US" sz="2000" dirty="0" err="1">
                <a:latin typeface="Exo 2" panose="00000500000000000000" pitchFamily="2" charset="-52"/>
              </a:rPr>
              <a:t>aFile.close</a:t>
            </a:r>
            <a:r>
              <a:rPr lang="en-US" sz="2000" dirty="0">
                <a:latin typeface="Exo 2" panose="00000500000000000000" pitchFamily="2" charset="-52"/>
              </a:rPr>
              <a:t>();</a:t>
            </a: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xmlns="" id="{52E75C8E-72F2-48C1-8CF2-7779C02DBE44}"/>
              </a:ext>
            </a:extLst>
          </p:cNvPr>
          <p:cNvSpPr/>
          <p:nvPr/>
        </p:nvSpPr>
        <p:spPr>
          <a:xfrm>
            <a:off x="689292" y="2312723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34E5BBDB-0E01-48FC-B261-608F585B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0439" y="6367106"/>
            <a:ext cx="2743200" cy="365125"/>
          </a:xfrm>
        </p:spPr>
        <p:txBody>
          <a:bodyPr/>
          <a:lstStyle/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10</a:t>
            </a:fld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61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:a16="http://schemas.microsoft.com/office/drawing/2014/main" xmlns="" id="{5CA47714-A5D2-49F9-AAB2-449E1164A452}"/>
              </a:ext>
            </a:extLst>
          </p:cNvPr>
          <p:cNvSpPr/>
          <p:nvPr/>
        </p:nvSpPr>
        <p:spPr>
          <a:xfrm>
            <a:off x="1686375" y="-682978"/>
            <a:ext cx="9092461" cy="8138566"/>
          </a:xfrm>
          <a:prstGeom prst="ellipse">
            <a:avLst/>
          </a:prstGeom>
          <a:solidFill>
            <a:srgbClr val="0FB4E7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xmlns="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xmlns="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xmlns="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xmlns="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xmlns="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121774D-1DD4-4523-8877-C61387EA6E72}"/>
              </a:ext>
            </a:extLst>
          </p:cNvPr>
          <p:cNvSpPr txBox="1"/>
          <p:nvPr/>
        </p:nvSpPr>
        <p:spPr>
          <a:xfrm>
            <a:off x="3514348" y="-163046"/>
            <a:ext cx="5235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  <a:latin typeface="Exo 2" panose="00000500000000000000" pitchFamily="2" charset="-52"/>
              </a:rPr>
              <a:t>Каналы</a:t>
            </a:r>
            <a:endParaRPr lang="ru-RU" sz="44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E116D8A-1FF0-46B6-BFD7-740D84B05439}"/>
              </a:ext>
            </a:extLst>
          </p:cNvPr>
          <p:cNvSpPr txBox="1"/>
          <p:nvPr/>
        </p:nvSpPr>
        <p:spPr>
          <a:xfrm>
            <a:off x="2172549" y="1616547"/>
            <a:ext cx="91095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Exo 2" panose="00000500000000000000" pitchFamily="2" charset="-52"/>
              </a:rPr>
              <a:t>FileChannel</a:t>
            </a:r>
            <a:r>
              <a:rPr lang="en-US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— </a:t>
            </a: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работа с файлами</a:t>
            </a:r>
          </a:p>
          <a:p>
            <a:r>
              <a:rPr lang="en-US" sz="2400" b="1" dirty="0" err="1" smtClean="0">
                <a:solidFill>
                  <a:schemeClr val="bg1"/>
                </a:solidFill>
                <a:latin typeface="Exo 2" panose="00000500000000000000" pitchFamily="2" charset="-52"/>
              </a:rPr>
              <a:t>DatagramChannel</a:t>
            </a:r>
            <a:r>
              <a:rPr lang="en-US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— </a:t>
            </a: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канал для работы по 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UDP-</a:t>
            </a: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соединению</a:t>
            </a:r>
          </a:p>
          <a:p>
            <a:r>
              <a:rPr lang="en-US" sz="2400" b="1" dirty="0" err="1" smtClean="0">
                <a:solidFill>
                  <a:schemeClr val="bg1"/>
                </a:solidFill>
                <a:latin typeface="Exo 2" panose="00000500000000000000" pitchFamily="2" charset="-52"/>
              </a:rPr>
              <a:t>SocketChannel</a:t>
            </a:r>
            <a:r>
              <a:rPr lang="en-US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— </a:t>
            </a: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канал для работы по 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TCP-</a:t>
            </a: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соединению</a:t>
            </a:r>
          </a:p>
          <a:p>
            <a:r>
              <a:rPr lang="en-US" sz="2400" b="1" dirty="0" err="1" smtClean="0">
                <a:solidFill>
                  <a:schemeClr val="bg1"/>
                </a:solidFill>
                <a:latin typeface="Exo 2" panose="00000500000000000000" pitchFamily="2" charset="-52"/>
              </a:rPr>
              <a:t>ServerSocketChannel</a:t>
            </a:r>
            <a:r>
              <a:rPr lang="en-US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содержит в себе </a:t>
            </a:r>
            <a:r>
              <a:rPr lang="en-US" sz="2400" b="1" dirty="0" err="1">
                <a:solidFill>
                  <a:schemeClr val="bg1"/>
                </a:solidFill>
                <a:latin typeface="Exo 2" panose="00000500000000000000" pitchFamily="2" charset="-52"/>
              </a:rPr>
              <a:t>SocketChannel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и схож с принципом работы веб-сервера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xmlns="" id="{DA50B600-A805-4643-9DAC-CB93D990650D}"/>
              </a:ext>
            </a:extLst>
          </p:cNvPr>
          <p:cNvSpPr/>
          <p:nvPr/>
        </p:nvSpPr>
        <p:spPr>
          <a:xfrm>
            <a:off x="733807" y="3140041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Номер слайда 2">
            <a:extLst>
              <a:ext uri="{FF2B5EF4-FFF2-40B4-BE49-F238E27FC236}">
                <a16:creationId xmlns:a16="http://schemas.microsoft.com/office/drawing/2014/main" xmlns="" id="{34E5BBDB-0E01-48FC-B261-608F585B2801}"/>
              </a:ext>
            </a:extLst>
          </p:cNvPr>
          <p:cNvSpPr txBox="1">
            <a:spLocks/>
          </p:cNvSpPr>
          <p:nvPr/>
        </p:nvSpPr>
        <p:spPr>
          <a:xfrm>
            <a:off x="9352839" y="65195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11</a:t>
            </a:fld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70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:a16="http://schemas.microsoft.com/office/drawing/2014/main" xmlns="" id="{5CA47714-A5D2-49F9-AAB2-449E1164A452}"/>
              </a:ext>
            </a:extLst>
          </p:cNvPr>
          <p:cNvSpPr/>
          <p:nvPr/>
        </p:nvSpPr>
        <p:spPr>
          <a:xfrm>
            <a:off x="2026717" y="-690891"/>
            <a:ext cx="8138566" cy="8138566"/>
          </a:xfrm>
          <a:prstGeom prst="ellipse">
            <a:avLst/>
          </a:prstGeom>
          <a:solidFill>
            <a:schemeClr val="bg1"/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F5DF4C8-0FDE-4B70-81EE-5A9B8C9E5CB8}"/>
              </a:ext>
            </a:extLst>
          </p:cNvPr>
          <p:cNvSpPr txBox="1"/>
          <p:nvPr/>
        </p:nvSpPr>
        <p:spPr>
          <a:xfrm>
            <a:off x="2373755" y="5385099"/>
            <a:ext cx="170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Exo 2" panose="00000500000000000000" pitchFamily="2" charset="-52"/>
              </a:rPr>
              <a:t>API</a:t>
            </a:r>
            <a:endParaRPr lang="ru-RU" sz="36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xmlns="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xmlns="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xmlns="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xmlns="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xmlns="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121774D-1DD4-4523-8877-C61387EA6E72}"/>
              </a:ext>
            </a:extLst>
          </p:cNvPr>
          <p:cNvSpPr txBox="1"/>
          <p:nvPr/>
        </p:nvSpPr>
        <p:spPr>
          <a:xfrm>
            <a:off x="3226815" y="214373"/>
            <a:ext cx="5792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Exo 2" panose="00000500000000000000" pitchFamily="2" charset="-52"/>
              </a:rPr>
              <a:t>Selector</a:t>
            </a:r>
            <a:endParaRPr lang="ru-RU" sz="4400" dirty="0">
              <a:latin typeface="Exo 2" panose="00000500000000000000" pitchFamily="2" charset="-5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E116D8A-1FF0-46B6-BFD7-740D84B05439}"/>
              </a:ext>
            </a:extLst>
          </p:cNvPr>
          <p:cNvSpPr txBox="1"/>
          <p:nvPr/>
        </p:nvSpPr>
        <p:spPr>
          <a:xfrm>
            <a:off x="2677403" y="4129352"/>
            <a:ext cx="74352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Exo 2" panose="00000500000000000000" pitchFamily="2" charset="-52"/>
              </a:rPr>
              <a:t>Selector </a:t>
            </a:r>
            <a:r>
              <a:rPr lang="en-US" sz="2000" dirty="0" err="1">
                <a:latin typeface="Exo 2" panose="00000500000000000000" pitchFamily="2" charset="-52"/>
              </a:rPr>
              <a:t>selector</a:t>
            </a:r>
            <a:r>
              <a:rPr lang="en-US" sz="2000" dirty="0">
                <a:latin typeface="Exo 2" panose="00000500000000000000" pitchFamily="2" charset="-52"/>
              </a:rPr>
              <a:t> = </a:t>
            </a:r>
            <a:r>
              <a:rPr lang="en-US" sz="2000" dirty="0" err="1">
                <a:latin typeface="Exo 2" panose="00000500000000000000" pitchFamily="2" charset="-52"/>
              </a:rPr>
              <a:t>Selector.open</a:t>
            </a:r>
            <a:r>
              <a:rPr lang="en-US" sz="2000" dirty="0" smtClean="0">
                <a:latin typeface="Exo 2" panose="00000500000000000000" pitchFamily="2" charset="-52"/>
              </a:rPr>
              <a:t>();</a:t>
            </a:r>
            <a:endParaRPr lang="ru-RU" sz="2000" dirty="0" smtClean="0">
              <a:latin typeface="Exo 2" panose="00000500000000000000" pitchFamily="2" charset="-52"/>
            </a:endParaRPr>
          </a:p>
          <a:p>
            <a:r>
              <a:rPr lang="en-US" sz="2000" dirty="0" err="1">
                <a:latin typeface="Exo 2" panose="00000500000000000000" pitchFamily="2" charset="-52"/>
              </a:rPr>
              <a:t>SocketChannel</a:t>
            </a:r>
            <a:r>
              <a:rPr lang="en-US" sz="2000" dirty="0">
                <a:latin typeface="Exo 2" panose="00000500000000000000" pitchFamily="2" charset="-52"/>
              </a:rPr>
              <a:t> channel = </a:t>
            </a:r>
            <a:r>
              <a:rPr lang="en-US" sz="2000" dirty="0" err="1">
                <a:latin typeface="Exo 2" panose="00000500000000000000" pitchFamily="2" charset="-52"/>
              </a:rPr>
              <a:t>SocketChannel.open</a:t>
            </a:r>
            <a:r>
              <a:rPr lang="en-US" sz="2000" dirty="0">
                <a:latin typeface="Exo 2" panose="00000500000000000000" pitchFamily="2" charset="-52"/>
              </a:rPr>
              <a:t>();</a:t>
            </a:r>
          </a:p>
          <a:p>
            <a:r>
              <a:rPr lang="en-US" sz="2000" dirty="0" err="1" smtClean="0">
                <a:latin typeface="Exo 2" panose="00000500000000000000" pitchFamily="2" charset="-52"/>
              </a:rPr>
              <a:t>channel.configureBlocking</a:t>
            </a:r>
            <a:r>
              <a:rPr lang="en-US" sz="2000" dirty="0" smtClean="0">
                <a:latin typeface="Exo 2" panose="00000500000000000000" pitchFamily="2" charset="-52"/>
              </a:rPr>
              <a:t>(false</a:t>
            </a:r>
            <a:r>
              <a:rPr lang="en-US" sz="2000" dirty="0">
                <a:latin typeface="Exo 2" panose="00000500000000000000" pitchFamily="2" charset="-52"/>
              </a:rPr>
              <a:t>); // </a:t>
            </a:r>
            <a:r>
              <a:rPr lang="ru-RU" sz="2000" dirty="0">
                <a:latin typeface="Exo 2" panose="00000500000000000000" pitchFamily="2" charset="-52"/>
              </a:rPr>
              <a:t>неблокирующий режим</a:t>
            </a:r>
          </a:p>
          <a:p>
            <a:r>
              <a:rPr lang="en-US" sz="2000" dirty="0" err="1">
                <a:latin typeface="Exo 2" panose="00000500000000000000" pitchFamily="2" charset="-52"/>
              </a:rPr>
              <a:t>SelectionKey</a:t>
            </a:r>
            <a:r>
              <a:rPr lang="en-US" sz="2000" dirty="0">
                <a:latin typeface="Exo 2" panose="00000500000000000000" pitchFamily="2" charset="-52"/>
              </a:rPr>
              <a:t> key = </a:t>
            </a:r>
            <a:r>
              <a:rPr lang="en-US" sz="2000" dirty="0" err="1">
                <a:latin typeface="Exo 2" panose="00000500000000000000" pitchFamily="2" charset="-52"/>
              </a:rPr>
              <a:t>channel.register</a:t>
            </a:r>
            <a:r>
              <a:rPr lang="en-US" sz="2000" dirty="0">
                <a:latin typeface="Exo 2" panose="00000500000000000000" pitchFamily="2" charset="-52"/>
              </a:rPr>
              <a:t>(selector, </a:t>
            </a:r>
            <a:r>
              <a:rPr lang="en-US" sz="2000" dirty="0" err="1">
                <a:latin typeface="Exo 2" panose="00000500000000000000" pitchFamily="2" charset="-52"/>
              </a:rPr>
              <a:t>SelectionKey.OP_READ</a:t>
            </a:r>
            <a:r>
              <a:rPr lang="en-US" sz="2000" dirty="0">
                <a:latin typeface="Exo 2" panose="00000500000000000000" pitchFamily="2" charset="-52"/>
              </a:rPr>
              <a:t>);</a:t>
            </a: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xmlns="" id="{52E75C8E-72F2-48C1-8CF2-7779C02DBE44}"/>
              </a:ext>
            </a:extLst>
          </p:cNvPr>
          <p:cNvSpPr/>
          <p:nvPr/>
        </p:nvSpPr>
        <p:spPr>
          <a:xfrm>
            <a:off x="689292" y="2312723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34E5BBDB-0E01-48FC-B261-608F585B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0439" y="6367106"/>
            <a:ext cx="2743200" cy="365125"/>
          </a:xfrm>
        </p:spPr>
        <p:txBody>
          <a:bodyPr/>
          <a:lstStyle/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12</a:t>
            </a:fld>
            <a:endParaRPr lang="ru-RU">
              <a:solidFill>
                <a:schemeClr val="bg1"/>
              </a:solidFill>
            </a:endParaRPr>
          </a:p>
        </p:txBody>
      </p:sp>
      <p:pic>
        <p:nvPicPr>
          <p:cNvPr id="13" name="Рисунок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706" y="826570"/>
            <a:ext cx="3756943" cy="31032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334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:a16="http://schemas.microsoft.com/office/drawing/2014/main" xmlns="" id="{5CA47714-A5D2-49F9-AAB2-449E1164A452}"/>
              </a:ext>
            </a:extLst>
          </p:cNvPr>
          <p:cNvSpPr/>
          <p:nvPr/>
        </p:nvSpPr>
        <p:spPr>
          <a:xfrm>
            <a:off x="1686375" y="-682978"/>
            <a:ext cx="9092461" cy="8138566"/>
          </a:xfrm>
          <a:prstGeom prst="ellipse">
            <a:avLst/>
          </a:prstGeom>
          <a:solidFill>
            <a:srgbClr val="0FB4E7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xmlns="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xmlns="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xmlns="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xmlns="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xmlns="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121774D-1DD4-4523-8877-C61387EA6E72}"/>
              </a:ext>
            </a:extLst>
          </p:cNvPr>
          <p:cNvSpPr txBox="1"/>
          <p:nvPr/>
        </p:nvSpPr>
        <p:spPr>
          <a:xfrm>
            <a:off x="3514348" y="-163046"/>
            <a:ext cx="52352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Exo 2" panose="00000500000000000000" pitchFamily="2" charset="-52"/>
              </a:rPr>
              <a:t>Типы </a:t>
            </a:r>
            <a:r>
              <a:rPr lang="en-US" sz="4400" dirty="0" err="1">
                <a:solidFill>
                  <a:schemeClr val="bg1"/>
                </a:solidFill>
                <a:latin typeface="Exo 2" panose="00000500000000000000" pitchFamily="2" charset="-52"/>
              </a:rPr>
              <a:t>SelectionKey</a:t>
            </a:r>
            <a:endParaRPr lang="ru-RU" sz="44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E116D8A-1FF0-46B6-BFD7-740D84B05439}"/>
              </a:ext>
            </a:extLst>
          </p:cNvPr>
          <p:cNvSpPr txBox="1"/>
          <p:nvPr/>
        </p:nvSpPr>
        <p:spPr>
          <a:xfrm>
            <a:off x="2029294" y="1862811"/>
            <a:ext cx="9109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 smtClean="0">
                <a:solidFill>
                  <a:schemeClr val="bg1"/>
                </a:solidFill>
                <a:latin typeface="Exo 2" panose="00000500000000000000" pitchFamily="2" charset="-52"/>
              </a:rPr>
              <a:t>SelectionKey.OP_CONNECT</a:t>
            </a:r>
            <a:r>
              <a:rPr lang="ru-RU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— канал, который готов </a:t>
            </a:r>
            <a:endParaRPr lang="ru-RU" sz="2400" dirty="0" smtClean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к </a:t>
            </a: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подключению к серверу.</a:t>
            </a:r>
          </a:p>
          <a:p>
            <a:r>
              <a:rPr lang="ru-RU" sz="2400" b="1" dirty="0" err="1" smtClean="0">
                <a:solidFill>
                  <a:schemeClr val="bg1"/>
                </a:solidFill>
                <a:latin typeface="Exo 2" panose="00000500000000000000" pitchFamily="2" charset="-52"/>
              </a:rPr>
              <a:t>SelectionKey.OP_ACCEPT</a:t>
            </a:r>
            <a:r>
              <a:rPr lang="ru-RU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— канал, который готов принимать входящие соединения.</a:t>
            </a:r>
          </a:p>
          <a:p>
            <a:r>
              <a:rPr lang="ru-RU" sz="2400" b="1" dirty="0" err="1" smtClean="0">
                <a:solidFill>
                  <a:schemeClr val="bg1"/>
                </a:solidFill>
                <a:latin typeface="Exo 2" panose="00000500000000000000" pitchFamily="2" charset="-52"/>
              </a:rPr>
              <a:t>SelectionKey.OP_READ</a:t>
            </a:r>
            <a:r>
              <a:rPr lang="ru-RU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— канал, который готов к чтению данных.</a:t>
            </a:r>
          </a:p>
          <a:p>
            <a:r>
              <a:rPr lang="ru-RU" sz="2400" b="1" dirty="0" err="1" smtClean="0">
                <a:solidFill>
                  <a:schemeClr val="bg1"/>
                </a:solidFill>
                <a:latin typeface="Exo 2" panose="00000500000000000000" pitchFamily="2" charset="-52"/>
              </a:rPr>
              <a:t>SelectionKey.OP_WRITE</a:t>
            </a:r>
            <a:r>
              <a:rPr lang="ru-RU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— канал, который готов к записи данных</a:t>
            </a:r>
            <a:r>
              <a:rPr lang="ru-RU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.</a:t>
            </a:r>
          </a:p>
          <a:p>
            <a:endParaRPr lang="ru-RU" sz="2400" dirty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pPr lvl="4"/>
            <a:r>
              <a:rPr lang="en-US" sz="2400" b="1" dirty="0" err="1">
                <a:solidFill>
                  <a:schemeClr val="bg1"/>
                </a:solidFill>
                <a:latin typeface="Exo 2" panose="00000500000000000000" pitchFamily="2" charset="-52"/>
              </a:rPr>
              <a:t>key.isAcceptable</a:t>
            </a:r>
            <a:r>
              <a:rPr lang="en-US" sz="2400" b="1" dirty="0">
                <a:solidFill>
                  <a:schemeClr val="bg1"/>
                </a:solidFill>
                <a:latin typeface="Exo 2" panose="00000500000000000000" pitchFamily="2" charset="-52"/>
              </a:rPr>
              <a:t>();</a:t>
            </a:r>
          </a:p>
          <a:p>
            <a:pPr lvl="4"/>
            <a:r>
              <a:rPr lang="en-US" sz="2400" b="1" dirty="0" err="1">
                <a:solidFill>
                  <a:schemeClr val="bg1"/>
                </a:solidFill>
                <a:latin typeface="Exo 2" panose="00000500000000000000" pitchFamily="2" charset="-52"/>
              </a:rPr>
              <a:t>key.isConnectable</a:t>
            </a:r>
            <a:r>
              <a:rPr lang="en-US" sz="2400" b="1" dirty="0">
                <a:solidFill>
                  <a:schemeClr val="bg1"/>
                </a:solidFill>
                <a:latin typeface="Exo 2" panose="00000500000000000000" pitchFamily="2" charset="-52"/>
              </a:rPr>
              <a:t>();</a:t>
            </a:r>
          </a:p>
          <a:p>
            <a:pPr lvl="4"/>
            <a:r>
              <a:rPr lang="en-US" sz="2400" b="1" dirty="0" err="1">
                <a:solidFill>
                  <a:schemeClr val="bg1"/>
                </a:solidFill>
                <a:latin typeface="Exo 2" panose="00000500000000000000" pitchFamily="2" charset="-52"/>
              </a:rPr>
              <a:t>key.isReadable</a:t>
            </a:r>
            <a:r>
              <a:rPr lang="en-US" sz="2400" b="1" dirty="0">
                <a:solidFill>
                  <a:schemeClr val="bg1"/>
                </a:solidFill>
                <a:latin typeface="Exo 2" panose="00000500000000000000" pitchFamily="2" charset="-52"/>
              </a:rPr>
              <a:t>();</a:t>
            </a:r>
          </a:p>
          <a:p>
            <a:pPr lvl="4"/>
            <a:r>
              <a:rPr lang="en-US" sz="2400" b="1" dirty="0" err="1">
                <a:solidFill>
                  <a:schemeClr val="bg1"/>
                </a:solidFill>
                <a:latin typeface="Exo 2" panose="00000500000000000000" pitchFamily="2" charset="-52"/>
              </a:rPr>
              <a:t>key.isWritable</a:t>
            </a:r>
            <a:r>
              <a:rPr lang="en-US" sz="2400" b="1" dirty="0">
                <a:solidFill>
                  <a:schemeClr val="bg1"/>
                </a:solidFill>
                <a:latin typeface="Exo 2" panose="00000500000000000000" pitchFamily="2" charset="-52"/>
              </a:rPr>
              <a:t>();</a:t>
            </a:r>
          </a:p>
          <a:p>
            <a:endParaRPr lang="ru-RU" sz="24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xmlns="" id="{DA50B600-A805-4643-9DAC-CB93D990650D}"/>
              </a:ext>
            </a:extLst>
          </p:cNvPr>
          <p:cNvSpPr/>
          <p:nvPr/>
        </p:nvSpPr>
        <p:spPr>
          <a:xfrm>
            <a:off x="733807" y="3140041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Номер слайда 2">
            <a:extLst>
              <a:ext uri="{FF2B5EF4-FFF2-40B4-BE49-F238E27FC236}">
                <a16:creationId xmlns:a16="http://schemas.microsoft.com/office/drawing/2014/main" xmlns="" id="{34E5BBDB-0E01-48FC-B261-608F585B2801}"/>
              </a:ext>
            </a:extLst>
          </p:cNvPr>
          <p:cNvSpPr txBox="1">
            <a:spLocks/>
          </p:cNvSpPr>
          <p:nvPr/>
        </p:nvSpPr>
        <p:spPr>
          <a:xfrm>
            <a:off x="9352839" y="65195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13</a:t>
            </a:fld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38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:a16="http://schemas.microsoft.com/office/drawing/2014/main" xmlns="" id="{5CA47714-A5D2-49F9-AAB2-449E1164A452}"/>
              </a:ext>
            </a:extLst>
          </p:cNvPr>
          <p:cNvSpPr/>
          <p:nvPr/>
        </p:nvSpPr>
        <p:spPr>
          <a:xfrm>
            <a:off x="2026717" y="-690891"/>
            <a:ext cx="8138566" cy="8138566"/>
          </a:xfrm>
          <a:prstGeom prst="ellipse">
            <a:avLst/>
          </a:prstGeom>
          <a:solidFill>
            <a:schemeClr val="bg1"/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F5DF4C8-0FDE-4B70-81EE-5A9B8C9E5CB8}"/>
              </a:ext>
            </a:extLst>
          </p:cNvPr>
          <p:cNvSpPr txBox="1"/>
          <p:nvPr/>
        </p:nvSpPr>
        <p:spPr>
          <a:xfrm>
            <a:off x="2373755" y="5385099"/>
            <a:ext cx="170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Exo 2" panose="00000500000000000000" pitchFamily="2" charset="-52"/>
              </a:rPr>
              <a:t>API</a:t>
            </a:r>
            <a:endParaRPr lang="ru-RU" sz="36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xmlns="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xmlns="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xmlns="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xmlns="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xmlns="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121774D-1DD4-4523-8877-C61387EA6E72}"/>
              </a:ext>
            </a:extLst>
          </p:cNvPr>
          <p:cNvSpPr txBox="1"/>
          <p:nvPr/>
        </p:nvSpPr>
        <p:spPr>
          <a:xfrm>
            <a:off x="3226815" y="214373"/>
            <a:ext cx="5792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Exo 2" panose="00000500000000000000" pitchFamily="2" charset="-52"/>
              </a:rPr>
              <a:t>Buffer</a:t>
            </a:r>
            <a:endParaRPr lang="ru-RU" sz="4400" dirty="0">
              <a:latin typeface="Exo 2" panose="00000500000000000000" pitchFamily="2" charset="-5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E116D8A-1FF0-46B6-BFD7-740D84B05439}"/>
              </a:ext>
            </a:extLst>
          </p:cNvPr>
          <p:cNvSpPr txBox="1"/>
          <p:nvPr/>
        </p:nvSpPr>
        <p:spPr>
          <a:xfrm>
            <a:off x="2636768" y="1097792"/>
            <a:ext cx="829446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Exo 2" panose="00000500000000000000" pitchFamily="2" charset="-52"/>
              </a:rPr>
              <a:t>RandomAccessFile</a:t>
            </a:r>
            <a:r>
              <a:rPr lang="en-US" dirty="0">
                <a:latin typeface="Exo 2" panose="00000500000000000000" pitchFamily="2" charset="-52"/>
              </a:rPr>
              <a:t> </a:t>
            </a:r>
            <a:r>
              <a:rPr lang="en-US" dirty="0" err="1">
                <a:latin typeface="Exo 2" panose="00000500000000000000" pitchFamily="2" charset="-52"/>
              </a:rPr>
              <a:t>aFile</a:t>
            </a:r>
            <a:r>
              <a:rPr lang="en-US" dirty="0">
                <a:latin typeface="Exo 2" panose="00000500000000000000" pitchFamily="2" charset="-52"/>
              </a:rPr>
              <a:t> = new </a:t>
            </a:r>
            <a:r>
              <a:rPr lang="en-US" dirty="0" err="1">
                <a:latin typeface="Exo 2" panose="00000500000000000000" pitchFamily="2" charset="-52"/>
              </a:rPr>
              <a:t>RandomAccessFile</a:t>
            </a:r>
            <a:r>
              <a:rPr lang="en-US" dirty="0">
                <a:latin typeface="Exo 2" panose="00000500000000000000" pitchFamily="2" charset="-52"/>
              </a:rPr>
              <a:t>("</a:t>
            </a:r>
            <a:r>
              <a:rPr lang="en-US" dirty="0" err="1">
                <a:latin typeface="Exo 2" panose="00000500000000000000" pitchFamily="2" charset="-52"/>
              </a:rPr>
              <a:t>src</a:t>
            </a:r>
            <a:r>
              <a:rPr lang="en-US" dirty="0">
                <a:latin typeface="Exo 2" panose="00000500000000000000" pitchFamily="2" charset="-52"/>
              </a:rPr>
              <a:t>/data.txt", "</a:t>
            </a:r>
            <a:r>
              <a:rPr lang="en-US" dirty="0" err="1">
                <a:latin typeface="Exo 2" panose="00000500000000000000" pitchFamily="2" charset="-52"/>
              </a:rPr>
              <a:t>rw</a:t>
            </a:r>
            <a:r>
              <a:rPr lang="en-US" dirty="0">
                <a:latin typeface="Exo 2" panose="00000500000000000000" pitchFamily="2" charset="-52"/>
              </a:rPr>
              <a:t>");</a:t>
            </a:r>
          </a:p>
          <a:p>
            <a:r>
              <a:rPr lang="en-US" dirty="0" err="1">
                <a:latin typeface="Exo 2" panose="00000500000000000000" pitchFamily="2" charset="-52"/>
              </a:rPr>
              <a:t>FileChannel</a:t>
            </a:r>
            <a:r>
              <a:rPr lang="en-US" dirty="0">
                <a:latin typeface="Exo 2" panose="00000500000000000000" pitchFamily="2" charset="-52"/>
              </a:rPr>
              <a:t> </a:t>
            </a:r>
            <a:r>
              <a:rPr lang="en-US" dirty="0" smtClean="0">
                <a:latin typeface="Exo 2" panose="00000500000000000000" pitchFamily="2" charset="-52"/>
              </a:rPr>
              <a:t>channel</a:t>
            </a:r>
            <a:r>
              <a:rPr lang="ru-RU" dirty="0" smtClean="0">
                <a:latin typeface="Exo 2" panose="00000500000000000000" pitchFamily="2" charset="-52"/>
              </a:rPr>
              <a:t> </a:t>
            </a:r>
            <a:r>
              <a:rPr lang="en-US" dirty="0" smtClean="0">
                <a:latin typeface="Exo 2" panose="00000500000000000000" pitchFamily="2" charset="-52"/>
              </a:rPr>
              <a:t>= </a:t>
            </a:r>
            <a:r>
              <a:rPr lang="en-US" dirty="0" err="1">
                <a:latin typeface="Exo 2" panose="00000500000000000000" pitchFamily="2" charset="-52"/>
              </a:rPr>
              <a:t>aFile.getChannel</a:t>
            </a:r>
            <a:r>
              <a:rPr lang="en-US" dirty="0" smtClean="0">
                <a:latin typeface="Exo 2" panose="00000500000000000000" pitchFamily="2" charset="-52"/>
              </a:rPr>
              <a:t>();</a:t>
            </a:r>
            <a:endParaRPr lang="ru-RU" dirty="0" smtClean="0">
              <a:latin typeface="Exo 2" panose="00000500000000000000" pitchFamily="2" charset="-52"/>
            </a:endParaRPr>
          </a:p>
          <a:p>
            <a:r>
              <a:rPr lang="en-US" dirty="0" err="1" smtClean="0">
                <a:latin typeface="Exo 2" panose="00000500000000000000" pitchFamily="2" charset="-52"/>
              </a:rPr>
              <a:t>ByteBuffer</a:t>
            </a:r>
            <a:r>
              <a:rPr lang="en-US" dirty="0" smtClean="0">
                <a:latin typeface="Exo 2" panose="00000500000000000000" pitchFamily="2" charset="-52"/>
              </a:rPr>
              <a:t> </a:t>
            </a:r>
            <a:r>
              <a:rPr lang="en-US" dirty="0" err="1" smtClean="0">
                <a:latin typeface="Exo 2" panose="00000500000000000000" pitchFamily="2" charset="-52"/>
              </a:rPr>
              <a:t>buf</a:t>
            </a:r>
            <a:r>
              <a:rPr lang="en-US" dirty="0" smtClean="0">
                <a:latin typeface="Exo 2" panose="00000500000000000000" pitchFamily="2" charset="-52"/>
              </a:rPr>
              <a:t> </a:t>
            </a:r>
            <a:r>
              <a:rPr lang="en-US" dirty="0">
                <a:latin typeface="Exo 2" panose="00000500000000000000" pitchFamily="2" charset="-52"/>
              </a:rPr>
              <a:t>= </a:t>
            </a:r>
            <a:r>
              <a:rPr lang="en-US" dirty="0" err="1">
                <a:latin typeface="Exo 2" panose="00000500000000000000" pitchFamily="2" charset="-52"/>
              </a:rPr>
              <a:t>ByteBuffer.allocate</a:t>
            </a:r>
            <a:r>
              <a:rPr lang="en-US" dirty="0">
                <a:latin typeface="Exo 2" panose="00000500000000000000" pitchFamily="2" charset="-52"/>
              </a:rPr>
              <a:t> (2048);</a:t>
            </a:r>
          </a:p>
          <a:p>
            <a:r>
              <a:rPr lang="en-US" dirty="0" err="1">
                <a:latin typeface="Exo 2" panose="00000500000000000000" pitchFamily="2" charset="-52"/>
              </a:rPr>
              <a:t>int</a:t>
            </a:r>
            <a:r>
              <a:rPr lang="en-US" dirty="0">
                <a:latin typeface="Exo 2" panose="00000500000000000000" pitchFamily="2" charset="-52"/>
              </a:rPr>
              <a:t> </a:t>
            </a:r>
            <a:r>
              <a:rPr lang="en-US" dirty="0" err="1">
                <a:latin typeface="Exo 2" panose="00000500000000000000" pitchFamily="2" charset="-52"/>
              </a:rPr>
              <a:t>bytesRead</a:t>
            </a:r>
            <a:r>
              <a:rPr lang="en-US" dirty="0">
                <a:latin typeface="Exo 2" panose="00000500000000000000" pitchFamily="2" charset="-52"/>
              </a:rPr>
              <a:t> = </a:t>
            </a:r>
            <a:r>
              <a:rPr lang="en-US" dirty="0" err="1">
                <a:latin typeface="Exo 2" panose="00000500000000000000" pitchFamily="2" charset="-52"/>
              </a:rPr>
              <a:t>channel.read</a:t>
            </a:r>
            <a:r>
              <a:rPr lang="en-US" dirty="0">
                <a:latin typeface="Exo 2" panose="00000500000000000000" pitchFamily="2" charset="-52"/>
              </a:rPr>
              <a:t>(</a:t>
            </a:r>
            <a:r>
              <a:rPr lang="en-US" dirty="0" err="1">
                <a:latin typeface="Exo 2" panose="00000500000000000000" pitchFamily="2" charset="-52"/>
              </a:rPr>
              <a:t>buf</a:t>
            </a:r>
            <a:r>
              <a:rPr lang="en-US" dirty="0">
                <a:latin typeface="Exo 2" panose="00000500000000000000" pitchFamily="2" charset="-52"/>
              </a:rPr>
              <a:t>);</a:t>
            </a:r>
          </a:p>
          <a:p>
            <a:r>
              <a:rPr lang="en-US" dirty="0" err="1">
                <a:latin typeface="Exo 2" panose="00000500000000000000" pitchFamily="2" charset="-52"/>
              </a:rPr>
              <a:t>buf.flip</a:t>
            </a:r>
            <a:r>
              <a:rPr lang="en-US" dirty="0">
                <a:latin typeface="Exo 2" panose="00000500000000000000" pitchFamily="2" charset="-52"/>
              </a:rPr>
              <a:t>(); // </a:t>
            </a:r>
            <a:r>
              <a:rPr lang="ru-RU" dirty="0">
                <a:latin typeface="Exo 2" panose="00000500000000000000" pitchFamily="2" charset="-52"/>
              </a:rPr>
              <a:t>меняем режим на чтение</a:t>
            </a:r>
          </a:p>
          <a:p>
            <a:r>
              <a:rPr lang="en-US" dirty="0">
                <a:latin typeface="Exo 2" panose="00000500000000000000" pitchFamily="2" charset="-52"/>
              </a:rPr>
              <a:t>while (</a:t>
            </a:r>
            <a:r>
              <a:rPr lang="en-US" dirty="0" err="1">
                <a:latin typeface="Exo 2" panose="00000500000000000000" pitchFamily="2" charset="-52"/>
              </a:rPr>
              <a:t>buf.hasRemaining</a:t>
            </a:r>
            <a:r>
              <a:rPr lang="en-US" dirty="0">
                <a:latin typeface="Exo 2" panose="00000500000000000000" pitchFamily="2" charset="-52"/>
              </a:rPr>
              <a:t>()) {</a:t>
            </a:r>
          </a:p>
          <a:p>
            <a:r>
              <a:rPr lang="en-US" dirty="0">
                <a:latin typeface="Exo 2" panose="00000500000000000000" pitchFamily="2" charset="-52"/>
              </a:rPr>
              <a:t>	byte data = </a:t>
            </a:r>
            <a:r>
              <a:rPr lang="en-US" dirty="0" err="1">
                <a:latin typeface="Exo 2" panose="00000500000000000000" pitchFamily="2" charset="-52"/>
              </a:rPr>
              <a:t>buf.get</a:t>
            </a:r>
            <a:r>
              <a:rPr lang="en-US" dirty="0">
                <a:latin typeface="Exo 2" panose="00000500000000000000" pitchFamily="2" charset="-52"/>
              </a:rPr>
              <a:t>(); // </a:t>
            </a:r>
            <a:r>
              <a:rPr lang="ru-RU" dirty="0">
                <a:latin typeface="Exo 2" panose="00000500000000000000" pitchFamily="2" charset="-52"/>
              </a:rPr>
              <a:t>есть методы для примитивов</a:t>
            </a:r>
          </a:p>
          <a:p>
            <a:r>
              <a:rPr lang="ru-RU" dirty="0" smtClean="0">
                <a:latin typeface="Exo 2" panose="00000500000000000000" pitchFamily="2" charset="-52"/>
              </a:rPr>
              <a:t>}</a:t>
            </a:r>
          </a:p>
          <a:p>
            <a:r>
              <a:rPr lang="ru-RU" dirty="0" err="1">
                <a:latin typeface="Exo 2" panose="00000500000000000000" pitchFamily="2" charset="-52"/>
              </a:rPr>
              <a:t>buf.clear</a:t>
            </a:r>
            <a:r>
              <a:rPr lang="ru-RU" dirty="0">
                <a:latin typeface="Exo 2" panose="00000500000000000000" pitchFamily="2" charset="-52"/>
              </a:rPr>
              <a:t>(); // очистили и </a:t>
            </a:r>
            <a:r>
              <a:rPr lang="ru-RU" dirty="0" smtClean="0">
                <a:latin typeface="Exo 2" panose="00000500000000000000" pitchFamily="2" charset="-52"/>
              </a:rPr>
              <a:t>можно </a:t>
            </a:r>
            <a:r>
              <a:rPr lang="ru-RU" dirty="0" err="1" smtClean="0">
                <a:latin typeface="Exo 2" panose="00000500000000000000" pitchFamily="2" charset="-52"/>
              </a:rPr>
              <a:t>переиспользовать</a:t>
            </a:r>
            <a:endParaRPr lang="ru-RU" dirty="0" smtClean="0">
              <a:latin typeface="Exo 2" panose="00000500000000000000" pitchFamily="2" charset="-52"/>
            </a:endParaRPr>
          </a:p>
          <a:p>
            <a:r>
              <a:rPr lang="ru-RU" dirty="0" smtClean="0">
                <a:latin typeface="Exo 2" panose="00000500000000000000" pitchFamily="2" charset="-52"/>
              </a:rPr>
              <a:t>*************************************</a:t>
            </a:r>
            <a:endParaRPr lang="ru-RU" dirty="0">
              <a:latin typeface="Exo 2" panose="00000500000000000000" pitchFamily="2" charset="-52"/>
            </a:endParaRPr>
          </a:p>
          <a:p>
            <a:r>
              <a:rPr lang="en-US" dirty="0" err="1">
                <a:latin typeface="Exo 2" panose="00000500000000000000" pitchFamily="2" charset="-52"/>
              </a:rPr>
              <a:t>buffer.mark</a:t>
            </a:r>
            <a:r>
              <a:rPr lang="en-US" dirty="0">
                <a:latin typeface="Exo 2" panose="00000500000000000000" pitchFamily="2" charset="-52"/>
              </a:rPr>
              <a:t>();</a:t>
            </a:r>
          </a:p>
          <a:p>
            <a:r>
              <a:rPr lang="en-US" dirty="0">
                <a:latin typeface="Exo 2" panose="00000500000000000000" pitchFamily="2" charset="-52"/>
              </a:rPr>
              <a:t>char x = </a:t>
            </a:r>
            <a:r>
              <a:rPr lang="en-US" dirty="0" err="1">
                <a:latin typeface="Exo 2" panose="00000500000000000000" pitchFamily="2" charset="-52"/>
              </a:rPr>
              <a:t>buffer.get</a:t>
            </a:r>
            <a:r>
              <a:rPr lang="en-US" dirty="0">
                <a:latin typeface="Exo 2" panose="00000500000000000000" pitchFamily="2" charset="-52"/>
              </a:rPr>
              <a:t>();</a:t>
            </a:r>
          </a:p>
          <a:p>
            <a:r>
              <a:rPr lang="en-US" dirty="0">
                <a:latin typeface="Exo 2" panose="00000500000000000000" pitchFamily="2" charset="-52"/>
              </a:rPr>
              <a:t>char y = </a:t>
            </a:r>
            <a:r>
              <a:rPr lang="en-US" dirty="0" err="1">
                <a:latin typeface="Exo 2" panose="00000500000000000000" pitchFamily="2" charset="-52"/>
              </a:rPr>
              <a:t>buffer.get</a:t>
            </a:r>
            <a:r>
              <a:rPr lang="en-US" dirty="0">
                <a:latin typeface="Exo 2" panose="00000500000000000000" pitchFamily="2" charset="-52"/>
              </a:rPr>
              <a:t>();</a:t>
            </a:r>
          </a:p>
          <a:p>
            <a:r>
              <a:rPr lang="en-US" dirty="0">
                <a:latin typeface="Exo 2" panose="00000500000000000000" pitchFamily="2" charset="-52"/>
              </a:rPr>
              <a:t>char z = </a:t>
            </a:r>
            <a:r>
              <a:rPr lang="en-US" dirty="0" err="1">
                <a:latin typeface="Exo 2" panose="00000500000000000000" pitchFamily="2" charset="-52"/>
              </a:rPr>
              <a:t>buffer.get</a:t>
            </a:r>
            <a:r>
              <a:rPr lang="en-US" dirty="0">
                <a:latin typeface="Exo 2" panose="00000500000000000000" pitchFamily="2" charset="-52"/>
              </a:rPr>
              <a:t>();</a:t>
            </a:r>
          </a:p>
          <a:p>
            <a:r>
              <a:rPr lang="en-US" dirty="0">
                <a:latin typeface="Exo 2" panose="00000500000000000000" pitchFamily="2" charset="-52"/>
              </a:rPr>
              <a:t>char a = </a:t>
            </a:r>
            <a:r>
              <a:rPr lang="en-US" dirty="0" err="1">
                <a:latin typeface="Exo 2" panose="00000500000000000000" pitchFamily="2" charset="-52"/>
              </a:rPr>
              <a:t>buffer.get</a:t>
            </a:r>
            <a:r>
              <a:rPr lang="en-US" dirty="0">
                <a:latin typeface="Exo 2" panose="00000500000000000000" pitchFamily="2" charset="-52"/>
              </a:rPr>
              <a:t>();</a:t>
            </a:r>
          </a:p>
          <a:p>
            <a:r>
              <a:rPr lang="en-US" dirty="0">
                <a:latin typeface="Exo 2" panose="00000500000000000000" pitchFamily="2" charset="-52"/>
              </a:rPr>
              <a:t>//Do something with above data</a:t>
            </a:r>
          </a:p>
          <a:p>
            <a:r>
              <a:rPr lang="en-US" dirty="0" err="1">
                <a:latin typeface="Exo 2" panose="00000500000000000000" pitchFamily="2" charset="-52"/>
              </a:rPr>
              <a:t>buffer.reset</a:t>
            </a:r>
            <a:r>
              <a:rPr lang="en-US" dirty="0">
                <a:latin typeface="Exo 2" panose="00000500000000000000" pitchFamily="2" charset="-52"/>
              </a:rPr>
              <a:t>();  //set position back to mark</a:t>
            </a:r>
          </a:p>
          <a:p>
            <a:endParaRPr lang="ru-RU" dirty="0">
              <a:latin typeface="Exo 2" panose="00000500000000000000" pitchFamily="2" charset="-52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xmlns="" id="{52E75C8E-72F2-48C1-8CF2-7779C02DBE44}"/>
              </a:ext>
            </a:extLst>
          </p:cNvPr>
          <p:cNvSpPr/>
          <p:nvPr/>
        </p:nvSpPr>
        <p:spPr>
          <a:xfrm>
            <a:off x="689292" y="2312723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34E5BBDB-0E01-48FC-B261-608F585B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0439" y="6367106"/>
            <a:ext cx="2743200" cy="365125"/>
          </a:xfrm>
        </p:spPr>
        <p:txBody>
          <a:bodyPr/>
          <a:lstStyle/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14</a:t>
            </a:fld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77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:a16="http://schemas.microsoft.com/office/drawing/2014/main" xmlns="" id="{5CA47714-A5D2-49F9-AAB2-449E1164A452}"/>
              </a:ext>
            </a:extLst>
          </p:cNvPr>
          <p:cNvSpPr/>
          <p:nvPr/>
        </p:nvSpPr>
        <p:spPr>
          <a:xfrm>
            <a:off x="1531020" y="-690891"/>
            <a:ext cx="9635734" cy="8138566"/>
          </a:xfrm>
          <a:prstGeom prst="ellipse">
            <a:avLst/>
          </a:prstGeom>
          <a:solidFill>
            <a:schemeClr val="bg1"/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F5DF4C8-0FDE-4B70-81EE-5A9B8C9E5CB8}"/>
              </a:ext>
            </a:extLst>
          </p:cNvPr>
          <p:cNvSpPr txBox="1"/>
          <p:nvPr/>
        </p:nvSpPr>
        <p:spPr>
          <a:xfrm>
            <a:off x="2373755" y="5385099"/>
            <a:ext cx="170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Exo 2" panose="00000500000000000000" pitchFamily="2" charset="-52"/>
              </a:rPr>
              <a:t>API</a:t>
            </a:r>
            <a:endParaRPr lang="ru-RU" sz="36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xmlns="" id="{8E2E91A3-75DB-42AA-B47E-A2C0CE85D318}"/>
              </a:ext>
            </a:extLst>
          </p:cNvPr>
          <p:cNvSpPr/>
          <p:nvPr/>
        </p:nvSpPr>
        <p:spPr>
          <a:xfrm>
            <a:off x="1092693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xmlns="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xmlns="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xmlns="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xmlns="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121774D-1DD4-4523-8877-C61387EA6E72}"/>
              </a:ext>
            </a:extLst>
          </p:cNvPr>
          <p:cNvSpPr txBox="1"/>
          <p:nvPr/>
        </p:nvSpPr>
        <p:spPr>
          <a:xfrm>
            <a:off x="2294615" y="-3640"/>
            <a:ext cx="8326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Exo 2" panose="00000500000000000000" pitchFamily="2" charset="-52"/>
              </a:rPr>
              <a:t>Java NIO Buffer</a:t>
            </a:r>
            <a:endParaRPr lang="en-US" sz="3600" dirty="0">
              <a:latin typeface="Exo 2" panose="00000500000000000000" pitchFamily="2" charset="-52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xmlns="" id="{52E75C8E-72F2-48C1-8CF2-7779C02DBE44}"/>
              </a:ext>
            </a:extLst>
          </p:cNvPr>
          <p:cNvSpPr/>
          <p:nvPr/>
        </p:nvSpPr>
        <p:spPr>
          <a:xfrm>
            <a:off x="578452" y="2312723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34E5BBDB-0E01-48FC-B261-608F585B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C5E-C984-4F44-AC7B-501241616BCE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E116D8A-1FF0-46B6-BFD7-740D84B05439}"/>
              </a:ext>
            </a:extLst>
          </p:cNvPr>
          <p:cNvSpPr txBox="1"/>
          <p:nvPr/>
        </p:nvSpPr>
        <p:spPr>
          <a:xfrm>
            <a:off x="2021431" y="1639454"/>
            <a:ext cx="950874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 err="1" smtClean="0"/>
              <a:t>ByteBuffer</a:t>
            </a:r>
            <a:r>
              <a:rPr lang="ru-RU" sz="2000" i="1" dirty="0"/>
              <a:t>: используется для чтения потоков символов или файлов в байтовом выражении</a:t>
            </a:r>
          </a:p>
          <a:p>
            <a:r>
              <a:rPr lang="ru-RU" sz="2000" b="1" i="1" dirty="0" err="1" smtClean="0"/>
              <a:t>CharBuffer</a:t>
            </a:r>
            <a:r>
              <a:rPr lang="ru-RU" sz="2000" i="1" dirty="0"/>
              <a:t>: используется для чтения символов в полном наборе ASCII</a:t>
            </a:r>
          </a:p>
          <a:p>
            <a:r>
              <a:rPr lang="ru-RU" sz="2000" b="1" i="1" dirty="0" err="1" smtClean="0"/>
              <a:t>DoubleBuffer</a:t>
            </a:r>
            <a:r>
              <a:rPr lang="ru-RU" sz="2000" i="1" dirty="0"/>
              <a:t>: используется специально для двойных значений данных, таких как показания датчиков</a:t>
            </a:r>
          </a:p>
          <a:p>
            <a:r>
              <a:rPr lang="ru-RU" sz="2000" b="1" i="1" dirty="0" err="1" smtClean="0"/>
              <a:t>FloatBuffer</a:t>
            </a:r>
            <a:r>
              <a:rPr lang="ru-RU" sz="2000" i="1" dirty="0"/>
              <a:t>: используется для чтения постоянных потоков данных для таких целей, как аналитика</a:t>
            </a:r>
          </a:p>
          <a:p>
            <a:r>
              <a:rPr lang="ru-RU" sz="2000" b="1" i="1" dirty="0" err="1" smtClean="0"/>
              <a:t>LongBuffer</a:t>
            </a:r>
            <a:r>
              <a:rPr lang="ru-RU" sz="2000" i="1" dirty="0"/>
              <a:t>: используется для чтения значений типа данных </a:t>
            </a:r>
            <a:r>
              <a:rPr lang="ru-RU" sz="2000" i="1" dirty="0" err="1"/>
              <a:t>long</a:t>
            </a:r>
            <a:endParaRPr lang="ru-RU" sz="2000" i="1" dirty="0"/>
          </a:p>
          <a:p>
            <a:r>
              <a:rPr lang="ru-RU" sz="2000" b="1" i="1" dirty="0" err="1" smtClean="0"/>
              <a:t>IntBuffer</a:t>
            </a:r>
            <a:r>
              <a:rPr lang="ru-RU" sz="2000" i="1" dirty="0"/>
              <a:t>: используется для чтения целочисленных значений для результатов или результатов.</a:t>
            </a:r>
          </a:p>
          <a:p>
            <a:r>
              <a:rPr lang="ru-RU" sz="2000" b="1" i="1" dirty="0" err="1" smtClean="0"/>
              <a:t>ShortBuffer</a:t>
            </a:r>
            <a:r>
              <a:rPr lang="ru-RU" sz="2000" i="1" dirty="0"/>
              <a:t>: используется для чтения коротких целочисленных значений</a:t>
            </a:r>
          </a:p>
        </p:txBody>
      </p:sp>
    </p:spTree>
    <p:extLst>
      <p:ext uri="{BB962C8B-B14F-4D97-AF65-F5344CB8AC3E}">
        <p14:creationId xmlns:p14="http://schemas.microsoft.com/office/powerpoint/2010/main" val="383904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:a16="http://schemas.microsoft.com/office/drawing/2014/main" xmlns="" id="{5CA47714-A5D2-49F9-AAB2-449E1164A452}"/>
              </a:ext>
            </a:extLst>
          </p:cNvPr>
          <p:cNvSpPr/>
          <p:nvPr/>
        </p:nvSpPr>
        <p:spPr>
          <a:xfrm>
            <a:off x="1686375" y="-682978"/>
            <a:ext cx="9092461" cy="8138566"/>
          </a:xfrm>
          <a:prstGeom prst="ellipse">
            <a:avLst/>
          </a:prstGeom>
          <a:solidFill>
            <a:srgbClr val="0FB4E7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xmlns="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xmlns="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xmlns="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xmlns="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xmlns="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121774D-1DD4-4523-8877-C61387EA6E72}"/>
              </a:ext>
            </a:extLst>
          </p:cNvPr>
          <p:cNvSpPr txBox="1"/>
          <p:nvPr/>
        </p:nvSpPr>
        <p:spPr>
          <a:xfrm>
            <a:off x="3514348" y="81633"/>
            <a:ext cx="5235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Exo 2" panose="00000500000000000000" pitchFamily="2" charset="-52"/>
              </a:rPr>
              <a:t>свойства буфера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xmlns="" id="{DA50B600-A805-4643-9DAC-CB93D990650D}"/>
              </a:ext>
            </a:extLst>
          </p:cNvPr>
          <p:cNvSpPr/>
          <p:nvPr/>
        </p:nvSpPr>
        <p:spPr>
          <a:xfrm>
            <a:off x="733807" y="3140041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Номер слайда 2">
            <a:extLst>
              <a:ext uri="{FF2B5EF4-FFF2-40B4-BE49-F238E27FC236}">
                <a16:creationId xmlns:a16="http://schemas.microsoft.com/office/drawing/2014/main" xmlns="" id="{34E5BBDB-0E01-48FC-B261-608F585B2801}"/>
              </a:ext>
            </a:extLst>
          </p:cNvPr>
          <p:cNvSpPr txBox="1">
            <a:spLocks/>
          </p:cNvSpPr>
          <p:nvPr/>
        </p:nvSpPr>
        <p:spPr>
          <a:xfrm>
            <a:off x="9352839" y="65195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D05C5E-C984-4F44-AC7B-501241616BCE}" type="slidenum">
              <a:rPr lang="ru-RU" smtClean="0">
                <a:solidFill>
                  <a:schemeClr val="tx1"/>
                </a:solidFill>
              </a:rPr>
              <a:pPr/>
              <a:t>16</a:t>
            </a:fld>
            <a:endParaRPr lang="ru-RU">
              <a:solidFill>
                <a:schemeClr val="tx1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146425"/>
              </p:ext>
            </p:extLst>
          </p:nvPr>
        </p:nvGraphicFramePr>
        <p:xfrm>
          <a:off x="2103416" y="1920603"/>
          <a:ext cx="8258377" cy="2868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2559"/>
                <a:gridCol w="7065818"/>
              </a:tblGrid>
              <a:tr h="4307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capacity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9540" marR="129540" marT="121920" marB="12192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Размер буфера, который является длиной массива.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9540" marR="129540" marT="121920" marB="121920" anchor="b"/>
                </a:tc>
              </a:tr>
              <a:tr h="5569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position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9540" marR="129540" marT="121920" marB="121920" anchor="b"/>
                </a:tc>
                <a:tc>
                  <a:txBody>
                    <a:bodyPr/>
                    <a:lstStyle/>
                    <a:p>
                      <a:pPr marR="371221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Начальная позиция для работы с данными.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9540" marR="129540" marT="121920" marB="121920" anchor="b"/>
                </a:tc>
              </a:tr>
              <a:tr h="5067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limit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9540" marR="129540" marT="121920" marB="12192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Операционный лимит.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9540" marR="129540" marT="121920" marB="121920" anchor="b"/>
                </a:tc>
              </a:tr>
              <a:tr h="8308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mark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9540" marR="129540" marT="121920" marB="12192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Индекс значения, до которого будет сброшен параметр </a:t>
                      </a:r>
                      <a:r>
                        <a:rPr lang="ru-RU" sz="1800" dirty="0" err="1">
                          <a:effectLst/>
                        </a:rPr>
                        <a:t>position</a:t>
                      </a:r>
                      <a:r>
                        <a:rPr lang="ru-RU" sz="1800" dirty="0">
                          <a:effectLst/>
                        </a:rPr>
                        <a:t> при вызове метода </a:t>
                      </a:r>
                      <a:r>
                        <a:rPr lang="ru-RU" sz="1800" dirty="0" err="1">
                          <a:effectLst/>
                        </a:rPr>
                        <a:t>reset</a:t>
                      </a:r>
                      <a:r>
                        <a:rPr lang="ru-RU" sz="1800" dirty="0">
                          <a:effectLst/>
                        </a:rPr>
                        <a:t>().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9540" marR="129540" marT="121920" marB="12192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20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:a16="http://schemas.microsoft.com/office/drawing/2014/main" xmlns="" id="{5CA47714-A5D2-49F9-AAB2-449E1164A452}"/>
              </a:ext>
            </a:extLst>
          </p:cNvPr>
          <p:cNvSpPr/>
          <p:nvPr/>
        </p:nvSpPr>
        <p:spPr>
          <a:xfrm>
            <a:off x="1686375" y="-682978"/>
            <a:ext cx="9092461" cy="8138566"/>
          </a:xfrm>
          <a:prstGeom prst="ellipse">
            <a:avLst/>
          </a:prstGeom>
          <a:solidFill>
            <a:srgbClr val="0FB4E7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xmlns="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xmlns="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xmlns="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xmlns="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xmlns="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121774D-1DD4-4523-8877-C61387EA6E72}"/>
              </a:ext>
            </a:extLst>
          </p:cNvPr>
          <p:cNvSpPr txBox="1"/>
          <p:nvPr/>
        </p:nvSpPr>
        <p:spPr>
          <a:xfrm>
            <a:off x="3288514" y="0"/>
            <a:ext cx="5888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  <a:latin typeface="Exo 2" panose="00000500000000000000" pitchFamily="2" charset="-52"/>
              </a:rPr>
              <a:t>Что </a:t>
            </a:r>
            <a:r>
              <a:rPr lang="ru-RU" sz="3600" dirty="0">
                <a:solidFill>
                  <a:schemeClr val="bg1"/>
                </a:solidFill>
                <a:latin typeface="Exo 2" panose="00000500000000000000" pitchFamily="2" charset="-52"/>
              </a:rPr>
              <a:t>нового появилось в </a:t>
            </a:r>
            <a:r>
              <a:rPr lang="ru-RU" sz="3600" dirty="0" err="1">
                <a:solidFill>
                  <a:schemeClr val="bg1"/>
                </a:solidFill>
                <a:latin typeface="Exo 2" panose="00000500000000000000" pitchFamily="2" charset="-52"/>
              </a:rPr>
              <a:t>Java</a:t>
            </a:r>
            <a:r>
              <a:rPr lang="ru-RU" sz="3600" dirty="0">
                <a:solidFill>
                  <a:schemeClr val="bg1"/>
                </a:solidFill>
                <a:latin typeface="Exo 2" panose="00000500000000000000" pitchFamily="2" charset="-52"/>
              </a:rPr>
              <a:t> NIO2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E116D8A-1FF0-46B6-BFD7-740D84B05439}"/>
              </a:ext>
            </a:extLst>
          </p:cNvPr>
          <p:cNvSpPr txBox="1"/>
          <p:nvPr/>
        </p:nvSpPr>
        <p:spPr>
          <a:xfrm>
            <a:off x="2172549" y="1069031"/>
            <a:ext cx="910958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Exo 2" panose="00000500000000000000" pitchFamily="2" charset="-52"/>
              </a:rPr>
              <a:t>Path</a:t>
            </a:r>
            <a:endParaRPr lang="ru-RU" sz="2000" dirty="0" smtClean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Path relative = 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Paths.get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("Main.java");</a:t>
            </a:r>
          </a:p>
          <a:p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System.out.println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("</a:t>
            </a:r>
            <a:r>
              <a:rPr lang="ru-RU" sz="2000" dirty="0">
                <a:solidFill>
                  <a:schemeClr val="bg1"/>
                </a:solidFill>
                <a:latin typeface="Exo 2" panose="00000500000000000000" pitchFamily="2" charset="-52"/>
              </a:rPr>
              <a:t>Файл: " + 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relative);</a:t>
            </a:r>
          </a:p>
          <a:p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//</a:t>
            </a:r>
            <a:r>
              <a:rPr lang="ru-RU" sz="2000" dirty="0">
                <a:solidFill>
                  <a:schemeClr val="bg1"/>
                </a:solidFill>
                <a:latin typeface="Exo 2" panose="00000500000000000000" pitchFamily="2" charset="-52"/>
              </a:rPr>
              <a:t>получение файловой системы</a:t>
            </a:r>
          </a:p>
          <a:p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System.out.println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relative.getFileSystem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());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Exo 2" panose="00000500000000000000" pitchFamily="2" charset="-52"/>
              </a:rPr>
              <a:t>Files</a:t>
            </a:r>
            <a:endParaRPr lang="ru-RU" sz="2000" b="1" dirty="0" smtClean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Path 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path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Paths.get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("files/file.txt");</a:t>
            </a:r>
          </a:p>
          <a:p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boolean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pathExists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Files.exists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(path</a:t>
            </a:r>
            <a:r>
              <a:rPr lang="en-US" sz="2000" dirty="0" smtClean="0">
                <a:solidFill>
                  <a:schemeClr val="bg1"/>
                </a:solidFill>
                <a:latin typeface="Exo 2" panose="00000500000000000000" pitchFamily="2" charset="-52"/>
              </a:rPr>
              <a:t>);</a:t>
            </a:r>
            <a:endParaRPr lang="ru-RU" sz="2000" dirty="0" smtClean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pPr algn="ctr"/>
            <a:r>
              <a:rPr lang="en-US" sz="2000" b="1" dirty="0" err="1" smtClean="0">
                <a:solidFill>
                  <a:schemeClr val="bg1"/>
                </a:solidFill>
                <a:latin typeface="Exo 2" panose="00000500000000000000" pitchFamily="2" charset="-52"/>
              </a:rPr>
              <a:t>FileSystem</a:t>
            </a:r>
            <a:endParaRPr lang="ru-RU" sz="2000" b="1" dirty="0" smtClean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try {</a:t>
            </a:r>
          </a:p>
          <a:p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      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FileSystem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 filesystem = 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FileSystems.getDefault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();</a:t>
            </a:r>
          </a:p>
          <a:p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      for (Path 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rootdir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 : 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filesystem.getRootDirectories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()) </a:t>
            </a:r>
            <a:r>
              <a:rPr lang="en-US" sz="2000" dirty="0" smtClean="0">
                <a:solidFill>
                  <a:schemeClr val="bg1"/>
                </a:solidFill>
                <a:latin typeface="Exo 2" panose="00000500000000000000" pitchFamily="2" charset="-52"/>
              </a:rPr>
              <a:t>{  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System.out.println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rootdir.toString</a:t>
            </a:r>
            <a:r>
              <a:rPr lang="en-US" sz="2000" dirty="0" smtClean="0">
                <a:solidFill>
                  <a:schemeClr val="bg1"/>
                </a:solidFill>
                <a:latin typeface="Exo 2" panose="00000500000000000000" pitchFamily="2" charset="-52"/>
              </a:rPr>
              <a:t>()); 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}</a:t>
            </a:r>
          </a:p>
          <a:p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  } catch (Exception e) {</a:t>
            </a:r>
          </a:p>
          <a:p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      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e.printStackTrace</a:t>
            </a:r>
            <a:r>
              <a:rPr lang="en-US" sz="2000" dirty="0" smtClean="0">
                <a:solidFill>
                  <a:schemeClr val="bg1"/>
                </a:solidFill>
                <a:latin typeface="Exo 2" panose="00000500000000000000" pitchFamily="2" charset="-52"/>
              </a:rPr>
              <a:t>();}</a:t>
            </a:r>
            <a:endParaRPr lang="en-US" sz="2000" dirty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pPr algn="ctr"/>
            <a:endParaRPr lang="en-US" sz="2400" b="1" dirty="0" smtClean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endParaRPr lang="ru-RU" sz="2400" b="1" dirty="0" smtClean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xmlns="" id="{DA50B600-A805-4643-9DAC-CB93D990650D}"/>
              </a:ext>
            </a:extLst>
          </p:cNvPr>
          <p:cNvSpPr/>
          <p:nvPr/>
        </p:nvSpPr>
        <p:spPr>
          <a:xfrm>
            <a:off x="733807" y="3140041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Номер слайда 2">
            <a:extLst>
              <a:ext uri="{FF2B5EF4-FFF2-40B4-BE49-F238E27FC236}">
                <a16:creationId xmlns:a16="http://schemas.microsoft.com/office/drawing/2014/main" xmlns="" id="{34E5BBDB-0E01-48FC-B261-608F585B2801}"/>
              </a:ext>
            </a:extLst>
          </p:cNvPr>
          <p:cNvSpPr txBox="1">
            <a:spLocks/>
          </p:cNvSpPr>
          <p:nvPr/>
        </p:nvSpPr>
        <p:spPr>
          <a:xfrm>
            <a:off x="9352839" y="65195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17</a:t>
            </a:fld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69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:a16="http://schemas.microsoft.com/office/drawing/2014/main" xmlns="" id="{5CA47714-A5D2-49F9-AAB2-449E1164A452}"/>
              </a:ext>
            </a:extLst>
          </p:cNvPr>
          <p:cNvSpPr/>
          <p:nvPr/>
        </p:nvSpPr>
        <p:spPr>
          <a:xfrm>
            <a:off x="2026717" y="-690891"/>
            <a:ext cx="8138566" cy="8138566"/>
          </a:xfrm>
          <a:prstGeom prst="ellipse">
            <a:avLst/>
          </a:prstGeom>
          <a:solidFill>
            <a:schemeClr val="bg1"/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F5DF4C8-0FDE-4B70-81EE-5A9B8C9E5CB8}"/>
              </a:ext>
            </a:extLst>
          </p:cNvPr>
          <p:cNvSpPr txBox="1"/>
          <p:nvPr/>
        </p:nvSpPr>
        <p:spPr>
          <a:xfrm>
            <a:off x="2373755" y="5385099"/>
            <a:ext cx="170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Exo 2" panose="00000500000000000000" pitchFamily="2" charset="-52"/>
              </a:rPr>
              <a:t>API</a:t>
            </a:r>
            <a:endParaRPr lang="ru-RU" sz="36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xmlns="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xmlns="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xmlns="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xmlns="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xmlns="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121774D-1DD4-4523-8877-C61387EA6E72}"/>
              </a:ext>
            </a:extLst>
          </p:cNvPr>
          <p:cNvSpPr txBox="1"/>
          <p:nvPr/>
        </p:nvSpPr>
        <p:spPr>
          <a:xfrm>
            <a:off x="3226815" y="214373"/>
            <a:ext cx="57924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atin typeface="Exo 2" panose="00000500000000000000" pitchFamily="2" charset="-52"/>
              </a:rPr>
              <a:t>Тест производительности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E116D8A-1FF0-46B6-BFD7-740D84B05439}"/>
              </a:ext>
            </a:extLst>
          </p:cNvPr>
          <p:cNvSpPr txBox="1"/>
          <p:nvPr/>
        </p:nvSpPr>
        <p:spPr>
          <a:xfrm>
            <a:off x="2372592" y="1686835"/>
            <a:ext cx="80961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Exo 2" panose="00000500000000000000" pitchFamily="2" charset="-52"/>
              </a:rPr>
              <a:t>Создаем Файл </a:t>
            </a:r>
            <a:r>
              <a:rPr lang="en-US" sz="2000" dirty="0" smtClean="0">
                <a:latin typeface="Exo 2" panose="00000500000000000000" pitchFamily="2" charset="-52"/>
              </a:rPr>
              <a:t>% </a:t>
            </a:r>
            <a:r>
              <a:rPr lang="en-US" sz="2000" dirty="0">
                <a:latin typeface="Exo 2" panose="00000500000000000000" pitchFamily="2" charset="-52"/>
              </a:rPr>
              <a:t>touch </a:t>
            </a:r>
            <a:r>
              <a:rPr lang="en-US" sz="2000" dirty="0" smtClean="0">
                <a:latin typeface="Exo 2" panose="00000500000000000000" pitchFamily="2" charset="-52"/>
              </a:rPr>
              <a:t>text.txt</a:t>
            </a:r>
            <a:r>
              <a:rPr lang="ru-RU" sz="2000" dirty="0" smtClean="0">
                <a:latin typeface="Exo 2" panose="00000500000000000000" pitchFamily="2" charset="-52"/>
              </a:rPr>
              <a:t> и добавляем немного слов: </a:t>
            </a:r>
            <a:r>
              <a:rPr lang="en-US" sz="2000" b="1" dirty="0" smtClean="0">
                <a:latin typeface="Exo 2" panose="00000500000000000000" pitchFamily="2" charset="-52"/>
              </a:rPr>
              <a:t>Some text and some text</a:t>
            </a:r>
          </a:p>
          <a:p>
            <a:r>
              <a:rPr lang="ru-RU" sz="2000" dirty="0" smtClean="0">
                <a:latin typeface="Exo 2" panose="00000500000000000000" pitchFamily="2" charset="-52"/>
              </a:rPr>
              <a:t>Файл </a:t>
            </a:r>
            <a:r>
              <a:rPr lang="ru-RU" sz="2000" dirty="0">
                <a:latin typeface="Exo 2" panose="00000500000000000000" pitchFamily="2" charset="-52"/>
              </a:rPr>
              <a:t>по итогу занимает в памяти 42 </a:t>
            </a:r>
            <a:r>
              <a:rPr lang="ru-RU" sz="2000" dirty="0" smtClean="0">
                <a:latin typeface="Exo 2" panose="00000500000000000000" pitchFamily="2" charset="-52"/>
              </a:rPr>
              <a:t>байта.</a:t>
            </a:r>
            <a:endParaRPr lang="ru-RU" sz="2000" dirty="0">
              <a:latin typeface="Exo 2" panose="00000500000000000000" pitchFamily="2" charset="-52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xmlns="" id="{52E75C8E-72F2-48C1-8CF2-7779C02DBE44}"/>
              </a:ext>
            </a:extLst>
          </p:cNvPr>
          <p:cNvSpPr/>
          <p:nvPr/>
        </p:nvSpPr>
        <p:spPr>
          <a:xfrm>
            <a:off x="689292" y="2312723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34E5BBDB-0E01-48FC-B261-608F585B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0439" y="6367106"/>
            <a:ext cx="2743200" cy="365125"/>
          </a:xfrm>
        </p:spPr>
        <p:txBody>
          <a:bodyPr/>
          <a:lstStyle/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18</a:t>
            </a:fld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99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:a16="http://schemas.microsoft.com/office/drawing/2014/main" xmlns="" id="{5CA47714-A5D2-49F9-AAB2-449E1164A452}"/>
              </a:ext>
            </a:extLst>
          </p:cNvPr>
          <p:cNvSpPr/>
          <p:nvPr/>
        </p:nvSpPr>
        <p:spPr>
          <a:xfrm>
            <a:off x="1686375" y="-682978"/>
            <a:ext cx="9092461" cy="8138566"/>
          </a:xfrm>
          <a:prstGeom prst="ellipse">
            <a:avLst/>
          </a:prstGeom>
          <a:solidFill>
            <a:srgbClr val="0FB4E7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xmlns="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xmlns="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xmlns="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xmlns="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xmlns="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121774D-1DD4-4523-8877-C61387EA6E72}"/>
              </a:ext>
            </a:extLst>
          </p:cNvPr>
          <p:cNvSpPr txBox="1"/>
          <p:nvPr/>
        </p:nvSpPr>
        <p:spPr>
          <a:xfrm>
            <a:off x="3288514" y="0"/>
            <a:ext cx="5888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latin typeface="Exo 2" panose="00000500000000000000" pitchFamily="2" charset="-52"/>
              </a:rPr>
              <a:t>Код для </a:t>
            </a:r>
            <a:r>
              <a:rPr lang="ru-RU" sz="3600" dirty="0" smtClean="0">
                <a:solidFill>
                  <a:schemeClr val="bg1"/>
                </a:solidFill>
                <a:latin typeface="Exo 2" panose="00000500000000000000" pitchFamily="2" charset="-52"/>
              </a:rPr>
              <a:t>копирования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  <a:latin typeface="Exo 2" panose="00000500000000000000" pitchFamily="2" charset="-52"/>
              </a:rPr>
              <a:t>IO</a:t>
            </a:r>
            <a:endParaRPr lang="ru-RU" sz="36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E116D8A-1FF0-46B6-BFD7-740D84B05439}"/>
              </a:ext>
            </a:extLst>
          </p:cNvPr>
          <p:cNvSpPr txBox="1"/>
          <p:nvPr/>
        </p:nvSpPr>
        <p:spPr>
          <a:xfrm>
            <a:off x="2172549" y="1069031"/>
            <a:ext cx="9109581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public static void main(String[] 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args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) {</a:t>
            </a:r>
          </a:p>
          <a:p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       long 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currentMills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= 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System.currentTimeMillis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();</a:t>
            </a:r>
          </a:p>
          <a:p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       long 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startMills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= 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currentMills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;</a:t>
            </a:r>
          </a:p>
          <a:p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       File 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src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= new File("/Users/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IdeaProjects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/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testFolder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/text.txt");</a:t>
            </a:r>
          </a:p>
          <a:p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       File 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dst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= new File("/Users/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IdeaProjects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/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testFolder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/text1.txt");</a:t>
            </a:r>
          </a:p>
          <a:p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       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copyFileByIO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(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src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dst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);</a:t>
            </a:r>
          </a:p>
          <a:p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       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currentMills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= 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System.currentTimeMillis</a:t>
            </a:r>
            <a:r>
              <a:rPr lang="en-US" sz="1600" b="1" dirty="0" smtClean="0">
                <a:solidFill>
                  <a:schemeClr val="bg1"/>
                </a:solidFill>
                <a:latin typeface="Exo 2" panose="00000500000000000000" pitchFamily="2" charset="-52"/>
              </a:rPr>
              <a:t>();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Exo 2" panose="00000500000000000000" pitchFamily="2" charset="-52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Exo 2" panose="00000500000000000000" pitchFamily="2" charset="-52"/>
              </a:rPr>
              <a:t>System.out.println</a:t>
            </a:r>
            <a:r>
              <a:rPr lang="en-US" sz="1600" b="1" dirty="0" smtClean="0">
                <a:solidFill>
                  <a:schemeClr val="bg1"/>
                </a:solidFill>
                <a:latin typeface="Exo 2" panose="00000500000000000000" pitchFamily="2" charset="-52"/>
              </a:rPr>
              <a:t>("</a:t>
            </a:r>
            <a:r>
              <a:rPr lang="ru-RU" sz="1600" b="1" dirty="0" smtClean="0">
                <a:solidFill>
                  <a:schemeClr val="bg1"/>
                </a:solidFill>
                <a:latin typeface="Exo 2" panose="00000500000000000000" pitchFamily="2" charset="-52"/>
              </a:rPr>
              <a:t>Время выполнения в миллисекундах: " + (</a:t>
            </a:r>
            <a:r>
              <a:rPr lang="en-US" sz="1600" b="1" dirty="0" err="1" smtClean="0">
                <a:solidFill>
                  <a:schemeClr val="bg1"/>
                </a:solidFill>
                <a:latin typeface="Exo 2" panose="00000500000000000000" pitchFamily="2" charset="-52"/>
              </a:rPr>
              <a:t>currentMills</a:t>
            </a:r>
            <a:r>
              <a:rPr lang="en-US" sz="1600" b="1" dirty="0" smtClean="0">
                <a:solidFill>
                  <a:schemeClr val="bg1"/>
                </a:solidFill>
                <a:latin typeface="Exo 2" panose="00000500000000000000" pitchFamily="2" charset="-52"/>
              </a:rPr>
              <a:t> - </a:t>
            </a:r>
            <a:r>
              <a:rPr lang="en-US" sz="1600" b="1" dirty="0" err="1" smtClean="0">
                <a:solidFill>
                  <a:schemeClr val="bg1"/>
                </a:solidFill>
                <a:latin typeface="Exo 2" panose="00000500000000000000" pitchFamily="2" charset="-52"/>
              </a:rPr>
              <a:t>startMills</a:t>
            </a:r>
            <a:r>
              <a:rPr lang="en-US" sz="1600" b="1" dirty="0" smtClean="0">
                <a:solidFill>
                  <a:schemeClr val="bg1"/>
                </a:solidFill>
                <a:latin typeface="Exo 2" panose="00000500000000000000" pitchFamily="2" charset="-52"/>
              </a:rPr>
              <a:t>));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Exo 2" panose="00000500000000000000" pitchFamily="2" charset="-52"/>
              </a:rPr>
              <a:t>    }</a:t>
            </a:r>
            <a:endParaRPr lang="en-US" sz="1600" b="1" dirty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Exo 2" panose="00000500000000000000" pitchFamily="2" charset="-52"/>
              </a:rPr>
              <a:t>public 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static void 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copyFileByIO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(File 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src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, File 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dst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){</a:t>
            </a:r>
          </a:p>
          <a:p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       try(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InputStream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inputStream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= new 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FileInputStream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(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src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);</a:t>
            </a:r>
          </a:p>
          <a:p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           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OutputStream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outputStream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= new 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FileOutputStream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(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dst</a:t>
            </a:r>
            <a:r>
              <a:rPr lang="en-US" sz="1600" b="1" dirty="0" smtClean="0">
                <a:solidFill>
                  <a:schemeClr val="bg1"/>
                </a:solidFill>
                <a:latin typeface="Exo 2" panose="00000500000000000000" pitchFamily="2" charset="-52"/>
              </a:rPr>
              <a:t>)){</a:t>
            </a:r>
            <a:endParaRPr lang="en-US" sz="1600" b="1" dirty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           byte[] buffer = new byte[1024];</a:t>
            </a:r>
          </a:p>
          <a:p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           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int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length;</a:t>
            </a:r>
          </a:p>
          <a:p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  </a:t>
            </a:r>
            <a:r>
              <a:rPr lang="en-US" sz="1600" b="1" dirty="0" smtClean="0">
                <a:solidFill>
                  <a:schemeClr val="bg1"/>
                </a:solidFill>
                <a:latin typeface="Exo 2" panose="00000500000000000000" pitchFamily="2" charset="-52"/>
              </a:rPr>
              <a:t>// </a:t>
            </a:r>
            <a:r>
              <a:rPr lang="ru-RU" sz="1600" b="1" dirty="0">
                <a:solidFill>
                  <a:schemeClr val="bg1"/>
                </a:solidFill>
                <a:latin typeface="Exo 2" panose="00000500000000000000" pitchFamily="2" charset="-52"/>
              </a:rPr>
              <a:t>Читаем данные в байтовый массив, а затем выводим в 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OutStream</a:t>
            </a:r>
            <a:endParaRPr lang="en-US" sz="1600" b="1" dirty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           while((length = 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inputStream.read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(buffer)) &gt; 0){</a:t>
            </a:r>
          </a:p>
          <a:p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               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outputStream.write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(buffer, 0, length);</a:t>
            </a:r>
          </a:p>
          <a:p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           }</a:t>
            </a:r>
          </a:p>
          <a:p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       } catch (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IOException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e) {</a:t>
            </a:r>
          </a:p>
          <a:p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           </a:t>
            </a:r>
            <a:r>
              <a:rPr lang="en-US" sz="1600" b="1" dirty="0" err="1">
                <a:solidFill>
                  <a:schemeClr val="bg1"/>
                </a:solidFill>
                <a:latin typeface="Exo 2" panose="00000500000000000000" pitchFamily="2" charset="-52"/>
              </a:rPr>
              <a:t>e.printStackTrace</a:t>
            </a:r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();</a:t>
            </a:r>
          </a:p>
          <a:p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       }</a:t>
            </a:r>
          </a:p>
          <a:p>
            <a:r>
              <a:rPr lang="en-US" sz="1600" b="1" dirty="0">
                <a:solidFill>
                  <a:schemeClr val="bg1"/>
                </a:solidFill>
                <a:latin typeface="Exo 2" panose="00000500000000000000" pitchFamily="2" charset="-52"/>
              </a:rPr>
              <a:t>    }</a:t>
            </a:r>
          </a:p>
          <a:p>
            <a:endParaRPr lang="en-US" sz="1600" b="1" dirty="0" smtClean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endParaRPr lang="ru-RU" sz="1600" b="1" dirty="0" smtClean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xmlns="" id="{DA50B600-A805-4643-9DAC-CB93D990650D}"/>
              </a:ext>
            </a:extLst>
          </p:cNvPr>
          <p:cNvSpPr/>
          <p:nvPr/>
        </p:nvSpPr>
        <p:spPr>
          <a:xfrm>
            <a:off x="733807" y="3140041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Номер слайда 2">
            <a:extLst>
              <a:ext uri="{FF2B5EF4-FFF2-40B4-BE49-F238E27FC236}">
                <a16:creationId xmlns:a16="http://schemas.microsoft.com/office/drawing/2014/main" xmlns="" id="{34E5BBDB-0E01-48FC-B261-608F585B2801}"/>
              </a:ext>
            </a:extLst>
          </p:cNvPr>
          <p:cNvSpPr txBox="1">
            <a:spLocks/>
          </p:cNvSpPr>
          <p:nvPr/>
        </p:nvSpPr>
        <p:spPr>
          <a:xfrm>
            <a:off x="9352839" y="65195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19</a:t>
            </a:fld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78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:a16="http://schemas.microsoft.com/office/drawing/2014/main" xmlns="" id="{5CA47714-A5D2-49F9-AAB2-449E1164A452}"/>
              </a:ext>
            </a:extLst>
          </p:cNvPr>
          <p:cNvSpPr/>
          <p:nvPr/>
        </p:nvSpPr>
        <p:spPr>
          <a:xfrm>
            <a:off x="2062710" y="-682978"/>
            <a:ext cx="8138566" cy="8138566"/>
          </a:xfrm>
          <a:prstGeom prst="ellipse">
            <a:avLst/>
          </a:prstGeom>
          <a:solidFill>
            <a:schemeClr val="bg1"/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F5DF4C8-0FDE-4B70-81EE-5A9B8C9E5CB8}"/>
              </a:ext>
            </a:extLst>
          </p:cNvPr>
          <p:cNvSpPr txBox="1"/>
          <p:nvPr/>
        </p:nvSpPr>
        <p:spPr>
          <a:xfrm>
            <a:off x="2373755" y="5385099"/>
            <a:ext cx="170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Exo 2" panose="00000500000000000000" pitchFamily="2" charset="-52"/>
              </a:rPr>
              <a:t>API</a:t>
            </a:r>
            <a:endParaRPr lang="ru-RU" sz="36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xmlns="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xmlns="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xmlns="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xmlns="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xmlns="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121774D-1DD4-4523-8877-C61387EA6E72}"/>
              </a:ext>
            </a:extLst>
          </p:cNvPr>
          <p:cNvSpPr txBox="1"/>
          <p:nvPr/>
        </p:nvSpPr>
        <p:spPr>
          <a:xfrm>
            <a:off x="4876800" y="630535"/>
            <a:ext cx="2676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err="1"/>
              <a:t>Java</a:t>
            </a:r>
            <a:r>
              <a:rPr lang="ru-RU" sz="5400" dirty="0"/>
              <a:t> NIO </a:t>
            </a:r>
            <a:endParaRPr lang="ru-RU" sz="5400" dirty="0">
              <a:latin typeface="Exo 2" panose="00000500000000000000" pitchFamily="2" charset="-5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E116D8A-1FF0-46B6-BFD7-740D84B05439}"/>
              </a:ext>
            </a:extLst>
          </p:cNvPr>
          <p:cNvSpPr txBox="1"/>
          <p:nvPr/>
        </p:nvSpPr>
        <p:spPr>
          <a:xfrm>
            <a:off x="2990248" y="1859045"/>
            <a:ext cx="62115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err="1">
                <a:latin typeface="Exo 2" panose="00000500000000000000" pitchFamily="2" charset="-52"/>
              </a:rPr>
              <a:t>Java</a:t>
            </a:r>
            <a:r>
              <a:rPr lang="ru-RU" sz="2800" dirty="0">
                <a:latin typeface="Exo 2" panose="00000500000000000000" pitchFamily="2" charset="-52"/>
              </a:rPr>
              <a:t> NIO </a:t>
            </a:r>
            <a:r>
              <a:rPr lang="ru-RU" sz="2800" dirty="0" smtClean="0">
                <a:latin typeface="Exo 2" panose="00000500000000000000" pitchFamily="2" charset="-52"/>
              </a:rPr>
              <a:t>разработана </a:t>
            </a:r>
            <a:r>
              <a:rPr lang="ru-RU" sz="2800" dirty="0">
                <a:latin typeface="Exo 2" panose="00000500000000000000" pitchFamily="2" charset="-52"/>
              </a:rPr>
              <a:t>с целью сделать транзакции для ввода и вывода асинхронными и </a:t>
            </a:r>
            <a:r>
              <a:rPr lang="ru-RU" sz="2800" dirty="0" smtClean="0">
                <a:latin typeface="Exo 2" panose="00000500000000000000" pitchFamily="2" charset="-52"/>
              </a:rPr>
              <a:t>неблокирующими.</a:t>
            </a:r>
          </a:p>
          <a:p>
            <a:pPr algn="ctr"/>
            <a:r>
              <a:rPr lang="ru-RU" sz="2800" dirty="0" smtClean="0">
                <a:latin typeface="Exo 2" panose="00000500000000000000" pitchFamily="2" charset="-52"/>
              </a:rPr>
              <a:t>Альтернатива </a:t>
            </a:r>
            <a:r>
              <a:rPr lang="ru-RU" sz="2800" dirty="0">
                <a:latin typeface="Exo 2" panose="00000500000000000000" pitchFamily="2" charset="-52"/>
              </a:rPr>
              <a:t>библиотекам </a:t>
            </a:r>
            <a:r>
              <a:rPr lang="en-US" sz="2800" dirty="0">
                <a:latin typeface="Exo 2" panose="00000500000000000000" pitchFamily="2" charset="-52"/>
              </a:rPr>
              <a:t>Java Networking </a:t>
            </a:r>
            <a:r>
              <a:rPr lang="ru-RU" sz="2800" dirty="0">
                <a:latin typeface="Exo 2" panose="00000500000000000000" pitchFamily="2" charset="-52"/>
              </a:rPr>
              <a:t>и </a:t>
            </a:r>
            <a:r>
              <a:rPr lang="en-US" sz="2800" dirty="0">
                <a:latin typeface="Exo 2" panose="00000500000000000000" pitchFamily="2" charset="-52"/>
              </a:rPr>
              <a:t>Java IO</a:t>
            </a:r>
            <a:endParaRPr lang="ru-RU" sz="2800" dirty="0">
              <a:latin typeface="Exo 2" panose="00000500000000000000" pitchFamily="2" charset="-52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xmlns="" id="{52E75C8E-72F2-48C1-8CF2-7779C02DBE44}"/>
              </a:ext>
            </a:extLst>
          </p:cNvPr>
          <p:cNvSpPr/>
          <p:nvPr/>
        </p:nvSpPr>
        <p:spPr>
          <a:xfrm>
            <a:off x="689292" y="2312723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2DF0D727-1430-4DFD-9707-36A490E7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4264" y="6367106"/>
            <a:ext cx="2743200" cy="365125"/>
          </a:xfrm>
        </p:spPr>
        <p:txBody>
          <a:bodyPr/>
          <a:lstStyle/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2</a:t>
            </a:fld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51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:a16="http://schemas.microsoft.com/office/drawing/2014/main" xmlns="" id="{5CA47714-A5D2-49F9-AAB2-449E1164A452}"/>
              </a:ext>
            </a:extLst>
          </p:cNvPr>
          <p:cNvSpPr/>
          <p:nvPr/>
        </p:nvSpPr>
        <p:spPr>
          <a:xfrm>
            <a:off x="1531020" y="-690891"/>
            <a:ext cx="9635734" cy="8138566"/>
          </a:xfrm>
          <a:prstGeom prst="ellipse">
            <a:avLst/>
          </a:prstGeom>
          <a:solidFill>
            <a:schemeClr val="bg1"/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F5DF4C8-0FDE-4B70-81EE-5A9B8C9E5CB8}"/>
              </a:ext>
            </a:extLst>
          </p:cNvPr>
          <p:cNvSpPr txBox="1"/>
          <p:nvPr/>
        </p:nvSpPr>
        <p:spPr>
          <a:xfrm>
            <a:off x="2373755" y="5385099"/>
            <a:ext cx="170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Exo 2" panose="00000500000000000000" pitchFamily="2" charset="-52"/>
              </a:rPr>
              <a:t>API</a:t>
            </a:r>
            <a:endParaRPr lang="ru-RU" sz="36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xmlns="" id="{8E2E91A3-75DB-42AA-B47E-A2C0CE85D318}"/>
              </a:ext>
            </a:extLst>
          </p:cNvPr>
          <p:cNvSpPr/>
          <p:nvPr/>
        </p:nvSpPr>
        <p:spPr>
          <a:xfrm>
            <a:off x="1092693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xmlns="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xmlns="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xmlns="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xmlns="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121774D-1DD4-4523-8877-C61387EA6E72}"/>
              </a:ext>
            </a:extLst>
          </p:cNvPr>
          <p:cNvSpPr txBox="1"/>
          <p:nvPr/>
        </p:nvSpPr>
        <p:spPr>
          <a:xfrm>
            <a:off x="3269688" y="-55420"/>
            <a:ext cx="6206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Exo 2" panose="00000500000000000000" pitchFamily="2" charset="-52"/>
              </a:rPr>
              <a:t>Код для копирования</a:t>
            </a:r>
          </a:p>
          <a:p>
            <a:pPr algn="ctr"/>
            <a:r>
              <a:rPr lang="en-US" sz="3600" dirty="0" smtClean="0">
                <a:latin typeface="Exo 2" panose="00000500000000000000" pitchFamily="2" charset="-52"/>
              </a:rPr>
              <a:t>NIO</a:t>
            </a:r>
            <a:endParaRPr lang="en-US" sz="3600" dirty="0">
              <a:latin typeface="Exo 2" panose="00000500000000000000" pitchFamily="2" charset="-5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E116D8A-1FF0-46B6-BFD7-740D84B05439}"/>
              </a:ext>
            </a:extLst>
          </p:cNvPr>
          <p:cNvSpPr txBox="1"/>
          <p:nvPr/>
        </p:nvSpPr>
        <p:spPr>
          <a:xfrm>
            <a:off x="2050477" y="929621"/>
            <a:ext cx="925482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Exo 2" panose="00000500000000000000" pitchFamily="2" charset="-52"/>
              </a:rPr>
              <a:t>public static void main(String[] </a:t>
            </a:r>
            <a:r>
              <a:rPr lang="en-US" sz="1600" dirty="0" err="1">
                <a:latin typeface="Exo 2" panose="00000500000000000000" pitchFamily="2" charset="-52"/>
              </a:rPr>
              <a:t>args</a:t>
            </a:r>
            <a:r>
              <a:rPr lang="en-US" sz="1600" dirty="0">
                <a:latin typeface="Exo 2" panose="00000500000000000000" pitchFamily="2" charset="-52"/>
              </a:rPr>
              <a:t>) {</a:t>
            </a:r>
          </a:p>
          <a:p>
            <a:r>
              <a:rPr lang="en-US" sz="1600" dirty="0">
                <a:latin typeface="Exo 2" panose="00000500000000000000" pitchFamily="2" charset="-52"/>
              </a:rPr>
              <a:t>   </a:t>
            </a:r>
            <a:r>
              <a:rPr lang="en-US" sz="1600" dirty="0" smtClean="0">
                <a:latin typeface="Exo 2" panose="00000500000000000000" pitchFamily="2" charset="-52"/>
              </a:rPr>
              <a:t>long </a:t>
            </a:r>
            <a:r>
              <a:rPr lang="en-US" sz="1600" dirty="0" err="1">
                <a:latin typeface="Exo 2" panose="00000500000000000000" pitchFamily="2" charset="-52"/>
              </a:rPr>
              <a:t>currentMills</a:t>
            </a:r>
            <a:r>
              <a:rPr lang="en-US" sz="1600" dirty="0">
                <a:latin typeface="Exo 2" panose="00000500000000000000" pitchFamily="2" charset="-52"/>
              </a:rPr>
              <a:t> = </a:t>
            </a:r>
            <a:r>
              <a:rPr lang="en-US" sz="1600" dirty="0" err="1">
                <a:latin typeface="Exo 2" panose="00000500000000000000" pitchFamily="2" charset="-52"/>
              </a:rPr>
              <a:t>System.currentTimeMillis</a:t>
            </a:r>
            <a:r>
              <a:rPr lang="en-US" sz="1600" dirty="0">
                <a:latin typeface="Exo 2" panose="00000500000000000000" pitchFamily="2" charset="-52"/>
              </a:rPr>
              <a:t>();</a:t>
            </a:r>
          </a:p>
          <a:p>
            <a:r>
              <a:rPr lang="en-US" sz="1600" dirty="0">
                <a:latin typeface="Exo 2" panose="00000500000000000000" pitchFamily="2" charset="-52"/>
              </a:rPr>
              <a:t>   </a:t>
            </a:r>
            <a:r>
              <a:rPr lang="en-US" sz="1600" dirty="0" smtClean="0">
                <a:latin typeface="Exo 2" panose="00000500000000000000" pitchFamily="2" charset="-52"/>
              </a:rPr>
              <a:t>long </a:t>
            </a:r>
            <a:r>
              <a:rPr lang="en-US" sz="1600" dirty="0" err="1">
                <a:latin typeface="Exo 2" panose="00000500000000000000" pitchFamily="2" charset="-52"/>
              </a:rPr>
              <a:t>startMills</a:t>
            </a:r>
            <a:r>
              <a:rPr lang="en-US" sz="1600" dirty="0">
                <a:latin typeface="Exo 2" panose="00000500000000000000" pitchFamily="2" charset="-52"/>
              </a:rPr>
              <a:t> = </a:t>
            </a:r>
            <a:r>
              <a:rPr lang="en-US" sz="1600" dirty="0" err="1">
                <a:latin typeface="Exo 2" panose="00000500000000000000" pitchFamily="2" charset="-52"/>
              </a:rPr>
              <a:t>currentMills</a:t>
            </a:r>
            <a:r>
              <a:rPr lang="en-US" sz="1600" dirty="0" smtClean="0">
                <a:latin typeface="Exo 2" panose="00000500000000000000" pitchFamily="2" charset="-52"/>
              </a:rPr>
              <a:t>;</a:t>
            </a:r>
            <a:endParaRPr lang="en-US" sz="1600" dirty="0">
              <a:latin typeface="Exo 2" panose="00000500000000000000" pitchFamily="2" charset="-52"/>
            </a:endParaRPr>
          </a:p>
          <a:p>
            <a:r>
              <a:rPr lang="en-US" sz="1600" dirty="0">
                <a:latin typeface="Exo 2" panose="00000500000000000000" pitchFamily="2" charset="-52"/>
              </a:rPr>
              <a:t>   </a:t>
            </a:r>
            <a:r>
              <a:rPr lang="en-US" sz="1600" dirty="0" smtClean="0">
                <a:latin typeface="Exo 2" panose="00000500000000000000" pitchFamily="2" charset="-52"/>
              </a:rPr>
              <a:t>File </a:t>
            </a:r>
            <a:r>
              <a:rPr lang="en-US" sz="1600" dirty="0" err="1">
                <a:latin typeface="Exo 2" panose="00000500000000000000" pitchFamily="2" charset="-52"/>
              </a:rPr>
              <a:t>src</a:t>
            </a:r>
            <a:r>
              <a:rPr lang="en-US" sz="1600" dirty="0">
                <a:latin typeface="Exo 2" panose="00000500000000000000" pitchFamily="2" charset="-52"/>
              </a:rPr>
              <a:t> = new File("/Users/</a:t>
            </a:r>
            <a:r>
              <a:rPr lang="en-US" sz="1600" dirty="0" err="1">
                <a:latin typeface="Exo 2" panose="00000500000000000000" pitchFamily="2" charset="-52"/>
              </a:rPr>
              <a:t>IdeaProjects</a:t>
            </a:r>
            <a:r>
              <a:rPr lang="en-US" sz="1600" dirty="0">
                <a:latin typeface="Exo 2" panose="00000500000000000000" pitchFamily="2" charset="-52"/>
              </a:rPr>
              <a:t>/</a:t>
            </a:r>
            <a:r>
              <a:rPr lang="en-US" sz="1600" dirty="0" err="1">
                <a:latin typeface="Exo 2" panose="00000500000000000000" pitchFamily="2" charset="-52"/>
              </a:rPr>
              <a:t>testFolder</a:t>
            </a:r>
            <a:r>
              <a:rPr lang="en-US" sz="1600" dirty="0">
                <a:latin typeface="Exo 2" panose="00000500000000000000" pitchFamily="2" charset="-52"/>
              </a:rPr>
              <a:t>/text.txt");</a:t>
            </a:r>
          </a:p>
          <a:p>
            <a:r>
              <a:rPr lang="en-US" sz="1600" dirty="0">
                <a:latin typeface="Exo 2" panose="00000500000000000000" pitchFamily="2" charset="-52"/>
              </a:rPr>
              <a:t>   </a:t>
            </a:r>
            <a:r>
              <a:rPr lang="en-US" sz="1600" dirty="0" smtClean="0">
                <a:latin typeface="Exo 2" panose="00000500000000000000" pitchFamily="2" charset="-52"/>
              </a:rPr>
              <a:t>File </a:t>
            </a:r>
            <a:r>
              <a:rPr lang="en-US" sz="1600" dirty="0" err="1">
                <a:latin typeface="Exo 2" panose="00000500000000000000" pitchFamily="2" charset="-52"/>
              </a:rPr>
              <a:t>dst</a:t>
            </a:r>
            <a:r>
              <a:rPr lang="en-US" sz="1600" dirty="0">
                <a:latin typeface="Exo 2" panose="00000500000000000000" pitchFamily="2" charset="-52"/>
              </a:rPr>
              <a:t> = new File("/Users/</a:t>
            </a:r>
            <a:r>
              <a:rPr lang="en-US" sz="1600" dirty="0" err="1">
                <a:latin typeface="Exo 2" panose="00000500000000000000" pitchFamily="2" charset="-52"/>
              </a:rPr>
              <a:t>IdeaProjects</a:t>
            </a:r>
            <a:r>
              <a:rPr lang="en-US" sz="1600" dirty="0">
                <a:latin typeface="Exo 2" panose="00000500000000000000" pitchFamily="2" charset="-52"/>
              </a:rPr>
              <a:t>/</a:t>
            </a:r>
            <a:r>
              <a:rPr lang="en-US" sz="1600" dirty="0" err="1">
                <a:latin typeface="Exo 2" panose="00000500000000000000" pitchFamily="2" charset="-52"/>
              </a:rPr>
              <a:t>testFolder</a:t>
            </a:r>
            <a:r>
              <a:rPr lang="en-US" sz="1600" dirty="0">
                <a:latin typeface="Exo 2" panose="00000500000000000000" pitchFamily="2" charset="-52"/>
              </a:rPr>
              <a:t>/text2.txt");</a:t>
            </a:r>
          </a:p>
          <a:p>
            <a:r>
              <a:rPr lang="en-US" sz="1600" dirty="0" smtClean="0">
                <a:latin typeface="Exo 2" panose="00000500000000000000" pitchFamily="2" charset="-52"/>
              </a:rPr>
              <a:t>   </a:t>
            </a:r>
            <a:r>
              <a:rPr lang="en-US" sz="1600" dirty="0" err="1" smtClean="0">
                <a:latin typeface="Exo 2" panose="00000500000000000000" pitchFamily="2" charset="-52"/>
              </a:rPr>
              <a:t>copyFileByChannel</a:t>
            </a:r>
            <a:r>
              <a:rPr lang="en-US" sz="1600" dirty="0" smtClean="0">
                <a:latin typeface="Exo 2" panose="00000500000000000000" pitchFamily="2" charset="-52"/>
              </a:rPr>
              <a:t>(</a:t>
            </a:r>
            <a:r>
              <a:rPr lang="en-US" sz="1600" dirty="0" err="1" smtClean="0">
                <a:latin typeface="Exo 2" panose="00000500000000000000" pitchFamily="2" charset="-52"/>
              </a:rPr>
              <a:t>src</a:t>
            </a:r>
            <a:r>
              <a:rPr lang="en-US" sz="1600" dirty="0">
                <a:latin typeface="Exo 2" panose="00000500000000000000" pitchFamily="2" charset="-52"/>
              </a:rPr>
              <a:t>, </a:t>
            </a:r>
            <a:r>
              <a:rPr lang="en-US" sz="1600" dirty="0" err="1">
                <a:latin typeface="Exo 2" panose="00000500000000000000" pitchFamily="2" charset="-52"/>
              </a:rPr>
              <a:t>dst</a:t>
            </a:r>
            <a:r>
              <a:rPr lang="en-US" sz="1600" dirty="0">
                <a:latin typeface="Exo 2" panose="00000500000000000000" pitchFamily="2" charset="-52"/>
              </a:rPr>
              <a:t>);</a:t>
            </a:r>
          </a:p>
          <a:p>
            <a:r>
              <a:rPr lang="ru-RU" sz="1600" dirty="0" smtClean="0">
                <a:latin typeface="Exo 2" panose="00000500000000000000" pitchFamily="2" charset="-52"/>
              </a:rPr>
              <a:t>   </a:t>
            </a:r>
            <a:r>
              <a:rPr lang="en-US" sz="1600" dirty="0" err="1" smtClean="0">
                <a:latin typeface="Exo 2" panose="00000500000000000000" pitchFamily="2" charset="-52"/>
              </a:rPr>
              <a:t>currentMills</a:t>
            </a:r>
            <a:r>
              <a:rPr lang="en-US" sz="1600" dirty="0" smtClean="0">
                <a:latin typeface="Exo 2" panose="00000500000000000000" pitchFamily="2" charset="-52"/>
              </a:rPr>
              <a:t> </a:t>
            </a:r>
            <a:r>
              <a:rPr lang="en-US" sz="1600" dirty="0">
                <a:latin typeface="Exo 2" panose="00000500000000000000" pitchFamily="2" charset="-52"/>
              </a:rPr>
              <a:t>= </a:t>
            </a:r>
            <a:r>
              <a:rPr lang="en-US" sz="1600" dirty="0" err="1">
                <a:latin typeface="Exo 2" panose="00000500000000000000" pitchFamily="2" charset="-52"/>
              </a:rPr>
              <a:t>System.currentTimeMillis</a:t>
            </a:r>
            <a:r>
              <a:rPr lang="en-US" sz="1600" dirty="0">
                <a:latin typeface="Exo 2" panose="00000500000000000000" pitchFamily="2" charset="-52"/>
              </a:rPr>
              <a:t>();</a:t>
            </a:r>
          </a:p>
          <a:p>
            <a:r>
              <a:rPr lang="ru-RU" sz="1600" dirty="0" smtClean="0">
                <a:latin typeface="Exo 2" panose="00000500000000000000" pitchFamily="2" charset="-52"/>
              </a:rPr>
              <a:t>   </a:t>
            </a:r>
            <a:r>
              <a:rPr lang="en-US" sz="1600" dirty="0" err="1" smtClean="0">
                <a:latin typeface="Exo 2" panose="00000500000000000000" pitchFamily="2" charset="-52"/>
              </a:rPr>
              <a:t>System.out.println</a:t>
            </a:r>
            <a:r>
              <a:rPr lang="en-US" sz="1600" dirty="0">
                <a:latin typeface="Exo 2" panose="00000500000000000000" pitchFamily="2" charset="-52"/>
              </a:rPr>
              <a:t>("</a:t>
            </a:r>
            <a:r>
              <a:rPr lang="ru-RU" sz="1600" dirty="0">
                <a:latin typeface="Exo 2" panose="00000500000000000000" pitchFamily="2" charset="-52"/>
              </a:rPr>
              <a:t>Время </a:t>
            </a:r>
            <a:r>
              <a:rPr lang="ru-RU" sz="1600" dirty="0" smtClean="0">
                <a:latin typeface="Exo 2" panose="00000500000000000000" pitchFamily="2" charset="-52"/>
              </a:rPr>
              <a:t>в м</a:t>
            </a:r>
            <a:r>
              <a:rPr lang="en-US" sz="1600" dirty="0" smtClean="0">
                <a:latin typeface="Exo 2" panose="00000500000000000000" pitchFamily="2" charset="-52"/>
              </a:rPr>
              <a:t>.</a:t>
            </a:r>
            <a:r>
              <a:rPr lang="ru-RU" sz="1600" dirty="0" smtClean="0">
                <a:latin typeface="Exo 2" panose="00000500000000000000" pitchFamily="2" charset="-52"/>
              </a:rPr>
              <a:t>с: "+(</a:t>
            </a:r>
            <a:r>
              <a:rPr lang="en-US" sz="1600" dirty="0" err="1">
                <a:latin typeface="Exo 2" panose="00000500000000000000" pitchFamily="2" charset="-52"/>
              </a:rPr>
              <a:t>currentMills</a:t>
            </a:r>
            <a:r>
              <a:rPr lang="en-US" sz="1600" dirty="0">
                <a:latin typeface="Exo 2" panose="00000500000000000000" pitchFamily="2" charset="-52"/>
              </a:rPr>
              <a:t> - </a:t>
            </a:r>
            <a:r>
              <a:rPr lang="en-US" sz="1600" dirty="0" err="1">
                <a:latin typeface="Exo 2" panose="00000500000000000000" pitchFamily="2" charset="-52"/>
              </a:rPr>
              <a:t>startMills</a:t>
            </a:r>
            <a:r>
              <a:rPr lang="en-US" sz="1600" dirty="0">
                <a:latin typeface="Exo 2" panose="00000500000000000000" pitchFamily="2" charset="-52"/>
              </a:rPr>
              <a:t>));</a:t>
            </a:r>
          </a:p>
          <a:p>
            <a:r>
              <a:rPr lang="en-US" sz="1600" dirty="0" smtClean="0">
                <a:latin typeface="Exo 2" panose="00000500000000000000" pitchFamily="2" charset="-52"/>
              </a:rPr>
              <a:t>}</a:t>
            </a:r>
            <a:endParaRPr lang="en-US" sz="1600" dirty="0">
              <a:latin typeface="Exo 2" panose="00000500000000000000" pitchFamily="2" charset="-52"/>
            </a:endParaRPr>
          </a:p>
          <a:p>
            <a:r>
              <a:rPr lang="en-US" sz="1600" dirty="0" smtClean="0">
                <a:latin typeface="Exo 2" panose="00000500000000000000" pitchFamily="2" charset="-52"/>
              </a:rPr>
              <a:t>public </a:t>
            </a:r>
            <a:r>
              <a:rPr lang="en-US" sz="1600" dirty="0">
                <a:latin typeface="Exo 2" panose="00000500000000000000" pitchFamily="2" charset="-52"/>
              </a:rPr>
              <a:t>static void </a:t>
            </a:r>
            <a:r>
              <a:rPr lang="en-US" sz="1600" dirty="0" err="1">
                <a:latin typeface="Exo 2" panose="00000500000000000000" pitchFamily="2" charset="-52"/>
              </a:rPr>
              <a:t>copyFileByChannel</a:t>
            </a:r>
            <a:r>
              <a:rPr lang="en-US" sz="1600" dirty="0">
                <a:latin typeface="Exo 2" panose="00000500000000000000" pitchFamily="2" charset="-52"/>
              </a:rPr>
              <a:t>(File </a:t>
            </a:r>
            <a:r>
              <a:rPr lang="en-US" sz="1600" dirty="0" err="1">
                <a:latin typeface="Exo 2" panose="00000500000000000000" pitchFamily="2" charset="-52"/>
              </a:rPr>
              <a:t>src</a:t>
            </a:r>
            <a:r>
              <a:rPr lang="en-US" sz="1600" dirty="0">
                <a:latin typeface="Exo 2" panose="00000500000000000000" pitchFamily="2" charset="-52"/>
              </a:rPr>
              <a:t>, File </a:t>
            </a:r>
            <a:r>
              <a:rPr lang="en-US" sz="1600" dirty="0" err="1">
                <a:latin typeface="Exo 2" panose="00000500000000000000" pitchFamily="2" charset="-52"/>
              </a:rPr>
              <a:t>dst</a:t>
            </a:r>
            <a:r>
              <a:rPr lang="en-US" sz="1600" dirty="0">
                <a:latin typeface="Exo 2" panose="00000500000000000000" pitchFamily="2" charset="-52"/>
              </a:rPr>
              <a:t>){</a:t>
            </a:r>
          </a:p>
          <a:p>
            <a:r>
              <a:rPr lang="en-US" sz="1600" b="1" dirty="0" smtClean="0">
                <a:latin typeface="Exo 2" panose="00000500000000000000" pitchFamily="2" charset="-52"/>
              </a:rPr>
              <a:t>try</a:t>
            </a:r>
            <a:r>
              <a:rPr lang="en-US" sz="1600" dirty="0" smtClean="0">
                <a:latin typeface="Exo 2" panose="00000500000000000000" pitchFamily="2" charset="-52"/>
              </a:rPr>
              <a:t>(</a:t>
            </a:r>
            <a:r>
              <a:rPr lang="en-US" sz="1600" dirty="0" err="1" smtClean="0">
                <a:latin typeface="Exo 2" panose="00000500000000000000" pitchFamily="2" charset="-52"/>
              </a:rPr>
              <a:t>FileChannel</a:t>
            </a:r>
            <a:r>
              <a:rPr lang="en-US" sz="1600" dirty="0" smtClean="0">
                <a:latin typeface="Exo 2" panose="00000500000000000000" pitchFamily="2" charset="-52"/>
              </a:rPr>
              <a:t> </a:t>
            </a:r>
            <a:r>
              <a:rPr lang="en-US" sz="1600" dirty="0" err="1">
                <a:latin typeface="Exo 2" panose="00000500000000000000" pitchFamily="2" charset="-52"/>
              </a:rPr>
              <a:t>srcFileChannel</a:t>
            </a:r>
            <a:r>
              <a:rPr lang="en-US" sz="1600" dirty="0">
                <a:latin typeface="Exo 2" panose="00000500000000000000" pitchFamily="2" charset="-52"/>
              </a:rPr>
              <a:t>  = </a:t>
            </a:r>
            <a:r>
              <a:rPr lang="en-US" sz="1600" dirty="0" smtClean="0">
                <a:latin typeface="Exo 2" panose="00000500000000000000" pitchFamily="2" charset="-52"/>
              </a:rPr>
              <a:t>new</a:t>
            </a:r>
            <a:r>
              <a:rPr lang="ru-RU" sz="1600" dirty="0" smtClean="0">
                <a:latin typeface="Exo 2" panose="00000500000000000000" pitchFamily="2" charset="-52"/>
              </a:rPr>
              <a:t> </a:t>
            </a:r>
            <a:r>
              <a:rPr lang="en-US" sz="1600" dirty="0" err="1" smtClean="0">
                <a:latin typeface="Exo 2" panose="00000500000000000000" pitchFamily="2" charset="-52"/>
              </a:rPr>
              <a:t>FileInputStream</a:t>
            </a:r>
            <a:r>
              <a:rPr lang="en-US" sz="1600" dirty="0" smtClean="0">
                <a:latin typeface="Exo 2" panose="00000500000000000000" pitchFamily="2" charset="-52"/>
              </a:rPr>
              <a:t>(</a:t>
            </a:r>
            <a:r>
              <a:rPr lang="en-US" sz="1600" dirty="0" err="1" smtClean="0">
                <a:latin typeface="Exo 2" panose="00000500000000000000" pitchFamily="2" charset="-52"/>
              </a:rPr>
              <a:t>src</a:t>
            </a:r>
            <a:r>
              <a:rPr lang="en-US" sz="1600" dirty="0">
                <a:latin typeface="Exo 2" panose="00000500000000000000" pitchFamily="2" charset="-52"/>
              </a:rPr>
              <a:t>).</a:t>
            </a:r>
            <a:r>
              <a:rPr lang="en-US" sz="1600" dirty="0" err="1">
                <a:latin typeface="Exo 2" panose="00000500000000000000" pitchFamily="2" charset="-52"/>
              </a:rPr>
              <a:t>getChannel</a:t>
            </a:r>
            <a:r>
              <a:rPr lang="en-US" sz="1600" dirty="0">
                <a:latin typeface="Exo 2" panose="00000500000000000000" pitchFamily="2" charset="-52"/>
              </a:rPr>
              <a:t>();</a:t>
            </a:r>
          </a:p>
          <a:p>
            <a:r>
              <a:rPr lang="en-US" sz="1600" dirty="0">
                <a:latin typeface="Exo 2" panose="00000500000000000000" pitchFamily="2" charset="-52"/>
              </a:rPr>
              <a:t>    </a:t>
            </a:r>
            <a:r>
              <a:rPr lang="en-US" sz="1600" dirty="0" err="1" smtClean="0">
                <a:latin typeface="Exo 2" panose="00000500000000000000" pitchFamily="2" charset="-52"/>
              </a:rPr>
              <a:t>FileChannel</a:t>
            </a:r>
            <a:r>
              <a:rPr lang="en-US" sz="1600" dirty="0" smtClean="0">
                <a:latin typeface="Exo 2" panose="00000500000000000000" pitchFamily="2" charset="-52"/>
              </a:rPr>
              <a:t> </a:t>
            </a:r>
            <a:r>
              <a:rPr lang="en-US" sz="1600" b="1" dirty="0" err="1">
                <a:latin typeface="Exo 2" panose="00000500000000000000" pitchFamily="2" charset="-52"/>
              </a:rPr>
              <a:t>dstFileChannel</a:t>
            </a:r>
            <a:r>
              <a:rPr lang="en-US" sz="1600" dirty="0">
                <a:latin typeface="Exo 2" panose="00000500000000000000" pitchFamily="2" charset="-52"/>
              </a:rPr>
              <a:t> = new </a:t>
            </a:r>
            <a:r>
              <a:rPr lang="en-US" sz="1600" dirty="0" err="1">
                <a:latin typeface="Exo 2" panose="00000500000000000000" pitchFamily="2" charset="-52"/>
              </a:rPr>
              <a:t>FileOutputStream</a:t>
            </a:r>
            <a:r>
              <a:rPr lang="en-US" sz="1600" dirty="0">
                <a:latin typeface="Exo 2" panose="00000500000000000000" pitchFamily="2" charset="-52"/>
              </a:rPr>
              <a:t>(</a:t>
            </a:r>
            <a:r>
              <a:rPr lang="en-US" sz="1600" dirty="0" err="1">
                <a:latin typeface="Exo 2" panose="00000500000000000000" pitchFamily="2" charset="-52"/>
              </a:rPr>
              <a:t>dst</a:t>
            </a:r>
            <a:r>
              <a:rPr lang="en-US" sz="1600" dirty="0">
                <a:latin typeface="Exo 2" panose="00000500000000000000" pitchFamily="2" charset="-52"/>
              </a:rPr>
              <a:t>).</a:t>
            </a:r>
            <a:r>
              <a:rPr lang="en-US" sz="1600" dirty="0" err="1">
                <a:latin typeface="Exo 2" panose="00000500000000000000" pitchFamily="2" charset="-52"/>
              </a:rPr>
              <a:t>getChannel</a:t>
            </a:r>
            <a:r>
              <a:rPr lang="en-US" sz="1600" dirty="0">
                <a:latin typeface="Exo 2" panose="00000500000000000000" pitchFamily="2" charset="-52"/>
              </a:rPr>
              <a:t>()){</a:t>
            </a:r>
          </a:p>
          <a:p>
            <a:r>
              <a:rPr lang="en-US" sz="1600" b="1" dirty="0" smtClean="0">
                <a:latin typeface="Exo 2" panose="00000500000000000000" pitchFamily="2" charset="-52"/>
              </a:rPr>
              <a:t>long </a:t>
            </a:r>
            <a:r>
              <a:rPr lang="en-US" sz="1600" b="1" dirty="0">
                <a:latin typeface="Exo 2" panose="00000500000000000000" pitchFamily="2" charset="-52"/>
              </a:rPr>
              <a:t>count = </a:t>
            </a:r>
            <a:r>
              <a:rPr lang="en-US" sz="1600" b="1" dirty="0" err="1">
                <a:latin typeface="Exo 2" panose="00000500000000000000" pitchFamily="2" charset="-52"/>
              </a:rPr>
              <a:t>srcFileChannel.size</a:t>
            </a:r>
            <a:r>
              <a:rPr lang="en-US" sz="1600" b="1" dirty="0">
                <a:latin typeface="Exo 2" panose="00000500000000000000" pitchFamily="2" charset="-52"/>
              </a:rPr>
              <a:t>();</a:t>
            </a:r>
          </a:p>
          <a:p>
            <a:r>
              <a:rPr lang="en-US" sz="1600" dirty="0">
                <a:latin typeface="Exo 2" panose="00000500000000000000" pitchFamily="2" charset="-52"/>
              </a:rPr>
              <a:t> </a:t>
            </a:r>
            <a:r>
              <a:rPr lang="en-US" sz="1600" dirty="0" smtClean="0">
                <a:latin typeface="Exo 2" panose="00000500000000000000" pitchFamily="2" charset="-52"/>
              </a:rPr>
              <a:t>while(count </a:t>
            </a:r>
            <a:r>
              <a:rPr lang="en-US" sz="1600" dirty="0">
                <a:latin typeface="Exo 2" panose="00000500000000000000" pitchFamily="2" charset="-52"/>
              </a:rPr>
              <a:t>&gt; 0</a:t>
            </a:r>
            <a:r>
              <a:rPr lang="en-US" sz="1600" dirty="0" smtClean="0">
                <a:latin typeface="Exo 2" panose="00000500000000000000" pitchFamily="2" charset="-52"/>
              </a:rPr>
              <a:t>){</a:t>
            </a:r>
          </a:p>
          <a:p>
            <a:r>
              <a:rPr lang="en-US" sz="1600" dirty="0" smtClean="0">
                <a:latin typeface="Exo 2" panose="00000500000000000000" pitchFamily="2" charset="-52"/>
              </a:rPr>
              <a:t>long </a:t>
            </a:r>
            <a:r>
              <a:rPr lang="en-US" sz="1600" dirty="0">
                <a:latin typeface="Exo 2" panose="00000500000000000000" pitchFamily="2" charset="-52"/>
              </a:rPr>
              <a:t>transferred </a:t>
            </a:r>
            <a:r>
              <a:rPr lang="en-US" sz="1600" dirty="0" smtClean="0">
                <a:latin typeface="Exo 2" panose="00000500000000000000" pitchFamily="2" charset="-52"/>
              </a:rPr>
              <a:t>= </a:t>
            </a:r>
            <a:r>
              <a:rPr lang="en-US" sz="1600" dirty="0" err="1" smtClean="0">
                <a:latin typeface="Exo 2" panose="00000500000000000000" pitchFamily="2" charset="-52"/>
              </a:rPr>
              <a:t>srcFileChannel.transferTo</a:t>
            </a:r>
            <a:r>
              <a:rPr lang="en-US" sz="1600" dirty="0" smtClean="0">
                <a:latin typeface="Exo 2" panose="00000500000000000000" pitchFamily="2" charset="-52"/>
              </a:rPr>
              <a:t>(</a:t>
            </a:r>
            <a:r>
              <a:rPr lang="en-US" sz="1600" dirty="0" err="1" smtClean="0">
                <a:latin typeface="Exo 2" panose="00000500000000000000" pitchFamily="2" charset="-52"/>
              </a:rPr>
              <a:t>srcFileChannel.position</a:t>
            </a:r>
            <a:r>
              <a:rPr lang="en-US" sz="1600" dirty="0">
                <a:latin typeface="Exo 2" panose="00000500000000000000" pitchFamily="2" charset="-52"/>
              </a:rPr>
              <a:t>(),</a:t>
            </a:r>
          </a:p>
          <a:p>
            <a:r>
              <a:rPr lang="en-US" sz="1600" dirty="0">
                <a:latin typeface="Exo 2" panose="00000500000000000000" pitchFamily="2" charset="-52"/>
              </a:rPr>
              <a:t>                        count, </a:t>
            </a:r>
            <a:r>
              <a:rPr lang="en-US" sz="1600" dirty="0" err="1">
                <a:latin typeface="Exo 2" panose="00000500000000000000" pitchFamily="2" charset="-52"/>
              </a:rPr>
              <a:t>dstFileChannel</a:t>
            </a:r>
            <a:r>
              <a:rPr lang="en-US" sz="1600" dirty="0">
                <a:latin typeface="Exo 2" panose="00000500000000000000" pitchFamily="2" charset="-52"/>
              </a:rPr>
              <a:t>);</a:t>
            </a:r>
          </a:p>
          <a:p>
            <a:r>
              <a:rPr lang="en-US" sz="1600" b="1" dirty="0" err="1" smtClean="0">
                <a:latin typeface="Exo 2" panose="00000500000000000000" pitchFamily="2" charset="-52"/>
              </a:rPr>
              <a:t>srcFileChannel.position</a:t>
            </a:r>
            <a:r>
              <a:rPr lang="en-US" sz="1600" b="1" dirty="0" smtClean="0">
                <a:latin typeface="Exo 2" panose="00000500000000000000" pitchFamily="2" charset="-52"/>
              </a:rPr>
              <a:t>(</a:t>
            </a:r>
            <a:r>
              <a:rPr lang="en-US" sz="1600" b="1" dirty="0" err="1" smtClean="0">
                <a:latin typeface="Exo 2" panose="00000500000000000000" pitchFamily="2" charset="-52"/>
              </a:rPr>
              <a:t>srcFileChannel.position</a:t>
            </a:r>
            <a:r>
              <a:rPr lang="en-US" sz="1600" b="1" dirty="0">
                <a:latin typeface="Exo 2" panose="00000500000000000000" pitchFamily="2" charset="-52"/>
              </a:rPr>
              <a:t>() + transferred);</a:t>
            </a:r>
          </a:p>
          <a:p>
            <a:r>
              <a:rPr lang="en-US" sz="1600" b="1" dirty="0" smtClean="0">
                <a:latin typeface="Exo 2" panose="00000500000000000000" pitchFamily="2" charset="-52"/>
              </a:rPr>
              <a:t>count </a:t>
            </a:r>
            <a:r>
              <a:rPr lang="en-US" sz="1600" b="1" dirty="0">
                <a:latin typeface="Exo 2" panose="00000500000000000000" pitchFamily="2" charset="-52"/>
              </a:rPr>
              <a:t>-= transferred;</a:t>
            </a:r>
          </a:p>
          <a:p>
            <a:r>
              <a:rPr lang="en-US" sz="1600" dirty="0">
                <a:latin typeface="Exo 2" panose="00000500000000000000" pitchFamily="2" charset="-52"/>
              </a:rPr>
              <a:t>    </a:t>
            </a:r>
            <a:r>
              <a:rPr lang="en-US" sz="1600" dirty="0" smtClean="0">
                <a:latin typeface="Exo 2" panose="00000500000000000000" pitchFamily="2" charset="-52"/>
              </a:rPr>
              <a:t>}} </a:t>
            </a:r>
            <a:r>
              <a:rPr lang="en-US" sz="1600" b="1" dirty="0">
                <a:latin typeface="Exo 2" panose="00000500000000000000" pitchFamily="2" charset="-52"/>
              </a:rPr>
              <a:t>catch</a:t>
            </a:r>
            <a:r>
              <a:rPr lang="en-US" sz="1600" dirty="0">
                <a:latin typeface="Exo 2" panose="00000500000000000000" pitchFamily="2" charset="-52"/>
              </a:rPr>
              <a:t> (</a:t>
            </a:r>
            <a:r>
              <a:rPr lang="en-US" sz="1600" dirty="0" err="1">
                <a:latin typeface="Exo 2" panose="00000500000000000000" pitchFamily="2" charset="-52"/>
              </a:rPr>
              <a:t>FileNotFoundException</a:t>
            </a:r>
            <a:r>
              <a:rPr lang="en-US" sz="1600" dirty="0">
                <a:latin typeface="Exo 2" panose="00000500000000000000" pitchFamily="2" charset="-52"/>
              </a:rPr>
              <a:t> e) </a:t>
            </a:r>
            <a:r>
              <a:rPr lang="en-US" sz="1600" dirty="0" smtClean="0">
                <a:latin typeface="Exo 2" panose="00000500000000000000" pitchFamily="2" charset="-52"/>
              </a:rPr>
              <a:t>{ </a:t>
            </a:r>
            <a:r>
              <a:rPr lang="en-US" sz="1600" dirty="0" err="1" smtClean="0">
                <a:latin typeface="Exo 2" panose="00000500000000000000" pitchFamily="2" charset="-52"/>
              </a:rPr>
              <a:t>e.printStackTrace</a:t>
            </a:r>
            <a:r>
              <a:rPr lang="en-US" sz="1600" dirty="0" smtClean="0">
                <a:latin typeface="Exo 2" panose="00000500000000000000" pitchFamily="2" charset="-52"/>
              </a:rPr>
              <a:t>();</a:t>
            </a:r>
          </a:p>
          <a:p>
            <a:r>
              <a:rPr lang="en-US" sz="1600" dirty="0" smtClean="0">
                <a:latin typeface="Exo 2" panose="00000500000000000000" pitchFamily="2" charset="-52"/>
              </a:rPr>
              <a:t>        </a:t>
            </a:r>
            <a:r>
              <a:rPr lang="en-US" sz="1600" dirty="0">
                <a:latin typeface="Exo 2" panose="00000500000000000000" pitchFamily="2" charset="-52"/>
              </a:rPr>
              <a:t>} </a:t>
            </a:r>
            <a:r>
              <a:rPr lang="en-US" sz="1600" b="1" dirty="0">
                <a:latin typeface="Exo 2" panose="00000500000000000000" pitchFamily="2" charset="-52"/>
              </a:rPr>
              <a:t>catch</a:t>
            </a:r>
            <a:r>
              <a:rPr lang="en-US" sz="1600" dirty="0">
                <a:latin typeface="Exo 2" panose="00000500000000000000" pitchFamily="2" charset="-52"/>
              </a:rPr>
              <a:t> (</a:t>
            </a:r>
            <a:r>
              <a:rPr lang="en-US" sz="1600" dirty="0" err="1">
                <a:latin typeface="Exo 2" panose="00000500000000000000" pitchFamily="2" charset="-52"/>
              </a:rPr>
              <a:t>IOException</a:t>
            </a:r>
            <a:r>
              <a:rPr lang="en-US" sz="1600" dirty="0">
                <a:latin typeface="Exo 2" panose="00000500000000000000" pitchFamily="2" charset="-52"/>
              </a:rPr>
              <a:t> e) {</a:t>
            </a:r>
          </a:p>
          <a:p>
            <a:r>
              <a:rPr lang="en-US" sz="1600" dirty="0">
                <a:latin typeface="Exo 2" panose="00000500000000000000" pitchFamily="2" charset="-52"/>
              </a:rPr>
              <a:t>            </a:t>
            </a:r>
            <a:r>
              <a:rPr lang="en-US" sz="1600" dirty="0" err="1">
                <a:latin typeface="Exo 2" panose="00000500000000000000" pitchFamily="2" charset="-52"/>
              </a:rPr>
              <a:t>e.printStackTrace</a:t>
            </a:r>
            <a:r>
              <a:rPr lang="en-US" sz="1600" dirty="0" smtClean="0">
                <a:latin typeface="Exo 2" panose="00000500000000000000" pitchFamily="2" charset="-52"/>
              </a:rPr>
              <a:t>();        }   </a:t>
            </a:r>
            <a:r>
              <a:rPr lang="en-US" sz="1600" dirty="0">
                <a:latin typeface="Exo 2" panose="00000500000000000000" pitchFamily="2" charset="-52"/>
              </a:rPr>
              <a:t>}</a:t>
            </a: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xmlns="" id="{52E75C8E-72F2-48C1-8CF2-7779C02DBE44}"/>
              </a:ext>
            </a:extLst>
          </p:cNvPr>
          <p:cNvSpPr/>
          <p:nvPr/>
        </p:nvSpPr>
        <p:spPr>
          <a:xfrm>
            <a:off x="578452" y="2312723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34E5BBDB-0E01-48FC-B261-608F585B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C5E-C984-4F44-AC7B-501241616BCE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91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:a16="http://schemas.microsoft.com/office/drawing/2014/main" xmlns="" id="{5CA47714-A5D2-49F9-AAB2-449E1164A452}"/>
              </a:ext>
            </a:extLst>
          </p:cNvPr>
          <p:cNvSpPr/>
          <p:nvPr/>
        </p:nvSpPr>
        <p:spPr>
          <a:xfrm>
            <a:off x="1686375" y="-682978"/>
            <a:ext cx="9092461" cy="8138566"/>
          </a:xfrm>
          <a:prstGeom prst="ellipse">
            <a:avLst/>
          </a:prstGeom>
          <a:solidFill>
            <a:srgbClr val="0FB4E7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xmlns="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xmlns="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xmlns="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xmlns="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xmlns="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121774D-1DD4-4523-8877-C61387EA6E72}"/>
              </a:ext>
            </a:extLst>
          </p:cNvPr>
          <p:cNvSpPr txBox="1"/>
          <p:nvPr/>
        </p:nvSpPr>
        <p:spPr>
          <a:xfrm>
            <a:off x="3288514" y="0"/>
            <a:ext cx="5888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latin typeface="Exo 2" panose="00000500000000000000" pitchFamily="2" charset="-52"/>
              </a:rPr>
              <a:t>Код для </a:t>
            </a:r>
            <a:r>
              <a:rPr lang="ru-RU" sz="3600" dirty="0" smtClean="0">
                <a:solidFill>
                  <a:schemeClr val="bg1"/>
                </a:solidFill>
                <a:latin typeface="Exo 2" panose="00000500000000000000" pitchFamily="2" charset="-52"/>
              </a:rPr>
              <a:t>копирования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  <a:latin typeface="Exo 2" panose="00000500000000000000" pitchFamily="2" charset="-52"/>
              </a:rPr>
              <a:t>NIO2</a:t>
            </a:r>
            <a:endParaRPr lang="ru-RU" sz="36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E116D8A-1FF0-46B6-BFD7-740D84B05439}"/>
              </a:ext>
            </a:extLst>
          </p:cNvPr>
          <p:cNvSpPr txBox="1"/>
          <p:nvPr/>
        </p:nvSpPr>
        <p:spPr>
          <a:xfrm>
            <a:off x="2616110" y="1351694"/>
            <a:ext cx="91095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public static void main(String[] </a:t>
            </a:r>
            <a:r>
              <a:rPr lang="en-US" dirty="0" err="1">
                <a:solidFill>
                  <a:schemeClr val="bg1"/>
                </a:solidFill>
                <a:latin typeface="Exo 2" panose="00000500000000000000" pitchFamily="2" charset="-52"/>
              </a:rPr>
              <a:t>args</a:t>
            </a:r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) {</a:t>
            </a:r>
          </a:p>
          <a:p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  long </a:t>
            </a:r>
            <a:r>
              <a:rPr lang="en-US" dirty="0" err="1">
                <a:solidFill>
                  <a:schemeClr val="bg1"/>
                </a:solidFill>
                <a:latin typeface="Exo 2" panose="00000500000000000000" pitchFamily="2" charset="-52"/>
              </a:rPr>
              <a:t>currentMills</a:t>
            </a:r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Exo 2" panose="00000500000000000000" pitchFamily="2" charset="-52"/>
              </a:rPr>
              <a:t>System.currentTimeMillis</a:t>
            </a:r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  long </a:t>
            </a:r>
            <a:r>
              <a:rPr lang="en-US" dirty="0" err="1">
                <a:solidFill>
                  <a:schemeClr val="bg1"/>
                </a:solidFill>
                <a:latin typeface="Exo 2" panose="00000500000000000000" pitchFamily="2" charset="-52"/>
              </a:rPr>
              <a:t>startMills</a:t>
            </a:r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Exo 2" panose="00000500000000000000" pitchFamily="2" charset="-52"/>
              </a:rPr>
              <a:t>currentMills</a:t>
            </a:r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;</a:t>
            </a:r>
          </a:p>
          <a:p>
            <a:endParaRPr lang="en-US" dirty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  Path </a:t>
            </a:r>
            <a:r>
              <a:rPr lang="en-US" dirty="0" err="1">
                <a:solidFill>
                  <a:schemeClr val="bg1"/>
                </a:solidFill>
                <a:latin typeface="Exo 2" panose="00000500000000000000" pitchFamily="2" charset="-52"/>
              </a:rPr>
              <a:t>sourceDirectory</a:t>
            </a:r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Exo 2" panose="00000500000000000000" pitchFamily="2" charset="-52"/>
              </a:rPr>
              <a:t>Paths.get</a:t>
            </a:r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("/Users/</a:t>
            </a:r>
            <a:r>
              <a:rPr lang="en-US" dirty="0" err="1">
                <a:solidFill>
                  <a:schemeClr val="bg1"/>
                </a:solidFill>
                <a:latin typeface="Exo 2" panose="00000500000000000000" pitchFamily="2" charset="-52"/>
              </a:rPr>
              <a:t>IdeaProjects</a:t>
            </a:r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Exo 2" panose="00000500000000000000" pitchFamily="2" charset="-52"/>
              </a:rPr>
              <a:t>testFolder</a:t>
            </a:r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/test.txt");</a:t>
            </a:r>
          </a:p>
          <a:p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  Path </a:t>
            </a:r>
            <a:r>
              <a:rPr lang="en-US" dirty="0" err="1">
                <a:solidFill>
                  <a:schemeClr val="bg1"/>
                </a:solidFill>
                <a:latin typeface="Exo 2" panose="00000500000000000000" pitchFamily="2" charset="-52"/>
              </a:rPr>
              <a:t>targetDirectory</a:t>
            </a:r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Exo 2" panose="00000500000000000000" pitchFamily="2" charset="-52"/>
              </a:rPr>
              <a:t>Paths.get</a:t>
            </a:r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("/Users/</a:t>
            </a:r>
            <a:r>
              <a:rPr lang="en-US" dirty="0" err="1">
                <a:solidFill>
                  <a:schemeClr val="bg1"/>
                </a:solidFill>
                <a:latin typeface="Exo 2" panose="00000500000000000000" pitchFamily="2" charset="-52"/>
              </a:rPr>
              <a:t>IdeaProjects</a:t>
            </a:r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Exo 2" panose="00000500000000000000" pitchFamily="2" charset="-52"/>
              </a:rPr>
              <a:t>testFolder</a:t>
            </a:r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/test3.txt");</a:t>
            </a:r>
          </a:p>
          <a:p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Exo 2" panose="00000500000000000000" pitchFamily="2" charset="-52"/>
              </a:rPr>
              <a:t>Files.copy</a:t>
            </a:r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Exo 2" panose="00000500000000000000" pitchFamily="2" charset="-52"/>
              </a:rPr>
              <a:t>sourceDirectory</a:t>
            </a:r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Exo 2" panose="00000500000000000000" pitchFamily="2" charset="-52"/>
              </a:rPr>
              <a:t>targetDirectory</a:t>
            </a:r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);</a:t>
            </a:r>
          </a:p>
          <a:p>
            <a:endParaRPr lang="en-US" dirty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Exo 2" panose="00000500000000000000" pitchFamily="2" charset="-52"/>
              </a:rPr>
              <a:t>currentMills</a:t>
            </a:r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Exo 2" panose="00000500000000000000" pitchFamily="2" charset="-52"/>
              </a:rPr>
              <a:t>System.currentTimeMillis</a:t>
            </a:r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Exo 2" panose="00000500000000000000" pitchFamily="2" charset="-52"/>
              </a:rPr>
              <a:t>System.out.println</a:t>
            </a:r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("</a:t>
            </a:r>
            <a:r>
              <a:rPr lang="ru-RU" dirty="0">
                <a:solidFill>
                  <a:schemeClr val="bg1"/>
                </a:solidFill>
                <a:latin typeface="Exo 2" panose="00000500000000000000" pitchFamily="2" charset="-52"/>
              </a:rPr>
              <a:t>Время выполнения в миллисекундах: " + (</a:t>
            </a:r>
            <a:r>
              <a:rPr lang="en-US" dirty="0" err="1">
                <a:solidFill>
                  <a:schemeClr val="bg1"/>
                </a:solidFill>
                <a:latin typeface="Exo 2" panose="00000500000000000000" pitchFamily="2" charset="-52"/>
              </a:rPr>
              <a:t>currentMills</a:t>
            </a:r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 - </a:t>
            </a:r>
            <a:r>
              <a:rPr lang="en-US" dirty="0" err="1">
                <a:solidFill>
                  <a:schemeClr val="bg1"/>
                </a:solidFill>
                <a:latin typeface="Exo 2" panose="00000500000000000000" pitchFamily="2" charset="-52"/>
              </a:rPr>
              <a:t>startMills</a:t>
            </a:r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));</a:t>
            </a:r>
          </a:p>
          <a:p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</a:rPr>
              <a:t>}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xmlns="" id="{DA50B600-A805-4643-9DAC-CB93D990650D}"/>
              </a:ext>
            </a:extLst>
          </p:cNvPr>
          <p:cNvSpPr/>
          <p:nvPr/>
        </p:nvSpPr>
        <p:spPr>
          <a:xfrm>
            <a:off x="733807" y="3140041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Номер слайда 2">
            <a:extLst>
              <a:ext uri="{FF2B5EF4-FFF2-40B4-BE49-F238E27FC236}">
                <a16:creationId xmlns:a16="http://schemas.microsoft.com/office/drawing/2014/main" xmlns="" id="{34E5BBDB-0E01-48FC-B261-608F585B2801}"/>
              </a:ext>
            </a:extLst>
          </p:cNvPr>
          <p:cNvSpPr txBox="1">
            <a:spLocks/>
          </p:cNvSpPr>
          <p:nvPr/>
        </p:nvSpPr>
        <p:spPr>
          <a:xfrm>
            <a:off x="9352839" y="65195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21</a:t>
            </a:fld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7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:a16="http://schemas.microsoft.com/office/drawing/2014/main" xmlns="" id="{5CA47714-A5D2-49F9-AAB2-449E1164A452}"/>
              </a:ext>
            </a:extLst>
          </p:cNvPr>
          <p:cNvSpPr/>
          <p:nvPr/>
        </p:nvSpPr>
        <p:spPr>
          <a:xfrm>
            <a:off x="1531020" y="-690891"/>
            <a:ext cx="9635734" cy="8138566"/>
          </a:xfrm>
          <a:prstGeom prst="ellipse">
            <a:avLst/>
          </a:prstGeom>
          <a:solidFill>
            <a:schemeClr val="bg1"/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F5DF4C8-0FDE-4B70-81EE-5A9B8C9E5CB8}"/>
              </a:ext>
            </a:extLst>
          </p:cNvPr>
          <p:cNvSpPr txBox="1"/>
          <p:nvPr/>
        </p:nvSpPr>
        <p:spPr>
          <a:xfrm>
            <a:off x="2373755" y="5385099"/>
            <a:ext cx="170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Exo 2" panose="00000500000000000000" pitchFamily="2" charset="-52"/>
              </a:rPr>
              <a:t>API</a:t>
            </a:r>
            <a:endParaRPr lang="ru-RU" sz="36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xmlns="" id="{8E2E91A3-75DB-42AA-B47E-A2C0CE85D318}"/>
              </a:ext>
            </a:extLst>
          </p:cNvPr>
          <p:cNvSpPr/>
          <p:nvPr/>
        </p:nvSpPr>
        <p:spPr>
          <a:xfrm>
            <a:off x="1092693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xmlns="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xmlns="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xmlns="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xmlns="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121774D-1DD4-4523-8877-C61387EA6E72}"/>
              </a:ext>
            </a:extLst>
          </p:cNvPr>
          <p:cNvSpPr txBox="1"/>
          <p:nvPr/>
        </p:nvSpPr>
        <p:spPr>
          <a:xfrm>
            <a:off x="3226815" y="299825"/>
            <a:ext cx="6206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Exo 2" panose="00000500000000000000" pitchFamily="2" charset="-52"/>
              </a:rPr>
              <a:t>Результаты</a:t>
            </a:r>
            <a:endParaRPr lang="en-US" sz="3600" dirty="0">
              <a:latin typeface="Exo 2" panose="00000500000000000000" pitchFamily="2" charset="-5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E116D8A-1FF0-46B6-BFD7-740D84B05439}"/>
              </a:ext>
            </a:extLst>
          </p:cNvPr>
          <p:cNvSpPr txBox="1"/>
          <p:nvPr/>
        </p:nvSpPr>
        <p:spPr>
          <a:xfrm>
            <a:off x="1690253" y="2324460"/>
            <a:ext cx="950874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Exo 2" panose="00000500000000000000" pitchFamily="2" charset="-52"/>
              </a:rPr>
              <a:t>Тест на файле размером </a:t>
            </a:r>
            <a:r>
              <a:rPr lang="ru-RU" sz="2000" b="1" dirty="0" smtClean="0">
                <a:latin typeface="Exo 2" panose="00000500000000000000" pitchFamily="2" charset="-52"/>
              </a:rPr>
              <a:t>42байта</a:t>
            </a:r>
            <a:r>
              <a:rPr lang="ru-RU" sz="2000" dirty="0" smtClean="0">
                <a:latin typeface="Exo 2" panose="00000500000000000000" pitchFamily="2" charset="-52"/>
              </a:rPr>
              <a:t>:</a:t>
            </a:r>
          </a:p>
          <a:p>
            <a:r>
              <a:rPr lang="ru-RU" sz="2000" dirty="0" smtClean="0">
                <a:latin typeface="Exo 2" panose="00000500000000000000" pitchFamily="2" charset="-52"/>
              </a:rPr>
              <a:t>Время </a:t>
            </a:r>
            <a:r>
              <a:rPr lang="ru-RU" sz="2000" dirty="0">
                <a:latin typeface="Exo 2" panose="00000500000000000000" pitchFamily="2" charset="-52"/>
              </a:rPr>
              <a:t>выполнения в </a:t>
            </a:r>
            <a:r>
              <a:rPr lang="ru-RU" sz="2000" dirty="0" smtClean="0">
                <a:latin typeface="Exo 2" panose="00000500000000000000" pitchFamily="2" charset="-52"/>
              </a:rPr>
              <a:t>миллисекундах с </a:t>
            </a:r>
            <a:r>
              <a:rPr lang="ru-RU" sz="2000" dirty="0">
                <a:latin typeface="Exo 2" panose="00000500000000000000" pitchFamily="2" charset="-52"/>
              </a:rPr>
              <a:t>помощью </a:t>
            </a:r>
            <a:r>
              <a:rPr lang="ru-RU" sz="2000" dirty="0" err="1">
                <a:latin typeface="Exo 2" panose="00000500000000000000" pitchFamily="2" charset="-52"/>
              </a:rPr>
              <a:t>Java</a:t>
            </a:r>
            <a:r>
              <a:rPr lang="ru-RU" sz="2000" dirty="0">
                <a:latin typeface="Exo 2" panose="00000500000000000000" pitchFamily="2" charset="-52"/>
              </a:rPr>
              <a:t> </a:t>
            </a:r>
            <a:r>
              <a:rPr lang="ru-RU" sz="2000" dirty="0" smtClean="0">
                <a:latin typeface="Exo 2" panose="00000500000000000000" pitchFamily="2" charset="-52"/>
              </a:rPr>
              <a:t>IO:  0-2 </a:t>
            </a:r>
            <a:r>
              <a:rPr lang="ru-RU" sz="2000" dirty="0" err="1" smtClean="0">
                <a:latin typeface="Exo 2" panose="00000500000000000000" pitchFamily="2" charset="-52"/>
              </a:rPr>
              <a:t>мс</a:t>
            </a:r>
            <a:r>
              <a:rPr lang="ru-RU" sz="2000" dirty="0" smtClean="0">
                <a:latin typeface="Exo 2" panose="00000500000000000000" pitchFamily="2" charset="-52"/>
              </a:rPr>
              <a:t>.</a:t>
            </a:r>
          </a:p>
          <a:p>
            <a:r>
              <a:rPr lang="ru-RU" sz="2000" dirty="0">
                <a:latin typeface="Exo 2" panose="00000500000000000000" pitchFamily="2" charset="-52"/>
              </a:rPr>
              <a:t>Время выполнения в </a:t>
            </a:r>
            <a:r>
              <a:rPr lang="ru-RU" sz="2000" dirty="0" smtClean="0">
                <a:latin typeface="Exo 2" panose="00000500000000000000" pitchFamily="2" charset="-52"/>
              </a:rPr>
              <a:t>миллисекундах </a:t>
            </a:r>
            <a:r>
              <a:rPr lang="ru-RU" sz="2000" dirty="0">
                <a:latin typeface="Exo 2" panose="00000500000000000000" pitchFamily="2" charset="-52"/>
              </a:rPr>
              <a:t>с помощью </a:t>
            </a:r>
            <a:r>
              <a:rPr lang="ru-RU" sz="2000" dirty="0" err="1">
                <a:latin typeface="Exo 2" panose="00000500000000000000" pitchFamily="2" charset="-52"/>
              </a:rPr>
              <a:t>Java</a:t>
            </a:r>
            <a:r>
              <a:rPr lang="ru-RU" sz="2000" dirty="0">
                <a:latin typeface="Exo 2" panose="00000500000000000000" pitchFamily="2" charset="-52"/>
              </a:rPr>
              <a:t> </a:t>
            </a:r>
            <a:r>
              <a:rPr lang="en-US" sz="2000" dirty="0" smtClean="0">
                <a:latin typeface="Exo 2" panose="00000500000000000000" pitchFamily="2" charset="-52"/>
              </a:rPr>
              <a:t>N</a:t>
            </a:r>
            <a:r>
              <a:rPr lang="ru-RU" sz="2000" dirty="0" smtClean="0">
                <a:latin typeface="Exo 2" panose="00000500000000000000" pitchFamily="2" charset="-52"/>
              </a:rPr>
              <a:t>IO: </a:t>
            </a:r>
            <a:r>
              <a:rPr lang="en-US" sz="2000" dirty="0" smtClean="0">
                <a:latin typeface="Exo 2" panose="00000500000000000000" pitchFamily="2" charset="-52"/>
              </a:rPr>
              <a:t>9-16</a:t>
            </a:r>
            <a:r>
              <a:rPr lang="ru-RU" sz="2000" dirty="0" err="1" smtClean="0">
                <a:latin typeface="Exo 2" panose="00000500000000000000" pitchFamily="2" charset="-52"/>
              </a:rPr>
              <a:t>мс</a:t>
            </a:r>
            <a:r>
              <a:rPr lang="ru-RU" sz="2000" dirty="0" smtClean="0">
                <a:latin typeface="Exo 2" panose="00000500000000000000" pitchFamily="2" charset="-52"/>
              </a:rPr>
              <a:t>.</a:t>
            </a:r>
            <a:endParaRPr lang="ru-RU" sz="2000" dirty="0">
              <a:latin typeface="Exo 2" panose="00000500000000000000" pitchFamily="2" charset="-52"/>
            </a:endParaRPr>
          </a:p>
          <a:p>
            <a:r>
              <a:rPr lang="ru-RU" sz="2000" dirty="0" smtClean="0">
                <a:latin typeface="Exo 2" panose="00000500000000000000" pitchFamily="2" charset="-52"/>
              </a:rPr>
              <a:t>Время </a:t>
            </a:r>
            <a:r>
              <a:rPr lang="ru-RU" sz="2000" dirty="0">
                <a:latin typeface="Exo 2" panose="00000500000000000000" pitchFamily="2" charset="-52"/>
              </a:rPr>
              <a:t>выполнения в миллисекундах с помощью </a:t>
            </a:r>
            <a:r>
              <a:rPr lang="ru-RU" sz="2000" dirty="0" err="1">
                <a:latin typeface="Exo 2" panose="00000500000000000000" pitchFamily="2" charset="-52"/>
              </a:rPr>
              <a:t>Java</a:t>
            </a:r>
            <a:r>
              <a:rPr lang="ru-RU" sz="2000" dirty="0">
                <a:latin typeface="Exo 2" panose="00000500000000000000" pitchFamily="2" charset="-52"/>
              </a:rPr>
              <a:t> </a:t>
            </a:r>
            <a:r>
              <a:rPr lang="en-US" sz="2000" dirty="0">
                <a:latin typeface="Exo 2" panose="00000500000000000000" pitchFamily="2" charset="-52"/>
              </a:rPr>
              <a:t>N</a:t>
            </a:r>
            <a:r>
              <a:rPr lang="ru-RU" sz="2000" dirty="0" smtClean="0">
                <a:latin typeface="Exo 2" panose="00000500000000000000" pitchFamily="2" charset="-52"/>
              </a:rPr>
              <a:t>IO2: 0</a:t>
            </a:r>
            <a:r>
              <a:rPr lang="en-US" sz="2000" dirty="0" smtClean="0">
                <a:latin typeface="Exo 2" panose="00000500000000000000" pitchFamily="2" charset="-52"/>
              </a:rPr>
              <a:t>-</a:t>
            </a:r>
            <a:r>
              <a:rPr lang="ru-RU" sz="2000" dirty="0" smtClean="0">
                <a:latin typeface="Exo 2" panose="00000500000000000000" pitchFamily="2" charset="-52"/>
              </a:rPr>
              <a:t>3мс.</a:t>
            </a:r>
          </a:p>
          <a:p>
            <a:r>
              <a:rPr lang="ru-RU" sz="2000" dirty="0">
                <a:latin typeface="Exo 2" panose="00000500000000000000" pitchFamily="2" charset="-52"/>
              </a:rPr>
              <a:t>Тест на файле размером </a:t>
            </a:r>
            <a:r>
              <a:rPr lang="ru-RU" sz="2000" b="1" dirty="0" smtClean="0">
                <a:latin typeface="Exo 2" panose="00000500000000000000" pitchFamily="2" charset="-52"/>
              </a:rPr>
              <a:t>521мб</a:t>
            </a:r>
            <a:r>
              <a:rPr lang="ru-RU" sz="2000" dirty="0" smtClean="0">
                <a:latin typeface="Exo 2" panose="00000500000000000000" pitchFamily="2" charset="-52"/>
              </a:rPr>
              <a:t>:</a:t>
            </a:r>
            <a:endParaRPr lang="ru-RU" sz="2000" dirty="0">
              <a:latin typeface="Exo 2" panose="00000500000000000000" pitchFamily="2" charset="-52"/>
            </a:endParaRPr>
          </a:p>
          <a:p>
            <a:r>
              <a:rPr lang="ru-RU" sz="2000" dirty="0">
                <a:latin typeface="Exo 2" panose="00000500000000000000" pitchFamily="2" charset="-52"/>
              </a:rPr>
              <a:t>Время выполнения в миллисекундах с помощью </a:t>
            </a:r>
            <a:r>
              <a:rPr lang="ru-RU" sz="2000" dirty="0" err="1">
                <a:latin typeface="Exo 2" panose="00000500000000000000" pitchFamily="2" charset="-52"/>
              </a:rPr>
              <a:t>Java</a:t>
            </a:r>
            <a:r>
              <a:rPr lang="ru-RU" sz="2000" dirty="0">
                <a:latin typeface="Exo 2" panose="00000500000000000000" pitchFamily="2" charset="-52"/>
              </a:rPr>
              <a:t> IO: </a:t>
            </a:r>
            <a:r>
              <a:rPr lang="ru-RU" sz="2000" dirty="0" smtClean="0">
                <a:latin typeface="Exo 2" panose="00000500000000000000" pitchFamily="2" charset="-52"/>
              </a:rPr>
              <a:t>1866мс</a:t>
            </a:r>
            <a:r>
              <a:rPr lang="ru-RU" sz="2000" dirty="0">
                <a:latin typeface="Exo 2" panose="00000500000000000000" pitchFamily="2" charset="-52"/>
              </a:rPr>
              <a:t>.</a:t>
            </a:r>
          </a:p>
          <a:p>
            <a:r>
              <a:rPr lang="ru-RU" sz="2000" dirty="0">
                <a:latin typeface="Exo 2" panose="00000500000000000000" pitchFamily="2" charset="-52"/>
              </a:rPr>
              <a:t>Время выполнения в миллисекундах с помощью </a:t>
            </a:r>
            <a:r>
              <a:rPr lang="ru-RU" sz="2000" dirty="0" err="1">
                <a:latin typeface="Exo 2" panose="00000500000000000000" pitchFamily="2" charset="-52"/>
              </a:rPr>
              <a:t>Java</a:t>
            </a:r>
            <a:r>
              <a:rPr lang="ru-RU" sz="2000" dirty="0">
                <a:latin typeface="Exo 2" panose="00000500000000000000" pitchFamily="2" charset="-52"/>
              </a:rPr>
              <a:t> </a:t>
            </a:r>
            <a:r>
              <a:rPr lang="en-US" sz="2000" dirty="0">
                <a:latin typeface="Exo 2" panose="00000500000000000000" pitchFamily="2" charset="-52"/>
              </a:rPr>
              <a:t>N</a:t>
            </a:r>
            <a:r>
              <a:rPr lang="ru-RU" sz="2000" dirty="0" smtClean="0">
                <a:latin typeface="Exo 2" panose="00000500000000000000" pitchFamily="2" charset="-52"/>
              </a:rPr>
              <a:t>IO:205мс</a:t>
            </a:r>
            <a:r>
              <a:rPr lang="ru-RU" sz="2000" dirty="0">
                <a:latin typeface="Exo 2" panose="00000500000000000000" pitchFamily="2" charset="-52"/>
              </a:rPr>
              <a:t>.</a:t>
            </a:r>
          </a:p>
          <a:p>
            <a:r>
              <a:rPr lang="ru-RU" sz="2000" dirty="0">
                <a:latin typeface="Exo 2" panose="00000500000000000000" pitchFamily="2" charset="-52"/>
              </a:rPr>
              <a:t>Время выполнения в миллисекундах с помощью </a:t>
            </a:r>
            <a:r>
              <a:rPr lang="ru-RU" sz="2000" dirty="0" err="1">
                <a:latin typeface="Exo 2" panose="00000500000000000000" pitchFamily="2" charset="-52"/>
              </a:rPr>
              <a:t>Java</a:t>
            </a:r>
            <a:r>
              <a:rPr lang="ru-RU" sz="2000" dirty="0">
                <a:latin typeface="Exo 2" panose="00000500000000000000" pitchFamily="2" charset="-52"/>
              </a:rPr>
              <a:t> </a:t>
            </a:r>
            <a:r>
              <a:rPr lang="en-US" sz="2000" dirty="0">
                <a:latin typeface="Exo 2" panose="00000500000000000000" pitchFamily="2" charset="-52"/>
              </a:rPr>
              <a:t>N</a:t>
            </a:r>
            <a:r>
              <a:rPr lang="ru-RU" sz="2000" dirty="0" smtClean="0">
                <a:latin typeface="Exo 2" panose="00000500000000000000" pitchFamily="2" charset="-52"/>
              </a:rPr>
              <a:t>IO2:360мс.</a:t>
            </a:r>
            <a:endParaRPr lang="ru-RU" sz="2000" dirty="0">
              <a:latin typeface="Exo 2" panose="00000500000000000000" pitchFamily="2" charset="-52"/>
            </a:endParaRPr>
          </a:p>
          <a:p>
            <a:endParaRPr lang="en-US" sz="1600" dirty="0">
              <a:latin typeface="Exo 2" panose="00000500000000000000" pitchFamily="2" charset="-52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xmlns="" id="{52E75C8E-72F2-48C1-8CF2-7779C02DBE44}"/>
              </a:ext>
            </a:extLst>
          </p:cNvPr>
          <p:cNvSpPr/>
          <p:nvPr/>
        </p:nvSpPr>
        <p:spPr>
          <a:xfrm>
            <a:off x="578452" y="2312723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34E5BBDB-0E01-48FC-B261-608F585B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C5E-C984-4F44-AC7B-501241616BCE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68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:a16="http://schemas.microsoft.com/office/drawing/2014/main" xmlns="" id="{5CA47714-A5D2-49F9-AAB2-449E1164A452}"/>
              </a:ext>
            </a:extLst>
          </p:cNvPr>
          <p:cNvSpPr/>
          <p:nvPr/>
        </p:nvSpPr>
        <p:spPr>
          <a:xfrm>
            <a:off x="1686375" y="-682978"/>
            <a:ext cx="9092461" cy="8138566"/>
          </a:xfrm>
          <a:prstGeom prst="ellipse">
            <a:avLst/>
          </a:prstGeom>
          <a:solidFill>
            <a:srgbClr val="0FB4E7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xmlns="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xmlns="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xmlns="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xmlns="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xmlns="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121774D-1DD4-4523-8877-C61387EA6E72}"/>
              </a:ext>
            </a:extLst>
          </p:cNvPr>
          <p:cNvSpPr txBox="1"/>
          <p:nvPr/>
        </p:nvSpPr>
        <p:spPr>
          <a:xfrm>
            <a:off x="3288514" y="0"/>
            <a:ext cx="5888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  <a:latin typeface="Exo 2" panose="00000500000000000000" pitchFamily="2" charset="-52"/>
              </a:rPr>
              <a:t>Итоги</a:t>
            </a:r>
            <a:endParaRPr lang="ru-RU" sz="36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E116D8A-1FF0-46B6-BFD7-740D84B05439}"/>
              </a:ext>
            </a:extLst>
          </p:cNvPr>
          <p:cNvSpPr txBox="1"/>
          <p:nvPr/>
        </p:nvSpPr>
        <p:spPr>
          <a:xfrm>
            <a:off x="2064327" y="1519694"/>
            <a:ext cx="92178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  <a:latin typeface="Exo 2" panose="00000500000000000000" pitchFamily="2" charset="-52"/>
              </a:rPr>
              <a:t>Полезные функции: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•гораздо </a:t>
            </a: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более </a:t>
            </a:r>
            <a:r>
              <a:rPr lang="ru-RU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полезная адресация </a:t>
            </a: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файловой системы с помощью </a:t>
            </a:r>
            <a:r>
              <a:rPr lang="ru-RU" sz="2400" dirty="0" err="1" smtClean="0">
                <a:solidFill>
                  <a:schemeClr val="bg1"/>
                </a:solidFill>
                <a:latin typeface="Exo 2" panose="00000500000000000000" pitchFamily="2" charset="-52"/>
              </a:rPr>
              <a:t>Path</a:t>
            </a:r>
            <a:endParaRPr lang="ru-RU" sz="2400" dirty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•улучшенная работа </a:t>
            </a: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с ZIP-файлами с </a:t>
            </a:r>
            <a:r>
              <a:rPr lang="ru-RU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использованием пользовательского </a:t>
            </a: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поставщика файловой </a:t>
            </a:r>
            <a:r>
              <a:rPr lang="ru-RU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системы</a:t>
            </a:r>
            <a:endParaRPr lang="ru-RU" sz="2400" dirty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•доступ </a:t>
            </a: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к специальным атрибутам </a:t>
            </a:r>
            <a:r>
              <a:rPr lang="ru-RU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файла</a:t>
            </a:r>
            <a:endParaRPr lang="ru-RU" sz="2400" dirty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•множество </a:t>
            </a: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удобных методов, например, чтение всего файла с помощью одной команды, копирование файла с помощью одной команда и т. д.</a:t>
            </a:r>
          </a:p>
          <a:p>
            <a:endParaRPr lang="en-US" sz="24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xmlns="" id="{DA50B600-A805-4643-9DAC-CB93D990650D}"/>
              </a:ext>
            </a:extLst>
          </p:cNvPr>
          <p:cNvSpPr/>
          <p:nvPr/>
        </p:nvSpPr>
        <p:spPr>
          <a:xfrm>
            <a:off x="733807" y="3140041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Номер слайда 2">
            <a:extLst>
              <a:ext uri="{FF2B5EF4-FFF2-40B4-BE49-F238E27FC236}">
                <a16:creationId xmlns:a16="http://schemas.microsoft.com/office/drawing/2014/main" xmlns="" id="{34E5BBDB-0E01-48FC-B261-608F585B2801}"/>
              </a:ext>
            </a:extLst>
          </p:cNvPr>
          <p:cNvSpPr txBox="1">
            <a:spLocks/>
          </p:cNvSpPr>
          <p:nvPr/>
        </p:nvSpPr>
        <p:spPr>
          <a:xfrm>
            <a:off x="9352839" y="65195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23</a:t>
            </a:fld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01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:a16="http://schemas.microsoft.com/office/drawing/2014/main" xmlns="" id="{5CA47714-A5D2-49F9-AAB2-449E1164A452}"/>
              </a:ext>
            </a:extLst>
          </p:cNvPr>
          <p:cNvSpPr/>
          <p:nvPr/>
        </p:nvSpPr>
        <p:spPr>
          <a:xfrm>
            <a:off x="1531020" y="-690891"/>
            <a:ext cx="9635734" cy="8138566"/>
          </a:xfrm>
          <a:prstGeom prst="ellipse">
            <a:avLst/>
          </a:prstGeom>
          <a:solidFill>
            <a:schemeClr val="bg1"/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F5DF4C8-0FDE-4B70-81EE-5A9B8C9E5CB8}"/>
              </a:ext>
            </a:extLst>
          </p:cNvPr>
          <p:cNvSpPr txBox="1"/>
          <p:nvPr/>
        </p:nvSpPr>
        <p:spPr>
          <a:xfrm>
            <a:off x="2373755" y="5385099"/>
            <a:ext cx="170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Exo 2" panose="00000500000000000000" pitchFamily="2" charset="-52"/>
              </a:rPr>
              <a:t>API</a:t>
            </a:r>
            <a:endParaRPr lang="ru-RU" sz="36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xmlns="" id="{8E2E91A3-75DB-42AA-B47E-A2C0CE85D318}"/>
              </a:ext>
            </a:extLst>
          </p:cNvPr>
          <p:cNvSpPr/>
          <p:nvPr/>
        </p:nvSpPr>
        <p:spPr>
          <a:xfrm>
            <a:off x="1092693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xmlns="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xmlns="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xmlns="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xmlns="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121774D-1DD4-4523-8877-C61387EA6E72}"/>
              </a:ext>
            </a:extLst>
          </p:cNvPr>
          <p:cNvSpPr txBox="1"/>
          <p:nvPr/>
        </p:nvSpPr>
        <p:spPr>
          <a:xfrm>
            <a:off x="2281336" y="576916"/>
            <a:ext cx="83265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atin typeface="Exo 2" panose="00000500000000000000" pitchFamily="2" charset="-52"/>
              </a:rPr>
              <a:t>Основные отличия между </a:t>
            </a:r>
            <a:r>
              <a:rPr lang="ru-RU" sz="4000" dirty="0" err="1">
                <a:latin typeface="Exo 2" panose="00000500000000000000" pitchFamily="2" charset="-52"/>
              </a:rPr>
              <a:t>Java</a:t>
            </a:r>
            <a:r>
              <a:rPr lang="ru-RU" sz="4000" dirty="0">
                <a:latin typeface="Exo 2" panose="00000500000000000000" pitchFamily="2" charset="-52"/>
              </a:rPr>
              <a:t> IO и </a:t>
            </a:r>
            <a:r>
              <a:rPr lang="ru-RU" sz="4000" dirty="0" err="1">
                <a:latin typeface="Exo 2" panose="00000500000000000000" pitchFamily="2" charset="-52"/>
              </a:rPr>
              <a:t>Java</a:t>
            </a:r>
            <a:r>
              <a:rPr lang="ru-RU" sz="4000" dirty="0">
                <a:latin typeface="Exo 2" panose="00000500000000000000" pitchFamily="2" charset="-52"/>
              </a:rPr>
              <a:t> NIO</a:t>
            </a:r>
            <a:endParaRPr lang="en-US" sz="3600" dirty="0">
              <a:latin typeface="Exo 2" panose="00000500000000000000" pitchFamily="2" charset="-52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xmlns="" id="{52E75C8E-72F2-48C1-8CF2-7779C02DBE44}"/>
              </a:ext>
            </a:extLst>
          </p:cNvPr>
          <p:cNvSpPr/>
          <p:nvPr/>
        </p:nvSpPr>
        <p:spPr>
          <a:xfrm>
            <a:off x="578452" y="2312723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34E5BBDB-0E01-48FC-B261-608F585B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C5E-C984-4F44-AC7B-501241616BCE}" type="slidenum">
              <a:rPr lang="ru-RU" smtClean="0"/>
              <a:pPr/>
              <a:t>24</a:t>
            </a:fld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182535"/>
              </p:ext>
            </p:extLst>
          </p:nvPr>
        </p:nvGraphicFramePr>
        <p:xfrm>
          <a:off x="1916975" y="2002115"/>
          <a:ext cx="8704220" cy="26114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52110"/>
                <a:gridCol w="4352110"/>
              </a:tblGrid>
              <a:tr h="56561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IO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NIO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57150" marB="85725"/>
                </a:tc>
              </a:tr>
              <a:tr h="56561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Потокоориентированный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Буфер-ориентированный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57150" marB="85725"/>
                </a:tc>
              </a:tr>
              <a:tr h="91459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Блокирующий (синхронный) ввод/вывод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Неблокирующий(асинхронный</a:t>
                      </a:r>
                      <a:r>
                        <a:rPr lang="ru-RU" sz="2000" dirty="0">
                          <a:effectLst/>
                        </a:rPr>
                        <a:t>) ввод/вывод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57150" marB="85725"/>
                </a:tc>
              </a:tr>
              <a:tr h="5656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000">
                        <a:effectLst/>
                        <a:latin typeface="Calibri"/>
                      </a:endParaRP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Селекторы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57150" marB="8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41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:a16="http://schemas.microsoft.com/office/drawing/2014/main" xmlns="" id="{5CA47714-A5D2-49F9-AAB2-449E1164A452}"/>
              </a:ext>
            </a:extLst>
          </p:cNvPr>
          <p:cNvSpPr/>
          <p:nvPr/>
        </p:nvSpPr>
        <p:spPr>
          <a:xfrm>
            <a:off x="1686375" y="-682978"/>
            <a:ext cx="9092461" cy="8138566"/>
          </a:xfrm>
          <a:prstGeom prst="ellipse">
            <a:avLst/>
          </a:prstGeom>
          <a:solidFill>
            <a:srgbClr val="0FB4E7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xmlns="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xmlns="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xmlns="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xmlns="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xmlns="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121774D-1DD4-4523-8877-C61387EA6E72}"/>
              </a:ext>
            </a:extLst>
          </p:cNvPr>
          <p:cNvSpPr txBox="1"/>
          <p:nvPr/>
        </p:nvSpPr>
        <p:spPr>
          <a:xfrm>
            <a:off x="2207860" y="1038124"/>
            <a:ext cx="775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  <a:latin typeface="Exo 2" panose="00000500000000000000" pitchFamily="2" charset="-52"/>
              </a:rPr>
              <a:t>Влияние </a:t>
            </a:r>
            <a:r>
              <a:rPr lang="ru-RU" sz="4000" dirty="0" err="1">
                <a:solidFill>
                  <a:schemeClr val="bg1"/>
                </a:solidFill>
                <a:latin typeface="Exo 2" panose="00000500000000000000" pitchFamily="2" charset="-52"/>
              </a:rPr>
              <a:t>Java</a:t>
            </a:r>
            <a:r>
              <a:rPr lang="ru-RU" sz="4000" dirty="0">
                <a:solidFill>
                  <a:schemeClr val="bg1"/>
                </a:solidFill>
                <a:latin typeface="Exo 2" panose="00000500000000000000" pitchFamily="2" charset="-52"/>
              </a:rPr>
              <a:t> NIO и </a:t>
            </a:r>
            <a:r>
              <a:rPr lang="ru-RU" sz="4000" dirty="0" err="1">
                <a:solidFill>
                  <a:schemeClr val="bg1"/>
                </a:solidFill>
                <a:latin typeface="Exo 2" panose="00000500000000000000" pitchFamily="2" charset="-52"/>
              </a:rPr>
              <a:t>Java</a:t>
            </a:r>
            <a:r>
              <a:rPr lang="ru-RU" sz="4000" dirty="0">
                <a:solidFill>
                  <a:schemeClr val="bg1"/>
                </a:solidFill>
                <a:latin typeface="Exo 2" panose="00000500000000000000" pitchFamily="2" charset="-52"/>
              </a:rPr>
              <a:t> IO на дизайн приложения</a:t>
            </a:r>
            <a:endParaRPr lang="ru-RU" sz="32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E116D8A-1FF0-46B6-BFD7-740D84B05439}"/>
              </a:ext>
            </a:extLst>
          </p:cNvPr>
          <p:cNvSpPr txBox="1"/>
          <p:nvPr/>
        </p:nvSpPr>
        <p:spPr>
          <a:xfrm>
            <a:off x="1956105" y="2831495"/>
            <a:ext cx="92178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Exo 2" panose="00000500000000000000" pitchFamily="2" charset="-52"/>
              </a:rPr>
              <a:t>1.	API обращений к классам ввода/вывода;</a:t>
            </a:r>
          </a:p>
          <a:p>
            <a:r>
              <a:rPr lang="ru-RU" sz="2800" dirty="0">
                <a:solidFill>
                  <a:schemeClr val="bg1"/>
                </a:solidFill>
                <a:latin typeface="Exo 2" panose="00000500000000000000" pitchFamily="2" charset="-52"/>
              </a:rPr>
              <a:t>2.	Обработка данных;</a:t>
            </a:r>
          </a:p>
          <a:p>
            <a:r>
              <a:rPr lang="ru-RU" sz="2800" dirty="0">
                <a:solidFill>
                  <a:schemeClr val="bg1"/>
                </a:solidFill>
                <a:latin typeface="Exo 2" panose="00000500000000000000" pitchFamily="2" charset="-52"/>
              </a:rPr>
              <a:t>3.	Количество потоков выполнения, использованных для обработки данных.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xmlns="" id="{DA50B600-A805-4643-9DAC-CB93D990650D}"/>
              </a:ext>
            </a:extLst>
          </p:cNvPr>
          <p:cNvSpPr/>
          <p:nvPr/>
        </p:nvSpPr>
        <p:spPr>
          <a:xfrm>
            <a:off x="733807" y="3140041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Номер слайда 2">
            <a:extLst>
              <a:ext uri="{FF2B5EF4-FFF2-40B4-BE49-F238E27FC236}">
                <a16:creationId xmlns:a16="http://schemas.microsoft.com/office/drawing/2014/main" xmlns="" id="{34E5BBDB-0E01-48FC-B261-608F585B2801}"/>
              </a:ext>
            </a:extLst>
          </p:cNvPr>
          <p:cNvSpPr txBox="1">
            <a:spLocks/>
          </p:cNvSpPr>
          <p:nvPr/>
        </p:nvSpPr>
        <p:spPr>
          <a:xfrm>
            <a:off x="9352839" y="65195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25</a:t>
            </a:fld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2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:a16="http://schemas.microsoft.com/office/drawing/2014/main" xmlns="" id="{5CA47714-A5D2-49F9-AAB2-449E1164A452}"/>
              </a:ext>
            </a:extLst>
          </p:cNvPr>
          <p:cNvSpPr/>
          <p:nvPr/>
        </p:nvSpPr>
        <p:spPr>
          <a:xfrm>
            <a:off x="1531020" y="-690891"/>
            <a:ext cx="9635734" cy="8138566"/>
          </a:xfrm>
          <a:prstGeom prst="ellipse">
            <a:avLst/>
          </a:prstGeom>
          <a:solidFill>
            <a:schemeClr val="bg1"/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F5DF4C8-0FDE-4B70-81EE-5A9B8C9E5CB8}"/>
              </a:ext>
            </a:extLst>
          </p:cNvPr>
          <p:cNvSpPr txBox="1"/>
          <p:nvPr/>
        </p:nvSpPr>
        <p:spPr>
          <a:xfrm>
            <a:off x="2373755" y="5385099"/>
            <a:ext cx="170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Exo 2" panose="00000500000000000000" pitchFamily="2" charset="-52"/>
              </a:rPr>
              <a:t>API</a:t>
            </a:r>
            <a:endParaRPr lang="ru-RU" sz="36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xmlns="" id="{8E2E91A3-75DB-42AA-B47E-A2C0CE85D318}"/>
              </a:ext>
            </a:extLst>
          </p:cNvPr>
          <p:cNvSpPr/>
          <p:nvPr/>
        </p:nvSpPr>
        <p:spPr>
          <a:xfrm>
            <a:off x="1092693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xmlns="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xmlns="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xmlns="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xmlns="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121774D-1DD4-4523-8877-C61387EA6E72}"/>
              </a:ext>
            </a:extLst>
          </p:cNvPr>
          <p:cNvSpPr txBox="1"/>
          <p:nvPr/>
        </p:nvSpPr>
        <p:spPr>
          <a:xfrm>
            <a:off x="2294615" y="-3640"/>
            <a:ext cx="8326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atin typeface="Exo 2" panose="00000500000000000000" pitchFamily="2" charset="-52"/>
              </a:rPr>
              <a:t>Обработка данных</a:t>
            </a:r>
            <a:endParaRPr lang="en-US" sz="3600" dirty="0">
              <a:latin typeface="Exo 2" panose="00000500000000000000" pitchFamily="2" charset="-52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xmlns="" id="{52E75C8E-72F2-48C1-8CF2-7779C02DBE44}"/>
              </a:ext>
            </a:extLst>
          </p:cNvPr>
          <p:cNvSpPr/>
          <p:nvPr/>
        </p:nvSpPr>
        <p:spPr>
          <a:xfrm>
            <a:off x="578452" y="2312723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34E5BBDB-0E01-48FC-B261-608F585B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C5E-C984-4F44-AC7B-501241616BCE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E116D8A-1FF0-46B6-BFD7-740D84B05439}"/>
              </a:ext>
            </a:extLst>
          </p:cNvPr>
          <p:cNvSpPr txBox="1"/>
          <p:nvPr/>
        </p:nvSpPr>
        <p:spPr>
          <a:xfrm>
            <a:off x="2848353" y="606934"/>
            <a:ext cx="950874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Name</a:t>
            </a:r>
            <a:r>
              <a:rPr lang="ru-RU" sz="2000" i="1" dirty="0"/>
              <a:t>: </a:t>
            </a:r>
            <a:r>
              <a:rPr lang="en-US" sz="2000" i="1" dirty="0"/>
              <a:t>Anna</a:t>
            </a:r>
            <a:r>
              <a:rPr lang="ru-RU" sz="2000" i="1" dirty="0"/>
              <a:t/>
            </a:r>
            <a:br>
              <a:rPr lang="ru-RU" sz="2000" i="1" dirty="0"/>
            </a:br>
            <a:r>
              <a:rPr lang="en-US" sz="2000" i="1" dirty="0"/>
              <a:t>Age</a:t>
            </a:r>
            <a:r>
              <a:rPr lang="ru-RU" sz="2000" i="1" dirty="0"/>
              <a:t>: 25</a:t>
            </a:r>
            <a:br>
              <a:rPr lang="ru-RU" sz="2000" i="1" dirty="0"/>
            </a:br>
            <a:r>
              <a:rPr lang="en-US" sz="2000" i="1" dirty="0"/>
              <a:t>Email</a:t>
            </a:r>
            <a:r>
              <a:rPr lang="ru-RU" sz="2000" i="1" dirty="0"/>
              <a:t>: </a:t>
            </a:r>
            <a:r>
              <a:rPr lang="en-US" sz="2000" i="1" dirty="0" err="1"/>
              <a:t>anna</a:t>
            </a:r>
            <a:r>
              <a:rPr lang="ru-RU" sz="2000" i="1" dirty="0"/>
              <a:t>@</a:t>
            </a:r>
            <a:r>
              <a:rPr lang="en-US" sz="2000" i="1" dirty="0" err="1"/>
              <a:t>mailserver</a:t>
            </a:r>
            <a:r>
              <a:rPr lang="ru-RU" sz="2000" i="1" dirty="0"/>
              <a:t>.</a:t>
            </a:r>
            <a:r>
              <a:rPr lang="en-US" sz="2000" i="1" dirty="0"/>
              <a:t>com</a:t>
            </a:r>
            <a:r>
              <a:rPr lang="ru-RU" sz="2000" i="1" dirty="0"/>
              <a:t/>
            </a:r>
            <a:br>
              <a:rPr lang="ru-RU" sz="2000" i="1" dirty="0"/>
            </a:br>
            <a:r>
              <a:rPr lang="en-US" sz="2000" i="1" dirty="0"/>
              <a:t>Phone</a:t>
            </a:r>
            <a:r>
              <a:rPr lang="ru-RU" sz="2000" i="1" dirty="0"/>
              <a:t>: </a:t>
            </a:r>
            <a:r>
              <a:rPr lang="ru-RU" sz="2000" i="1" dirty="0" smtClean="0"/>
              <a:t>1234567890</a:t>
            </a:r>
          </a:p>
          <a:p>
            <a:r>
              <a:rPr lang="en-US" sz="2000" dirty="0" err="1" smtClean="0"/>
              <a:t>InputStream</a:t>
            </a:r>
            <a:r>
              <a:rPr lang="en-US" sz="2000" dirty="0" smtClean="0"/>
              <a:t> </a:t>
            </a:r>
            <a:r>
              <a:rPr lang="en-US" sz="2000" dirty="0"/>
              <a:t>input = ... ; </a:t>
            </a:r>
          </a:p>
          <a:p>
            <a:r>
              <a:rPr lang="en-US" sz="2000" dirty="0" err="1"/>
              <a:t>BufferedReader</a:t>
            </a:r>
            <a:r>
              <a:rPr lang="en-US" sz="2000" dirty="0"/>
              <a:t> reader = new </a:t>
            </a:r>
            <a:r>
              <a:rPr lang="en-US" sz="2000" dirty="0" err="1"/>
              <a:t>BufferedReader</a:t>
            </a:r>
            <a:r>
              <a:rPr lang="en-US" sz="2000" dirty="0"/>
              <a:t>(new </a:t>
            </a:r>
            <a:r>
              <a:rPr lang="en-US" sz="2000" dirty="0" err="1"/>
              <a:t>InputStreamReader</a:t>
            </a:r>
            <a:r>
              <a:rPr lang="en-US" sz="2000" dirty="0"/>
              <a:t>(input));</a:t>
            </a:r>
          </a:p>
          <a:p>
            <a:r>
              <a:rPr lang="en-US" sz="2000" dirty="0"/>
              <a:t>String </a:t>
            </a:r>
            <a:r>
              <a:rPr lang="en-US" sz="2000" dirty="0" err="1"/>
              <a:t>nameLine</a:t>
            </a:r>
            <a:r>
              <a:rPr lang="en-US" sz="2000" dirty="0"/>
              <a:t>   = </a:t>
            </a:r>
            <a:r>
              <a:rPr lang="en-US" sz="2000" dirty="0" err="1"/>
              <a:t>reader.readLine</a:t>
            </a:r>
            <a:r>
              <a:rPr lang="en-US" sz="2000" dirty="0"/>
              <a:t>();</a:t>
            </a:r>
          </a:p>
          <a:p>
            <a:r>
              <a:rPr lang="en-US" sz="2000" dirty="0"/>
              <a:t>String </a:t>
            </a:r>
            <a:r>
              <a:rPr lang="en-US" sz="2000" dirty="0" err="1"/>
              <a:t>ageLine</a:t>
            </a:r>
            <a:r>
              <a:rPr lang="en-US" sz="2000" dirty="0"/>
              <a:t>    = </a:t>
            </a:r>
            <a:r>
              <a:rPr lang="en-US" sz="2000" dirty="0" err="1"/>
              <a:t>reader.readLine</a:t>
            </a:r>
            <a:r>
              <a:rPr lang="en-US" sz="2000" dirty="0"/>
              <a:t>();</a:t>
            </a:r>
          </a:p>
          <a:p>
            <a:r>
              <a:rPr lang="en-US" sz="2000" dirty="0"/>
              <a:t>String </a:t>
            </a:r>
            <a:r>
              <a:rPr lang="en-US" sz="2000" dirty="0" err="1"/>
              <a:t>emailLine</a:t>
            </a:r>
            <a:r>
              <a:rPr lang="en-US" sz="2000" dirty="0"/>
              <a:t>  = </a:t>
            </a:r>
            <a:r>
              <a:rPr lang="en-US" sz="2000" dirty="0" err="1"/>
              <a:t>reader.readLine</a:t>
            </a:r>
            <a:r>
              <a:rPr lang="en-US" sz="2000" dirty="0"/>
              <a:t>();</a:t>
            </a:r>
          </a:p>
          <a:p>
            <a:r>
              <a:rPr lang="en-US" sz="2000" dirty="0"/>
              <a:t>String </a:t>
            </a:r>
            <a:r>
              <a:rPr lang="en-US" sz="2000" dirty="0" err="1"/>
              <a:t>phoneLine</a:t>
            </a:r>
            <a:r>
              <a:rPr lang="en-US" sz="2000" dirty="0"/>
              <a:t>  = </a:t>
            </a:r>
            <a:r>
              <a:rPr lang="en-US" sz="2000" dirty="0" err="1"/>
              <a:t>reader.readLine</a:t>
            </a:r>
            <a:r>
              <a:rPr lang="en-US" sz="2000" dirty="0"/>
              <a:t>();</a:t>
            </a:r>
          </a:p>
          <a:p>
            <a:endParaRPr lang="ru-RU" sz="2000" dirty="0">
              <a:effectLst/>
            </a:endParaRPr>
          </a:p>
        </p:txBody>
      </p:sp>
      <p:pic>
        <p:nvPicPr>
          <p:cNvPr id="14" name="Рисунок 13" descr="https://habrastorage.org/r/w1560/files/f5f/5f0/728/f5f5f0728f3840ff9e5b6e77bd38a299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952" y="3917664"/>
            <a:ext cx="5185266" cy="29403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510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:a16="http://schemas.microsoft.com/office/drawing/2014/main" xmlns="" id="{5CA47714-A5D2-49F9-AAB2-449E1164A452}"/>
              </a:ext>
            </a:extLst>
          </p:cNvPr>
          <p:cNvSpPr/>
          <p:nvPr/>
        </p:nvSpPr>
        <p:spPr>
          <a:xfrm>
            <a:off x="1631978" y="-682922"/>
            <a:ext cx="9092461" cy="8138566"/>
          </a:xfrm>
          <a:prstGeom prst="ellipse">
            <a:avLst/>
          </a:prstGeom>
          <a:solidFill>
            <a:srgbClr val="0FB4E7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xmlns="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xmlns="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xmlns="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xmlns="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xmlns="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121774D-1DD4-4523-8877-C61387EA6E72}"/>
              </a:ext>
            </a:extLst>
          </p:cNvPr>
          <p:cNvSpPr txBox="1"/>
          <p:nvPr/>
        </p:nvSpPr>
        <p:spPr>
          <a:xfrm>
            <a:off x="2207860" y="164668"/>
            <a:ext cx="775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  <a:latin typeface="Exo 2" panose="00000500000000000000" pitchFamily="2" charset="-52"/>
              </a:rPr>
              <a:t>Имплементация с использованием </a:t>
            </a:r>
            <a:r>
              <a:rPr lang="ru-RU" sz="4000" dirty="0" err="1">
                <a:solidFill>
                  <a:schemeClr val="bg1"/>
                </a:solidFill>
                <a:latin typeface="Exo 2" panose="00000500000000000000" pitchFamily="2" charset="-52"/>
              </a:rPr>
              <a:t>Java</a:t>
            </a:r>
            <a:r>
              <a:rPr lang="ru-RU" sz="4000" dirty="0">
                <a:solidFill>
                  <a:schemeClr val="bg1"/>
                </a:solidFill>
                <a:latin typeface="Exo 2" panose="00000500000000000000" pitchFamily="2" charset="-52"/>
              </a:rPr>
              <a:t> IO</a:t>
            </a:r>
            <a:endParaRPr lang="ru-RU" sz="32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E116D8A-1FF0-46B6-BFD7-740D84B05439}"/>
              </a:ext>
            </a:extLst>
          </p:cNvPr>
          <p:cNvSpPr txBox="1"/>
          <p:nvPr/>
        </p:nvSpPr>
        <p:spPr>
          <a:xfrm>
            <a:off x="2064327" y="1370326"/>
            <a:ext cx="92178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Name</a:t>
            </a:r>
            <a:r>
              <a:rPr lang="ru-RU" sz="2800" i="1" dirty="0"/>
              <a:t>: </a:t>
            </a:r>
            <a:r>
              <a:rPr lang="en-US" sz="2800" i="1" dirty="0"/>
              <a:t>Anna</a:t>
            </a:r>
            <a:r>
              <a:rPr lang="ru-RU" sz="2800" i="1" dirty="0"/>
              <a:t/>
            </a:r>
            <a:br>
              <a:rPr lang="ru-RU" sz="2800" i="1" dirty="0"/>
            </a:br>
            <a:r>
              <a:rPr lang="en-US" sz="2800" i="1" dirty="0"/>
              <a:t>Age</a:t>
            </a:r>
            <a:r>
              <a:rPr lang="ru-RU" sz="2800" i="1" dirty="0"/>
              <a:t>: 25</a:t>
            </a:r>
            <a:br>
              <a:rPr lang="ru-RU" sz="2800" i="1" dirty="0"/>
            </a:br>
            <a:r>
              <a:rPr lang="en-US" sz="2800" i="1" dirty="0"/>
              <a:t>Email</a:t>
            </a:r>
            <a:r>
              <a:rPr lang="ru-RU" sz="2800" i="1" dirty="0"/>
              <a:t>: </a:t>
            </a:r>
            <a:r>
              <a:rPr lang="en-US" sz="2800" i="1" dirty="0" err="1"/>
              <a:t>anna</a:t>
            </a:r>
            <a:r>
              <a:rPr lang="ru-RU" sz="2800" i="1" dirty="0"/>
              <a:t>@</a:t>
            </a:r>
            <a:r>
              <a:rPr lang="en-US" sz="2800" i="1" dirty="0" err="1"/>
              <a:t>mailserver</a:t>
            </a:r>
            <a:r>
              <a:rPr lang="ru-RU" sz="2800" i="1" dirty="0"/>
              <a:t>.</a:t>
            </a:r>
            <a:r>
              <a:rPr lang="en-US" sz="2800" i="1" dirty="0"/>
              <a:t>com</a:t>
            </a:r>
            <a:r>
              <a:rPr lang="ru-RU" sz="2800" i="1" dirty="0"/>
              <a:t/>
            </a:r>
            <a:br>
              <a:rPr lang="ru-RU" sz="2800" i="1" dirty="0"/>
            </a:br>
            <a:r>
              <a:rPr lang="en-US" sz="2800" i="1" dirty="0"/>
              <a:t>Phone</a:t>
            </a:r>
            <a:r>
              <a:rPr lang="ru-RU" sz="2800" i="1" dirty="0"/>
              <a:t>: </a:t>
            </a:r>
            <a:r>
              <a:rPr lang="ru-RU" sz="2800" i="1" dirty="0" smtClean="0"/>
              <a:t>1234567890</a:t>
            </a:r>
            <a:endParaRPr lang="ru-RU" sz="2800" dirty="0" smtClean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r>
              <a:rPr lang="ru-RU" sz="2800" dirty="0" smtClean="0">
                <a:solidFill>
                  <a:schemeClr val="bg1"/>
                </a:solidFill>
                <a:latin typeface="Exo 2" panose="00000500000000000000" pitchFamily="2" charset="-52"/>
              </a:rPr>
              <a:t>1. </a:t>
            </a:r>
            <a:r>
              <a:rPr lang="en-US" sz="2800" dirty="0" err="1" smtClean="0">
                <a:solidFill>
                  <a:schemeClr val="bg1"/>
                </a:solidFill>
                <a:latin typeface="Exo 2" panose="00000500000000000000" pitchFamily="2" charset="-52"/>
              </a:rPr>
              <a:t>ByteBuffer</a:t>
            </a:r>
            <a:r>
              <a:rPr lang="en-US" sz="2800" dirty="0" smtClean="0">
                <a:solidFill>
                  <a:schemeClr val="bg1"/>
                </a:solidFill>
                <a:latin typeface="Exo 2" panose="00000500000000000000" pitchFamily="2" charset="-52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Exo 2" panose="00000500000000000000" pitchFamily="2" charset="-52"/>
              </a:rPr>
              <a:t>buffer = </a:t>
            </a:r>
            <a:r>
              <a:rPr lang="en-US" sz="2800" dirty="0" err="1">
                <a:solidFill>
                  <a:schemeClr val="bg1"/>
                </a:solidFill>
                <a:latin typeface="Exo 2" panose="00000500000000000000" pitchFamily="2" charset="-52"/>
              </a:rPr>
              <a:t>ByteBuffer.allocate</a:t>
            </a:r>
            <a:r>
              <a:rPr lang="en-US" sz="2800" dirty="0">
                <a:solidFill>
                  <a:schemeClr val="bg1"/>
                </a:solidFill>
                <a:latin typeface="Exo 2" panose="00000500000000000000" pitchFamily="2" charset="-52"/>
              </a:rPr>
              <a:t>(48);</a:t>
            </a:r>
          </a:p>
          <a:p>
            <a:r>
              <a:rPr lang="en-US" sz="2800" dirty="0" err="1">
                <a:solidFill>
                  <a:schemeClr val="bg1"/>
                </a:solidFill>
                <a:latin typeface="Exo 2" panose="00000500000000000000" pitchFamily="2" charset="-52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Exo 2" panose="00000500000000000000" pitchFamily="2" charset="-52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Exo 2" panose="00000500000000000000" pitchFamily="2" charset="-52"/>
              </a:rPr>
              <a:t>bytesRead</a:t>
            </a:r>
            <a:r>
              <a:rPr lang="en-US" sz="2800" dirty="0">
                <a:solidFill>
                  <a:schemeClr val="bg1"/>
                </a:solidFill>
                <a:latin typeface="Exo 2" panose="00000500000000000000" pitchFamily="2" charset="-52"/>
              </a:rPr>
              <a:t> = </a:t>
            </a:r>
            <a:r>
              <a:rPr lang="en-US" sz="2800" dirty="0" err="1">
                <a:solidFill>
                  <a:schemeClr val="bg1"/>
                </a:solidFill>
                <a:latin typeface="Exo 2" panose="00000500000000000000" pitchFamily="2" charset="-52"/>
              </a:rPr>
              <a:t>inChannel.read</a:t>
            </a:r>
            <a:r>
              <a:rPr lang="en-US" sz="2800" dirty="0">
                <a:solidFill>
                  <a:schemeClr val="bg1"/>
                </a:solidFill>
                <a:latin typeface="Exo 2" panose="00000500000000000000" pitchFamily="2" charset="-52"/>
              </a:rPr>
              <a:t>(buffer</a:t>
            </a:r>
            <a:r>
              <a:rPr lang="en-US" sz="2800" dirty="0" smtClean="0">
                <a:solidFill>
                  <a:schemeClr val="bg1"/>
                </a:solidFill>
                <a:latin typeface="Exo 2" panose="00000500000000000000" pitchFamily="2" charset="-52"/>
              </a:rPr>
              <a:t>);</a:t>
            </a:r>
            <a:endParaRPr lang="ru-RU" sz="2800" dirty="0" smtClean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endParaRPr lang="en-US" sz="28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xmlns="" id="{DA50B600-A805-4643-9DAC-CB93D990650D}"/>
              </a:ext>
            </a:extLst>
          </p:cNvPr>
          <p:cNvSpPr/>
          <p:nvPr/>
        </p:nvSpPr>
        <p:spPr>
          <a:xfrm>
            <a:off x="733807" y="3140041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Номер слайда 2">
            <a:extLst>
              <a:ext uri="{FF2B5EF4-FFF2-40B4-BE49-F238E27FC236}">
                <a16:creationId xmlns:a16="http://schemas.microsoft.com/office/drawing/2014/main" xmlns="" id="{34E5BBDB-0E01-48FC-B261-608F585B2801}"/>
              </a:ext>
            </a:extLst>
          </p:cNvPr>
          <p:cNvSpPr txBox="1">
            <a:spLocks/>
          </p:cNvSpPr>
          <p:nvPr/>
        </p:nvSpPr>
        <p:spPr>
          <a:xfrm>
            <a:off x="9352839" y="65195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27</a:t>
            </a:fld>
            <a:endParaRPr lang="ru-RU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E116D8A-1FF0-46B6-BFD7-740D84B05439}"/>
              </a:ext>
            </a:extLst>
          </p:cNvPr>
          <p:cNvSpPr txBox="1"/>
          <p:nvPr/>
        </p:nvSpPr>
        <p:spPr>
          <a:xfrm>
            <a:off x="1634822" y="4450984"/>
            <a:ext cx="95087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2. </a:t>
            </a:r>
            <a:r>
              <a:rPr lang="en-US" sz="2400" dirty="0" err="1" smtClean="0">
                <a:solidFill>
                  <a:schemeClr val="bg1"/>
                </a:solidFill>
                <a:latin typeface="Exo 2" panose="00000500000000000000" pitchFamily="2" charset="-52"/>
              </a:rPr>
              <a:t>ByteBuffer</a:t>
            </a:r>
            <a:r>
              <a:rPr lang="en-US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buffer = </a:t>
            </a:r>
            <a:r>
              <a:rPr lang="en-US" sz="2400" dirty="0" err="1">
                <a:solidFill>
                  <a:schemeClr val="bg1"/>
                </a:solidFill>
                <a:latin typeface="Exo 2" panose="00000500000000000000" pitchFamily="2" charset="-52"/>
              </a:rPr>
              <a:t>ByteBuffer.allocate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(48);</a:t>
            </a:r>
          </a:p>
          <a:p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Exo 2" panose="00000500000000000000" pitchFamily="2" charset="-52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Exo 2" panose="00000500000000000000" pitchFamily="2" charset="-52"/>
              </a:rPr>
              <a:t>bytesRead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Exo 2" panose="00000500000000000000" pitchFamily="2" charset="-52"/>
              </a:rPr>
              <a:t>inChannel.read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(buffer);</a:t>
            </a:r>
          </a:p>
          <a:p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		while(! </a:t>
            </a:r>
            <a:r>
              <a:rPr lang="en-US" sz="2400" dirty="0" err="1">
                <a:solidFill>
                  <a:schemeClr val="bg1"/>
                </a:solidFill>
                <a:latin typeface="Exo 2" panose="00000500000000000000" pitchFamily="2" charset="-52"/>
              </a:rPr>
              <a:t>bufferFull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Exo 2" panose="00000500000000000000" pitchFamily="2" charset="-52"/>
              </a:rPr>
              <a:t>bytesRead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) ) {</a:t>
            </a:r>
          </a:p>
          <a:p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		    </a:t>
            </a:r>
            <a:r>
              <a:rPr lang="en-US" sz="2400" dirty="0" err="1">
                <a:solidFill>
                  <a:schemeClr val="bg1"/>
                </a:solidFill>
                <a:latin typeface="Exo 2" panose="00000500000000000000" pitchFamily="2" charset="-52"/>
              </a:rPr>
              <a:t>bytesRead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Exo 2" panose="00000500000000000000" pitchFamily="2" charset="-52"/>
              </a:rPr>
              <a:t>inChannel.read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(buffer);</a:t>
            </a:r>
          </a:p>
          <a:p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50425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:a16="http://schemas.microsoft.com/office/drawing/2014/main" xmlns="" id="{5CA47714-A5D2-49F9-AAB2-449E1164A452}"/>
              </a:ext>
            </a:extLst>
          </p:cNvPr>
          <p:cNvSpPr/>
          <p:nvPr/>
        </p:nvSpPr>
        <p:spPr>
          <a:xfrm>
            <a:off x="1531020" y="-690891"/>
            <a:ext cx="9635734" cy="8138566"/>
          </a:xfrm>
          <a:prstGeom prst="ellipse">
            <a:avLst/>
          </a:prstGeom>
          <a:solidFill>
            <a:schemeClr val="bg1"/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F5DF4C8-0FDE-4B70-81EE-5A9B8C9E5CB8}"/>
              </a:ext>
            </a:extLst>
          </p:cNvPr>
          <p:cNvSpPr txBox="1"/>
          <p:nvPr/>
        </p:nvSpPr>
        <p:spPr>
          <a:xfrm>
            <a:off x="2373755" y="5385099"/>
            <a:ext cx="170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Exo 2" panose="00000500000000000000" pitchFamily="2" charset="-52"/>
              </a:rPr>
              <a:t>API</a:t>
            </a:r>
            <a:endParaRPr lang="ru-RU" sz="36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xmlns="" id="{8E2E91A3-75DB-42AA-B47E-A2C0CE85D318}"/>
              </a:ext>
            </a:extLst>
          </p:cNvPr>
          <p:cNvSpPr/>
          <p:nvPr/>
        </p:nvSpPr>
        <p:spPr>
          <a:xfrm>
            <a:off x="1092693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xmlns="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xmlns="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xmlns="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xmlns="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121774D-1DD4-4523-8877-C61387EA6E72}"/>
              </a:ext>
            </a:extLst>
          </p:cNvPr>
          <p:cNvSpPr txBox="1"/>
          <p:nvPr/>
        </p:nvSpPr>
        <p:spPr>
          <a:xfrm>
            <a:off x="2294615" y="-3640"/>
            <a:ext cx="83265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Exo 2" panose="00000500000000000000" pitchFamily="2" charset="-52"/>
              </a:rPr>
              <a:t>Схема определения </a:t>
            </a:r>
            <a:r>
              <a:rPr lang="ru-RU" sz="4000" dirty="0">
                <a:latin typeface="Exo 2" panose="00000500000000000000" pitchFamily="2" charset="-52"/>
              </a:rPr>
              <a:t>готовности данных в буфере </a:t>
            </a:r>
            <a:endParaRPr lang="en-US" sz="3600" dirty="0">
              <a:latin typeface="Exo 2" panose="00000500000000000000" pitchFamily="2" charset="-52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xmlns="" id="{52E75C8E-72F2-48C1-8CF2-7779C02DBE44}"/>
              </a:ext>
            </a:extLst>
          </p:cNvPr>
          <p:cNvSpPr/>
          <p:nvPr/>
        </p:nvSpPr>
        <p:spPr>
          <a:xfrm>
            <a:off x="578452" y="2312723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34E5BBDB-0E01-48FC-B261-608F585B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C5E-C984-4F44-AC7B-501241616BCE}" type="slidenum">
              <a:rPr lang="ru-RU" smtClean="0"/>
              <a:pPr/>
              <a:t>28</a:t>
            </a:fld>
            <a:endParaRPr lang="ru-RU"/>
          </a:p>
        </p:txBody>
      </p:sp>
      <p:pic>
        <p:nvPicPr>
          <p:cNvPr id="15" name="Рисунок 14" descr="https://habrastorage.org/r/w1560/files/0c5/ebb/69e/0c5ebb69eb8743f4a3e92156e72a09c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505" y="1313300"/>
            <a:ext cx="6387350" cy="4394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11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:a16="http://schemas.microsoft.com/office/drawing/2014/main" xmlns="" id="{5CA47714-A5D2-49F9-AAB2-449E1164A452}"/>
              </a:ext>
            </a:extLst>
          </p:cNvPr>
          <p:cNvSpPr/>
          <p:nvPr/>
        </p:nvSpPr>
        <p:spPr>
          <a:xfrm>
            <a:off x="1631978" y="-682922"/>
            <a:ext cx="9092461" cy="8138566"/>
          </a:xfrm>
          <a:prstGeom prst="ellipse">
            <a:avLst/>
          </a:prstGeom>
          <a:solidFill>
            <a:srgbClr val="0FB4E7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xmlns="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xmlns="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xmlns="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xmlns="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xmlns="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121774D-1DD4-4523-8877-C61387EA6E72}"/>
              </a:ext>
            </a:extLst>
          </p:cNvPr>
          <p:cNvSpPr txBox="1"/>
          <p:nvPr/>
        </p:nvSpPr>
        <p:spPr>
          <a:xfrm>
            <a:off x="2207860" y="164668"/>
            <a:ext cx="775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  <a:latin typeface="Exo 2" panose="00000500000000000000" pitchFamily="2" charset="-52"/>
              </a:rPr>
              <a:t>Имплементация с использованием </a:t>
            </a:r>
            <a:r>
              <a:rPr lang="ru-RU" sz="4000" dirty="0" err="1">
                <a:solidFill>
                  <a:schemeClr val="bg1"/>
                </a:solidFill>
                <a:latin typeface="Exo 2" panose="00000500000000000000" pitchFamily="2" charset="-52"/>
              </a:rPr>
              <a:t>Java</a:t>
            </a:r>
            <a:r>
              <a:rPr lang="ru-RU" sz="4000" dirty="0">
                <a:solidFill>
                  <a:schemeClr val="bg1"/>
                </a:solidFill>
                <a:latin typeface="Exo 2" panose="00000500000000000000" pitchFamily="2" charset="-52"/>
              </a:rPr>
              <a:t> IO</a:t>
            </a:r>
            <a:endParaRPr lang="ru-RU" sz="32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xmlns="" id="{DA50B600-A805-4643-9DAC-CB93D990650D}"/>
              </a:ext>
            </a:extLst>
          </p:cNvPr>
          <p:cNvSpPr/>
          <p:nvPr/>
        </p:nvSpPr>
        <p:spPr>
          <a:xfrm>
            <a:off x="733807" y="3140041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Номер слайда 2">
            <a:extLst>
              <a:ext uri="{FF2B5EF4-FFF2-40B4-BE49-F238E27FC236}">
                <a16:creationId xmlns:a16="http://schemas.microsoft.com/office/drawing/2014/main" xmlns="" id="{34E5BBDB-0E01-48FC-B261-608F585B2801}"/>
              </a:ext>
            </a:extLst>
          </p:cNvPr>
          <p:cNvSpPr txBox="1">
            <a:spLocks/>
          </p:cNvSpPr>
          <p:nvPr/>
        </p:nvSpPr>
        <p:spPr>
          <a:xfrm>
            <a:off x="9352839" y="65195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29</a:t>
            </a:fld>
            <a:endParaRPr lang="ru-RU">
              <a:solidFill>
                <a:schemeClr val="bg1"/>
              </a:solidFill>
            </a:endParaRPr>
          </a:p>
        </p:txBody>
      </p:sp>
      <p:pic>
        <p:nvPicPr>
          <p:cNvPr id="14" name="Рисунок 13" descr="https://habrastorage.org/r/w1560/files/b21/6b7/736/b216b77362834dfe930a26faebe5b457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684" y="1476161"/>
            <a:ext cx="7144979" cy="235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 descr="https://habrastorage.org/r/w1560/files/1f1/35b/d83/1f135bd8390444fb83552aa4fb899fbf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975" y="3865147"/>
            <a:ext cx="7254795" cy="222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299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:a16="http://schemas.microsoft.com/office/drawing/2014/main" xmlns="" id="{5CA47714-A5D2-49F9-AAB2-449E1164A452}"/>
              </a:ext>
            </a:extLst>
          </p:cNvPr>
          <p:cNvSpPr/>
          <p:nvPr/>
        </p:nvSpPr>
        <p:spPr>
          <a:xfrm>
            <a:off x="1343891" y="-682978"/>
            <a:ext cx="8857385" cy="8455378"/>
          </a:xfrm>
          <a:prstGeom prst="ellipse">
            <a:avLst/>
          </a:prstGeom>
          <a:solidFill>
            <a:srgbClr val="0FB4E7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xmlns="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xmlns="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xmlns="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xmlns="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xmlns="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E116D8A-1FF0-46B6-BFD7-740D84B05439}"/>
              </a:ext>
            </a:extLst>
          </p:cNvPr>
          <p:cNvSpPr txBox="1"/>
          <p:nvPr/>
        </p:nvSpPr>
        <p:spPr>
          <a:xfrm>
            <a:off x="1686375" y="1859045"/>
            <a:ext cx="80395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solidFill>
                  <a:schemeClr val="bg1"/>
                </a:solidFill>
                <a:latin typeface="Exo 2" panose="00000500000000000000" pitchFamily="2" charset="-52"/>
              </a:rPr>
              <a:t>IO (</a:t>
            </a:r>
            <a:r>
              <a:rPr lang="ru-RU" sz="2800" dirty="0" err="1">
                <a:solidFill>
                  <a:schemeClr val="bg1"/>
                </a:solidFill>
                <a:latin typeface="Exo 2" panose="00000500000000000000" pitchFamily="2" charset="-52"/>
              </a:rPr>
              <a:t>Input</a:t>
            </a:r>
            <a:r>
              <a:rPr lang="ru-RU" sz="2800" dirty="0">
                <a:solidFill>
                  <a:schemeClr val="bg1"/>
                </a:solidFill>
                <a:latin typeface="Exo 2" panose="00000500000000000000" pitchFamily="2" charset="-52"/>
              </a:rPr>
              <a:t> &amp; </a:t>
            </a:r>
            <a:r>
              <a:rPr lang="ru-RU" sz="2800" dirty="0" err="1">
                <a:solidFill>
                  <a:schemeClr val="bg1"/>
                </a:solidFill>
                <a:latin typeface="Exo 2" panose="00000500000000000000" pitchFamily="2" charset="-52"/>
              </a:rPr>
              <a:t>Output</a:t>
            </a:r>
            <a:r>
              <a:rPr lang="ru-RU" sz="2800" dirty="0">
                <a:solidFill>
                  <a:schemeClr val="bg1"/>
                </a:solidFill>
                <a:latin typeface="Exo 2" panose="00000500000000000000" pitchFamily="2" charset="-52"/>
              </a:rPr>
              <a:t>) API — это </a:t>
            </a:r>
            <a:r>
              <a:rPr lang="ru-RU" sz="2800" dirty="0" err="1">
                <a:solidFill>
                  <a:schemeClr val="bg1"/>
                </a:solidFill>
                <a:latin typeface="Exo 2" panose="00000500000000000000" pitchFamily="2" charset="-52"/>
              </a:rPr>
              <a:t>Java</a:t>
            </a:r>
            <a:r>
              <a:rPr lang="ru-RU" sz="2800" dirty="0">
                <a:solidFill>
                  <a:schemeClr val="bg1"/>
                </a:solidFill>
                <a:latin typeface="Exo 2" panose="00000500000000000000" pitchFamily="2" charset="-52"/>
              </a:rPr>
              <a:t> API, которое облегчает разработчикам работу с потоками</a:t>
            </a:r>
            <a:r>
              <a:rPr lang="ru-RU" sz="2800" dirty="0" smtClean="0">
                <a:solidFill>
                  <a:schemeClr val="bg1"/>
                </a:solidFill>
                <a:latin typeface="Exo 2" panose="00000500000000000000" pitchFamily="2" charset="-52"/>
              </a:rPr>
              <a:t>.</a:t>
            </a:r>
          </a:p>
          <a:p>
            <a:pPr algn="just"/>
            <a:r>
              <a:rPr lang="ru-RU" sz="2800" dirty="0" smtClean="0">
                <a:solidFill>
                  <a:schemeClr val="bg1"/>
                </a:solidFill>
                <a:latin typeface="Exo 2" panose="00000500000000000000" pitchFamily="2" charset="-52"/>
              </a:rPr>
              <a:t>Нужно </a:t>
            </a:r>
            <a:r>
              <a:rPr lang="ru-RU" sz="2800" dirty="0">
                <a:solidFill>
                  <a:schemeClr val="bg1"/>
                </a:solidFill>
                <a:latin typeface="Exo 2" panose="00000500000000000000" pitchFamily="2" charset="-52"/>
              </a:rPr>
              <a:t>записать </a:t>
            </a:r>
            <a:r>
              <a:rPr lang="ru-RU" sz="2800" dirty="0" smtClean="0">
                <a:solidFill>
                  <a:schemeClr val="bg1"/>
                </a:solidFill>
                <a:latin typeface="Exo 2" panose="00000500000000000000" pitchFamily="2" charset="-52"/>
              </a:rPr>
              <a:t>в файл какие-то данные </a:t>
            </a:r>
            <a:r>
              <a:rPr lang="ru-RU" sz="2800" dirty="0">
                <a:solidFill>
                  <a:schemeClr val="bg1"/>
                </a:solidFill>
                <a:latin typeface="Exo 2" panose="00000500000000000000" pitchFamily="2" charset="-52"/>
              </a:rPr>
              <a:t>— в этот момент и приходит время использовать java.io.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xmlns="" id="{DA50B600-A805-4643-9DAC-CB93D990650D}"/>
              </a:ext>
            </a:extLst>
          </p:cNvPr>
          <p:cNvSpPr/>
          <p:nvPr/>
        </p:nvSpPr>
        <p:spPr>
          <a:xfrm>
            <a:off x="733807" y="3140041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DE5A8847-179A-42A7-A689-55B49527A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4264" y="6367106"/>
            <a:ext cx="2743200" cy="365125"/>
          </a:xfrm>
        </p:spPr>
        <p:txBody>
          <a:bodyPr/>
          <a:lstStyle/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3</a:t>
            </a:fld>
            <a:endParaRPr lang="ru-RU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121774D-1DD4-4523-8877-C61387EA6E72}"/>
              </a:ext>
            </a:extLst>
          </p:cNvPr>
          <p:cNvSpPr txBox="1"/>
          <p:nvPr/>
        </p:nvSpPr>
        <p:spPr>
          <a:xfrm>
            <a:off x="2212849" y="1045119"/>
            <a:ext cx="74022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Exo 2" panose="00000500000000000000" pitchFamily="2" charset="-52"/>
              </a:rPr>
              <a:t>Чем так плох </a:t>
            </a:r>
            <a:r>
              <a:rPr lang="ru-RU" sz="4400" dirty="0" err="1">
                <a:solidFill>
                  <a:schemeClr val="bg1"/>
                </a:solidFill>
                <a:latin typeface="Exo 2" panose="00000500000000000000" pitchFamily="2" charset="-52"/>
              </a:rPr>
              <a:t>Java</a:t>
            </a:r>
            <a:r>
              <a:rPr lang="ru-RU" sz="4400" dirty="0">
                <a:solidFill>
                  <a:schemeClr val="bg1"/>
                </a:solidFill>
                <a:latin typeface="Exo 2" panose="00000500000000000000" pitchFamily="2" charset="-52"/>
              </a:rPr>
              <a:t> IO</a:t>
            </a:r>
            <a:r>
              <a:rPr lang="ru-RU" sz="4400" dirty="0" smtClean="0">
                <a:solidFill>
                  <a:schemeClr val="bg1"/>
                </a:solidFill>
                <a:latin typeface="Exo 2" panose="00000500000000000000" pitchFamily="2" charset="-52"/>
              </a:rPr>
              <a:t>?</a:t>
            </a:r>
            <a:endParaRPr lang="ru-RU" sz="44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7932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:a16="http://schemas.microsoft.com/office/drawing/2014/main" xmlns="" id="{5CA47714-A5D2-49F9-AAB2-449E1164A452}"/>
              </a:ext>
            </a:extLst>
          </p:cNvPr>
          <p:cNvSpPr/>
          <p:nvPr/>
        </p:nvSpPr>
        <p:spPr>
          <a:xfrm>
            <a:off x="1531020" y="-690891"/>
            <a:ext cx="9635734" cy="8138566"/>
          </a:xfrm>
          <a:prstGeom prst="ellipse">
            <a:avLst/>
          </a:prstGeom>
          <a:solidFill>
            <a:schemeClr val="bg1"/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F5DF4C8-0FDE-4B70-81EE-5A9B8C9E5CB8}"/>
              </a:ext>
            </a:extLst>
          </p:cNvPr>
          <p:cNvSpPr txBox="1"/>
          <p:nvPr/>
        </p:nvSpPr>
        <p:spPr>
          <a:xfrm>
            <a:off x="2373755" y="5385099"/>
            <a:ext cx="170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Exo 2" panose="00000500000000000000" pitchFamily="2" charset="-52"/>
              </a:rPr>
              <a:t>API</a:t>
            </a:r>
            <a:endParaRPr lang="ru-RU" sz="36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xmlns="" id="{8E2E91A3-75DB-42AA-B47E-A2C0CE85D318}"/>
              </a:ext>
            </a:extLst>
          </p:cNvPr>
          <p:cNvSpPr/>
          <p:nvPr/>
        </p:nvSpPr>
        <p:spPr>
          <a:xfrm>
            <a:off x="1092693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xmlns="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xmlns="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xmlns="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xmlns="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121774D-1DD4-4523-8877-C61387EA6E72}"/>
              </a:ext>
            </a:extLst>
          </p:cNvPr>
          <p:cNvSpPr txBox="1"/>
          <p:nvPr/>
        </p:nvSpPr>
        <p:spPr>
          <a:xfrm>
            <a:off x="2294615" y="-3640"/>
            <a:ext cx="8326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atin typeface="Exo 2" panose="00000500000000000000" pitchFamily="2" charset="-52"/>
              </a:rPr>
              <a:t>Канальные передачи</a:t>
            </a:r>
            <a:endParaRPr lang="en-US" sz="3600" dirty="0">
              <a:latin typeface="Exo 2" panose="00000500000000000000" pitchFamily="2" charset="-52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xmlns="" id="{52E75C8E-72F2-48C1-8CF2-7779C02DBE44}"/>
              </a:ext>
            </a:extLst>
          </p:cNvPr>
          <p:cNvSpPr/>
          <p:nvPr/>
        </p:nvSpPr>
        <p:spPr>
          <a:xfrm>
            <a:off x="578452" y="2312723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34E5BBDB-0E01-48FC-B261-608F585B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C5E-C984-4F44-AC7B-501241616BCE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E116D8A-1FF0-46B6-BFD7-740D84B05439}"/>
              </a:ext>
            </a:extLst>
          </p:cNvPr>
          <p:cNvSpPr txBox="1"/>
          <p:nvPr/>
        </p:nvSpPr>
        <p:spPr>
          <a:xfrm>
            <a:off x="2294615" y="1230388"/>
            <a:ext cx="950874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u="sng" dirty="0"/>
              <a:t>ChannelTransfer.java</a:t>
            </a:r>
            <a:endParaRPr lang="ru-RU" sz="2000" dirty="0"/>
          </a:p>
          <a:p>
            <a:r>
              <a:rPr lang="en-US" sz="2000" dirty="0" smtClean="0"/>
              <a:t>import </a:t>
            </a:r>
            <a:r>
              <a:rPr lang="en-US" sz="2000" dirty="0" err="1"/>
              <a:t>java.io.RandomAccessFile</a:t>
            </a:r>
            <a:r>
              <a:rPr lang="en-US" sz="2000" dirty="0"/>
              <a:t>;</a:t>
            </a:r>
            <a:endParaRPr lang="ru-RU" sz="2000" dirty="0"/>
          </a:p>
          <a:p>
            <a:r>
              <a:rPr lang="en-US" sz="2000" dirty="0"/>
              <a:t>import </a:t>
            </a:r>
            <a:r>
              <a:rPr lang="en-US" sz="2000" dirty="0" err="1"/>
              <a:t>java.nio.channels.FileChannel</a:t>
            </a:r>
            <a:r>
              <a:rPr lang="en-US" sz="2000" dirty="0"/>
              <a:t>;</a:t>
            </a:r>
            <a:endParaRPr lang="ru-RU" sz="2000" dirty="0"/>
          </a:p>
          <a:p>
            <a:r>
              <a:rPr lang="en-US" sz="2000" dirty="0"/>
              <a:t>public class </a:t>
            </a:r>
            <a:r>
              <a:rPr lang="en-US" sz="2000" dirty="0" err="1"/>
              <a:t>ChannelTransfer</a:t>
            </a:r>
            <a:r>
              <a:rPr lang="en-US" sz="2000" dirty="0"/>
              <a:t> {</a:t>
            </a:r>
            <a:endParaRPr lang="ru-RU" sz="2000" dirty="0"/>
          </a:p>
          <a:p>
            <a:r>
              <a:rPr lang="en-US" sz="2000" dirty="0"/>
              <a:t>    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  <a:endParaRPr lang="ru-RU" sz="2000" dirty="0"/>
          </a:p>
          <a:p>
            <a:r>
              <a:rPr lang="en-US" sz="2000" dirty="0"/>
              <a:t>        try {</a:t>
            </a:r>
            <a:endParaRPr lang="ru-RU" sz="2000" dirty="0"/>
          </a:p>
          <a:p>
            <a:r>
              <a:rPr lang="en-US" sz="2000" dirty="0"/>
              <a:t>            </a:t>
            </a:r>
            <a:r>
              <a:rPr lang="en-US" sz="2000" dirty="0" err="1"/>
              <a:t>RandomAccessFile</a:t>
            </a:r>
            <a:r>
              <a:rPr lang="en-US" sz="2000" dirty="0"/>
              <a:t> </a:t>
            </a:r>
            <a:r>
              <a:rPr lang="en-US" sz="2000" dirty="0" err="1"/>
              <a:t>copyFrom</a:t>
            </a:r>
            <a:r>
              <a:rPr lang="en-US" sz="2000" dirty="0"/>
              <a:t> = new </a:t>
            </a:r>
            <a:r>
              <a:rPr lang="en-US" sz="2000" dirty="0" err="1"/>
              <a:t>RandomAccessFile</a:t>
            </a:r>
            <a:r>
              <a:rPr lang="en-US" sz="2000" dirty="0"/>
              <a:t>("</a:t>
            </a:r>
            <a:r>
              <a:rPr lang="en-US" sz="2000" dirty="0" err="1"/>
              <a:t>src</a:t>
            </a:r>
            <a:r>
              <a:rPr lang="en-US" sz="2000" dirty="0"/>
              <a:t>/data.txt", "</a:t>
            </a:r>
            <a:r>
              <a:rPr lang="en-US" sz="2000" dirty="0" err="1"/>
              <a:t>rw</a:t>
            </a:r>
            <a:r>
              <a:rPr lang="en-US" sz="2000" dirty="0"/>
              <a:t>");</a:t>
            </a:r>
            <a:endParaRPr lang="ru-RU" sz="2000" dirty="0"/>
          </a:p>
          <a:p>
            <a:r>
              <a:rPr lang="en-US" sz="2000" dirty="0"/>
              <a:t>            </a:t>
            </a:r>
            <a:r>
              <a:rPr lang="en-US" sz="2000" dirty="0" err="1"/>
              <a:t>FileChannel</a:t>
            </a:r>
            <a:r>
              <a:rPr lang="en-US" sz="2000" dirty="0"/>
              <a:t> </a:t>
            </a:r>
            <a:r>
              <a:rPr lang="en-US" sz="2000" b="1" dirty="0" err="1"/>
              <a:t>fromChannel</a:t>
            </a:r>
            <a:r>
              <a:rPr lang="en-US" sz="2000" dirty="0"/>
              <a:t> = </a:t>
            </a:r>
            <a:r>
              <a:rPr lang="en-US" sz="2000" dirty="0" err="1"/>
              <a:t>copyFrom.getChannel</a:t>
            </a:r>
            <a:r>
              <a:rPr lang="en-US" sz="2000" dirty="0"/>
              <a:t>();</a:t>
            </a:r>
            <a:endParaRPr lang="ru-RU" sz="2000" dirty="0"/>
          </a:p>
          <a:p>
            <a:r>
              <a:rPr lang="en-US" sz="2000" dirty="0"/>
              <a:t>            </a:t>
            </a:r>
            <a:r>
              <a:rPr lang="en-US" sz="2000" dirty="0" err="1"/>
              <a:t>RandomAccessFile</a:t>
            </a:r>
            <a:r>
              <a:rPr lang="en-US" sz="2000" dirty="0"/>
              <a:t> </a:t>
            </a:r>
            <a:r>
              <a:rPr lang="en-US" sz="2000" dirty="0" err="1"/>
              <a:t>copyTo</a:t>
            </a:r>
            <a:r>
              <a:rPr lang="en-US" sz="2000" dirty="0"/>
              <a:t> = new </a:t>
            </a:r>
            <a:r>
              <a:rPr lang="en-US" sz="2000" dirty="0" err="1"/>
              <a:t>RandomAccessFile</a:t>
            </a:r>
            <a:r>
              <a:rPr lang="en-US" sz="2000" dirty="0"/>
              <a:t>("</a:t>
            </a:r>
            <a:r>
              <a:rPr lang="en-US" sz="2000" dirty="0" err="1"/>
              <a:t>src</a:t>
            </a:r>
            <a:r>
              <a:rPr lang="en-US" sz="2000" dirty="0"/>
              <a:t>/output.txt", "</a:t>
            </a:r>
            <a:r>
              <a:rPr lang="en-US" sz="2000" dirty="0" err="1"/>
              <a:t>rw</a:t>
            </a:r>
            <a:r>
              <a:rPr lang="en-US" sz="2000" dirty="0"/>
              <a:t>");</a:t>
            </a:r>
            <a:endParaRPr lang="ru-RU" sz="2000" dirty="0"/>
          </a:p>
          <a:p>
            <a:r>
              <a:rPr lang="en-US" sz="2000" dirty="0"/>
              <a:t>            </a:t>
            </a:r>
            <a:r>
              <a:rPr lang="en-US" sz="2000" dirty="0" err="1"/>
              <a:t>FileChannel</a:t>
            </a:r>
            <a:r>
              <a:rPr lang="en-US" sz="2000" dirty="0"/>
              <a:t> </a:t>
            </a:r>
            <a:r>
              <a:rPr lang="en-US" sz="2000" dirty="0" err="1"/>
              <a:t>toChannel</a:t>
            </a:r>
            <a:r>
              <a:rPr lang="en-US" sz="2000" dirty="0"/>
              <a:t> = </a:t>
            </a:r>
            <a:r>
              <a:rPr lang="en-US" sz="2000" dirty="0" err="1"/>
              <a:t>copyTo.getChannel</a:t>
            </a:r>
            <a:r>
              <a:rPr lang="en-US" sz="2000" dirty="0"/>
              <a:t>();</a:t>
            </a:r>
            <a:endParaRPr lang="ru-RU" sz="2000" dirty="0"/>
          </a:p>
          <a:p>
            <a:r>
              <a:rPr lang="en-US" sz="2000" dirty="0"/>
              <a:t>            long count = </a:t>
            </a:r>
            <a:r>
              <a:rPr lang="en-US" sz="2000" dirty="0" err="1"/>
              <a:t>fromChannel.size</a:t>
            </a:r>
            <a:r>
              <a:rPr lang="en-US" sz="2000" dirty="0"/>
              <a:t>();</a:t>
            </a:r>
            <a:endParaRPr lang="ru-RU" sz="2000" dirty="0"/>
          </a:p>
          <a:p>
            <a:r>
              <a:rPr lang="en-US" sz="2000" dirty="0"/>
              <a:t>            </a:t>
            </a:r>
            <a:r>
              <a:rPr lang="en-US" sz="2000" dirty="0" err="1"/>
              <a:t>toChannel.transferFrom</a:t>
            </a:r>
            <a:r>
              <a:rPr lang="en-US" sz="2000" dirty="0"/>
              <a:t>(</a:t>
            </a:r>
            <a:r>
              <a:rPr lang="en-US" sz="2000" dirty="0" err="1"/>
              <a:t>fromChannel</a:t>
            </a:r>
            <a:r>
              <a:rPr lang="en-US" sz="2000" dirty="0"/>
              <a:t>, 0, count);</a:t>
            </a:r>
            <a:endParaRPr lang="ru-RU" sz="2000" dirty="0"/>
          </a:p>
          <a:p>
            <a:r>
              <a:rPr lang="en-US" sz="2000" dirty="0"/>
              <a:t>        } catch (Exception e) {</a:t>
            </a:r>
            <a:endParaRPr lang="ru-RU" sz="2000" dirty="0"/>
          </a:p>
          <a:p>
            <a:r>
              <a:rPr lang="en-US" sz="2000" dirty="0"/>
              <a:t>            </a:t>
            </a:r>
            <a:r>
              <a:rPr lang="en-US" sz="2000" dirty="0" err="1"/>
              <a:t>System.out.println</a:t>
            </a:r>
            <a:r>
              <a:rPr lang="en-US" sz="2000" dirty="0"/>
              <a:t>("Error: " + e);</a:t>
            </a:r>
            <a:endParaRPr lang="ru-RU" sz="2000" dirty="0"/>
          </a:p>
          <a:p>
            <a:r>
              <a:rPr lang="en-US" sz="2000" dirty="0"/>
              <a:t>        </a:t>
            </a:r>
            <a:r>
              <a:rPr lang="ru-RU" sz="2000" dirty="0"/>
              <a:t>}</a:t>
            </a:r>
          </a:p>
          <a:p>
            <a:r>
              <a:rPr lang="ru-RU" sz="2000" dirty="0"/>
              <a:t>    }</a:t>
            </a:r>
          </a:p>
          <a:p>
            <a:r>
              <a:rPr lang="ru-RU" sz="2000" dirty="0"/>
              <a:t>}</a:t>
            </a:r>
            <a:endParaRPr lang="ru-RU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56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:a16="http://schemas.microsoft.com/office/drawing/2014/main" xmlns="" id="{5CA47714-A5D2-49F9-AAB2-449E1164A452}"/>
              </a:ext>
            </a:extLst>
          </p:cNvPr>
          <p:cNvSpPr/>
          <p:nvPr/>
        </p:nvSpPr>
        <p:spPr>
          <a:xfrm>
            <a:off x="1631978" y="-682922"/>
            <a:ext cx="9092461" cy="8138566"/>
          </a:xfrm>
          <a:prstGeom prst="ellipse">
            <a:avLst/>
          </a:prstGeom>
          <a:solidFill>
            <a:srgbClr val="0FB4E7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xmlns="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xmlns="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xmlns="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xmlns="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xmlns="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121774D-1DD4-4523-8877-C61387EA6E72}"/>
              </a:ext>
            </a:extLst>
          </p:cNvPr>
          <p:cNvSpPr txBox="1"/>
          <p:nvPr/>
        </p:nvSpPr>
        <p:spPr>
          <a:xfrm>
            <a:off x="1958478" y="430480"/>
            <a:ext cx="775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Exo 2" panose="00000500000000000000" pitchFamily="2" charset="-52"/>
              </a:rPr>
              <a:t>Direct </a:t>
            </a:r>
            <a:r>
              <a:rPr lang="ru-RU" sz="4000" dirty="0" smtClean="0">
                <a:solidFill>
                  <a:schemeClr val="bg1"/>
                </a:solidFill>
                <a:latin typeface="Exo 2" panose="00000500000000000000" pitchFamily="2" charset="-52"/>
              </a:rPr>
              <a:t>буфер</a:t>
            </a:r>
          </a:p>
          <a:p>
            <a:pPr algn="ctr"/>
            <a:r>
              <a:rPr lang="ru-RU" sz="4000" dirty="0" smtClean="0">
                <a:solidFill>
                  <a:schemeClr val="bg1"/>
                </a:solidFill>
                <a:latin typeface="Exo 2" panose="00000500000000000000" pitchFamily="2" charset="-52"/>
              </a:rPr>
              <a:t>(</a:t>
            </a:r>
            <a:r>
              <a:rPr lang="ru-RU" sz="4000" dirty="0">
                <a:solidFill>
                  <a:schemeClr val="bg1"/>
                </a:solidFill>
                <a:latin typeface="Exo 2" panose="00000500000000000000" pitchFamily="2" charset="-52"/>
              </a:rPr>
              <a:t>прямой буфер)</a:t>
            </a:r>
            <a:endParaRPr lang="ru-RU" sz="32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xmlns="" id="{DA50B600-A805-4643-9DAC-CB93D990650D}"/>
              </a:ext>
            </a:extLst>
          </p:cNvPr>
          <p:cNvSpPr/>
          <p:nvPr/>
        </p:nvSpPr>
        <p:spPr>
          <a:xfrm>
            <a:off x="733807" y="3140041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Номер слайда 2">
            <a:extLst>
              <a:ext uri="{FF2B5EF4-FFF2-40B4-BE49-F238E27FC236}">
                <a16:creationId xmlns:a16="http://schemas.microsoft.com/office/drawing/2014/main" xmlns="" id="{34E5BBDB-0E01-48FC-B261-608F585B2801}"/>
              </a:ext>
            </a:extLst>
          </p:cNvPr>
          <p:cNvSpPr txBox="1">
            <a:spLocks/>
          </p:cNvSpPr>
          <p:nvPr/>
        </p:nvSpPr>
        <p:spPr>
          <a:xfrm>
            <a:off x="9352839" y="65195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31</a:t>
            </a:fld>
            <a:endParaRPr lang="ru-RU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E116D8A-1FF0-46B6-BFD7-740D84B05439}"/>
              </a:ext>
            </a:extLst>
          </p:cNvPr>
          <p:cNvSpPr txBox="1"/>
          <p:nvPr/>
        </p:nvSpPr>
        <p:spPr>
          <a:xfrm>
            <a:off x="1958478" y="1878948"/>
            <a:ext cx="95087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Свойства:</a:t>
            </a:r>
            <a:endParaRPr lang="ru-RU" sz="2400" dirty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•после </a:t>
            </a: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выделения их адрес памяти фиксируется на время жизни буфера;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•ядро </a:t>
            </a: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может безопасно обращаться </a:t>
            </a:r>
            <a:r>
              <a:rPr lang="ru-RU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напрямую;</a:t>
            </a:r>
            <a:endParaRPr lang="ru-RU" sz="2400" dirty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•через </a:t>
            </a:r>
            <a:r>
              <a:rPr lang="ru-RU" sz="2400" dirty="0" err="1">
                <a:solidFill>
                  <a:schemeClr val="bg1"/>
                </a:solidFill>
                <a:latin typeface="Exo 2" panose="00000500000000000000" pitchFamily="2" charset="-52"/>
              </a:rPr>
              <a:t>Java</a:t>
            </a: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Exo 2" panose="00000500000000000000" pitchFamily="2" charset="-52"/>
              </a:rPr>
              <a:t>Native</a:t>
            </a: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Exo 2" panose="00000500000000000000" pitchFamily="2" charset="-52"/>
              </a:rPr>
              <a:t>Interface</a:t>
            </a: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фактически можно </a:t>
            </a: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установить адрес произвольно, если это </a:t>
            </a:r>
            <a:r>
              <a:rPr lang="ru-RU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необходимо</a:t>
            </a:r>
          </a:p>
          <a:p>
            <a:r>
              <a:rPr lang="ru-RU" sz="2400" b="1" dirty="0" smtClean="0">
                <a:solidFill>
                  <a:schemeClr val="bg1"/>
                </a:solidFill>
                <a:latin typeface="Exo 2" panose="00000500000000000000" pitchFamily="2" charset="-52"/>
              </a:rPr>
              <a:t>прямой буфер:</a:t>
            </a:r>
            <a:endParaRPr lang="ru-RU" sz="2400" b="1" dirty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Exo 2" panose="00000500000000000000" pitchFamily="2" charset="-52"/>
              </a:rPr>
              <a:t>ByteBuffer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Exo 2" panose="00000500000000000000" pitchFamily="2" charset="-52"/>
              </a:rPr>
              <a:t>directBuf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Exo 2" panose="00000500000000000000" pitchFamily="2" charset="-52"/>
              </a:rPr>
              <a:t>ByteBuffer.allocateDirect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Exo 2" panose="00000500000000000000" pitchFamily="2" charset="-52"/>
              </a:rPr>
              <a:t>noBytes</a:t>
            </a:r>
            <a:r>
              <a:rPr lang="en-US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);</a:t>
            </a:r>
            <a:endParaRPr lang="ru-RU" sz="2400" dirty="0" smtClean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endParaRPr lang="ru-RU" sz="24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50742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:a16="http://schemas.microsoft.com/office/drawing/2014/main" xmlns="" id="{5CA47714-A5D2-49F9-AAB2-449E1164A452}"/>
              </a:ext>
            </a:extLst>
          </p:cNvPr>
          <p:cNvSpPr/>
          <p:nvPr/>
        </p:nvSpPr>
        <p:spPr>
          <a:xfrm>
            <a:off x="1531020" y="-690891"/>
            <a:ext cx="9635734" cy="8138566"/>
          </a:xfrm>
          <a:prstGeom prst="ellipse">
            <a:avLst/>
          </a:prstGeom>
          <a:solidFill>
            <a:schemeClr val="bg1"/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F5DF4C8-0FDE-4B70-81EE-5A9B8C9E5CB8}"/>
              </a:ext>
            </a:extLst>
          </p:cNvPr>
          <p:cNvSpPr txBox="1"/>
          <p:nvPr/>
        </p:nvSpPr>
        <p:spPr>
          <a:xfrm>
            <a:off x="2373755" y="5385099"/>
            <a:ext cx="170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Exo 2" panose="00000500000000000000" pitchFamily="2" charset="-52"/>
              </a:rPr>
              <a:t>API</a:t>
            </a:r>
            <a:endParaRPr lang="ru-RU" sz="36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xmlns="" id="{8E2E91A3-75DB-42AA-B47E-A2C0CE85D318}"/>
              </a:ext>
            </a:extLst>
          </p:cNvPr>
          <p:cNvSpPr/>
          <p:nvPr/>
        </p:nvSpPr>
        <p:spPr>
          <a:xfrm>
            <a:off x="1092693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xmlns="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xmlns="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xmlns="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xmlns="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121774D-1DD4-4523-8877-C61387EA6E72}"/>
              </a:ext>
            </a:extLst>
          </p:cNvPr>
          <p:cNvSpPr txBox="1"/>
          <p:nvPr/>
        </p:nvSpPr>
        <p:spPr>
          <a:xfrm>
            <a:off x="2294615" y="-3640"/>
            <a:ext cx="83265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Exo 2" panose="00000500000000000000" pitchFamily="2" charset="-52"/>
              </a:rPr>
              <a:t>MappedFileBuffer</a:t>
            </a:r>
            <a:r>
              <a:rPr lang="en-US" sz="4000" dirty="0">
                <a:latin typeface="Exo 2" panose="00000500000000000000" pitchFamily="2" charset="-52"/>
              </a:rPr>
              <a:t> </a:t>
            </a:r>
            <a:r>
              <a:rPr lang="ru-RU" sz="4000" dirty="0">
                <a:latin typeface="Exo 2" panose="00000500000000000000" pitchFamily="2" charset="-52"/>
              </a:rPr>
              <a:t>или  </a:t>
            </a:r>
            <a:r>
              <a:rPr lang="en-US" sz="4000" dirty="0" err="1">
                <a:latin typeface="Exo 2" panose="00000500000000000000" pitchFamily="2" charset="-52"/>
              </a:rPr>
              <a:t>MappedByteBuffer</a:t>
            </a:r>
            <a:endParaRPr lang="en-US" sz="3600" dirty="0">
              <a:latin typeface="Exo 2" panose="00000500000000000000" pitchFamily="2" charset="-52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xmlns="" id="{52E75C8E-72F2-48C1-8CF2-7779C02DBE44}"/>
              </a:ext>
            </a:extLst>
          </p:cNvPr>
          <p:cNvSpPr/>
          <p:nvPr/>
        </p:nvSpPr>
        <p:spPr>
          <a:xfrm>
            <a:off x="578452" y="2312723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34E5BBDB-0E01-48FC-B261-608F585B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C5E-C984-4F44-AC7B-501241616BCE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E116D8A-1FF0-46B6-BFD7-740D84B05439}"/>
              </a:ext>
            </a:extLst>
          </p:cNvPr>
          <p:cNvSpPr txBox="1"/>
          <p:nvPr/>
        </p:nvSpPr>
        <p:spPr>
          <a:xfrm>
            <a:off x="2294615" y="1230388"/>
            <a:ext cx="950874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/</a:t>
            </a:r>
            <a:r>
              <a:rPr lang="ru-RU" sz="2000" dirty="0" err="1" smtClean="0"/>
              <a:t>resource</a:t>
            </a:r>
            <a:r>
              <a:rPr lang="ru-RU" sz="2000" dirty="0"/>
              <a:t>/</a:t>
            </a:r>
            <a:r>
              <a:rPr lang="ru-RU" sz="2000" dirty="0" smtClean="0">
                <a:solidFill>
                  <a:srgbClr val="00B050"/>
                </a:solidFill>
              </a:rPr>
              <a:t>fileToRead.txt</a:t>
            </a:r>
          </a:p>
          <a:p>
            <a:r>
              <a:rPr lang="ru-RU" sz="2000" i="1" dirty="0"/>
              <a:t>Тут написано содержание </a:t>
            </a:r>
            <a:r>
              <a:rPr lang="ru-RU" sz="2000" i="1" dirty="0" smtClean="0"/>
              <a:t>файла</a:t>
            </a:r>
          </a:p>
          <a:p>
            <a:r>
              <a:rPr lang="ru-RU" sz="2000" dirty="0" smtClean="0"/>
              <a:t>************</a:t>
            </a:r>
            <a:endParaRPr lang="ru-RU" sz="2000" dirty="0"/>
          </a:p>
          <a:p>
            <a:r>
              <a:rPr lang="en-US" sz="2000" dirty="0"/>
              <a:t>Path </a:t>
            </a:r>
            <a:r>
              <a:rPr lang="en-US" sz="2000" dirty="0" err="1"/>
              <a:t>getFileURIFromResources</a:t>
            </a:r>
            <a:r>
              <a:rPr lang="en-US" sz="2000" dirty="0"/>
              <a:t>(String </a:t>
            </a:r>
            <a:r>
              <a:rPr lang="en-US" sz="2000" dirty="0" err="1"/>
              <a:t>fileName</a:t>
            </a:r>
            <a:r>
              <a:rPr lang="en-US" sz="2000" dirty="0"/>
              <a:t>) throws Exception 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ClassLoader</a:t>
            </a:r>
            <a:r>
              <a:rPr lang="en-US" sz="2000" dirty="0"/>
              <a:t> </a:t>
            </a:r>
            <a:r>
              <a:rPr lang="en-US" sz="2000" dirty="0" err="1"/>
              <a:t>classLoader</a:t>
            </a:r>
            <a:r>
              <a:rPr lang="en-US" sz="2000" dirty="0"/>
              <a:t> = </a:t>
            </a:r>
            <a:r>
              <a:rPr lang="en-US" sz="2000" dirty="0" err="1"/>
              <a:t>getClass</a:t>
            </a:r>
            <a:r>
              <a:rPr lang="en-US" sz="2000" dirty="0"/>
              <a:t>().</a:t>
            </a:r>
            <a:r>
              <a:rPr lang="en-US" sz="2000" dirty="0" err="1"/>
              <a:t>getClassLoader</a:t>
            </a:r>
            <a:r>
              <a:rPr lang="en-US" sz="2000" dirty="0"/>
              <a:t>();</a:t>
            </a:r>
          </a:p>
          <a:p>
            <a:r>
              <a:rPr lang="en-US" sz="2000" dirty="0"/>
              <a:t>    return </a:t>
            </a:r>
            <a:r>
              <a:rPr lang="en-US" sz="2000" dirty="0" err="1"/>
              <a:t>Paths.get</a:t>
            </a:r>
            <a:r>
              <a:rPr lang="en-US" sz="2000" dirty="0"/>
              <a:t>(</a:t>
            </a:r>
            <a:r>
              <a:rPr lang="en-US" sz="2000" dirty="0" err="1"/>
              <a:t>classLoader.getResource</a:t>
            </a:r>
            <a:r>
              <a:rPr lang="en-US" sz="2000" dirty="0"/>
              <a:t>(</a:t>
            </a:r>
            <a:r>
              <a:rPr lang="en-US" sz="2000" dirty="0" err="1"/>
              <a:t>fileName</a:t>
            </a:r>
            <a:r>
              <a:rPr lang="en-US" sz="2000" dirty="0"/>
              <a:t>).</a:t>
            </a:r>
            <a:r>
              <a:rPr lang="en-US" sz="2000" dirty="0" err="1"/>
              <a:t>getPath</a:t>
            </a:r>
            <a:r>
              <a:rPr lang="en-US" sz="2000" dirty="0"/>
              <a:t>());</a:t>
            </a:r>
          </a:p>
          <a:p>
            <a:r>
              <a:rPr lang="en-US" sz="2000" dirty="0"/>
              <a:t>}</a:t>
            </a:r>
          </a:p>
          <a:p>
            <a:r>
              <a:rPr lang="ru-RU" sz="2000" dirty="0" smtClean="0">
                <a:effectLst/>
              </a:rPr>
              <a:t>*******************</a:t>
            </a:r>
          </a:p>
          <a:p>
            <a:r>
              <a:rPr lang="en-US" sz="2000" dirty="0" err="1"/>
              <a:t>CharBuffer</a:t>
            </a:r>
            <a:r>
              <a:rPr lang="en-US" sz="2000" dirty="0"/>
              <a:t> </a:t>
            </a:r>
            <a:r>
              <a:rPr lang="en-US" sz="2000" dirty="0" err="1"/>
              <a:t>charBuffer</a:t>
            </a:r>
            <a:r>
              <a:rPr lang="en-US" sz="2000" dirty="0"/>
              <a:t> = null;</a:t>
            </a:r>
          </a:p>
          <a:p>
            <a:r>
              <a:rPr lang="en-US" sz="2000" dirty="0"/>
              <a:t>Path </a:t>
            </a:r>
            <a:r>
              <a:rPr lang="en-US" sz="2000" dirty="0" err="1"/>
              <a:t>pathToRead</a:t>
            </a:r>
            <a:r>
              <a:rPr lang="en-US" sz="2000" dirty="0"/>
              <a:t> = </a:t>
            </a:r>
            <a:r>
              <a:rPr lang="en-US" sz="2000" dirty="0" err="1"/>
              <a:t>getFileURIFromResources</a:t>
            </a:r>
            <a:r>
              <a:rPr lang="en-US" sz="2000" dirty="0"/>
              <a:t>("fileToRead.txt");</a:t>
            </a:r>
          </a:p>
          <a:p>
            <a:r>
              <a:rPr lang="en-US" sz="2000" dirty="0"/>
              <a:t>try (</a:t>
            </a:r>
            <a:r>
              <a:rPr lang="en-US" sz="2000" dirty="0" err="1"/>
              <a:t>FileChannel</a:t>
            </a:r>
            <a:r>
              <a:rPr lang="en-US" sz="2000" dirty="0"/>
              <a:t> </a:t>
            </a:r>
            <a:r>
              <a:rPr lang="en-US" sz="2000" dirty="0" err="1"/>
              <a:t>fileChannel</a:t>
            </a:r>
            <a:r>
              <a:rPr lang="en-US" sz="2000" dirty="0"/>
              <a:t> (</a:t>
            </a:r>
            <a:r>
              <a:rPr lang="en-US" sz="2000" dirty="0" err="1"/>
              <a:t>FileChannel</a:t>
            </a:r>
            <a:r>
              <a:rPr lang="en-US" sz="2000" dirty="0"/>
              <a:t>) </a:t>
            </a:r>
            <a:r>
              <a:rPr lang="en-US" sz="2000" dirty="0" err="1"/>
              <a:t>Files.newByteChannel</a:t>
            </a:r>
            <a:r>
              <a:rPr lang="en-US" sz="2000" dirty="0"/>
              <a:t>(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pathToRead</a:t>
            </a:r>
            <a:r>
              <a:rPr lang="en-US" sz="2000" dirty="0"/>
              <a:t>, </a:t>
            </a:r>
            <a:r>
              <a:rPr lang="en-US" sz="2000" dirty="0" err="1"/>
              <a:t>EnumSet.of</a:t>
            </a:r>
            <a:r>
              <a:rPr lang="en-US" sz="2000" dirty="0"/>
              <a:t>(</a:t>
            </a:r>
            <a:r>
              <a:rPr lang="en-US" sz="2000" dirty="0" err="1"/>
              <a:t>StandardOpenOption.READ</a:t>
            </a:r>
            <a:r>
              <a:rPr lang="en-US" sz="2000" dirty="0"/>
              <a:t>))) 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MappedByteBuffer</a:t>
            </a:r>
            <a:r>
              <a:rPr lang="en-US" sz="2000" dirty="0"/>
              <a:t> </a:t>
            </a:r>
            <a:r>
              <a:rPr lang="en-US" sz="2000" dirty="0" err="1"/>
              <a:t>mappedByteBuffer</a:t>
            </a:r>
            <a:r>
              <a:rPr lang="en-US" sz="2000" dirty="0"/>
              <a:t> = </a:t>
            </a:r>
            <a:r>
              <a:rPr lang="en-US" sz="2000" dirty="0" err="1"/>
              <a:t>fileChannel</a:t>
            </a:r>
            <a:endParaRPr lang="en-US" sz="2000" dirty="0"/>
          </a:p>
          <a:p>
            <a:r>
              <a:rPr lang="en-US" sz="2000" dirty="0"/>
              <a:t>      .map(</a:t>
            </a:r>
            <a:r>
              <a:rPr lang="en-US" sz="2000" dirty="0" err="1"/>
              <a:t>FileChannel.MapMode.READ_ONLY</a:t>
            </a:r>
            <a:r>
              <a:rPr lang="en-US" sz="2000" dirty="0"/>
              <a:t>, 0, </a:t>
            </a:r>
            <a:r>
              <a:rPr lang="en-US" sz="2000" dirty="0" err="1"/>
              <a:t>fileChannel.size</a:t>
            </a:r>
            <a:r>
              <a:rPr lang="en-US" sz="2000" dirty="0"/>
              <a:t>());</a:t>
            </a:r>
          </a:p>
          <a:p>
            <a:r>
              <a:rPr lang="en-US" sz="2000" dirty="0"/>
              <a:t>    if (</a:t>
            </a:r>
            <a:r>
              <a:rPr lang="en-US" sz="2000" dirty="0" err="1"/>
              <a:t>mappedByteBuffer</a:t>
            </a:r>
            <a:r>
              <a:rPr lang="en-US" sz="2000" dirty="0"/>
              <a:t> != null)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charBuffer</a:t>
            </a:r>
            <a:r>
              <a:rPr lang="en-US" sz="2000" dirty="0"/>
              <a:t> = </a:t>
            </a:r>
            <a:r>
              <a:rPr lang="en-US" sz="2000" dirty="0" err="1"/>
              <a:t>Charset.forName</a:t>
            </a:r>
            <a:r>
              <a:rPr lang="en-US" sz="2000" dirty="0"/>
              <a:t>("UTF-8").decode(</a:t>
            </a:r>
            <a:r>
              <a:rPr lang="en-US" sz="2000" dirty="0" err="1"/>
              <a:t>mappedByteBuffer</a:t>
            </a:r>
            <a:r>
              <a:rPr lang="en-US" sz="2000" dirty="0"/>
              <a:t>);</a:t>
            </a:r>
          </a:p>
          <a:p>
            <a:r>
              <a:rPr lang="en-US" sz="2000" dirty="0"/>
              <a:t>    }}</a:t>
            </a:r>
          </a:p>
          <a:p>
            <a:endParaRPr lang="ru-RU" sz="2000" dirty="0">
              <a:solidFill>
                <a:srgbClr val="00B05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8219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:a16="http://schemas.microsoft.com/office/drawing/2014/main" xmlns="" id="{5CA47714-A5D2-49F9-AAB2-449E1164A452}"/>
              </a:ext>
            </a:extLst>
          </p:cNvPr>
          <p:cNvSpPr/>
          <p:nvPr/>
        </p:nvSpPr>
        <p:spPr>
          <a:xfrm>
            <a:off x="1631978" y="-682922"/>
            <a:ext cx="9092461" cy="8138566"/>
          </a:xfrm>
          <a:prstGeom prst="ellipse">
            <a:avLst/>
          </a:prstGeom>
          <a:solidFill>
            <a:srgbClr val="0FB4E7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xmlns="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xmlns="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xmlns="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xmlns="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xmlns="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121774D-1DD4-4523-8877-C61387EA6E72}"/>
              </a:ext>
            </a:extLst>
          </p:cNvPr>
          <p:cNvSpPr txBox="1"/>
          <p:nvPr/>
        </p:nvSpPr>
        <p:spPr>
          <a:xfrm>
            <a:off x="1958478" y="430480"/>
            <a:ext cx="775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  <a:latin typeface="Exo 2" panose="00000500000000000000" pitchFamily="2" charset="-52"/>
              </a:rPr>
              <a:t>MappedFileBuffer</a:t>
            </a:r>
            <a:r>
              <a:rPr lang="en-US" sz="4000" dirty="0">
                <a:solidFill>
                  <a:schemeClr val="bg1"/>
                </a:solidFill>
                <a:latin typeface="Exo 2" panose="00000500000000000000" pitchFamily="2" charset="-52"/>
              </a:rPr>
              <a:t> </a:t>
            </a:r>
            <a:r>
              <a:rPr lang="ru-RU" sz="4000" dirty="0">
                <a:solidFill>
                  <a:schemeClr val="bg1"/>
                </a:solidFill>
                <a:latin typeface="Exo 2" panose="00000500000000000000" pitchFamily="2" charset="-52"/>
              </a:rPr>
              <a:t>или  </a:t>
            </a:r>
            <a:r>
              <a:rPr lang="en-US" sz="4000" dirty="0" err="1">
                <a:solidFill>
                  <a:schemeClr val="bg1"/>
                </a:solidFill>
                <a:latin typeface="Exo 2" panose="00000500000000000000" pitchFamily="2" charset="-52"/>
              </a:rPr>
              <a:t>MappedByteBuffer</a:t>
            </a:r>
            <a:endParaRPr lang="en-US" sz="40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xmlns="" id="{DA50B600-A805-4643-9DAC-CB93D990650D}"/>
              </a:ext>
            </a:extLst>
          </p:cNvPr>
          <p:cNvSpPr/>
          <p:nvPr/>
        </p:nvSpPr>
        <p:spPr>
          <a:xfrm>
            <a:off x="733807" y="3140041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Номер слайда 2">
            <a:extLst>
              <a:ext uri="{FF2B5EF4-FFF2-40B4-BE49-F238E27FC236}">
                <a16:creationId xmlns:a16="http://schemas.microsoft.com/office/drawing/2014/main" xmlns="" id="{34E5BBDB-0E01-48FC-B261-608F585B2801}"/>
              </a:ext>
            </a:extLst>
          </p:cNvPr>
          <p:cNvSpPr txBox="1">
            <a:spLocks/>
          </p:cNvSpPr>
          <p:nvPr/>
        </p:nvSpPr>
        <p:spPr>
          <a:xfrm>
            <a:off x="9352839" y="65195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33</a:t>
            </a:fld>
            <a:endParaRPr lang="ru-RU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E116D8A-1FF0-46B6-BFD7-740D84B05439}"/>
              </a:ext>
            </a:extLst>
          </p:cNvPr>
          <p:cNvSpPr txBox="1"/>
          <p:nvPr/>
        </p:nvSpPr>
        <p:spPr>
          <a:xfrm>
            <a:off x="2216944" y="2831495"/>
            <a:ext cx="95087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Exo 2" panose="00000500000000000000" pitchFamily="2" charset="-52"/>
              </a:rPr>
              <a:t>assertNotNull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Exo 2" panose="00000500000000000000" pitchFamily="2" charset="-52"/>
              </a:rPr>
              <a:t>charBuffer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);</a:t>
            </a:r>
          </a:p>
          <a:p>
            <a:r>
              <a:rPr lang="en-US" sz="2400" dirty="0" err="1">
                <a:solidFill>
                  <a:schemeClr val="bg1"/>
                </a:solidFill>
                <a:latin typeface="Exo 2" panose="00000500000000000000" pitchFamily="2" charset="-52"/>
              </a:rPr>
              <a:t>assertEquals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(</a:t>
            </a:r>
          </a:p>
          <a:p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Exo 2" panose="00000500000000000000" pitchFamily="2" charset="-52"/>
              </a:rPr>
              <a:t>charBuffer.toString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(), " </a:t>
            </a: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Тут написано содержание файла");</a:t>
            </a:r>
          </a:p>
        </p:txBody>
      </p:sp>
    </p:spTree>
    <p:extLst>
      <p:ext uri="{BB962C8B-B14F-4D97-AF65-F5344CB8AC3E}">
        <p14:creationId xmlns:p14="http://schemas.microsoft.com/office/powerpoint/2010/main" val="261992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:a16="http://schemas.microsoft.com/office/drawing/2014/main" xmlns="" id="{5CA47714-A5D2-49F9-AAB2-449E1164A452}"/>
              </a:ext>
            </a:extLst>
          </p:cNvPr>
          <p:cNvSpPr/>
          <p:nvPr/>
        </p:nvSpPr>
        <p:spPr>
          <a:xfrm>
            <a:off x="1531020" y="-690891"/>
            <a:ext cx="9635734" cy="8138566"/>
          </a:xfrm>
          <a:prstGeom prst="ellipse">
            <a:avLst/>
          </a:prstGeom>
          <a:solidFill>
            <a:schemeClr val="bg1"/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F5DF4C8-0FDE-4B70-81EE-5A9B8C9E5CB8}"/>
              </a:ext>
            </a:extLst>
          </p:cNvPr>
          <p:cNvSpPr txBox="1"/>
          <p:nvPr/>
        </p:nvSpPr>
        <p:spPr>
          <a:xfrm>
            <a:off x="2373755" y="5385099"/>
            <a:ext cx="170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Exo 2" panose="00000500000000000000" pitchFamily="2" charset="-52"/>
              </a:rPr>
              <a:t>API</a:t>
            </a:r>
            <a:endParaRPr lang="ru-RU" sz="36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xmlns="" id="{8E2E91A3-75DB-42AA-B47E-A2C0CE85D318}"/>
              </a:ext>
            </a:extLst>
          </p:cNvPr>
          <p:cNvSpPr/>
          <p:nvPr/>
        </p:nvSpPr>
        <p:spPr>
          <a:xfrm>
            <a:off x="1092693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xmlns="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xmlns="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xmlns="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xmlns="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121774D-1DD4-4523-8877-C61387EA6E72}"/>
              </a:ext>
            </a:extLst>
          </p:cNvPr>
          <p:cNvSpPr txBox="1"/>
          <p:nvPr/>
        </p:nvSpPr>
        <p:spPr>
          <a:xfrm>
            <a:off x="2294615" y="-3640"/>
            <a:ext cx="83265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latin typeface="Exo 2" panose="00000500000000000000" pitchFamily="2" charset="-52"/>
              </a:rPr>
              <a:t>MappedByteBuffer</a:t>
            </a:r>
            <a:endParaRPr lang="ru-RU" sz="4000" dirty="0" smtClean="0">
              <a:latin typeface="Exo 2" panose="00000500000000000000" pitchFamily="2" charset="-52"/>
            </a:endParaRPr>
          </a:p>
          <a:p>
            <a:pPr algn="ctr"/>
            <a:r>
              <a:rPr lang="ru-RU" sz="4000" dirty="0" smtClean="0">
                <a:latin typeface="Exo 2" panose="00000500000000000000" pitchFamily="2" charset="-52"/>
              </a:rPr>
              <a:t>Запись</a:t>
            </a:r>
            <a:endParaRPr lang="en-US" sz="3600" dirty="0">
              <a:latin typeface="Exo 2" panose="00000500000000000000" pitchFamily="2" charset="-52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xmlns="" id="{52E75C8E-72F2-48C1-8CF2-7779C02DBE44}"/>
              </a:ext>
            </a:extLst>
          </p:cNvPr>
          <p:cNvSpPr/>
          <p:nvPr/>
        </p:nvSpPr>
        <p:spPr>
          <a:xfrm>
            <a:off x="578452" y="2312723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34E5BBDB-0E01-48FC-B261-608F585B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C5E-C984-4F44-AC7B-501241616BCE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E116D8A-1FF0-46B6-BFD7-740D84B05439}"/>
              </a:ext>
            </a:extLst>
          </p:cNvPr>
          <p:cNvSpPr txBox="1"/>
          <p:nvPr/>
        </p:nvSpPr>
        <p:spPr>
          <a:xfrm>
            <a:off x="2294615" y="1230388"/>
            <a:ext cx="950874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CharBuffer</a:t>
            </a:r>
            <a:r>
              <a:rPr lang="en-US" sz="2000" dirty="0"/>
              <a:t> </a:t>
            </a:r>
            <a:r>
              <a:rPr lang="en-US" sz="2000" dirty="0" err="1"/>
              <a:t>charBuffer</a:t>
            </a:r>
            <a:r>
              <a:rPr lang="en-US" sz="2000" dirty="0"/>
              <a:t> = </a:t>
            </a:r>
            <a:r>
              <a:rPr lang="en-US" sz="2000" dirty="0" err="1"/>
              <a:t>CharBuffer.wrap</a:t>
            </a:r>
            <a:r>
              <a:rPr lang="en-US" sz="2000" dirty="0"/>
              <a:t>("</a:t>
            </a:r>
            <a:r>
              <a:rPr lang="ru-RU" sz="2000" dirty="0"/>
              <a:t>Запись в файл");</a:t>
            </a:r>
          </a:p>
          <a:p>
            <a:r>
              <a:rPr lang="en-US" sz="2000" dirty="0"/>
              <a:t>Path </a:t>
            </a:r>
            <a:r>
              <a:rPr lang="en-US" sz="2000" dirty="0" err="1"/>
              <a:t>pathToWrite</a:t>
            </a:r>
            <a:r>
              <a:rPr lang="en-US" sz="2000" dirty="0"/>
              <a:t> = </a:t>
            </a:r>
            <a:r>
              <a:rPr lang="en-US" sz="2000" dirty="0" err="1"/>
              <a:t>getFileURIFromResources</a:t>
            </a:r>
            <a:r>
              <a:rPr lang="en-US" sz="2000" dirty="0"/>
              <a:t>("fileToWriteTo.txt");</a:t>
            </a:r>
          </a:p>
          <a:p>
            <a:r>
              <a:rPr lang="en-US" sz="2000" dirty="0"/>
              <a:t>try (</a:t>
            </a:r>
            <a:r>
              <a:rPr lang="en-US" sz="2000" dirty="0" err="1"/>
              <a:t>FileChannel</a:t>
            </a:r>
            <a:r>
              <a:rPr lang="en-US" sz="2000" dirty="0"/>
              <a:t> </a:t>
            </a:r>
            <a:r>
              <a:rPr lang="en-US" sz="2000" dirty="0" err="1"/>
              <a:t>fileChannel</a:t>
            </a:r>
            <a:r>
              <a:rPr lang="en-US" sz="2000" dirty="0"/>
              <a:t> = (</a:t>
            </a:r>
            <a:r>
              <a:rPr lang="en-US" sz="2000" dirty="0" err="1"/>
              <a:t>FileChannel</a:t>
            </a:r>
            <a:r>
              <a:rPr lang="en-US" sz="2000" dirty="0"/>
              <a:t>) Files</a:t>
            </a:r>
          </a:p>
          <a:p>
            <a:r>
              <a:rPr lang="en-US" sz="2000" dirty="0"/>
              <a:t>  .</a:t>
            </a:r>
            <a:r>
              <a:rPr lang="en-US" sz="2000" dirty="0" err="1"/>
              <a:t>newByteChannel</a:t>
            </a:r>
            <a:r>
              <a:rPr lang="en-US" sz="2000" dirty="0"/>
              <a:t>(</a:t>
            </a:r>
            <a:r>
              <a:rPr lang="en-US" sz="2000" dirty="0" err="1"/>
              <a:t>pathToWrite</a:t>
            </a:r>
            <a:r>
              <a:rPr lang="en-US" sz="2000" dirty="0"/>
              <a:t>, </a:t>
            </a:r>
            <a:r>
              <a:rPr lang="en-US" sz="2000" dirty="0" err="1"/>
              <a:t>EnumSet.of</a:t>
            </a:r>
            <a:r>
              <a:rPr lang="en-US" sz="2000" dirty="0"/>
              <a:t>(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StandardOpenOption.READ</a:t>
            </a:r>
            <a:r>
              <a:rPr lang="en-US" sz="2000" dirty="0"/>
              <a:t>, 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StandardOpenOption.WRITE</a:t>
            </a:r>
            <a:r>
              <a:rPr lang="en-US" sz="2000" dirty="0"/>
              <a:t>, 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StandardOpenOption.TRUNCATE_EXISTING</a:t>
            </a:r>
            <a:r>
              <a:rPr lang="en-US" sz="2000" dirty="0"/>
              <a:t>))) 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MappedByteBuffer</a:t>
            </a:r>
            <a:r>
              <a:rPr lang="en-US" sz="2000" dirty="0"/>
              <a:t> </a:t>
            </a:r>
            <a:r>
              <a:rPr lang="en-US" sz="2000" dirty="0" err="1"/>
              <a:t>mappedByteBuffer</a:t>
            </a:r>
            <a:r>
              <a:rPr lang="en-US" sz="2000" dirty="0"/>
              <a:t> = </a:t>
            </a:r>
            <a:r>
              <a:rPr lang="en-US" sz="2000" dirty="0" err="1"/>
              <a:t>fileChannel</a:t>
            </a:r>
            <a:endParaRPr lang="en-US" sz="2000" dirty="0"/>
          </a:p>
          <a:p>
            <a:r>
              <a:rPr lang="en-US" sz="2000" dirty="0"/>
              <a:t>      .map(</a:t>
            </a:r>
            <a:r>
              <a:rPr lang="en-US" sz="2000" dirty="0" err="1"/>
              <a:t>FileChannel.MapMode.READ_WRITE</a:t>
            </a:r>
            <a:r>
              <a:rPr lang="en-US" sz="2000" dirty="0"/>
              <a:t>, 0, </a:t>
            </a:r>
            <a:r>
              <a:rPr lang="en-US" sz="2000" dirty="0" err="1"/>
              <a:t>charBuffer.length</a:t>
            </a:r>
            <a:r>
              <a:rPr lang="en-US" sz="2000" dirty="0"/>
              <a:t>());</a:t>
            </a:r>
          </a:p>
          <a:p>
            <a:r>
              <a:rPr lang="en-US" sz="2000" dirty="0"/>
              <a:t>    if (</a:t>
            </a:r>
            <a:r>
              <a:rPr lang="en-US" sz="2000" dirty="0" err="1"/>
              <a:t>mappedByteBuffer</a:t>
            </a:r>
            <a:r>
              <a:rPr lang="en-US" sz="2000" dirty="0"/>
              <a:t> != null)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mappedByteBuffer.put</a:t>
            </a:r>
            <a:r>
              <a:rPr lang="en-US" sz="2000" dirty="0"/>
              <a:t>(</a:t>
            </a:r>
          </a:p>
          <a:p>
            <a:r>
              <a:rPr lang="en-US" sz="2000" dirty="0"/>
              <a:t>          </a:t>
            </a:r>
            <a:r>
              <a:rPr lang="en-US" sz="2000" dirty="0" err="1"/>
              <a:t>Charset.forName</a:t>
            </a:r>
            <a:r>
              <a:rPr lang="en-US" sz="2000" dirty="0"/>
              <a:t>("utf-8").encode(</a:t>
            </a:r>
            <a:r>
              <a:rPr lang="en-US" sz="2000" dirty="0" err="1"/>
              <a:t>charBuffer</a:t>
            </a:r>
            <a:r>
              <a:rPr lang="en-US" sz="2000" dirty="0"/>
              <a:t>));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 smtClean="0"/>
              <a:t>}</a:t>
            </a:r>
            <a:endParaRPr lang="ru-RU" sz="2000" dirty="0" smtClean="0"/>
          </a:p>
          <a:p>
            <a:pPr lvl="2"/>
            <a:r>
              <a:rPr lang="ru-RU" sz="2000" dirty="0"/>
              <a:t>Фактическое содержимое </a:t>
            </a:r>
            <a:r>
              <a:rPr lang="ru-RU" sz="2000" dirty="0" err="1" smtClean="0"/>
              <a:t>CharBuffer</a:t>
            </a:r>
            <a:r>
              <a:rPr lang="ru-RU" sz="2000" dirty="0"/>
              <a:t>:</a:t>
            </a:r>
            <a:endParaRPr lang="en-US" sz="2000" dirty="0"/>
          </a:p>
          <a:p>
            <a:pPr lvl="2"/>
            <a:r>
              <a:rPr lang="en-US" sz="2000" b="1" i="1" dirty="0"/>
              <a:t>List </a:t>
            </a:r>
            <a:r>
              <a:rPr lang="en-US" sz="2000" b="1" i="1" dirty="0" err="1"/>
              <a:t>fileContent</a:t>
            </a:r>
            <a:r>
              <a:rPr lang="en-US" sz="2000" b="1" i="1" dirty="0"/>
              <a:t> = </a:t>
            </a:r>
            <a:r>
              <a:rPr lang="en-US" sz="2000" b="1" i="1" dirty="0" err="1"/>
              <a:t>Files.readAllLines</a:t>
            </a:r>
            <a:r>
              <a:rPr lang="en-US" sz="2000" b="1" i="1" dirty="0"/>
              <a:t>(</a:t>
            </a:r>
            <a:r>
              <a:rPr lang="en-US" sz="2000" b="1" i="1" dirty="0" err="1"/>
              <a:t>pathToWrite</a:t>
            </a:r>
            <a:r>
              <a:rPr lang="en-US" sz="2000" b="1" i="1" dirty="0"/>
              <a:t>);</a:t>
            </a:r>
            <a:endParaRPr lang="ru-RU" sz="2000" dirty="0"/>
          </a:p>
          <a:p>
            <a:pPr lvl="2"/>
            <a:r>
              <a:rPr lang="en-US" sz="2000" b="1" i="1" dirty="0" err="1"/>
              <a:t>assertEquals</a:t>
            </a:r>
            <a:r>
              <a:rPr lang="en-US" sz="2000" b="1" i="1" dirty="0"/>
              <a:t>(</a:t>
            </a:r>
            <a:r>
              <a:rPr lang="en-US" sz="2000" b="1" i="1" dirty="0" err="1"/>
              <a:t>fileContent.get</a:t>
            </a:r>
            <a:r>
              <a:rPr lang="en-US" sz="2000" b="1" i="1" dirty="0"/>
              <a:t>(0), " </a:t>
            </a:r>
            <a:r>
              <a:rPr lang="ru-RU" sz="2000" b="1" i="1" dirty="0"/>
              <a:t>Запись в файл </a:t>
            </a:r>
            <a:r>
              <a:rPr lang="en-US" sz="2000" b="1" i="1" dirty="0"/>
              <a:t>");</a:t>
            </a:r>
            <a:endParaRPr lang="ru-RU" sz="2000" dirty="0"/>
          </a:p>
          <a:p>
            <a:endParaRPr lang="ru-RU" sz="2000" dirty="0">
              <a:solidFill>
                <a:srgbClr val="00B05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68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:a16="http://schemas.microsoft.com/office/drawing/2014/main" xmlns="" id="{5CA47714-A5D2-49F9-AAB2-449E1164A452}"/>
              </a:ext>
            </a:extLst>
          </p:cNvPr>
          <p:cNvSpPr/>
          <p:nvPr/>
        </p:nvSpPr>
        <p:spPr>
          <a:xfrm>
            <a:off x="1631978" y="-682922"/>
            <a:ext cx="9092461" cy="8138566"/>
          </a:xfrm>
          <a:prstGeom prst="ellipse">
            <a:avLst/>
          </a:prstGeom>
          <a:solidFill>
            <a:srgbClr val="0FB4E7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xmlns="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xmlns="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xmlns="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xmlns="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xmlns="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121774D-1DD4-4523-8877-C61387EA6E72}"/>
              </a:ext>
            </a:extLst>
          </p:cNvPr>
          <p:cNvSpPr txBox="1"/>
          <p:nvPr/>
        </p:nvSpPr>
        <p:spPr>
          <a:xfrm>
            <a:off x="2329718" y="-116461"/>
            <a:ext cx="775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  <a:latin typeface="Exo 2" panose="00000500000000000000" pitchFamily="2" charset="-52"/>
              </a:rPr>
              <a:t>Блокировка файла. </a:t>
            </a:r>
            <a:endParaRPr lang="ru-RU" sz="4000" dirty="0" smtClean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Exo 2" panose="00000500000000000000" pitchFamily="2" charset="-52"/>
              </a:rPr>
              <a:t>Java </a:t>
            </a:r>
            <a:r>
              <a:rPr lang="en-US" sz="4000" dirty="0">
                <a:solidFill>
                  <a:schemeClr val="bg1"/>
                </a:solidFill>
                <a:latin typeface="Exo 2" panose="00000500000000000000" pitchFamily="2" charset="-52"/>
              </a:rPr>
              <a:t>NIO – </a:t>
            </a:r>
            <a:r>
              <a:rPr lang="en-US" sz="4000" dirty="0" err="1">
                <a:solidFill>
                  <a:schemeClr val="bg1"/>
                </a:solidFill>
                <a:latin typeface="Exo 2" panose="00000500000000000000" pitchFamily="2" charset="-52"/>
              </a:rPr>
              <a:t>FileLock</a:t>
            </a:r>
            <a:endParaRPr lang="en-US" sz="40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xmlns="" id="{DA50B600-A805-4643-9DAC-CB93D990650D}"/>
              </a:ext>
            </a:extLst>
          </p:cNvPr>
          <p:cNvSpPr/>
          <p:nvPr/>
        </p:nvSpPr>
        <p:spPr>
          <a:xfrm>
            <a:off x="733807" y="3140041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Номер слайда 2">
            <a:extLst>
              <a:ext uri="{FF2B5EF4-FFF2-40B4-BE49-F238E27FC236}">
                <a16:creationId xmlns:a16="http://schemas.microsoft.com/office/drawing/2014/main" xmlns="" id="{34E5BBDB-0E01-48FC-B261-608F585B2801}"/>
              </a:ext>
            </a:extLst>
          </p:cNvPr>
          <p:cNvSpPr txBox="1">
            <a:spLocks/>
          </p:cNvSpPr>
          <p:nvPr/>
        </p:nvSpPr>
        <p:spPr>
          <a:xfrm>
            <a:off x="9352839" y="65195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35</a:t>
            </a:fld>
            <a:endParaRPr lang="ru-RU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E116D8A-1FF0-46B6-BFD7-740D84B05439}"/>
              </a:ext>
            </a:extLst>
          </p:cNvPr>
          <p:cNvSpPr txBox="1"/>
          <p:nvPr/>
        </p:nvSpPr>
        <p:spPr>
          <a:xfrm>
            <a:off x="2216942" y="1082901"/>
            <a:ext cx="95087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Exo 2" panose="00000500000000000000" pitchFamily="2" charset="-52"/>
              </a:rPr>
              <a:t>FileChannel</a:t>
            </a:r>
            <a:r>
              <a:rPr lang="en-US" sz="2400" b="1" dirty="0">
                <a:solidFill>
                  <a:schemeClr val="bg1"/>
                </a:solidFill>
                <a:latin typeface="Exo 2" panose="00000500000000000000" pitchFamily="2" charset="-52"/>
              </a:rPr>
              <a:t>  </a:t>
            </a: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или</a:t>
            </a:r>
            <a:r>
              <a:rPr lang="ru-RU" sz="2400" b="1" dirty="0">
                <a:solidFill>
                  <a:schemeClr val="bg1"/>
                </a:solidFill>
                <a:latin typeface="Exo 2" panose="00000500000000000000" pitchFamily="2" charset="-52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Exo 2" panose="00000500000000000000" pitchFamily="2" charset="-52"/>
              </a:rPr>
              <a:t>AsynchronousFileChannel</a:t>
            </a:r>
            <a:endParaRPr lang="ru-RU" sz="2400" b="1" dirty="0" smtClean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r>
              <a:rPr lang="ru-RU" sz="2400" b="1" dirty="0">
                <a:solidFill>
                  <a:schemeClr val="bg1"/>
                </a:solidFill>
                <a:latin typeface="Exo 2" panose="00000500000000000000" pitchFamily="2" charset="-52"/>
              </a:rPr>
              <a:t>два метода </a:t>
            </a:r>
            <a:r>
              <a:rPr lang="ru-RU" sz="2400" b="1" dirty="0" err="1">
                <a:solidFill>
                  <a:schemeClr val="bg1"/>
                </a:solidFill>
                <a:latin typeface="Exo 2" panose="00000500000000000000" pitchFamily="2" charset="-52"/>
              </a:rPr>
              <a:t>lock</a:t>
            </a:r>
            <a:r>
              <a:rPr lang="ru-RU" sz="2400" b="1" dirty="0">
                <a:solidFill>
                  <a:schemeClr val="bg1"/>
                </a:solidFill>
                <a:latin typeface="Exo 2" panose="00000500000000000000" pitchFamily="2" charset="-52"/>
              </a:rPr>
              <a:t>() и </a:t>
            </a:r>
            <a:r>
              <a:rPr lang="ru-RU" sz="2400" b="1" dirty="0" err="1">
                <a:solidFill>
                  <a:schemeClr val="bg1"/>
                </a:solidFill>
                <a:latin typeface="Exo 2" panose="00000500000000000000" pitchFamily="2" charset="-52"/>
              </a:rPr>
              <a:t>tryLock</a:t>
            </a:r>
            <a:r>
              <a:rPr lang="ru-RU" sz="2400" b="1" dirty="0" smtClean="0">
                <a:solidFill>
                  <a:schemeClr val="bg1"/>
                </a:solidFill>
                <a:latin typeface="Exo 2" panose="00000500000000000000" pitchFamily="2" charset="-52"/>
              </a:rPr>
              <a:t>()</a:t>
            </a:r>
          </a:p>
          <a:p>
            <a:r>
              <a:rPr lang="ru-RU" sz="2400" b="1" dirty="0" smtClean="0">
                <a:solidFill>
                  <a:schemeClr val="bg1"/>
                </a:solidFill>
                <a:latin typeface="Exo 2" panose="00000500000000000000" pitchFamily="2" charset="-52"/>
              </a:rPr>
              <a:t>2 типа: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Эксклюзивная блокировка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Общая блокировка 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Методы для </a:t>
            </a:r>
            <a:r>
              <a:rPr lang="ru-RU" sz="2400" dirty="0">
                <a:solidFill>
                  <a:schemeClr val="bg1"/>
                </a:solidFill>
                <a:latin typeface="Exo 2" panose="00000500000000000000" pitchFamily="2" charset="-52"/>
              </a:rPr>
              <a:t>получения блокировки над файлом</a:t>
            </a:r>
            <a:r>
              <a:rPr lang="ru-RU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lock()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lock(long position, long size, </a:t>
            </a:r>
            <a:r>
              <a:rPr lang="en-US" sz="2400" dirty="0" err="1">
                <a:solidFill>
                  <a:schemeClr val="bg1"/>
                </a:solidFill>
                <a:latin typeface="Exo 2" panose="00000500000000000000" pitchFamily="2" charset="-52"/>
              </a:rPr>
              <a:t>boolean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 shared)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Exo 2" panose="00000500000000000000" pitchFamily="2" charset="-52"/>
              </a:rPr>
              <a:t>tryLock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()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Exo 2" panose="00000500000000000000" pitchFamily="2" charset="-52"/>
              </a:rPr>
              <a:t>tryLock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(long position, </a:t>
            </a:r>
            <a:endParaRPr lang="ru-RU" sz="2400" dirty="0" smtClean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          </a:t>
            </a:r>
            <a:r>
              <a:rPr lang="en-US" sz="2400" dirty="0" smtClean="0">
                <a:solidFill>
                  <a:schemeClr val="bg1"/>
                </a:solidFill>
                <a:latin typeface="Exo 2" panose="00000500000000000000" pitchFamily="2" charset="-52"/>
              </a:rPr>
              <a:t>long 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size, </a:t>
            </a:r>
            <a:r>
              <a:rPr lang="en-US" sz="2400" dirty="0" err="1">
                <a:solidFill>
                  <a:schemeClr val="bg1"/>
                </a:solidFill>
                <a:latin typeface="Exo 2" panose="00000500000000000000" pitchFamily="2" charset="-52"/>
              </a:rPr>
              <a:t>boolean</a:t>
            </a:r>
            <a:r>
              <a:rPr lang="en-US" sz="2400" dirty="0">
                <a:solidFill>
                  <a:schemeClr val="bg1"/>
                </a:solidFill>
                <a:latin typeface="Exo 2" panose="00000500000000000000" pitchFamily="2" charset="-52"/>
              </a:rPr>
              <a:t> shared)</a:t>
            </a:r>
          </a:p>
          <a:p>
            <a:endParaRPr lang="en-US" sz="24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94206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:a16="http://schemas.microsoft.com/office/drawing/2014/main" xmlns="" id="{5CA47714-A5D2-49F9-AAB2-449E1164A452}"/>
              </a:ext>
            </a:extLst>
          </p:cNvPr>
          <p:cNvSpPr/>
          <p:nvPr/>
        </p:nvSpPr>
        <p:spPr>
          <a:xfrm>
            <a:off x="1531020" y="-690891"/>
            <a:ext cx="9635734" cy="8138566"/>
          </a:xfrm>
          <a:prstGeom prst="ellipse">
            <a:avLst/>
          </a:prstGeom>
          <a:solidFill>
            <a:schemeClr val="bg1"/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F5DF4C8-0FDE-4B70-81EE-5A9B8C9E5CB8}"/>
              </a:ext>
            </a:extLst>
          </p:cNvPr>
          <p:cNvSpPr txBox="1"/>
          <p:nvPr/>
        </p:nvSpPr>
        <p:spPr>
          <a:xfrm>
            <a:off x="2373755" y="5385099"/>
            <a:ext cx="170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Exo 2" panose="00000500000000000000" pitchFamily="2" charset="-52"/>
              </a:rPr>
              <a:t>API</a:t>
            </a:r>
            <a:endParaRPr lang="ru-RU" sz="36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xmlns="" id="{8E2E91A3-75DB-42AA-B47E-A2C0CE85D318}"/>
              </a:ext>
            </a:extLst>
          </p:cNvPr>
          <p:cNvSpPr/>
          <p:nvPr/>
        </p:nvSpPr>
        <p:spPr>
          <a:xfrm>
            <a:off x="1092693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xmlns="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xmlns="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xmlns="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xmlns="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121774D-1DD4-4523-8877-C61387EA6E72}"/>
              </a:ext>
            </a:extLst>
          </p:cNvPr>
          <p:cNvSpPr txBox="1"/>
          <p:nvPr/>
        </p:nvSpPr>
        <p:spPr>
          <a:xfrm>
            <a:off x="2294615" y="-3640"/>
            <a:ext cx="8326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Exo 2" panose="00000500000000000000" pitchFamily="2" charset="-52"/>
              </a:rPr>
              <a:t>FileLock</a:t>
            </a:r>
            <a:endParaRPr lang="en-US" sz="3600" dirty="0">
              <a:latin typeface="Exo 2" panose="00000500000000000000" pitchFamily="2" charset="-52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xmlns="" id="{52E75C8E-72F2-48C1-8CF2-7779C02DBE44}"/>
              </a:ext>
            </a:extLst>
          </p:cNvPr>
          <p:cNvSpPr/>
          <p:nvPr/>
        </p:nvSpPr>
        <p:spPr>
          <a:xfrm>
            <a:off x="578452" y="2312723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34E5BBDB-0E01-48FC-B261-608F585B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C5E-C984-4F44-AC7B-501241616BCE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E116D8A-1FF0-46B6-BFD7-740D84B05439}"/>
              </a:ext>
            </a:extLst>
          </p:cNvPr>
          <p:cNvSpPr txBox="1"/>
          <p:nvPr/>
        </p:nvSpPr>
        <p:spPr>
          <a:xfrm>
            <a:off x="2294615" y="1230388"/>
            <a:ext cx="950874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Методы класса </a:t>
            </a:r>
            <a:r>
              <a:rPr lang="en-US" sz="2800" dirty="0" err="1" smtClean="0"/>
              <a:t>FileLock</a:t>
            </a:r>
            <a:r>
              <a:rPr lang="ru-RU" sz="2800" dirty="0" smtClean="0"/>
              <a:t>: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 smtClean="0"/>
              <a:t>acquBy</a:t>
            </a:r>
            <a:r>
              <a:rPr lang="ru-RU" sz="2800" dirty="0" smtClean="0"/>
              <a:t>()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p</a:t>
            </a:r>
            <a:r>
              <a:rPr lang="en-US" sz="2800" dirty="0" smtClean="0"/>
              <a:t>osition</a:t>
            </a:r>
            <a:r>
              <a:rPr lang="ru-RU" sz="2800" dirty="0" smtClean="0"/>
              <a:t>()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size</a:t>
            </a:r>
            <a:r>
              <a:rPr lang="ru-RU" sz="2800" dirty="0" smtClean="0"/>
              <a:t>()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err="1" smtClean="0"/>
              <a:t>isShared</a:t>
            </a:r>
            <a:r>
              <a:rPr lang="ru-RU" sz="2800" dirty="0" smtClean="0"/>
              <a:t>()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 smtClean="0"/>
              <a:t>isValid</a:t>
            </a:r>
            <a:r>
              <a:rPr lang="en-US" sz="2800" dirty="0" smtClean="0"/>
              <a:t>() 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overlaps (</a:t>
            </a:r>
            <a:r>
              <a:rPr lang="ru-RU" sz="2800" dirty="0"/>
              <a:t>длинная позиция, длинный размер)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release ()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close () </a:t>
            </a:r>
          </a:p>
          <a:p>
            <a:endParaRPr lang="ru-RU" sz="2000" dirty="0">
              <a:solidFill>
                <a:srgbClr val="00B05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10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:a16="http://schemas.microsoft.com/office/drawing/2014/main" xmlns="" id="{5CA47714-A5D2-49F9-AAB2-449E1164A452}"/>
              </a:ext>
            </a:extLst>
          </p:cNvPr>
          <p:cNvSpPr/>
          <p:nvPr/>
        </p:nvSpPr>
        <p:spPr>
          <a:xfrm>
            <a:off x="1631978" y="-682922"/>
            <a:ext cx="9092461" cy="8138566"/>
          </a:xfrm>
          <a:prstGeom prst="ellipse">
            <a:avLst/>
          </a:prstGeom>
          <a:solidFill>
            <a:srgbClr val="0FB4E7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xmlns="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xmlns="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xmlns="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xmlns="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xmlns="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121774D-1DD4-4523-8877-C61387EA6E72}"/>
              </a:ext>
            </a:extLst>
          </p:cNvPr>
          <p:cNvSpPr txBox="1"/>
          <p:nvPr/>
        </p:nvSpPr>
        <p:spPr>
          <a:xfrm>
            <a:off x="2329718" y="-116461"/>
            <a:ext cx="775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err="1">
                <a:solidFill>
                  <a:schemeClr val="bg1"/>
                </a:solidFill>
                <a:latin typeface="Exo 2" panose="00000500000000000000" pitchFamily="2" charset="-52"/>
              </a:rPr>
              <a:t>Cервер</a:t>
            </a:r>
            <a:r>
              <a:rPr lang="ru-RU" sz="4000" dirty="0">
                <a:solidFill>
                  <a:schemeClr val="bg1"/>
                </a:solidFill>
                <a:latin typeface="Exo 2" panose="00000500000000000000" pitchFamily="2" charset="-52"/>
              </a:rPr>
              <a:t> NIO</a:t>
            </a:r>
          </a:p>
          <a:p>
            <a:pPr algn="ctr"/>
            <a:r>
              <a:rPr lang="ru-RU" sz="4000" dirty="0">
                <a:solidFill>
                  <a:schemeClr val="bg1"/>
                </a:solidFill>
                <a:latin typeface="Exo 2" panose="00000500000000000000" pitchFamily="2" charset="-52"/>
              </a:rPr>
              <a:t>Архитектура </a:t>
            </a:r>
            <a:r>
              <a:rPr lang="ru-RU" sz="4000" dirty="0" err="1" smtClean="0">
                <a:solidFill>
                  <a:schemeClr val="bg1"/>
                </a:solidFill>
                <a:latin typeface="Exo 2" panose="00000500000000000000" pitchFamily="2" charset="-52"/>
              </a:rPr>
              <a:t>Netty</a:t>
            </a:r>
            <a:endParaRPr lang="ru-RU" sz="40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xmlns="" id="{DA50B600-A805-4643-9DAC-CB93D990650D}"/>
              </a:ext>
            </a:extLst>
          </p:cNvPr>
          <p:cNvSpPr/>
          <p:nvPr/>
        </p:nvSpPr>
        <p:spPr>
          <a:xfrm>
            <a:off x="733807" y="3140041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Номер слайда 2">
            <a:extLst>
              <a:ext uri="{FF2B5EF4-FFF2-40B4-BE49-F238E27FC236}">
                <a16:creationId xmlns:a16="http://schemas.microsoft.com/office/drawing/2014/main" xmlns="" id="{34E5BBDB-0E01-48FC-B261-608F585B2801}"/>
              </a:ext>
            </a:extLst>
          </p:cNvPr>
          <p:cNvSpPr txBox="1">
            <a:spLocks/>
          </p:cNvSpPr>
          <p:nvPr/>
        </p:nvSpPr>
        <p:spPr>
          <a:xfrm>
            <a:off x="9352839" y="65195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37</a:t>
            </a:fld>
            <a:endParaRPr lang="ru-RU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E116D8A-1FF0-46B6-BFD7-740D84B05439}"/>
              </a:ext>
            </a:extLst>
          </p:cNvPr>
          <p:cNvSpPr txBox="1"/>
          <p:nvPr/>
        </p:nvSpPr>
        <p:spPr>
          <a:xfrm>
            <a:off x="2021432" y="1261834"/>
            <a:ext cx="950874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ExecutorService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bossExec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 = new 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OrderedMemoryAwareThreadPoolExecutor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(1, 400000000, 2000000000, 60, 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TimeUnit.SECONDS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);</a:t>
            </a:r>
          </a:p>
          <a:p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ExecutorService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ioExec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 = new 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OrderedMemoryAwareThreadPoolExecutor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(4 /* </a:t>
            </a:r>
            <a:r>
              <a:rPr lang="ru-RU" sz="2000" dirty="0">
                <a:solidFill>
                  <a:schemeClr val="bg1"/>
                </a:solidFill>
                <a:latin typeface="Exo 2" panose="00000500000000000000" pitchFamily="2" charset="-52"/>
              </a:rPr>
              <a:t>число рабочих потоков */, 400000000, 2000000000, 60, 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TimeUnit.SECONDS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);</a:t>
            </a:r>
          </a:p>
          <a:p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ServerBootstrap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networkServer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 = new 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ServerBootstrap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(new 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NioServerSocketChannelFactory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bossExec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ioExec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,  4 /* </a:t>
            </a:r>
            <a:r>
              <a:rPr lang="ru-RU" sz="2000" dirty="0">
                <a:solidFill>
                  <a:schemeClr val="bg1"/>
                </a:solidFill>
                <a:latin typeface="Exo 2" panose="00000500000000000000" pitchFamily="2" charset="-52"/>
              </a:rPr>
              <a:t>то же самое число рабочих потоков */));</a:t>
            </a:r>
          </a:p>
          <a:p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networkServer.setOption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("backlog", 500);</a:t>
            </a:r>
          </a:p>
          <a:p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networkServer.setOption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("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connectTimeoutMillis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", 10000);</a:t>
            </a:r>
          </a:p>
          <a:p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networkServer.setPipelineFactory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(new 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ServerPipelineFactory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());</a:t>
            </a:r>
          </a:p>
          <a:p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Channel 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channel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networkServer.bind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(new </a:t>
            </a:r>
            <a:r>
              <a:rPr lang="en-US" sz="2000" dirty="0" err="1">
                <a:solidFill>
                  <a:schemeClr val="bg1"/>
                </a:solidFill>
                <a:latin typeface="Exo 2" panose="00000500000000000000" pitchFamily="2" charset="-52"/>
              </a:rPr>
              <a:t>InetSocketAddress</a:t>
            </a:r>
            <a:r>
              <a:rPr lang="en-US" sz="2000" dirty="0">
                <a:solidFill>
                  <a:schemeClr val="bg1"/>
                </a:solidFill>
                <a:latin typeface="Exo 2" panose="00000500000000000000" pitchFamily="2" charset="-52"/>
              </a:rPr>
              <a:t>(address, port</a:t>
            </a:r>
            <a:r>
              <a:rPr lang="en-US" sz="2000" dirty="0" smtClean="0">
                <a:solidFill>
                  <a:schemeClr val="bg1"/>
                </a:solidFill>
                <a:latin typeface="Exo 2" panose="00000500000000000000" pitchFamily="2" charset="-52"/>
              </a:rPr>
              <a:t>));</a:t>
            </a:r>
          </a:p>
          <a:p>
            <a:endParaRPr lang="en-US" sz="2000" dirty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r>
              <a:rPr lang="en-US" sz="2000" i="1" dirty="0" smtClean="0"/>
              <a:t>		</a:t>
            </a:r>
            <a:r>
              <a:rPr lang="ru-RU" sz="2000" b="1" i="1" dirty="0" err="1" smtClean="0"/>
              <a:t>Executors.newFixedThreadPool</a:t>
            </a:r>
            <a:r>
              <a:rPr lang="ru-RU" sz="2000" b="1" i="1" dirty="0" smtClean="0"/>
              <a:t>(n</a:t>
            </a:r>
            <a:r>
              <a:rPr lang="ru-RU" sz="2000" i="1" dirty="0" smtClean="0"/>
              <a:t>)</a:t>
            </a:r>
            <a:endParaRPr lang="en-US" sz="2000" i="1" dirty="0" smtClean="0"/>
          </a:p>
          <a:p>
            <a:r>
              <a:rPr lang="en-US" sz="2000" i="1" dirty="0" smtClean="0"/>
              <a:t>		</a:t>
            </a:r>
            <a:r>
              <a:rPr lang="ru-RU" sz="2000" b="1" i="1" dirty="0" err="1" smtClean="0">
                <a:solidFill>
                  <a:srgbClr val="FF0000"/>
                </a:solidFill>
              </a:rPr>
              <a:t>Executors.newCachedThreadPool</a:t>
            </a:r>
            <a:r>
              <a:rPr lang="ru-RU" sz="2000" b="1" i="1" dirty="0" smtClean="0">
                <a:solidFill>
                  <a:srgbClr val="FF0000"/>
                </a:solidFill>
              </a:rPr>
              <a:t>()</a:t>
            </a:r>
            <a:r>
              <a:rPr lang="en-US" sz="2000" b="1" i="1" dirty="0" smtClean="0">
                <a:solidFill>
                  <a:srgbClr val="FF0000"/>
                </a:solidFill>
              </a:rPr>
              <a:t>!!!!!</a:t>
            </a:r>
            <a:endParaRPr lang="en-US" sz="2000" b="1" dirty="0">
              <a:solidFill>
                <a:srgbClr val="FF0000"/>
              </a:solidFill>
              <a:latin typeface="Exo 2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0133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:a16="http://schemas.microsoft.com/office/drawing/2014/main" xmlns="" id="{5CA47714-A5D2-49F9-AAB2-449E1164A452}"/>
              </a:ext>
            </a:extLst>
          </p:cNvPr>
          <p:cNvSpPr/>
          <p:nvPr/>
        </p:nvSpPr>
        <p:spPr>
          <a:xfrm>
            <a:off x="1531020" y="-690891"/>
            <a:ext cx="9635734" cy="8138566"/>
          </a:xfrm>
          <a:prstGeom prst="ellipse">
            <a:avLst/>
          </a:prstGeom>
          <a:solidFill>
            <a:schemeClr val="bg1"/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F5DF4C8-0FDE-4B70-81EE-5A9B8C9E5CB8}"/>
              </a:ext>
            </a:extLst>
          </p:cNvPr>
          <p:cNvSpPr txBox="1"/>
          <p:nvPr/>
        </p:nvSpPr>
        <p:spPr>
          <a:xfrm>
            <a:off x="2373755" y="5385099"/>
            <a:ext cx="170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Exo 2" panose="00000500000000000000" pitchFamily="2" charset="-52"/>
              </a:rPr>
              <a:t>API</a:t>
            </a:r>
            <a:endParaRPr lang="ru-RU" sz="36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xmlns="" id="{8E2E91A3-75DB-42AA-B47E-A2C0CE85D318}"/>
              </a:ext>
            </a:extLst>
          </p:cNvPr>
          <p:cNvSpPr/>
          <p:nvPr/>
        </p:nvSpPr>
        <p:spPr>
          <a:xfrm>
            <a:off x="1092693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xmlns="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xmlns="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xmlns="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xmlns="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121774D-1DD4-4523-8877-C61387EA6E72}"/>
              </a:ext>
            </a:extLst>
          </p:cNvPr>
          <p:cNvSpPr txBox="1"/>
          <p:nvPr/>
        </p:nvSpPr>
        <p:spPr>
          <a:xfrm>
            <a:off x="2294615" y="-3640"/>
            <a:ext cx="8326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i="1" dirty="0" err="1" smtClean="0"/>
              <a:t>PipelineFactory</a:t>
            </a:r>
            <a:endParaRPr lang="ru-RU" sz="4000" b="1" i="1" dirty="0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xmlns="" id="{52E75C8E-72F2-48C1-8CF2-7779C02DBE44}"/>
              </a:ext>
            </a:extLst>
          </p:cNvPr>
          <p:cNvSpPr/>
          <p:nvPr/>
        </p:nvSpPr>
        <p:spPr>
          <a:xfrm>
            <a:off x="578452" y="2312723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34E5BBDB-0E01-48FC-B261-608F585B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C5E-C984-4F44-AC7B-501241616BCE}" type="slidenum">
              <a:rPr lang="ru-RU" smtClean="0"/>
              <a:pPr/>
              <a:t>38</a:t>
            </a:fld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E116D8A-1FF0-46B6-BFD7-740D84B05439}"/>
              </a:ext>
            </a:extLst>
          </p:cNvPr>
          <p:cNvSpPr txBox="1"/>
          <p:nvPr/>
        </p:nvSpPr>
        <p:spPr>
          <a:xfrm>
            <a:off x="1703531" y="2078757"/>
            <a:ext cx="95087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public class </a:t>
            </a:r>
            <a:r>
              <a:rPr lang="en-US" sz="2000" dirty="0" err="1"/>
              <a:t>ServerPipelineFactory</a:t>
            </a:r>
            <a:r>
              <a:rPr lang="en-US" sz="2000" dirty="0"/>
              <a:t> implements </a:t>
            </a:r>
            <a:r>
              <a:rPr lang="en-US" sz="2000" dirty="0" err="1"/>
              <a:t>ChannelPipelineFactory</a:t>
            </a:r>
            <a:r>
              <a:rPr lang="en-US" sz="2000" dirty="0"/>
              <a:t> {</a:t>
            </a:r>
          </a:p>
          <a:p>
            <a:r>
              <a:rPr lang="en-US" sz="2000" dirty="0"/>
              <a:t>	@Override</a:t>
            </a:r>
          </a:p>
          <a:p>
            <a:r>
              <a:rPr lang="en-US" sz="2000" dirty="0"/>
              <a:t>	public </a:t>
            </a:r>
            <a:r>
              <a:rPr lang="en-US" sz="2000" dirty="0" err="1"/>
              <a:t>ChannelPipeline</a:t>
            </a:r>
            <a:r>
              <a:rPr lang="en-US" sz="2000" dirty="0"/>
              <a:t> </a:t>
            </a:r>
            <a:r>
              <a:rPr lang="en-US" sz="2000" dirty="0" err="1"/>
              <a:t>getPipeline</a:t>
            </a:r>
            <a:r>
              <a:rPr lang="en-US" sz="2000" dirty="0"/>
              <a:t>() throws Exception {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PacketFrameDecoder</a:t>
            </a:r>
            <a:r>
              <a:rPr lang="en-US" sz="2000" dirty="0"/>
              <a:t> decoder = new </a:t>
            </a:r>
            <a:r>
              <a:rPr lang="en-US" sz="2000" dirty="0" err="1"/>
              <a:t>PacketFrameDecoder</a:t>
            </a:r>
            <a:r>
              <a:rPr lang="en-US" sz="2000" dirty="0"/>
              <a:t>();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PacketFrameEncoder</a:t>
            </a:r>
            <a:r>
              <a:rPr lang="en-US" sz="2000" dirty="0"/>
              <a:t> encoder = new </a:t>
            </a:r>
            <a:r>
              <a:rPr lang="en-US" sz="2000" dirty="0" err="1"/>
              <a:t>PacketFrameEncoder</a:t>
            </a:r>
            <a:r>
              <a:rPr lang="en-US" sz="2000" dirty="0"/>
              <a:t>();</a:t>
            </a:r>
          </a:p>
          <a:p>
            <a:r>
              <a:rPr lang="en-US" sz="2000" dirty="0"/>
              <a:t>		return </a:t>
            </a:r>
            <a:r>
              <a:rPr lang="en-US" sz="2000" dirty="0" err="1"/>
              <a:t>Channels.pipeline</a:t>
            </a:r>
            <a:r>
              <a:rPr lang="en-US" sz="2000" dirty="0"/>
              <a:t>(decoder, encoder, new </a:t>
            </a:r>
            <a:r>
              <a:rPr lang="en-US" sz="2000" dirty="0" err="1"/>
              <a:t>PlayerHandler</a:t>
            </a:r>
            <a:r>
              <a:rPr lang="en-US" sz="2000" dirty="0"/>
              <a:t>(decoder, encoder));</a:t>
            </a:r>
          </a:p>
          <a:p>
            <a:r>
              <a:rPr lang="en-US" sz="2000" dirty="0"/>
              <a:t>	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682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:a16="http://schemas.microsoft.com/office/drawing/2014/main" xmlns="" id="{5CA47714-A5D2-49F9-AAB2-449E1164A452}"/>
              </a:ext>
            </a:extLst>
          </p:cNvPr>
          <p:cNvSpPr/>
          <p:nvPr/>
        </p:nvSpPr>
        <p:spPr>
          <a:xfrm>
            <a:off x="1631978" y="-682922"/>
            <a:ext cx="9092461" cy="8138566"/>
          </a:xfrm>
          <a:prstGeom prst="ellipse">
            <a:avLst/>
          </a:prstGeom>
          <a:solidFill>
            <a:srgbClr val="0FB4E7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xmlns="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xmlns="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xmlns="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xmlns="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xmlns="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121774D-1DD4-4523-8877-C61387EA6E72}"/>
              </a:ext>
            </a:extLst>
          </p:cNvPr>
          <p:cNvSpPr txBox="1"/>
          <p:nvPr/>
        </p:nvSpPr>
        <p:spPr>
          <a:xfrm>
            <a:off x="2329718" y="-116461"/>
            <a:ext cx="775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  <a:latin typeface="Exo 2" panose="00000500000000000000" pitchFamily="2" charset="-52"/>
              </a:rPr>
              <a:t>Протокол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xmlns="" id="{DA50B600-A805-4643-9DAC-CB93D990650D}"/>
              </a:ext>
            </a:extLst>
          </p:cNvPr>
          <p:cNvSpPr/>
          <p:nvPr/>
        </p:nvSpPr>
        <p:spPr>
          <a:xfrm>
            <a:off x="733807" y="3140041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Номер слайда 2">
            <a:extLst>
              <a:ext uri="{FF2B5EF4-FFF2-40B4-BE49-F238E27FC236}">
                <a16:creationId xmlns:a16="http://schemas.microsoft.com/office/drawing/2014/main" xmlns="" id="{34E5BBDB-0E01-48FC-B261-608F585B2801}"/>
              </a:ext>
            </a:extLst>
          </p:cNvPr>
          <p:cNvSpPr txBox="1">
            <a:spLocks/>
          </p:cNvSpPr>
          <p:nvPr/>
        </p:nvSpPr>
        <p:spPr>
          <a:xfrm>
            <a:off x="9352839" y="65195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39</a:t>
            </a:fld>
            <a:endParaRPr lang="ru-RU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E116D8A-1FF0-46B6-BFD7-740D84B05439}"/>
              </a:ext>
            </a:extLst>
          </p:cNvPr>
          <p:cNvSpPr txBox="1"/>
          <p:nvPr/>
        </p:nvSpPr>
        <p:spPr>
          <a:xfrm>
            <a:off x="2021432" y="1497361"/>
            <a:ext cx="95087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abstract class Packet {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Packet read(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ChannelBuffer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buffer) throws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 =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buffer.readUnsignedShort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getPacket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(id); 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if(packet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null)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("Bad packet ID: " + id); 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packet.get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(buffer);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statuc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Packet write(Packet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ChannelBuffer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buffer) {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buffer.writeChar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packet.getId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packet.send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(buffer); 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void get(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ChannelBuffer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buffer);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abstract void send(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ChannelBuffer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buffer);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546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:a16="http://schemas.microsoft.com/office/drawing/2014/main" xmlns="" id="{5CA47714-A5D2-49F9-AAB2-449E1164A452}"/>
              </a:ext>
            </a:extLst>
          </p:cNvPr>
          <p:cNvSpPr/>
          <p:nvPr/>
        </p:nvSpPr>
        <p:spPr>
          <a:xfrm>
            <a:off x="2062710" y="-682978"/>
            <a:ext cx="8138566" cy="8138566"/>
          </a:xfrm>
          <a:prstGeom prst="ellipse">
            <a:avLst/>
          </a:prstGeom>
          <a:solidFill>
            <a:schemeClr val="bg1"/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F5DF4C8-0FDE-4B70-81EE-5A9B8C9E5CB8}"/>
              </a:ext>
            </a:extLst>
          </p:cNvPr>
          <p:cNvSpPr txBox="1"/>
          <p:nvPr/>
        </p:nvSpPr>
        <p:spPr>
          <a:xfrm>
            <a:off x="2373755" y="5385099"/>
            <a:ext cx="170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Exo 2" panose="00000500000000000000" pitchFamily="2" charset="-52"/>
              </a:rPr>
              <a:t>API</a:t>
            </a:r>
            <a:endParaRPr lang="ru-RU" sz="36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xmlns="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xmlns="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xmlns="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xmlns="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xmlns="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121774D-1DD4-4523-8877-C61387EA6E72}"/>
              </a:ext>
            </a:extLst>
          </p:cNvPr>
          <p:cNvSpPr txBox="1"/>
          <p:nvPr/>
        </p:nvSpPr>
        <p:spPr>
          <a:xfrm>
            <a:off x="2385878" y="1529073"/>
            <a:ext cx="7815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latin typeface="Exo 2" panose="00000500000000000000" pitchFamily="2" charset="-52"/>
              </a:rPr>
              <a:t>Недостатки </a:t>
            </a:r>
            <a:r>
              <a:rPr lang="ru-RU" sz="5400" dirty="0" err="1" smtClean="0">
                <a:latin typeface="Exo 2" panose="00000500000000000000" pitchFamily="2" charset="-52"/>
              </a:rPr>
              <a:t>Java</a:t>
            </a:r>
            <a:r>
              <a:rPr lang="en-US" sz="5400" dirty="0" smtClean="0">
                <a:latin typeface="Exo 2" panose="00000500000000000000" pitchFamily="2" charset="-52"/>
              </a:rPr>
              <a:t>I</a:t>
            </a:r>
            <a:r>
              <a:rPr lang="ru-RU" sz="5400" dirty="0" smtClean="0">
                <a:latin typeface="Exo 2" panose="00000500000000000000" pitchFamily="2" charset="-52"/>
              </a:rPr>
              <a:t>O</a:t>
            </a:r>
            <a:endParaRPr lang="ru-RU" sz="5400" dirty="0">
              <a:latin typeface="Exo 2" panose="00000500000000000000" pitchFamily="2" charset="-5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E116D8A-1FF0-46B6-BFD7-740D84B05439}"/>
              </a:ext>
            </a:extLst>
          </p:cNvPr>
          <p:cNvSpPr txBox="1"/>
          <p:nvPr/>
        </p:nvSpPr>
        <p:spPr>
          <a:xfrm>
            <a:off x="2385878" y="2346481"/>
            <a:ext cx="72153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AutoNum type="arabicPeriod"/>
            </a:pPr>
            <a:r>
              <a:rPr lang="ru-RU" sz="2800" dirty="0" smtClean="0">
                <a:latin typeface="Exo 2" panose="00000500000000000000" pitchFamily="2" charset="-52"/>
              </a:rPr>
              <a:t>Блокирующий </a:t>
            </a:r>
            <a:r>
              <a:rPr lang="ru-RU" sz="2800" dirty="0">
                <a:latin typeface="Exo 2" panose="00000500000000000000" pitchFamily="2" charset="-52"/>
              </a:rPr>
              <a:t>доступ для ввода/вывода </a:t>
            </a:r>
            <a:r>
              <a:rPr lang="ru-RU" sz="2800" dirty="0" smtClean="0">
                <a:latin typeface="Exo 2" panose="00000500000000000000" pitchFamily="2" charset="-52"/>
              </a:rPr>
              <a:t>данных</a:t>
            </a:r>
            <a:endParaRPr lang="en-US" sz="2800" dirty="0" smtClean="0">
              <a:latin typeface="Exo 2" panose="00000500000000000000" pitchFamily="2" charset="-52"/>
            </a:endParaRPr>
          </a:p>
          <a:p>
            <a:pPr marL="514350" indent="-514350" algn="ctr">
              <a:buAutoNum type="arabicPeriod"/>
            </a:pPr>
            <a:r>
              <a:rPr lang="ru-RU" sz="2800" dirty="0" smtClean="0">
                <a:latin typeface="Exo 2" panose="00000500000000000000" pitchFamily="2" charset="-52"/>
              </a:rPr>
              <a:t>Отсутствует </a:t>
            </a:r>
            <a:r>
              <a:rPr lang="ru-RU" sz="2800" dirty="0">
                <a:latin typeface="Exo 2" panose="00000500000000000000" pitchFamily="2" charset="-52"/>
              </a:rPr>
              <a:t>поддержка виртуальных файловых </a:t>
            </a:r>
            <a:r>
              <a:rPr lang="ru-RU" sz="2800" dirty="0" smtClean="0">
                <a:latin typeface="Exo 2" panose="00000500000000000000" pitchFamily="2" charset="-52"/>
              </a:rPr>
              <a:t>систем</a:t>
            </a:r>
            <a:endParaRPr lang="en-US" sz="2800" dirty="0" smtClean="0">
              <a:latin typeface="Exo 2" panose="00000500000000000000" pitchFamily="2" charset="-52"/>
            </a:endParaRPr>
          </a:p>
          <a:p>
            <a:pPr marL="514350" indent="-514350" algn="ctr">
              <a:buAutoNum type="arabicPeriod"/>
            </a:pPr>
            <a:r>
              <a:rPr lang="ru-RU" sz="2800" dirty="0" smtClean="0">
                <a:latin typeface="Exo 2" panose="00000500000000000000" pitchFamily="2" charset="-52"/>
              </a:rPr>
              <a:t>Нет </a:t>
            </a:r>
            <a:r>
              <a:rPr lang="ru-RU" sz="2800" dirty="0">
                <a:latin typeface="Exo 2" panose="00000500000000000000" pitchFamily="2" charset="-52"/>
              </a:rPr>
              <a:t>поддержки </a:t>
            </a:r>
            <a:r>
              <a:rPr lang="ru-RU" sz="2800" dirty="0" smtClean="0">
                <a:latin typeface="Exo 2" panose="00000500000000000000" pitchFamily="2" charset="-52"/>
              </a:rPr>
              <a:t>ссылок</a:t>
            </a:r>
            <a:endParaRPr lang="en-US" sz="2800" dirty="0" smtClean="0">
              <a:latin typeface="Exo 2" panose="00000500000000000000" pitchFamily="2" charset="-52"/>
            </a:endParaRPr>
          </a:p>
          <a:p>
            <a:pPr marL="514350" indent="-514350" algn="ctr">
              <a:buAutoNum type="arabicPeriod"/>
            </a:pPr>
            <a:r>
              <a:rPr lang="ru-RU" sz="2800" dirty="0" smtClean="0">
                <a:latin typeface="Exo 2" panose="00000500000000000000" pitchFamily="2" charset="-52"/>
              </a:rPr>
              <a:t>Очень </a:t>
            </a:r>
            <a:r>
              <a:rPr lang="ru-RU" sz="2800" dirty="0">
                <a:latin typeface="Exo 2" panose="00000500000000000000" pitchFamily="2" charset="-52"/>
              </a:rPr>
              <a:t>большое количество </a:t>
            </a:r>
            <a:r>
              <a:rPr lang="ru-RU" sz="2800" dirty="0" err="1">
                <a:latin typeface="Exo 2" panose="00000500000000000000" pitchFamily="2" charset="-52"/>
              </a:rPr>
              <a:t>checked</a:t>
            </a:r>
            <a:r>
              <a:rPr lang="ru-RU" sz="2800" dirty="0">
                <a:latin typeface="Exo 2" panose="00000500000000000000" pitchFamily="2" charset="-52"/>
              </a:rPr>
              <a:t> исключений</a:t>
            </a: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xmlns="" id="{52E75C8E-72F2-48C1-8CF2-7779C02DBE44}"/>
              </a:ext>
            </a:extLst>
          </p:cNvPr>
          <p:cNvSpPr/>
          <p:nvPr/>
        </p:nvSpPr>
        <p:spPr>
          <a:xfrm>
            <a:off x="689292" y="2312723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6CE95238-D9AE-4B62-9822-EBD091D8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700" y="6367106"/>
            <a:ext cx="2743200" cy="365125"/>
          </a:xfrm>
        </p:spPr>
        <p:txBody>
          <a:bodyPr/>
          <a:lstStyle/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4</a:t>
            </a:fld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47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:a16="http://schemas.microsoft.com/office/drawing/2014/main" xmlns="" id="{5CA47714-A5D2-49F9-AAB2-449E1164A452}"/>
              </a:ext>
            </a:extLst>
          </p:cNvPr>
          <p:cNvSpPr/>
          <p:nvPr/>
        </p:nvSpPr>
        <p:spPr>
          <a:xfrm>
            <a:off x="1531020" y="-690891"/>
            <a:ext cx="9635734" cy="8138566"/>
          </a:xfrm>
          <a:prstGeom prst="ellipse">
            <a:avLst/>
          </a:prstGeom>
          <a:solidFill>
            <a:schemeClr val="bg1"/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F5DF4C8-0FDE-4B70-81EE-5A9B8C9E5CB8}"/>
              </a:ext>
            </a:extLst>
          </p:cNvPr>
          <p:cNvSpPr txBox="1"/>
          <p:nvPr/>
        </p:nvSpPr>
        <p:spPr>
          <a:xfrm>
            <a:off x="2373755" y="5385099"/>
            <a:ext cx="170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Exo 2" panose="00000500000000000000" pitchFamily="2" charset="-52"/>
              </a:rPr>
              <a:t>API</a:t>
            </a:r>
            <a:endParaRPr lang="ru-RU" sz="36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xmlns="" id="{8E2E91A3-75DB-42AA-B47E-A2C0CE85D318}"/>
              </a:ext>
            </a:extLst>
          </p:cNvPr>
          <p:cNvSpPr/>
          <p:nvPr/>
        </p:nvSpPr>
        <p:spPr>
          <a:xfrm>
            <a:off x="1092693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xmlns="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xmlns="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xmlns="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xmlns="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121774D-1DD4-4523-8877-C61387EA6E72}"/>
              </a:ext>
            </a:extLst>
          </p:cNvPr>
          <p:cNvSpPr txBox="1"/>
          <p:nvPr/>
        </p:nvSpPr>
        <p:spPr>
          <a:xfrm>
            <a:off x="2294615" y="-3640"/>
            <a:ext cx="83265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i="1" dirty="0"/>
              <a:t>Работа с </a:t>
            </a:r>
            <a:r>
              <a:rPr lang="ru-RU" sz="3200" b="1" i="1" dirty="0" smtClean="0"/>
              <a:t>клиентом</a:t>
            </a:r>
            <a:endParaRPr lang="en-US" sz="3200" b="1" i="1" dirty="0" smtClean="0"/>
          </a:p>
          <a:p>
            <a:pPr algn="ctr"/>
            <a:r>
              <a:rPr lang="ru-RU" sz="3200" dirty="0" smtClean="0"/>
              <a:t>класс</a:t>
            </a:r>
            <a:r>
              <a:rPr lang="ru-RU" sz="3200" dirty="0"/>
              <a:t> </a:t>
            </a:r>
            <a:r>
              <a:rPr lang="ru-RU" sz="3200" i="1" dirty="0" err="1"/>
              <a:t>PlayerHandler</a:t>
            </a:r>
            <a:endParaRPr lang="ru-RU" sz="3200" b="1" i="1" dirty="0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xmlns="" id="{52E75C8E-72F2-48C1-8CF2-7779C02DBE44}"/>
              </a:ext>
            </a:extLst>
          </p:cNvPr>
          <p:cNvSpPr/>
          <p:nvPr/>
        </p:nvSpPr>
        <p:spPr>
          <a:xfrm>
            <a:off x="578452" y="2312723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34E5BBDB-0E01-48FC-B261-608F585B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C5E-C984-4F44-AC7B-501241616BCE}" type="slidenum">
              <a:rPr lang="ru-RU" smtClean="0"/>
              <a:pPr/>
              <a:t>40</a:t>
            </a:fld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E116D8A-1FF0-46B6-BFD7-740D84B05439}"/>
              </a:ext>
            </a:extLst>
          </p:cNvPr>
          <p:cNvSpPr txBox="1"/>
          <p:nvPr/>
        </p:nvSpPr>
        <p:spPr>
          <a:xfrm>
            <a:off x="1658007" y="1035632"/>
            <a:ext cx="95087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PlayerHandler</a:t>
            </a:r>
            <a:r>
              <a:rPr lang="en-US" dirty="0"/>
              <a:t> extends </a:t>
            </a:r>
            <a:r>
              <a:rPr lang="en-US" dirty="0" err="1"/>
              <a:t>SimpleChannelUpstreamHandler</a:t>
            </a:r>
            <a:r>
              <a:rPr lang="en-US" dirty="0"/>
              <a:t> {	</a:t>
            </a:r>
          </a:p>
          <a:p>
            <a:r>
              <a:rPr lang="en-US" dirty="0"/>
              <a:t>	private </a:t>
            </a:r>
            <a:r>
              <a:rPr lang="en-US" dirty="0" err="1"/>
              <a:t>PlayerWorkerThread</a:t>
            </a:r>
            <a:r>
              <a:rPr lang="en-US" dirty="0"/>
              <a:t> worker;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void </a:t>
            </a:r>
            <a:r>
              <a:rPr lang="en-US" dirty="0" err="1"/>
              <a:t>channelConnected</a:t>
            </a:r>
            <a:r>
              <a:rPr lang="en-US" dirty="0"/>
              <a:t>(</a:t>
            </a:r>
            <a:r>
              <a:rPr lang="en-US" dirty="0" err="1"/>
              <a:t>ChannelHandlerContext</a:t>
            </a:r>
            <a:r>
              <a:rPr lang="en-US" dirty="0"/>
              <a:t> </a:t>
            </a:r>
            <a:r>
              <a:rPr lang="en-US" dirty="0" err="1"/>
              <a:t>ctx</a:t>
            </a:r>
            <a:r>
              <a:rPr lang="en-US" dirty="0"/>
              <a:t>, </a:t>
            </a:r>
            <a:r>
              <a:rPr lang="en-US" dirty="0" err="1"/>
              <a:t>ChannelStateEvent</a:t>
            </a:r>
            <a:r>
              <a:rPr lang="en-US" dirty="0"/>
              <a:t> e) throws Exception </a:t>
            </a:r>
            <a:r>
              <a:rPr lang="en-US" dirty="0" smtClean="0"/>
              <a:t>{worker </a:t>
            </a:r>
            <a:r>
              <a:rPr lang="en-US" dirty="0"/>
              <a:t>= new </a:t>
            </a:r>
            <a:r>
              <a:rPr lang="en-US" dirty="0" err="1"/>
              <a:t>PlayerWorkerThread</a:t>
            </a:r>
            <a:r>
              <a:rPr lang="en-US" dirty="0"/>
              <a:t>(this, </a:t>
            </a:r>
            <a:r>
              <a:rPr lang="en-US" dirty="0" err="1"/>
              <a:t>e.getChannel</a:t>
            </a:r>
            <a:r>
              <a:rPr lang="en-US" dirty="0" smtClean="0"/>
              <a:t>());}</a:t>
            </a:r>
            <a:endParaRPr lang="en-US" dirty="0"/>
          </a:p>
          <a:p>
            <a:r>
              <a:rPr lang="en-US" dirty="0"/>
              <a:t>	@Override</a:t>
            </a:r>
          </a:p>
          <a:p>
            <a:r>
              <a:rPr lang="en-US" dirty="0"/>
              <a:t>	public void </a:t>
            </a:r>
            <a:r>
              <a:rPr lang="en-US" dirty="0" err="1"/>
              <a:t>channelDisconnected</a:t>
            </a:r>
            <a:r>
              <a:rPr lang="en-US" dirty="0"/>
              <a:t>(</a:t>
            </a:r>
            <a:r>
              <a:rPr lang="en-US" dirty="0" err="1"/>
              <a:t>ChannelHandlerContext</a:t>
            </a:r>
            <a:r>
              <a:rPr lang="en-US" dirty="0"/>
              <a:t> </a:t>
            </a:r>
            <a:r>
              <a:rPr lang="en-US" dirty="0" err="1"/>
              <a:t>ctx</a:t>
            </a:r>
            <a:r>
              <a:rPr lang="en-US" dirty="0"/>
              <a:t>, </a:t>
            </a:r>
            <a:r>
              <a:rPr lang="en-US" dirty="0" err="1"/>
              <a:t>ChannelStateEvent</a:t>
            </a:r>
            <a:r>
              <a:rPr lang="en-US" dirty="0"/>
              <a:t> e) throws Exception </a:t>
            </a:r>
            <a:r>
              <a:rPr lang="en-US" dirty="0" smtClean="0"/>
              <a:t>{</a:t>
            </a:r>
            <a:r>
              <a:rPr lang="en-US" dirty="0" err="1" smtClean="0"/>
              <a:t>worker.disconnectedFromChannel</a:t>
            </a:r>
            <a:r>
              <a:rPr lang="en-US" dirty="0" smtClean="0"/>
              <a:t>();}</a:t>
            </a:r>
            <a:endParaRPr lang="en-US" dirty="0"/>
          </a:p>
          <a:p>
            <a:r>
              <a:rPr lang="en-US" dirty="0"/>
              <a:t>	@Override</a:t>
            </a:r>
          </a:p>
          <a:p>
            <a:r>
              <a:rPr lang="en-US" dirty="0"/>
              <a:t>	public void </a:t>
            </a:r>
            <a:r>
              <a:rPr lang="en-US" dirty="0" err="1"/>
              <a:t>messageReceived</a:t>
            </a:r>
            <a:r>
              <a:rPr lang="en-US" dirty="0"/>
              <a:t>(</a:t>
            </a:r>
            <a:r>
              <a:rPr lang="en-US" dirty="0" err="1"/>
              <a:t>ChannelHandlerContext</a:t>
            </a:r>
            <a:r>
              <a:rPr lang="en-US" dirty="0"/>
              <a:t> </a:t>
            </a:r>
            <a:r>
              <a:rPr lang="en-US" dirty="0" err="1"/>
              <a:t>ctx</a:t>
            </a:r>
            <a:r>
              <a:rPr lang="en-US" dirty="0"/>
              <a:t>, </a:t>
            </a:r>
            <a:r>
              <a:rPr lang="en-US" dirty="0" err="1"/>
              <a:t>MessageEvent</a:t>
            </a:r>
            <a:r>
              <a:rPr lang="en-US" dirty="0"/>
              <a:t> e) {</a:t>
            </a:r>
          </a:p>
          <a:p>
            <a:r>
              <a:rPr lang="en-US" dirty="0"/>
              <a:t>	</a:t>
            </a:r>
            <a:r>
              <a:rPr lang="en-US" dirty="0" smtClean="0"/>
              <a:t>        if(</a:t>
            </a:r>
            <a:r>
              <a:rPr lang="en-US" dirty="0" err="1" smtClean="0"/>
              <a:t>e.getChannel</a:t>
            </a:r>
            <a:r>
              <a:rPr lang="en-US" dirty="0"/>
              <a:t>().</a:t>
            </a:r>
            <a:r>
              <a:rPr lang="en-US" dirty="0" err="1"/>
              <a:t>isOpen</a:t>
            </a:r>
            <a:r>
              <a:rPr lang="en-US" dirty="0" smtClean="0"/>
              <a:t>())  </a:t>
            </a:r>
            <a:r>
              <a:rPr lang="en-US" dirty="0" err="1" smtClean="0"/>
              <a:t>worker.acceptPacket</a:t>
            </a:r>
            <a:r>
              <a:rPr lang="en-US" dirty="0" smtClean="0"/>
              <a:t>((</a:t>
            </a:r>
            <a:r>
              <a:rPr lang="en-US" dirty="0"/>
              <a:t>Packet) </a:t>
            </a:r>
            <a:r>
              <a:rPr lang="en-US" dirty="0" err="1"/>
              <a:t>e.getMessage</a:t>
            </a:r>
            <a:r>
              <a:rPr lang="en-US" dirty="0"/>
              <a:t>());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void </a:t>
            </a:r>
            <a:r>
              <a:rPr lang="en-US" dirty="0" err="1"/>
              <a:t>exceptionCaught</a:t>
            </a:r>
            <a:r>
              <a:rPr lang="en-US" dirty="0"/>
              <a:t>(</a:t>
            </a:r>
            <a:r>
              <a:rPr lang="en-US" dirty="0" err="1"/>
              <a:t>ChannelHandlerContext</a:t>
            </a:r>
            <a:r>
              <a:rPr lang="en-US" dirty="0"/>
              <a:t> </a:t>
            </a:r>
            <a:r>
              <a:rPr lang="en-US" dirty="0" err="1"/>
              <a:t>ctx</a:t>
            </a:r>
            <a:r>
              <a:rPr lang="en-US" dirty="0"/>
              <a:t>, </a:t>
            </a:r>
            <a:r>
              <a:rPr lang="en-US" dirty="0" err="1"/>
              <a:t>ExceptionEvent</a:t>
            </a:r>
            <a:r>
              <a:rPr lang="en-US" dirty="0"/>
              <a:t> e) {</a:t>
            </a:r>
          </a:p>
          <a:p>
            <a:r>
              <a:rPr lang="en-US" dirty="0"/>
              <a:t>		Server.logger.log(</a:t>
            </a:r>
            <a:r>
              <a:rPr lang="en-US" dirty="0" err="1"/>
              <a:t>Level.WARNING</a:t>
            </a:r>
            <a:r>
              <a:rPr lang="en-US" dirty="0"/>
              <a:t>, "Exception from downstream", </a:t>
            </a:r>
            <a:r>
              <a:rPr lang="en-US" dirty="0" err="1"/>
              <a:t>e.getCause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ctx.getChannel</a:t>
            </a:r>
            <a:r>
              <a:rPr lang="en-US" dirty="0"/>
              <a:t>().close();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77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:a16="http://schemas.microsoft.com/office/drawing/2014/main" xmlns="" id="{5CA47714-A5D2-49F9-AAB2-449E1164A452}"/>
              </a:ext>
            </a:extLst>
          </p:cNvPr>
          <p:cNvSpPr/>
          <p:nvPr/>
        </p:nvSpPr>
        <p:spPr>
          <a:xfrm>
            <a:off x="1686375" y="-682922"/>
            <a:ext cx="9092461" cy="8138566"/>
          </a:xfrm>
          <a:prstGeom prst="ellipse">
            <a:avLst/>
          </a:prstGeom>
          <a:solidFill>
            <a:srgbClr val="0FB4E7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xmlns="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xmlns="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xmlns="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xmlns="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xmlns="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121774D-1DD4-4523-8877-C61387EA6E72}"/>
              </a:ext>
            </a:extLst>
          </p:cNvPr>
          <p:cNvSpPr txBox="1"/>
          <p:nvPr/>
        </p:nvSpPr>
        <p:spPr>
          <a:xfrm>
            <a:off x="2329718" y="-116461"/>
            <a:ext cx="775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Exo 2" panose="00000500000000000000" pitchFamily="2" charset="-52"/>
              </a:rPr>
              <a:t>Encoder </a:t>
            </a:r>
            <a:endParaRPr lang="ru-RU" sz="40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xmlns="" id="{DA50B600-A805-4643-9DAC-CB93D990650D}"/>
              </a:ext>
            </a:extLst>
          </p:cNvPr>
          <p:cNvSpPr/>
          <p:nvPr/>
        </p:nvSpPr>
        <p:spPr>
          <a:xfrm>
            <a:off x="733807" y="3140041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Номер слайда 2">
            <a:extLst>
              <a:ext uri="{FF2B5EF4-FFF2-40B4-BE49-F238E27FC236}">
                <a16:creationId xmlns:a16="http://schemas.microsoft.com/office/drawing/2014/main" xmlns="" id="{34E5BBDB-0E01-48FC-B261-608F585B2801}"/>
              </a:ext>
            </a:extLst>
          </p:cNvPr>
          <p:cNvSpPr txBox="1">
            <a:spLocks/>
          </p:cNvSpPr>
          <p:nvPr/>
        </p:nvSpPr>
        <p:spPr>
          <a:xfrm>
            <a:off x="9352839" y="65195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41</a:t>
            </a:fld>
            <a:endParaRPr lang="ru-RU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E116D8A-1FF0-46B6-BFD7-740D84B05439}"/>
              </a:ext>
            </a:extLst>
          </p:cNvPr>
          <p:cNvSpPr txBox="1"/>
          <p:nvPr/>
        </p:nvSpPr>
        <p:spPr>
          <a:xfrm>
            <a:off x="2021431" y="1520296"/>
            <a:ext cx="95087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PacketFrameEncoder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OneToOneEncoder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@Override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protected Object encode(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ChannelHandlerContext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channelhandlercontext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Channel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throws Exception {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if(!(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Packet))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return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Packet p = (Packet)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ChannelBuffer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buffer =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ChannelBuffers.dynamicBuffer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Packet.write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(p, buffer);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buffer; 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736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:a16="http://schemas.microsoft.com/office/drawing/2014/main" xmlns="" id="{5CA47714-A5D2-49F9-AAB2-449E1164A452}"/>
              </a:ext>
            </a:extLst>
          </p:cNvPr>
          <p:cNvSpPr/>
          <p:nvPr/>
        </p:nvSpPr>
        <p:spPr>
          <a:xfrm>
            <a:off x="1531020" y="-690891"/>
            <a:ext cx="9635734" cy="8138566"/>
          </a:xfrm>
          <a:prstGeom prst="ellipse">
            <a:avLst/>
          </a:prstGeom>
          <a:solidFill>
            <a:schemeClr val="bg1"/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F5DF4C8-0FDE-4B70-81EE-5A9B8C9E5CB8}"/>
              </a:ext>
            </a:extLst>
          </p:cNvPr>
          <p:cNvSpPr txBox="1"/>
          <p:nvPr/>
        </p:nvSpPr>
        <p:spPr>
          <a:xfrm>
            <a:off x="2373755" y="5385099"/>
            <a:ext cx="170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Exo 2" panose="00000500000000000000" pitchFamily="2" charset="-52"/>
              </a:rPr>
              <a:t>API</a:t>
            </a:r>
            <a:endParaRPr lang="ru-RU" sz="36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xmlns="" id="{8E2E91A3-75DB-42AA-B47E-A2C0CE85D318}"/>
              </a:ext>
            </a:extLst>
          </p:cNvPr>
          <p:cNvSpPr/>
          <p:nvPr/>
        </p:nvSpPr>
        <p:spPr>
          <a:xfrm>
            <a:off x="1092693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xmlns="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xmlns="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xmlns="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xmlns="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121774D-1DD4-4523-8877-C61387EA6E72}"/>
              </a:ext>
            </a:extLst>
          </p:cNvPr>
          <p:cNvSpPr txBox="1"/>
          <p:nvPr/>
        </p:nvSpPr>
        <p:spPr>
          <a:xfrm>
            <a:off x="2294615" y="-3640"/>
            <a:ext cx="8326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Decoder </a:t>
            </a:r>
            <a:endParaRPr lang="ru-RU" sz="3200" b="1" i="1" dirty="0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xmlns="" id="{52E75C8E-72F2-48C1-8CF2-7779C02DBE44}"/>
              </a:ext>
            </a:extLst>
          </p:cNvPr>
          <p:cNvSpPr/>
          <p:nvPr/>
        </p:nvSpPr>
        <p:spPr>
          <a:xfrm>
            <a:off x="578452" y="2312723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34E5BBDB-0E01-48FC-B261-608F585B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C5E-C984-4F44-AC7B-501241616BCE}" type="slidenum">
              <a:rPr lang="ru-RU" smtClean="0"/>
              <a:pPr/>
              <a:t>42</a:t>
            </a:fld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E116D8A-1FF0-46B6-BFD7-740D84B05439}"/>
              </a:ext>
            </a:extLst>
          </p:cNvPr>
          <p:cNvSpPr txBox="1"/>
          <p:nvPr/>
        </p:nvSpPr>
        <p:spPr>
          <a:xfrm>
            <a:off x="1658007" y="1035632"/>
            <a:ext cx="950874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PacketFrameDecoder</a:t>
            </a:r>
            <a:r>
              <a:rPr lang="en-US" dirty="0"/>
              <a:t> extends </a:t>
            </a:r>
            <a:r>
              <a:rPr lang="en-US" dirty="0" err="1"/>
              <a:t>ReplayingDecoder</a:t>
            </a:r>
            <a:r>
              <a:rPr lang="en-US" dirty="0"/>
              <a:t>&lt;</a:t>
            </a:r>
            <a:r>
              <a:rPr lang="en-US" dirty="0" err="1"/>
              <a:t>VoidEnum</a:t>
            </a:r>
            <a:r>
              <a:rPr lang="en-US" dirty="0"/>
              <a:t>&gt;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void </a:t>
            </a:r>
            <a:r>
              <a:rPr lang="en-US" dirty="0" err="1"/>
              <a:t>channelClosed</a:t>
            </a:r>
            <a:r>
              <a:rPr lang="en-US" dirty="0"/>
              <a:t>(</a:t>
            </a:r>
            <a:r>
              <a:rPr lang="en-US" dirty="0" err="1"/>
              <a:t>ChannelHandlerContext</a:t>
            </a:r>
            <a:r>
              <a:rPr lang="en-US" dirty="0"/>
              <a:t> </a:t>
            </a:r>
            <a:r>
              <a:rPr lang="en-US" dirty="0" err="1"/>
              <a:t>ctx</a:t>
            </a:r>
            <a:r>
              <a:rPr lang="en-US" dirty="0"/>
              <a:t>, </a:t>
            </a:r>
            <a:r>
              <a:rPr lang="en-US" dirty="0" err="1"/>
              <a:t>ChannelStateEvent</a:t>
            </a:r>
            <a:r>
              <a:rPr lang="en-US" dirty="0"/>
              <a:t> e) throws Exception {</a:t>
            </a:r>
          </a:p>
          <a:p>
            <a:r>
              <a:rPr lang="en-US" dirty="0"/>
              <a:t>		</a:t>
            </a:r>
            <a:r>
              <a:rPr lang="en-US" dirty="0" err="1"/>
              <a:t>ctx.sendUpstream</a:t>
            </a:r>
            <a:r>
              <a:rPr lang="en-US" dirty="0"/>
              <a:t>(e);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void </a:t>
            </a:r>
            <a:r>
              <a:rPr lang="en-US" dirty="0" err="1"/>
              <a:t>channelDisconnected</a:t>
            </a:r>
            <a:r>
              <a:rPr lang="en-US" dirty="0"/>
              <a:t>(</a:t>
            </a:r>
            <a:r>
              <a:rPr lang="en-US" dirty="0" err="1"/>
              <a:t>ChannelHandlerContext</a:t>
            </a:r>
            <a:r>
              <a:rPr lang="en-US" dirty="0"/>
              <a:t> </a:t>
            </a:r>
            <a:r>
              <a:rPr lang="en-US" dirty="0" err="1"/>
              <a:t>ctx</a:t>
            </a:r>
            <a:r>
              <a:rPr lang="en-US" dirty="0"/>
              <a:t>, </a:t>
            </a:r>
            <a:r>
              <a:rPr lang="en-US" dirty="0" err="1"/>
              <a:t>ChannelStateEvent</a:t>
            </a:r>
            <a:r>
              <a:rPr lang="en-US" dirty="0"/>
              <a:t> e) throws Exception {</a:t>
            </a:r>
          </a:p>
          <a:p>
            <a:r>
              <a:rPr lang="en-US" dirty="0"/>
              <a:t>		</a:t>
            </a:r>
            <a:r>
              <a:rPr lang="en-US" dirty="0" err="1"/>
              <a:t>ctx.sendUpstream</a:t>
            </a:r>
            <a:r>
              <a:rPr lang="en-US" dirty="0"/>
              <a:t>(e);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protected Object decode(</a:t>
            </a:r>
            <a:r>
              <a:rPr lang="en-US" dirty="0" err="1"/>
              <a:t>ChannelHandlerContext</a:t>
            </a:r>
            <a:r>
              <a:rPr lang="en-US" dirty="0"/>
              <a:t> arg0, Channel arg1, </a:t>
            </a:r>
            <a:r>
              <a:rPr lang="en-US" dirty="0" err="1"/>
              <a:t>ChannelBuffer</a:t>
            </a:r>
            <a:r>
              <a:rPr lang="en-US" dirty="0"/>
              <a:t> buffer, </a:t>
            </a:r>
            <a:r>
              <a:rPr lang="en-US" dirty="0" err="1"/>
              <a:t>VoidEnum</a:t>
            </a:r>
            <a:r>
              <a:rPr lang="en-US" dirty="0"/>
              <a:t> e) throws Exception {</a:t>
            </a:r>
          </a:p>
          <a:p>
            <a:r>
              <a:rPr lang="en-US" dirty="0"/>
              <a:t>		return </a:t>
            </a:r>
            <a:r>
              <a:rPr lang="en-US" dirty="0" err="1"/>
              <a:t>Packet.read</a:t>
            </a:r>
            <a:r>
              <a:rPr lang="en-US" dirty="0"/>
              <a:t>(buffer);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029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:a16="http://schemas.microsoft.com/office/drawing/2014/main" xmlns="" id="{5CA47714-A5D2-49F9-AAB2-449E1164A452}"/>
              </a:ext>
            </a:extLst>
          </p:cNvPr>
          <p:cNvSpPr/>
          <p:nvPr/>
        </p:nvSpPr>
        <p:spPr>
          <a:xfrm>
            <a:off x="1686375" y="-682922"/>
            <a:ext cx="9092461" cy="8138566"/>
          </a:xfrm>
          <a:prstGeom prst="ellipse">
            <a:avLst/>
          </a:prstGeom>
          <a:solidFill>
            <a:srgbClr val="0FB4E7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xmlns="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xmlns="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xmlns="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xmlns="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xmlns="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121774D-1DD4-4523-8877-C61387EA6E72}"/>
              </a:ext>
            </a:extLst>
          </p:cNvPr>
          <p:cNvSpPr txBox="1"/>
          <p:nvPr/>
        </p:nvSpPr>
        <p:spPr>
          <a:xfrm>
            <a:off x="2329718" y="-116461"/>
            <a:ext cx="775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Exo 2" panose="00000500000000000000" pitchFamily="2" charset="-52"/>
              </a:rPr>
              <a:t>Netty</a:t>
            </a:r>
            <a:endParaRPr lang="ru-RU" sz="40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xmlns="" id="{DA50B600-A805-4643-9DAC-CB93D990650D}"/>
              </a:ext>
            </a:extLst>
          </p:cNvPr>
          <p:cNvSpPr/>
          <p:nvPr/>
        </p:nvSpPr>
        <p:spPr>
          <a:xfrm>
            <a:off x="733807" y="3140041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Номер слайда 2">
            <a:extLst>
              <a:ext uri="{FF2B5EF4-FFF2-40B4-BE49-F238E27FC236}">
                <a16:creationId xmlns:a16="http://schemas.microsoft.com/office/drawing/2014/main" xmlns="" id="{34E5BBDB-0E01-48FC-B261-608F585B2801}"/>
              </a:ext>
            </a:extLst>
          </p:cNvPr>
          <p:cNvSpPr txBox="1">
            <a:spLocks/>
          </p:cNvSpPr>
          <p:nvPr/>
        </p:nvSpPr>
        <p:spPr>
          <a:xfrm>
            <a:off x="9352839" y="65195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43</a:t>
            </a:fld>
            <a:endParaRPr lang="ru-RU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E116D8A-1FF0-46B6-BFD7-740D84B05439}"/>
              </a:ext>
            </a:extLst>
          </p:cNvPr>
          <p:cNvSpPr txBox="1"/>
          <p:nvPr/>
        </p:nvSpPr>
        <p:spPr>
          <a:xfrm>
            <a:off x="2434892" y="899799"/>
            <a:ext cx="950874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Особенности:</a:t>
            </a:r>
          </a:p>
          <a:p>
            <a:pPr marL="342900" indent="-342900">
              <a:buAutoNum type="arabicPeriod"/>
            </a:pPr>
            <a:r>
              <a:rPr lang="ru-RU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Остановка сервера:</a:t>
            </a:r>
          </a:p>
          <a:p>
            <a:r>
              <a:rPr lang="ru-RU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ChannelFuture</a:t>
            </a:r>
            <a:r>
              <a:rPr lang="en-US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 = </a:t>
            </a:r>
            <a:r>
              <a:rPr lang="en-US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channel.close</a:t>
            </a:r>
            <a:r>
              <a:rPr lang="en-US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ru-RU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future.awaitUninterruptibly</a:t>
            </a:r>
            <a:r>
              <a:rPr lang="en-US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i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i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Если сделать так:</a:t>
            </a:r>
            <a:endParaRPr lang="ru-RU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channel.write</a:t>
            </a:r>
            <a:r>
              <a:rPr lang="en-US" dirty="0"/>
              <a:t>(</a:t>
            </a:r>
            <a:r>
              <a:rPr lang="en-US" b="1" dirty="0"/>
              <a:t>new</a:t>
            </a:r>
            <a:r>
              <a:rPr lang="en-US" dirty="0"/>
              <a:t> Packet255KickDisconnect("</a:t>
            </a:r>
            <a:r>
              <a:rPr lang="ru-RU" dirty="0"/>
              <a:t>Пока</a:t>
            </a:r>
            <a:r>
              <a:rPr lang="en-US" dirty="0" smtClean="0"/>
              <a:t>!"));</a:t>
            </a:r>
            <a:endParaRPr lang="ru-RU" dirty="0" smtClean="0"/>
          </a:p>
          <a:p>
            <a:r>
              <a:rPr lang="en-US" dirty="0" smtClean="0"/>
              <a:t>channel</a:t>
            </a:r>
            <a:r>
              <a:rPr lang="ru-RU" dirty="0"/>
              <a:t>.</a:t>
            </a:r>
            <a:r>
              <a:rPr lang="en-US" dirty="0"/>
              <a:t>close</a:t>
            </a:r>
            <a:r>
              <a:rPr lang="ru-RU" dirty="0" smtClean="0"/>
              <a:t>();</a:t>
            </a:r>
          </a:p>
          <a:p>
            <a:r>
              <a:rPr lang="ru-RU" b="1" dirty="0" smtClean="0">
                <a:solidFill>
                  <a:srgbClr val="FF0000"/>
                </a:solidFill>
              </a:rPr>
              <a:t>То </a:t>
            </a:r>
            <a:r>
              <a:rPr lang="ru-RU" b="1" dirty="0" err="1">
                <a:solidFill>
                  <a:srgbClr val="FF0000"/>
                </a:solidFill>
              </a:rPr>
              <a:t>ChannelClosedException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endParaRPr lang="ru-RU" b="1" dirty="0">
              <a:solidFill>
                <a:srgbClr val="FF0000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2.Для закрытия канала:</a:t>
            </a:r>
          </a:p>
          <a:p>
            <a:r>
              <a:rPr lang="en-US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r>
              <a:rPr lang="en-US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future.await</a:t>
            </a:r>
            <a:r>
              <a:rPr lang="en-US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(10000</a:t>
            </a:r>
            <a:r>
              <a:rPr lang="en-US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i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catch(</a:t>
            </a:r>
            <a:r>
              <a:rPr lang="en-US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{}</a:t>
            </a:r>
          </a:p>
          <a:p>
            <a:r>
              <a:rPr lang="en-US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channel.close</a:t>
            </a:r>
            <a:r>
              <a:rPr lang="en-US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i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Для 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закрытия </a:t>
            </a:r>
            <a:r>
              <a:rPr lang="ru-RU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соединения: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ChannelFuture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future =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channel.write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Packet255KickDisconnect("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Пока!"));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furute.addListener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ChannelFutureListener.CLOSE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63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2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FE468E8-19B4-4F97-A419-22FACFB3C73C}"/>
              </a:ext>
            </a:extLst>
          </p:cNvPr>
          <p:cNvSpPr txBox="1"/>
          <p:nvPr/>
        </p:nvSpPr>
        <p:spPr>
          <a:xfrm>
            <a:off x="1030448" y="2837934"/>
            <a:ext cx="86469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b="1" dirty="0">
                <a:solidFill>
                  <a:schemeClr val="bg1"/>
                </a:solidFill>
                <a:latin typeface="Exo 2" panose="00000500000000000000" pitchFamily="2" charset="-52"/>
              </a:rPr>
              <a:t>Спасибо за внимание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B87CEADB-1825-4DB3-AA66-2B66EF01118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0" y="990600"/>
            <a:ext cx="4876800" cy="4876800"/>
          </a:xfrm>
          <a:prstGeom prst="rect">
            <a:avLst/>
          </a:prstGeom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17529A72-28C9-491D-A17A-70493422A94F}"/>
              </a:ext>
            </a:extLst>
          </p:cNvPr>
          <p:cNvSpPr/>
          <p:nvPr/>
        </p:nvSpPr>
        <p:spPr>
          <a:xfrm>
            <a:off x="582613" y="5991323"/>
            <a:ext cx="306490" cy="30649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FCFC8CB2-864E-458A-9E73-16AF298E3788}"/>
              </a:ext>
            </a:extLst>
          </p:cNvPr>
          <p:cNvSpPr/>
          <p:nvPr/>
        </p:nvSpPr>
        <p:spPr>
          <a:xfrm>
            <a:off x="5669756" y="5565079"/>
            <a:ext cx="852487" cy="852487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9E1E4DC8-C67F-4E07-B772-5AB8868EC9C2}"/>
              </a:ext>
            </a:extLst>
          </p:cNvPr>
          <p:cNvSpPr/>
          <p:nvPr/>
        </p:nvSpPr>
        <p:spPr>
          <a:xfrm>
            <a:off x="-116628" y="800100"/>
            <a:ext cx="727966" cy="727966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CFF7F12B-432F-44C0-9AF8-F49EBA17298D}"/>
              </a:ext>
            </a:extLst>
          </p:cNvPr>
          <p:cNvSpPr/>
          <p:nvPr/>
        </p:nvSpPr>
        <p:spPr>
          <a:xfrm>
            <a:off x="3413822" y="-190500"/>
            <a:ext cx="942278" cy="942278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D934B10D-ECA0-4B82-B712-AEAD621E5D99}"/>
              </a:ext>
            </a:extLst>
          </p:cNvPr>
          <p:cNvSpPr/>
          <p:nvPr/>
        </p:nvSpPr>
        <p:spPr>
          <a:xfrm>
            <a:off x="4760024" y="1852535"/>
            <a:ext cx="510478" cy="510478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xmlns="" id="{BA66A5A1-1F26-4FF5-A161-26A3CB2BC402}"/>
              </a:ext>
            </a:extLst>
          </p:cNvPr>
          <p:cNvSpPr/>
          <p:nvPr/>
        </p:nvSpPr>
        <p:spPr>
          <a:xfrm>
            <a:off x="11593860" y="-413370"/>
            <a:ext cx="826739" cy="826739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xmlns="" id="{F40CCF0C-E814-4694-BC92-BA2F44A21ABD}"/>
              </a:ext>
            </a:extLst>
          </p:cNvPr>
          <p:cNvSpPr/>
          <p:nvPr/>
        </p:nvSpPr>
        <p:spPr>
          <a:xfrm>
            <a:off x="9296400" y="596900"/>
            <a:ext cx="406400" cy="4064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xmlns="" id="{43F671F2-2384-47A1-9995-8A581C882A26}"/>
              </a:ext>
            </a:extLst>
          </p:cNvPr>
          <p:cNvSpPr/>
          <p:nvPr/>
        </p:nvSpPr>
        <p:spPr>
          <a:xfrm>
            <a:off x="10619039" y="5867400"/>
            <a:ext cx="683857" cy="683857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1780D416-727C-4D35-BDD6-8C16F9BD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4029" y="6368694"/>
            <a:ext cx="2743200" cy="365125"/>
          </a:xfrm>
        </p:spPr>
        <p:txBody>
          <a:bodyPr/>
          <a:lstStyle/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44</a:t>
            </a:fld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46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:a16="http://schemas.microsoft.com/office/drawing/2014/main" xmlns="" id="{5CA47714-A5D2-49F9-AAB2-449E1164A452}"/>
              </a:ext>
            </a:extLst>
          </p:cNvPr>
          <p:cNvSpPr/>
          <p:nvPr/>
        </p:nvSpPr>
        <p:spPr>
          <a:xfrm>
            <a:off x="1686375" y="-682978"/>
            <a:ext cx="8934820" cy="8138566"/>
          </a:xfrm>
          <a:prstGeom prst="ellipse">
            <a:avLst/>
          </a:prstGeom>
          <a:solidFill>
            <a:srgbClr val="0FB4E7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xmlns="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xmlns="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xmlns="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xmlns="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xmlns="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E116D8A-1FF0-46B6-BFD7-740D84B05439}"/>
              </a:ext>
            </a:extLst>
          </p:cNvPr>
          <p:cNvSpPr txBox="1"/>
          <p:nvPr/>
        </p:nvSpPr>
        <p:spPr>
          <a:xfrm>
            <a:off x="3418643" y="592346"/>
            <a:ext cx="668564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Exo 2" panose="00000500000000000000" pitchFamily="2" charset="-52"/>
              </a:rPr>
              <a:t>try {</a:t>
            </a:r>
          </a:p>
          <a:p>
            <a:r>
              <a:rPr lang="en-US" sz="2000" dirty="0">
                <a:latin typeface="Exo 2" panose="00000500000000000000" pitchFamily="2" charset="-52"/>
              </a:rPr>
              <a:t>	</a:t>
            </a:r>
            <a:r>
              <a:rPr lang="en-US" sz="2000" dirty="0" err="1">
                <a:latin typeface="Exo 2" panose="00000500000000000000" pitchFamily="2" charset="-52"/>
              </a:rPr>
              <a:t>File.createTempFile</a:t>
            </a:r>
            <a:r>
              <a:rPr lang="en-US" sz="2000" dirty="0">
                <a:latin typeface="Exo 2" panose="00000500000000000000" pitchFamily="2" charset="-52"/>
              </a:rPr>
              <a:t>("prefix", "");</a:t>
            </a:r>
          </a:p>
          <a:p>
            <a:r>
              <a:rPr lang="en-US" sz="2000" dirty="0">
                <a:latin typeface="Exo 2" panose="00000500000000000000" pitchFamily="2" charset="-52"/>
              </a:rPr>
              <a:t>} catch (</a:t>
            </a:r>
            <a:r>
              <a:rPr lang="en-US" sz="2000" dirty="0" err="1">
                <a:latin typeface="Exo 2" panose="00000500000000000000" pitchFamily="2" charset="-52"/>
              </a:rPr>
              <a:t>IOException</a:t>
            </a:r>
            <a:r>
              <a:rPr lang="en-US" sz="2000" dirty="0">
                <a:latin typeface="Exo 2" panose="00000500000000000000" pitchFamily="2" charset="-52"/>
              </a:rPr>
              <a:t> e) {</a:t>
            </a:r>
          </a:p>
          <a:p>
            <a:r>
              <a:rPr lang="en-US" sz="2000" dirty="0">
                <a:latin typeface="Exo 2" panose="00000500000000000000" pitchFamily="2" charset="-52"/>
              </a:rPr>
              <a:t>	// Handle </a:t>
            </a:r>
            <a:r>
              <a:rPr lang="en-US" sz="2000" dirty="0" err="1">
                <a:latin typeface="Exo 2" panose="00000500000000000000" pitchFamily="2" charset="-52"/>
              </a:rPr>
              <a:t>IOException</a:t>
            </a:r>
            <a:endParaRPr lang="en-US" sz="2000" dirty="0">
              <a:latin typeface="Exo 2" panose="00000500000000000000" pitchFamily="2" charset="-52"/>
            </a:endParaRPr>
          </a:p>
          <a:p>
            <a:r>
              <a:rPr lang="en-US" sz="2000" dirty="0">
                <a:latin typeface="Exo 2" panose="00000500000000000000" pitchFamily="2" charset="-52"/>
              </a:rPr>
              <a:t>}</a:t>
            </a:r>
          </a:p>
          <a:p>
            <a:r>
              <a:rPr lang="en-US" sz="2000" dirty="0">
                <a:latin typeface="Exo 2" panose="00000500000000000000" pitchFamily="2" charset="-52"/>
              </a:rPr>
              <a:t>/**</a:t>
            </a:r>
          </a:p>
          <a:p>
            <a:r>
              <a:rPr lang="en-US" sz="2000" dirty="0">
                <a:latin typeface="Exo 2" panose="00000500000000000000" pitchFamily="2" charset="-52"/>
              </a:rPr>
              <a:t> * Creates an empty file in the default temporary-file directory</a:t>
            </a:r>
          </a:p>
          <a:p>
            <a:r>
              <a:rPr lang="en-US" sz="2000" dirty="0">
                <a:latin typeface="Exo 2" panose="00000500000000000000" pitchFamily="2" charset="-52"/>
              </a:rPr>
              <a:t> * any exceptions will be ignored. This is typically used in finally blocks.</a:t>
            </a:r>
          </a:p>
          <a:p>
            <a:r>
              <a:rPr lang="en-US" sz="2000" dirty="0">
                <a:latin typeface="Exo 2" panose="00000500000000000000" pitchFamily="2" charset="-52"/>
              </a:rPr>
              <a:t> * @</a:t>
            </a:r>
            <a:r>
              <a:rPr lang="en-US" sz="2000" dirty="0" err="1">
                <a:latin typeface="Exo 2" panose="00000500000000000000" pitchFamily="2" charset="-52"/>
              </a:rPr>
              <a:t>param</a:t>
            </a:r>
            <a:r>
              <a:rPr lang="en-US" sz="2000" dirty="0">
                <a:latin typeface="Exo 2" panose="00000500000000000000" pitchFamily="2" charset="-52"/>
              </a:rPr>
              <a:t> prefix</a:t>
            </a:r>
          </a:p>
          <a:p>
            <a:r>
              <a:rPr lang="en-US" sz="2000" dirty="0">
                <a:latin typeface="Exo 2" panose="00000500000000000000" pitchFamily="2" charset="-52"/>
              </a:rPr>
              <a:t> * @</a:t>
            </a:r>
            <a:r>
              <a:rPr lang="en-US" sz="2000" dirty="0" err="1">
                <a:latin typeface="Exo 2" panose="00000500000000000000" pitchFamily="2" charset="-52"/>
              </a:rPr>
              <a:t>param</a:t>
            </a:r>
            <a:r>
              <a:rPr lang="en-US" sz="2000" dirty="0">
                <a:latin typeface="Exo 2" panose="00000500000000000000" pitchFamily="2" charset="-52"/>
              </a:rPr>
              <a:t> suffix</a:t>
            </a:r>
          </a:p>
          <a:p>
            <a:r>
              <a:rPr lang="en-US" sz="2000" dirty="0">
                <a:latin typeface="Exo 2" panose="00000500000000000000" pitchFamily="2" charset="-52"/>
              </a:rPr>
              <a:t> * @throws </a:t>
            </a:r>
            <a:r>
              <a:rPr lang="en-US" sz="2000" dirty="0" err="1">
                <a:latin typeface="Exo 2" panose="00000500000000000000" pitchFamily="2" charset="-52"/>
              </a:rPr>
              <a:t>IOException</a:t>
            </a:r>
            <a:r>
              <a:rPr lang="en-US" sz="2000" dirty="0">
                <a:latin typeface="Exo 2" panose="00000500000000000000" pitchFamily="2" charset="-52"/>
              </a:rPr>
              <a:t> - If a file could not be created</a:t>
            </a:r>
          </a:p>
          <a:p>
            <a:r>
              <a:rPr lang="en-US" sz="2000" dirty="0">
                <a:latin typeface="Exo 2" panose="00000500000000000000" pitchFamily="2" charset="-52"/>
              </a:rPr>
              <a:t> */</a:t>
            </a:r>
          </a:p>
          <a:p>
            <a:r>
              <a:rPr lang="en-US" sz="2000" dirty="0">
                <a:latin typeface="Exo 2" panose="00000500000000000000" pitchFamily="2" charset="-52"/>
              </a:rPr>
              <a:t>public static File </a:t>
            </a:r>
            <a:r>
              <a:rPr lang="en-US" sz="2000" dirty="0" err="1">
                <a:latin typeface="Exo 2" panose="00000500000000000000" pitchFamily="2" charset="-52"/>
              </a:rPr>
              <a:t>createTempFile</a:t>
            </a:r>
            <a:r>
              <a:rPr lang="en-US" sz="2000" dirty="0">
                <a:latin typeface="Exo 2" panose="00000500000000000000" pitchFamily="2" charset="-52"/>
              </a:rPr>
              <a:t>(String prefix, String suffix)</a:t>
            </a:r>
          </a:p>
          <a:p>
            <a:r>
              <a:rPr lang="en-US" sz="2000" dirty="0">
                <a:latin typeface="Exo 2" panose="00000500000000000000" pitchFamily="2" charset="-52"/>
              </a:rPr>
              <a:t>throws </a:t>
            </a:r>
            <a:r>
              <a:rPr lang="en-US" sz="2000" dirty="0" err="1">
                <a:latin typeface="Exo 2" panose="00000500000000000000" pitchFamily="2" charset="-52"/>
              </a:rPr>
              <a:t>IOException</a:t>
            </a:r>
            <a:r>
              <a:rPr lang="en-US" sz="2000" dirty="0">
                <a:latin typeface="Exo 2" panose="00000500000000000000" pitchFamily="2" charset="-52"/>
              </a:rPr>
              <a:t> {</a:t>
            </a:r>
          </a:p>
          <a:p>
            <a:r>
              <a:rPr lang="en-US" sz="2000" dirty="0">
                <a:latin typeface="Exo 2" panose="00000500000000000000" pitchFamily="2" charset="-52"/>
              </a:rPr>
              <a:t>...</a:t>
            </a:r>
          </a:p>
          <a:p>
            <a:r>
              <a:rPr lang="en-US" sz="2000" dirty="0">
                <a:latin typeface="Exo 2" panose="00000500000000000000" pitchFamily="2" charset="-52"/>
              </a:rPr>
              <a:t>}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xmlns="" id="{DA50B600-A805-4643-9DAC-CB93D990650D}"/>
              </a:ext>
            </a:extLst>
          </p:cNvPr>
          <p:cNvSpPr/>
          <p:nvPr/>
        </p:nvSpPr>
        <p:spPr>
          <a:xfrm>
            <a:off x="733807" y="3140041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116EE666-A988-4164-930E-6F791D18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9595" y="6340143"/>
            <a:ext cx="2743200" cy="365125"/>
          </a:xfrm>
        </p:spPr>
        <p:txBody>
          <a:bodyPr/>
          <a:lstStyle/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5</a:t>
            </a:fld>
            <a:endParaRPr lang="ru-RU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432485" y="-157531"/>
            <a:ext cx="24902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/>
              <a:t>IOException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77631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:a16="http://schemas.microsoft.com/office/drawing/2014/main" xmlns="" id="{5CA47714-A5D2-49F9-AAB2-449E1164A452}"/>
              </a:ext>
            </a:extLst>
          </p:cNvPr>
          <p:cNvSpPr/>
          <p:nvPr/>
        </p:nvSpPr>
        <p:spPr>
          <a:xfrm>
            <a:off x="2062710" y="-682978"/>
            <a:ext cx="8138566" cy="8138566"/>
          </a:xfrm>
          <a:prstGeom prst="ellipse">
            <a:avLst/>
          </a:prstGeom>
          <a:solidFill>
            <a:schemeClr val="bg1"/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F5DF4C8-0FDE-4B70-81EE-5A9B8C9E5CB8}"/>
              </a:ext>
            </a:extLst>
          </p:cNvPr>
          <p:cNvSpPr txBox="1"/>
          <p:nvPr/>
        </p:nvSpPr>
        <p:spPr>
          <a:xfrm>
            <a:off x="2373755" y="5385099"/>
            <a:ext cx="170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Exo 2" panose="00000500000000000000" pitchFamily="2" charset="-52"/>
              </a:rPr>
              <a:t>API</a:t>
            </a:r>
            <a:endParaRPr lang="ru-RU" sz="36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xmlns="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xmlns="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xmlns="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xmlns="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xmlns="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121774D-1DD4-4523-8877-C61387EA6E72}"/>
              </a:ext>
            </a:extLst>
          </p:cNvPr>
          <p:cNvSpPr txBox="1"/>
          <p:nvPr/>
        </p:nvSpPr>
        <p:spPr>
          <a:xfrm>
            <a:off x="2913785" y="786663"/>
            <a:ext cx="72874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Exo 2" panose="00000500000000000000" pitchFamily="2" charset="-52"/>
              </a:rPr>
              <a:t>Приход к </a:t>
            </a:r>
            <a:r>
              <a:rPr lang="ru-RU" sz="4400" dirty="0" err="1">
                <a:latin typeface="Exo 2" panose="00000500000000000000" pitchFamily="2" charset="-52"/>
              </a:rPr>
              <a:t>Java</a:t>
            </a:r>
            <a:r>
              <a:rPr lang="ru-RU" sz="4400" dirty="0">
                <a:latin typeface="Exo 2" panose="00000500000000000000" pitchFamily="2" charset="-52"/>
              </a:rPr>
              <a:t> NIO и сравнение с </a:t>
            </a:r>
            <a:r>
              <a:rPr lang="ru-RU" sz="4400" dirty="0" err="1">
                <a:latin typeface="Exo 2" panose="00000500000000000000" pitchFamily="2" charset="-52"/>
              </a:rPr>
              <a:t>Java</a:t>
            </a:r>
            <a:r>
              <a:rPr lang="ru-RU" sz="4400" dirty="0">
                <a:latin typeface="Exo 2" panose="00000500000000000000" pitchFamily="2" charset="-52"/>
              </a:rPr>
              <a:t> IO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E116D8A-1FF0-46B6-BFD7-740D84B05439}"/>
              </a:ext>
            </a:extLst>
          </p:cNvPr>
          <p:cNvSpPr txBox="1"/>
          <p:nvPr/>
        </p:nvSpPr>
        <p:spPr>
          <a:xfrm>
            <a:off x="2739992" y="2226370"/>
            <a:ext cx="67120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err="1">
                <a:latin typeface="Exo 2" panose="00000500000000000000" pitchFamily="2" charset="-52"/>
              </a:rPr>
              <a:t>Java</a:t>
            </a:r>
            <a:r>
              <a:rPr lang="ru-RU" sz="2800" dirty="0">
                <a:latin typeface="Exo 2" panose="00000500000000000000" pitchFamily="2" charset="-52"/>
              </a:rPr>
              <a:t> NIO</a:t>
            </a:r>
          </a:p>
          <a:p>
            <a:pPr algn="ctr"/>
            <a:r>
              <a:rPr lang="ru-RU" sz="2800" dirty="0">
                <a:latin typeface="Exo 2" panose="00000500000000000000" pitchFamily="2" charset="-52"/>
              </a:rPr>
              <a:t>предназначена для реализации высокопроизводительных операций ввода-вывода</a:t>
            </a: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xmlns="" id="{52E75C8E-72F2-48C1-8CF2-7779C02DBE44}"/>
              </a:ext>
            </a:extLst>
          </p:cNvPr>
          <p:cNvSpPr/>
          <p:nvPr/>
        </p:nvSpPr>
        <p:spPr>
          <a:xfrm>
            <a:off x="689292" y="2312723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27A1E0DE-6F65-4534-8188-187FBA37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9595" y="6367106"/>
            <a:ext cx="2743200" cy="365125"/>
          </a:xfrm>
        </p:spPr>
        <p:txBody>
          <a:bodyPr/>
          <a:lstStyle/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6</a:t>
            </a:fld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59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:a16="http://schemas.microsoft.com/office/drawing/2014/main" xmlns="" id="{5CA47714-A5D2-49F9-AAB2-449E1164A452}"/>
              </a:ext>
            </a:extLst>
          </p:cNvPr>
          <p:cNvSpPr/>
          <p:nvPr/>
        </p:nvSpPr>
        <p:spPr>
          <a:xfrm>
            <a:off x="1686375" y="-682978"/>
            <a:ext cx="8935751" cy="8138566"/>
          </a:xfrm>
          <a:prstGeom prst="ellipse">
            <a:avLst/>
          </a:prstGeom>
          <a:solidFill>
            <a:srgbClr val="0FB4E7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xmlns="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xmlns="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xmlns="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xmlns="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xmlns="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121774D-1DD4-4523-8877-C61387EA6E72}"/>
              </a:ext>
            </a:extLst>
          </p:cNvPr>
          <p:cNvSpPr txBox="1"/>
          <p:nvPr/>
        </p:nvSpPr>
        <p:spPr>
          <a:xfrm>
            <a:off x="2744556" y="-42190"/>
            <a:ext cx="67748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solidFill>
                  <a:schemeClr val="bg1"/>
                </a:solidFill>
                <a:latin typeface="Exo 2" panose="00000500000000000000" pitchFamily="2" charset="-52"/>
              </a:rPr>
              <a:t>Класс </a:t>
            </a:r>
            <a:endParaRPr lang="en-US" sz="4800" dirty="0" smtClean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pPr algn="ctr"/>
            <a:r>
              <a:rPr lang="en-US" sz="4800" dirty="0" err="1" smtClean="0">
                <a:solidFill>
                  <a:schemeClr val="bg1"/>
                </a:solidFill>
                <a:latin typeface="Exo 2" panose="00000500000000000000" pitchFamily="2" charset="-52"/>
              </a:rPr>
              <a:t>InputStream</a:t>
            </a:r>
            <a:r>
              <a:rPr lang="en-US" sz="4800" dirty="0" smtClean="0">
                <a:solidFill>
                  <a:schemeClr val="bg1"/>
                </a:solidFill>
                <a:latin typeface="Exo 2" panose="00000500000000000000" pitchFamily="2" charset="-52"/>
              </a:rPr>
              <a:t> </a:t>
            </a:r>
            <a:endParaRPr lang="ru-RU" sz="48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E116D8A-1FF0-46B6-BFD7-740D84B05439}"/>
              </a:ext>
            </a:extLst>
          </p:cNvPr>
          <p:cNvSpPr txBox="1"/>
          <p:nvPr/>
        </p:nvSpPr>
        <p:spPr>
          <a:xfrm>
            <a:off x="2286000" y="1527470"/>
            <a:ext cx="85759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Exo 2" panose="00000500000000000000" pitchFamily="2" charset="-52"/>
              </a:rPr>
              <a:t>try(</a:t>
            </a:r>
            <a:r>
              <a:rPr lang="en-US" sz="2400" dirty="0" err="1">
                <a:latin typeface="Exo 2" panose="00000500000000000000" pitchFamily="2" charset="-52"/>
              </a:rPr>
              <a:t>FileInputStream</a:t>
            </a:r>
            <a:r>
              <a:rPr lang="en-US" sz="2400" dirty="0">
                <a:latin typeface="Exo 2" panose="00000500000000000000" pitchFamily="2" charset="-52"/>
              </a:rPr>
              <a:t> fin = new </a:t>
            </a:r>
            <a:r>
              <a:rPr lang="en-US" sz="2400" dirty="0" err="1">
                <a:latin typeface="Exo 2" panose="00000500000000000000" pitchFamily="2" charset="-52"/>
              </a:rPr>
              <a:t>FileInputStream</a:t>
            </a:r>
            <a:r>
              <a:rPr lang="en-US" sz="2400" dirty="0">
                <a:latin typeface="Exo 2" panose="00000500000000000000" pitchFamily="2" charset="-52"/>
              </a:rPr>
              <a:t>("C:/</a:t>
            </a:r>
            <a:r>
              <a:rPr lang="en-US" sz="2400" dirty="0" err="1">
                <a:latin typeface="Exo 2" panose="00000500000000000000" pitchFamily="2" charset="-52"/>
              </a:rPr>
              <a:t>javarush</a:t>
            </a:r>
            <a:r>
              <a:rPr lang="en-US" sz="2400" dirty="0">
                <a:latin typeface="Exo 2" panose="00000500000000000000" pitchFamily="2" charset="-52"/>
              </a:rPr>
              <a:t>/file.txt</a:t>
            </a:r>
            <a:r>
              <a:rPr lang="en-US" sz="2400" dirty="0" smtClean="0">
                <a:latin typeface="Exo 2" panose="00000500000000000000" pitchFamily="2" charset="-52"/>
              </a:rPr>
              <a:t>")){</a:t>
            </a:r>
          </a:p>
          <a:p>
            <a:r>
              <a:rPr lang="en-US" sz="2400" dirty="0" err="1" smtClean="0">
                <a:latin typeface="Exo 2" panose="00000500000000000000" pitchFamily="2" charset="-52"/>
              </a:rPr>
              <a:t>System.out.printf</a:t>
            </a:r>
            <a:r>
              <a:rPr lang="en-US" sz="2400" dirty="0">
                <a:latin typeface="Exo 2" panose="00000500000000000000" pitchFamily="2" charset="-52"/>
              </a:rPr>
              <a:t>("File size: %d bytes \n", </a:t>
            </a:r>
            <a:r>
              <a:rPr lang="en-US" sz="2400" dirty="0" err="1">
                <a:latin typeface="Exo 2" panose="00000500000000000000" pitchFamily="2" charset="-52"/>
              </a:rPr>
              <a:t>fin.available</a:t>
            </a:r>
            <a:r>
              <a:rPr lang="en-US" sz="2400" dirty="0">
                <a:latin typeface="Exo 2" panose="00000500000000000000" pitchFamily="2" charset="-52"/>
              </a:rPr>
              <a:t>());</a:t>
            </a:r>
          </a:p>
          <a:p>
            <a:r>
              <a:rPr lang="en-US" sz="2400" dirty="0">
                <a:latin typeface="Exo 2" panose="00000500000000000000" pitchFamily="2" charset="-52"/>
              </a:rPr>
              <a:t>    </a:t>
            </a:r>
            <a:r>
              <a:rPr lang="en-US" sz="2400" dirty="0" err="1">
                <a:latin typeface="Exo 2" panose="00000500000000000000" pitchFamily="2" charset="-52"/>
              </a:rPr>
              <a:t>int</a:t>
            </a:r>
            <a:r>
              <a:rPr lang="en-US" sz="2400" dirty="0">
                <a:latin typeface="Exo 2" panose="00000500000000000000" pitchFamily="2" charset="-52"/>
              </a:rPr>
              <a:t> </a:t>
            </a:r>
            <a:r>
              <a:rPr lang="en-US" sz="2400" dirty="0" err="1">
                <a:latin typeface="Exo 2" panose="00000500000000000000" pitchFamily="2" charset="-52"/>
              </a:rPr>
              <a:t>i</a:t>
            </a:r>
            <a:r>
              <a:rPr lang="en-US" sz="2400" dirty="0">
                <a:latin typeface="Exo 2" panose="00000500000000000000" pitchFamily="2" charset="-52"/>
              </a:rPr>
              <a:t>=-1;</a:t>
            </a:r>
          </a:p>
          <a:p>
            <a:r>
              <a:rPr lang="en-US" sz="2400" dirty="0">
                <a:latin typeface="Exo 2" panose="00000500000000000000" pitchFamily="2" charset="-52"/>
              </a:rPr>
              <a:t>    while((</a:t>
            </a:r>
            <a:r>
              <a:rPr lang="en-US" sz="2400" dirty="0" err="1">
                <a:latin typeface="Exo 2" panose="00000500000000000000" pitchFamily="2" charset="-52"/>
              </a:rPr>
              <a:t>i</a:t>
            </a:r>
            <a:r>
              <a:rPr lang="en-US" sz="2400" dirty="0">
                <a:latin typeface="Exo 2" panose="00000500000000000000" pitchFamily="2" charset="-52"/>
              </a:rPr>
              <a:t>=</a:t>
            </a:r>
            <a:r>
              <a:rPr lang="en-US" sz="2400" dirty="0" err="1">
                <a:latin typeface="Exo 2" panose="00000500000000000000" pitchFamily="2" charset="-52"/>
              </a:rPr>
              <a:t>fin.read</a:t>
            </a:r>
            <a:r>
              <a:rPr lang="en-US" sz="2400" dirty="0">
                <a:latin typeface="Exo 2" panose="00000500000000000000" pitchFamily="2" charset="-52"/>
              </a:rPr>
              <a:t>())!=-1){</a:t>
            </a:r>
          </a:p>
          <a:p>
            <a:r>
              <a:rPr lang="en-US" sz="2400" dirty="0">
                <a:latin typeface="Exo 2" panose="00000500000000000000" pitchFamily="2" charset="-52"/>
              </a:rPr>
              <a:t>        </a:t>
            </a:r>
            <a:r>
              <a:rPr lang="en-US" sz="2400" dirty="0" err="1">
                <a:latin typeface="Exo 2" panose="00000500000000000000" pitchFamily="2" charset="-52"/>
              </a:rPr>
              <a:t>System.out.print</a:t>
            </a:r>
            <a:r>
              <a:rPr lang="en-US" sz="2400" dirty="0">
                <a:latin typeface="Exo 2" panose="00000500000000000000" pitchFamily="2" charset="-52"/>
              </a:rPr>
              <a:t>((char)</a:t>
            </a:r>
            <a:r>
              <a:rPr lang="en-US" sz="2400" dirty="0" err="1">
                <a:latin typeface="Exo 2" panose="00000500000000000000" pitchFamily="2" charset="-52"/>
              </a:rPr>
              <a:t>i</a:t>
            </a:r>
            <a:r>
              <a:rPr lang="en-US" sz="2400" dirty="0">
                <a:latin typeface="Exo 2" panose="00000500000000000000" pitchFamily="2" charset="-52"/>
              </a:rPr>
              <a:t>);</a:t>
            </a:r>
          </a:p>
          <a:p>
            <a:r>
              <a:rPr lang="en-US" sz="2400" dirty="0">
                <a:latin typeface="Exo 2" panose="00000500000000000000" pitchFamily="2" charset="-52"/>
              </a:rPr>
              <a:t>    }</a:t>
            </a:r>
          </a:p>
          <a:p>
            <a:r>
              <a:rPr lang="en-US" sz="2400" dirty="0">
                <a:latin typeface="Exo 2" panose="00000500000000000000" pitchFamily="2" charset="-52"/>
              </a:rPr>
              <a:t>} catch(</a:t>
            </a:r>
            <a:r>
              <a:rPr lang="en-US" sz="2400" dirty="0" err="1">
                <a:latin typeface="Exo 2" panose="00000500000000000000" pitchFamily="2" charset="-52"/>
              </a:rPr>
              <a:t>IOException</a:t>
            </a:r>
            <a:r>
              <a:rPr lang="en-US" sz="2400" dirty="0">
                <a:latin typeface="Exo 2" panose="00000500000000000000" pitchFamily="2" charset="-52"/>
              </a:rPr>
              <a:t> ex) {</a:t>
            </a:r>
          </a:p>
          <a:p>
            <a:r>
              <a:rPr lang="en-US" sz="2400" dirty="0">
                <a:latin typeface="Exo 2" panose="00000500000000000000" pitchFamily="2" charset="-52"/>
              </a:rPr>
              <a:t>    </a:t>
            </a:r>
            <a:r>
              <a:rPr lang="en-US" sz="2400" dirty="0" err="1">
                <a:latin typeface="Exo 2" panose="00000500000000000000" pitchFamily="2" charset="-52"/>
              </a:rPr>
              <a:t>System.out.println</a:t>
            </a:r>
            <a:r>
              <a:rPr lang="en-US" sz="2400" dirty="0">
                <a:latin typeface="Exo 2" panose="00000500000000000000" pitchFamily="2" charset="-52"/>
              </a:rPr>
              <a:t>(</a:t>
            </a:r>
            <a:r>
              <a:rPr lang="en-US" sz="2400" dirty="0" err="1">
                <a:latin typeface="Exo 2" panose="00000500000000000000" pitchFamily="2" charset="-52"/>
              </a:rPr>
              <a:t>ex.getMessage</a:t>
            </a:r>
            <a:r>
              <a:rPr lang="en-US" sz="2400" dirty="0">
                <a:latin typeface="Exo 2" panose="00000500000000000000" pitchFamily="2" charset="-52"/>
              </a:rPr>
              <a:t>());</a:t>
            </a:r>
          </a:p>
          <a:p>
            <a:r>
              <a:rPr lang="en-US" sz="2400" dirty="0">
                <a:latin typeface="Exo 2" panose="00000500000000000000" pitchFamily="2" charset="-52"/>
              </a:rPr>
              <a:t>}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xmlns="" id="{DA50B600-A805-4643-9DAC-CB93D990650D}"/>
              </a:ext>
            </a:extLst>
          </p:cNvPr>
          <p:cNvSpPr/>
          <p:nvPr/>
        </p:nvSpPr>
        <p:spPr>
          <a:xfrm>
            <a:off x="733807" y="3140041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8B5351F-179B-49F5-AF18-BBDA3800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9595" y="6367106"/>
            <a:ext cx="2743200" cy="365125"/>
          </a:xfrm>
        </p:spPr>
        <p:txBody>
          <a:bodyPr/>
          <a:lstStyle/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7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29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:a16="http://schemas.microsoft.com/office/drawing/2014/main" xmlns="" id="{5CA47714-A5D2-49F9-AAB2-449E1164A452}"/>
              </a:ext>
            </a:extLst>
          </p:cNvPr>
          <p:cNvSpPr/>
          <p:nvPr/>
        </p:nvSpPr>
        <p:spPr>
          <a:xfrm>
            <a:off x="2062710" y="-682978"/>
            <a:ext cx="8138566" cy="8138566"/>
          </a:xfrm>
          <a:prstGeom prst="ellipse">
            <a:avLst/>
          </a:prstGeom>
          <a:solidFill>
            <a:schemeClr val="bg1"/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F5DF4C8-0FDE-4B70-81EE-5A9B8C9E5CB8}"/>
              </a:ext>
            </a:extLst>
          </p:cNvPr>
          <p:cNvSpPr txBox="1"/>
          <p:nvPr/>
        </p:nvSpPr>
        <p:spPr>
          <a:xfrm>
            <a:off x="2373755" y="5385099"/>
            <a:ext cx="170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Exo 2" panose="00000500000000000000" pitchFamily="2" charset="-52"/>
              </a:rPr>
              <a:t>API</a:t>
            </a:r>
            <a:endParaRPr lang="ru-RU" sz="36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xmlns="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xmlns="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xmlns="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xmlns="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xmlns="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121774D-1DD4-4523-8877-C61387EA6E72}"/>
              </a:ext>
            </a:extLst>
          </p:cNvPr>
          <p:cNvSpPr txBox="1"/>
          <p:nvPr/>
        </p:nvSpPr>
        <p:spPr>
          <a:xfrm>
            <a:off x="3769793" y="-200462"/>
            <a:ext cx="4626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latin typeface="Exo 2" panose="00000500000000000000" pitchFamily="2" charset="-52"/>
              </a:rPr>
              <a:t>Класс </a:t>
            </a:r>
            <a:r>
              <a:rPr lang="en-US" sz="4400" dirty="0" err="1">
                <a:latin typeface="Exo 2" panose="00000500000000000000" pitchFamily="2" charset="-52"/>
              </a:rPr>
              <a:t>OutputStream</a:t>
            </a:r>
            <a:endParaRPr lang="ru-RU" sz="4400" dirty="0">
              <a:latin typeface="Exo 2" panose="00000500000000000000" pitchFamily="2" charset="-5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E116D8A-1FF0-46B6-BFD7-740D84B05439}"/>
              </a:ext>
            </a:extLst>
          </p:cNvPr>
          <p:cNvSpPr txBox="1"/>
          <p:nvPr/>
        </p:nvSpPr>
        <p:spPr>
          <a:xfrm>
            <a:off x="2549236" y="1431469"/>
            <a:ext cx="72043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Exo 2" panose="00000500000000000000" pitchFamily="2" charset="-52"/>
              </a:rPr>
              <a:t>String text = "Hello world!"; // </a:t>
            </a:r>
            <a:r>
              <a:rPr lang="ru-RU" sz="2000" dirty="0">
                <a:latin typeface="Exo 2" panose="00000500000000000000" pitchFamily="2" charset="-52"/>
              </a:rPr>
              <a:t>строка для записи</a:t>
            </a:r>
          </a:p>
          <a:p>
            <a:r>
              <a:rPr lang="en-US" sz="2000" dirty="0">
                <a:latin typeface="Exo 2" panose="00000500000000000000" pitchFamily="2" charset="-52"/>
              </a:rPr>
              <a:t>try(</a:t>
            </a:r>
            <a:r>
              <a:rPr lang="en-US" sz="2000" dirty="0" err="1">
                <a:latin typeface="Exo 2" panose="00000500000000000000" pitchFamily="2" charset="-52"/>
              </a:rPr>
              <a:t>FileOutputStream</a:t>
            </a:r>
            <a:r>
              <a:rPr lang="en-US" sz="2000" dirty="0">
                <a:latin typeface="Exo 2" panose="00000500000000000000" pitchFamily="2" charset="-52"/>
              </a:rPr>
              <a:t> </a:t>
            </a:r>
            <a:r>
              <a:rPr lang="en-US" sz="2000" dirty="0" err="1">
                <a:latin typeface="Exo 2" panose="00000500000000000000" pitchFamily="2" charset="-52"/>
              </a:rPr>
              <a:t>fos</a:t>
            </a:r>
            <a:r>
              <a:rPr lang="en-US" sz="2000" dirty="0">
                <a:latin typeface="Exo 2" panose="00000500000000000000" pitchFamily="2" charset="-52"/>
              </a:rPr>
              <a:t> = new </a:t>
            </a:r>
            <a:r>
              <a:rPr lang="en-US" sz="2000" dirty="0" err="1">
                <a:latin typeface="Exo 2" panose="00000500000000000000" pitchFamily="2" charset="-52"/>
              </a:rPr>
              <a:t>FileOutputStream</a:t>
            </a:r>
            <a:r>
              <a:rPr lang="en-US" sz="2000" dirty="0">
                <a:latin typeface="Exo 2" panose="00000500000000000000" pitchFamily="2" charset="-52"/>
              </a:rPr>
              <a:t>("C:/</a:t>
            </a:r>
            <a:r>
              <a:rPr lang="en-US" sz="2000" dirty="0" err="1">
                <a:latin typeface="Exo 2" panose="00000500000000000000" pitchFamily="2" charset="-52"/>
              </a:rPr>
              <a:t>javarush</a:t>
            </a:r>
            <a:r>
              <a:rPr lang="en-US" sz="2000" dirty="0">
                <a:latin typeface="Exo 2" panose="00000500000000000000" pitchFamily="2" charset="-52"/>
              </a:rPr>
              <a:t>/file.txt")){</a:t>
            </a:r>
          </a:p>
          <a:p>
            <a:r>
              <a:rPr lang="en-US" sz="2000" dirty="0">
                <a:latin typeface="Exo 2" panose="00000500000000000000" pitchFamily="2" charset="-52"/>
              </a:rPr>
              <a:t>    // </a:t>
            </a:r>
            <a:r>
              <a:rPr lang="ru-RU" sz="2000" dirty="0">
                <a:latin typeface="Exo 2" panose="00000500000000000000" pitchFamily="2" charset="-52"/>
              </a:rPr>
              <a:t>переводим нашу строку в байты</a:t>
            </a:r>
          </a:p>
          <a:p>
            <a:r>
              <a:rPr lang="ru-RU" sz="2000" dirty="0">
                <a:latin typeface="Exo 2" panose="00000500000000000000" pitchFamily="2" charset="-52"/>
              </a:rPr>
              <a:t>    </a:t>
            </a:r>
            <a:r>
              <a:rPr lang="en-US" sz="2000" dirty="0">
                <a:latin typeface="Exo 2" panose="00000500000000000000" pitchFamily="2" charset="-52"/>
              </a:rPr>
              <a:t>byte[] buffer = </a:t>
            </a:r>
            <a:r>
              <a:rPr lang="en-US" sz="2000" dirty="0" err="1">
                <a:latin typeface="Exo 2" panose="00000500000000000000" pitchFamily="2" charset="-52"/>
              </a:rPr>
              <a:t>text.getBytes</a:t>
            </a:r>
            <a:r>
              <a:rPr lang="en-US" sz="2000" dirty="0">
                <a:latin typeface="Exo 2" panose="00000500000000000000" pitchFamily="2" charset="-52"/>
              </a:rPr>
              <a:t>();</a:t>
            </a:r>
          </a:p>
          <a:p>
            <a:r>
              <a:rPr lang="en-US" sz="2000" dirty="0">
                <a:latin typeface="Exo 2" panose="00000500000000000000" pitchFamily="2" charset="-52"/>
              </a:rPr>
              <a:t>    </a:t>
            </a:r>
            <a:r>
              <a:rPr lang="en-US" sz="2000" dirty="0" err="1">
                <a:latin typeface="Exo 2" panose="00000500000000000000" pitchFamily="2" charset="-52"/>
              </a:rPr>
              <a:t>fos.write</a:t>
            </a:r>
            <a:r>
              <a:rPr lang="en-US" sz="2000" dirty="0">
                <a:latin typeface="Exo 2" panose="00000500000000000000" pitchFamily="2" charset="-52"/>
              </a:rPr>
              <a:t>(buffer, 0, </a:t>
            </a:r>
            <a:r>
              <a:rPr lang="en-US" sz="2000" dirty="0" err="1">
                <a:latin typeface="Exo 2" panose="00000500000000000000" pitchFamily="2" charset="-52"/>
              </a:rPr>
              <a:t>buffer.length</a:t>
            </a:r>
            <a:r>
              <a:rPr lang="en-US" sz="2000" dirty="0">
                <a:latin typeface="Exo 2" panose="00000500000000000000" pitchFamily="2" charset="-52"/>
              </a:rPr>
              <a:t>);</a:t>
            </a:r>
          </a:p>
          <a:p>
            <a:r>
              <a:rPr lang="en-US" sz="2000" dirty="0">
                <a:latin typeface="Exo 2" panose="00000500000000000000" pitchFamily="2" charset="-52"/>
              </a:rPr>
              <a:t>    </a:t>
            </a:r>
            <a:r>
              <a:rPr lang="en-US" sz="2000" dirty="0" err="1">
                <a:latin typeface="Exo 2" panose="00000500000000000000" pitchFamily="2" charset="-52"/>
              </a:rPr>
              <a:t>System.out.println</a:t>
            </a:r>
            <a:r>
              <a:rPr lang="en-US" sz="2000" dirty="0">
                <a:latin typeface="Exo 2" panose="00000500000000000000" pitchFamily="2" charset="-52"/>
              </a:rPr>
              <a:t>("The file has been written");</a:t>
            </a:r>
          </a:p>
          <a:p>
            <a:r>
              <a:rPr lang="en-US" sz="2000" dirty="0">
                <a:latin typeface="Exo 2" panose="00000500000000000000" pitchFamily="2" charset="-52"/>
              </a:rPr>
              <a:t>} catch(</a:t>
            </a:r>
            <a:r>
              <a:rPr lang="en-US" sz="2000" dirty="0" err="1">
                <a:latin typeface="Exo 2" panose="00000500000000000000" pitchFamily="2" charset="-52"/>
              </a:rPr>
              <a:t>IOException</a:t>
            </a:r>
            <a:r>
              <a:rPr lang="en-US" sz="2000" dirty="0">
                <a:latin typeface="Exo 2" panose="00000500000000000000" pitchFamily="2" charset="-52"/>
              </a:rPr>
              <a:t> ex){</a:t>
            </a:r>
          </a:p>
          <a:p>
            <a:r>
              <a:rPr lang="en-US" sz="2000" dirty="0">
                <a:latin typeface="Exo 2" panose="00000500000000000000" pitchFamily="2" charset="-52"/>
              </a:rPr>
              <a:t>    </a:t>
            </a:r>
            <a:r>
              <a:rPr lang="en-US" sz="2000" dirty="0" err="1">
                <a:latin typeface="Exo 2" panose="00000500000000000000" pitchFamily="2" charset="-52"/>
              </a:rPr>
              <a:t>System.out.println</a:t>
            </a:r>
            <a:r>
              <a:rPr lang="en-US" sz="2000" dirty="0">
                <a:latin typeface="Exo 2" panose="00000500000000000000" pitchFamily="2" charset="-52"/>
              </a:rPr>
              <a:t>(</a:t>
            </a:r>
            <a:r>
              <a:rPr lang="en-US" sz="2000" dirty="0" err="1">
                <a:latin typeface="Exo 2" panose="00000500000000000000" pitchFamily="2" charset="-52"/>
              </a:rPr>
              <a:t>ex.getMessage</a:t>
            </a:r>
            <a:r>
              <a:rPr lang="en-US" sz="2000" dirty="0">
                <a:latin typeface="Exo 2" panose="00000500000000000000" pitchFamily="2" charset="-52"/>
              </a:rPr>
              <a:t>());</a:t>
            </a:r>
          </a:p>
          <a:p>
            <a:r>
              <a:rPr lang="en-US" sz="2000" dirty="0">
                <a:latin typeface="Exo 2" panose="00000500000000000000" pitchFamily="2" charset="-52"/>
              </a:rPr>
              <a:t>}</a:t>
            </a: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xmlns="" id="{52E75C8E-72F2-48C1-8CF2-7779C02DBE44}"/>
              </a:ext>
            </a:extLst>
          </p:cNvPr>
          <p:cNvSpPr/>
          <p:nvPr/>
        </p:nvSpPr>
        <p:spPr>
          <a:xfrm>
            <a:off x="689292" y="2312723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102A3C17-1F79-428D-8196-408403BAE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4264" y="6367106"/>
            <a:ext cx="2743200" cy="365125"/>
          </a:xfrm>
        </p:spPr>
        <p:txBody>
          <a:bodyPr/>
          <a:lstStyle/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8</a:t>
            </a:fld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19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>
            <a:extLst>
              <a:ext uri="{FF2B5EF4-FFF2-40B4-BE49-F238E27FC236}">
                <a16:creationId xmlns:a16="http://schemas.microsoft.com/office/drawing/2014/main" xmlns="" id="{5CA47714-A5D2-49F9-AAB2-449E1164A452}"/>
              </a:ext>
            </a:extLst>
          </p:cNvPr>
          <p:cNvSpPr/>
          <p:nvPr/>
        </p:nvSpPr>
        <p:spPr>
          <a:xfrm>
            <a:off x="1686375" y="-696833"/>
            <a:ext cx="9092461" cy="8138566"/>
          </a:xfrm>
          <a:prstGeom prst="ellipse">
            <a:avLst/>
          </a:prstGeom>
          <a:solidFill>
            <a:srgbClr val="0FB4E7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xmlns="" id="{8E2E91A3-75DB-42AA-B47E-A2C0CE85D318}"/>
              </a:ext>
            </a:extLst>
          </p:cNvPr>
          <p:cNvSpPr/>
          <p:nvPr/>
        </p:nvSpPr>
        <p:spPr>
          <a:xfrm>
            <a:off x="10622126" y="4218447"/>
            <a:ext cx="1103565" cy="1103565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xmlns="" id="{BB9CE6ED-F55C-46DD-AFFC-211C01CC726C}"/>
              </a:ext>
            </a:extLst>
          </p:cNvPr>
          <p:cNvSpPr/>
          <p:nvPr/>
        </p:nvSpPr>
        <p:spPr>
          <a:xfrm>
            <a:off x="154536" y="6140450"/>
            <a:ext cx="818438" cy="81843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xmlns="" id="{311A629B-E970-4E3A-B578-F130158A98BD}"/>
              </a:ext>
            </a:extLst>
          </p:cNvPr>
          <p:cNvSpPr/>
          <p:nvPr/>
        </p:nvSpPr>
        <p:spPr>
          <a:xfrm>
            <a:off x="-447619" y="-391593"/>
            <a:ext cx="1483793" cy="1483793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xmlns="" id="{CD47B180-9407-472F-AD26-02AE35419987}"/>
              </a:ext>
            </a:extLst>
          </p:cNvPr>
          <p:cNvSpPr/>
          <p:nvPr/>
        </p:nvSpPr>
        <p:spPr>
          <a:xfrm>
            <a:off x="9960260" y="-495300"/>
            <a:ext cx="1321870" cy="13218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xmlns="" id="{0124F562-6A15-420D-95A4-51B841DCC7EE}"/>
              </a:ext>
            </a:extLst>
          </p:cNvPr>
          <p:cNvSpPr/>
          <p:nvPr/>
        </p:nvSpPr>
        <p:spPr>
          <a:xfrm>
            <a:off x="11530179" y="1672839"/>
            <a:ext cx="826921" cy="82692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121774D-1DD4-4523-8877-C61387EA6E72}"/>
              </a:ext>
            </a:extLst>
          </p:cNvPr>
          <p:cNvSpPr txBox="1"/>
          <p:nvPr/>
        </p:nvSpPr>
        <p:spPr>
          <a:xfrm>
            <a:off x="3514348" y="-163046"/>
            <a:ext cx="5235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latin typeface="Exo 2" panose="00000500000000000000" pitchFamily="2" charset="-52"/>
              </a:rPr>
              <a:t>Классы </a:t>
            </a:r>
            <a:endParaRPr lang="en-US" sz="3600" dirty="0" smtClean="0">
              <a:solidFill>
                <a:schemeClr val="bg1"/>
              </a:solidFill>
              <a:latin typeface="Exo 2" panose="00000500000000000000" pitchFamily="2" charset="-52"/>
            </a:endParaRPr>
          </a:p>
          <a:p>
            <a:pPr algn="ctr"/>
            <a:r>
              <a:rPr lang="en-US" sz="3600" dirty="0" smtClean="0">
                <a:solidFill>
                  <a:schemeClr val="bg1"/>
                </a:solidFill>
                <a:latin typeface="Exo 2" panose="00000500000000000000" pitchFamily="2" charset="-52"/>
              </a:rPr>
              <a:t>Reader </a:t>
            </a:r>
            <a:r>
              <a:rPr lang="ru-RU" sz="3600" dirty="0">
                <a:solidFill>
                  <a:schemeClr val="bg1"/>
                </a:solidFill>
                <a:latin typeface="Exo 2" panose="00000500000000000000" pitchFamily="2" charset="-52"/>
              </a:rPr>
              <a:t>и </a:t>
            </a:r>
            <a:r>
              <a:rPr lang="en-US" sz="3600" dirty="0">
                <a:solidFill>
                  <a:schemeClr val="bg1"/>
                </a:solidFill>
                <a:latin typeface="Exo 2" panose="00000500000000000000" pitchFamily="2" charset="-52"/>
              </a:rPr>
              <a:t>Writer</a:t>
            </a:r>
            <a:endParaRPr lang="ru-RU" sz="36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E116D8A-1FF0-46B6-BFD7-740D84B05439}"/>
              </a:ext>
            </a:extLst>
          </p:cNvPr>
          <p:cNvSpPr txBox="1"/>
          <p:nvPr/>
        </p:nvSpPr>
        <p:spPr>
          <a:xfrm>
            <a:off x="2659007" y="858422"/>
            <a:ext cx="851490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xo 2" panose="00000500000000000000" pitchFamily="2" charset="-52"/>
              </a:rPr>
              <a:t>String </a:t>
            </a:r>
            <a:r>
              <a:rPr lang="en-US" dirty="0" err="1">
                <a:latin typeface="Exo 2" panose="00000500000000000000" pitchFamily="2" charset="-52"/>
              </a:rPr>
              <a:t>fileName</a:t>
            </a:r>
            <a:r>
              <a:rPr lang="en-US" dirty="0">
                <a:latin typeface="Exo 2" panose="00000500000000000000" pitchFamily="2" charset="-52"/>
              </a:rPr>
              <a:t> = "c:/javarush/Example.txt";</a:t>
            </a:r>
          </a:p>
          <a:p>
            <a:r>
              <a:rPr lang="en-US" dirty="0">
                <a:latin typeface="Exo 2" panose="00000500000000000000" pitchFamily="2" charset="-52"/>
              </a:rPr>
              <a:t>// </a:t>
            </a:r>
            <a:r>
              <a:rPr lang="ru-RU" dirty="0">
                <a:latin typeface="Exo 2" panose="00000500000000000000" pitchFamily="2" charset="-52"/>
              </a:rPr>
              <a:t>Создание объекта </a:t>
            </a:r>
            <a:r>
              <a:rPr lang="en-US" dirty="0" err="1">
                <a:latin typeface="Exo 2" panose="00000500000000000000" pitchFamily="2" charset="-52"/>
              </a:rPr>
              <a:t>FileWriter</a:t>
            </a:r>
            <a:endParaRPr lang="en-US" dirty="0">
              <a:latin typeface="Exo 2" panose="00000500000000000000" pitchFamily="2" charset="-52"/>
            </a:endParaRPr>
          </a:p>
          <a:p>
            <a:r>
              <a:rPr lang="en-US" dirty="0">
                <a:latin typeface="Exo 2" panose="00000500000000000000" pitchFamily="2" charset="-52"/>
              </a:rPr>
              <a:t>try (</a:t>
            </a:r>
            <a:r>
              <a:rPr lang="en-US" dirty="0" err="1">
                <a:latin typeface="Exo 2" panose="00000500000000000000" pitchFamily="2" charset="-52"/>
              </a:rPr>
              <a:t>FileWriter</a:t>
            </a:r>
            <a:r>
              <a:rPr lang="en-US" dirty="0">
                <a:latin typeface="Exo 2" panose="00000500000000000000" pitchFamily="2" charset="-52"/>
              </a:rPr>
              <a:t> writer = new </a:t>
            </a:r>
            <a:r>
              <a:rPr lang="en-US" dirty="0" err="1">
                <a:latin typeface="Exo 2" panose="00000500000000000000" pitchFamily="2" charset="-52"/>
              </a:rPr>
              <a:t>FileWriter</a:t>
            </a:r>
            <a:r>
              <a:rPr lang="en-US" dirty="0">
                <a:latin typeface="Exo 2" panose="00000500000000000000" pitchFamily="2" charset="-52"/>
              </a:rPr>
              <a:t>(</a:t>
            </a:r>
            <a:r>
              <a:rPr lang="en-US" dirty="0" err="1">
                <a:latin typeface="Exo 2" panose="00000500000000000000" pitchFamily="2" charset="-52"/>
              </a:rPr>
              <a:t>fileName</a:t>
            </a:r>
            <a:r>
              <a:rPr lang="en-US" dirty="0">
                <a:latin typeface="Exo 2" panose="00000500000000000000" pitchFamily="2" charset="-52"/>
              </a:rPr>
              <a:t>)) {</a:t>
            </a:r>
          </a:p>
          <a:p>
            <a:r>
              <a:rPr lang="en-US" dirty="0">
                <a:latin typeface="Exo 2" panose="00000500000000000000" pitchFamily="2" charset="-52"/>
              </a:rPr>
              <a:t>    // </a:t>
            </a:r>
            <a:r>
              <a:rPr lang="ru-RU" dirty="0">
                <a:latin typeface="Exo 2" panose="00000500000000000000" pitchFamily="2" charset="-52"/>
              </a:rPr>
              <a:t>Запись содержимого в файл</a:t>
            </a:r>
          </a:p>
          <a:p>
            <a:r>
              <a:rPr lang="ru-RU" dirty="0">
                <a:latin typeface="Exo 2" panose="00000500000000000000" pitchFamily="2" charset="-52"/>
              </a:rPr>
              <a:t>    </a:t>
            </a:r>
            <a:r>
              <a:rPr lang="en-US" dirty="0" err="1">
                <a:latin typeface="Exo 2" panose="00000500000000000000" pitchFamily="2" charset="-52"/>
              </a:rPr>
              <a:t>writer.write</a:t>
            </a:r>
            <a:r>
              <a:rPr lang="en-US" dirty="0">
                <a:latin typeface="Exo 2" panose="00000500000000000000" pitchFamily="2" charset="-52"/>
              </a:rPr>
              <a:t>("</a:t>
            </a:r>
            <a:r>
              <a:rPr lang="ru-RU" dirty="0">
                <a:latin typeface="Exo 2" panose="00000500000000000000" pitchFamily="2" charset="-52"/>
              </a:rPr>
              <a:t>Это простой пример,\</a:t>
            </a:r>
            <a:r>
              <a:rPr lang="en-US" dirty="0">
                <a:latin typeface="Exo 2" panose="00000500000000000000" pitchFamily="2" charset="-52"/>
              </a:rPr>
              <a:t>n </a:t>
            </a:r>
            <a:r>
              <a:rPr lang="ru-RU" dirty="0">
                <a:latin typeface="Exo 2" panose="00000500000000000000" pitchFamily="2" charset="-52"/>
              </a:rPr>
              <a:t>в котором мы осуществляем\</a:t>
            </a:r>
            <a:r>
              <a:rPr lang="en-US" dirty="0">
                <a:latin typeface="Exo 2" panose="00000500000000000000" pitchFamily="2" charset="-52"/>
              </a:rPr>
              <a:t>n </a:t>
            </a:r>
            <a:r>
              <a:rPr lang="ru-RU" dirty="0">
                <a:latin typeface="Exo 2" panose="00000500000000000000" pitchFamily="2" charset="-52"/>
              </a:rPr>
              <a:t>с помощью языка </a:t>
            </a:r>
            <a:r>
              <a:rPr lang="en-US" dirty="0">
                <a:latin typeface="Exo 2" panose="00000500000000000000" pitchFamily="2" charset="-52"/>
              </a:rPr>
              <a:t>Java\n </a:t>
            </a:r>
            <a:r>
              <a:rPr lang="ru-RU" dirty="0">
                <a:latin typeface="Exo 2" panose="00000500000000000000" pitchFamily="2" charset="-52"/>
              </a:rPr>
              <a:t>запись в файл\</a:t>
            </a:r>
            <a:r>
              <a:rPr lang="en-US" dirty="0">
                <a:latin typeface="Exo 2" panose="00000500000000000000" pitchFamily="2" charset="-52"/>
              </a:rPr>
              <a:t>n </a:t>
            </a:r>
            <a:r>
              <a:rPr lang="ru-RU" dirty="0">
                <a:latin typeface="Exo 2" panose="00000500000000000000" pitchFamily="2" charset="-52"/>
              </a:rPr>
              <a:t>и чтение из файла\</a:t>
            </a:r>
            <a:r>
              <a:rPr lang="en-US" dirty="0">
                <a:latin typeface="Exo 2" panose="00000500000000000000" pitchFamily="2" charset="-52"/>
              </a:rPr>
              <a:t>n");</a:t>
            </a:r>
          </a:p>
          <a:p>
            <a:r>
              <a:rPr lang="en-US" dirty="0">
                <a:latin typeface="Exo 2" panose="00000500000000000000" pitchFamily="2" charset="-52"/>
              </a:rPr>
              <a:t>    </a:t>
            </a:r>
            <a:r>
              <a:rPr lang="en-US" dirty="0" err="1">
                <a:latin typeface="Exo 2" panose="00000500000000000000" pitchFamily="2" charset="-52"/>
              </a:rPr>
              <a:t>writer.flush</a:t>
            </a:r>
            <a:r>
              <a:rPr lang="en-US" dirty="0">
                <a:latin typeface="Exo 2" panose="00000500000000000000" pitchFamily="2" charset="-52"/>
              </a:rPr>
              <a:t>();</a:t>
            </a:r>
          </a:p>
          <a:p>
            <a:r>
              <a:rPr lang="en-US" dirty="0">
                <a:latin typeface="Exo 2" panose="00000500000000000000" pitchFamily="2" charset="-52"/>
              </a:rPr>
              <a:t>} catch (</a:t>
            </a:r>
            <a:r>
              <a:rPr lang="en-US" dirty="0" err="1">
                <a:latin typeface="Exo 2" panose="00000500000000000000" pitchFamily="2" charset="-52"/>
              </a:rPr>
              <a:t>IOException</a:t>
            </a:r>
            <a:r>
              <a:rPr lang="en-US" dirty="0">
                <a:latin typeface="Exo 2" panose="00000500000000000000" pitchFamily="2" charset="-52"/>
              </a:rPr>
              <a:t> e) {</a:t>
            </a:r>
          </a:p>
          <a:p>
            <a:r>
              <a:rPr lang="en-US" dirty="0">
                <a:latin typeface="Exo 2" panose="00000500000000000000" pitchFamily="2" charset="-52"/>
              </a:rPr>
              <a:t>    </a:t>
            </a:r>
            <a:r>
              <a:rPr lang="en-US" dirty="0" err="1">
                <a:latin typeface="Exo 2" panose="00000500000000000000" pitchFamily="2" charset="-52"/>
              </a:rPr>
              <a:t>e.printStackTrace</a:t>
            </a:r>
            <a:r>
              <a:rPr lang="en-US" dirty="0" smtClean="0">
                <a:latin typeface="Exo 2" panose="00000500000000000000" pitchFamily="2" charset="-52"/>
              </a:rPr>
              <a:t>();}</a:t>
            </a:r>
            <a:endParaRPr lang="en-US" dirty="0">
              <a:latin typeface="Exo 2" panose="00000500000000000000" pitchFamily="2" charset="-52"/>
            </a:endParaRPr>
          </a:p>
          <a:p>
            <a:r>
              <a:rPr lang="en-US" dirty="0">
                <a:latin typeface="Exo 2" panose="00000500000000000000" pitchFamily="2" charset="-52"/>
              </a:rPr>
              <a:t>// </a:t>
            </a:r>
            <a:r>
              <a:rPr lang="ru-RU" dirty="0">
                <a:latin typeface="Exo 2" panose="00000500000000000000" pitchFamily="2" charset="-52"/>
              </a:rPr>
              <a:t>Создание объекта </a:t>
            </a:r>
            <a:r>
              <a:rPr lang="en-US" dirty="0" err="1">
                <a:latin typeface="Exo 2" panose="00000500000000000000" pitchFamily="2" charset="-52"/>
              </a:rPr>
              <a:t>FileReader</a:t>
            </a:r>
            <a:endParaRPr lang="en-US" dirty="0">
              <a:latin typeface="Exo 2" panose="00000500000000000000" pitchFamily="2" charset="-52"/>
            </a:endParaRPr>
          </a:p>
          <a:p>
            <a:r>
              <a:rPr lang="en-US" dirty="0">
                <a:latin typeface="Exo 2" panose="00000500000000000000" pitchFamily="2" charset="-52"/>
              </a:rPr>
              <a:t>try (</a:t>
            </a:r>
            <a:r>
              <a:rPr lang="en-US" dirty="0" err="1">
                <a:latin typeface="Exo 2" panose="00000500000000000000" pitchFamily="2" charset="-52"/>
              </a:rPr>
              <a:t>FileReader</a:t>
            </a:r>
            <a:r>
              <a:rPr lang="en-US" dirty="0">
                <a:latin typeface="Exo 2" panose="00000500000000000000" pitchFamily="2" charset="-52"/>
              </a:rPr>
              <a:t> </a:t>
            </a:r>
            <a:r>
              <a:rPr lang="en-US" dirty="0" err="1">
                <a:latin typeface="Exo 2" panose="00000500000000000000" pitchFamily="2" charset="-52"/>
              </a:rPr>
              <a:t>fr</a:t>
            </a:r>
            <a:r>
              <a:rPr lang="en-US" dirty="0">
                <a:latin typeface="Exo 2" panose="00000500000000000000" pitchFamily="2" charset="-52"/>
              </a:rPr>
              <a:t> = new </a:t>
            </a:r>
            <a:r>
              <a:rPr lang="en-US" dirty="0" err="1">
                <a:latin typeface="Exo 2" panose="00000500000000000000" pitchFamily="2" charset="-52"/>
              </a:rPr>
              <a:t>FileReader</a:t>
            </a:r>
            <a:r>
              <a:rPr lang="en-US" dirty="0">
                <a:latin typeface="Exo 2" panose="00000500000000000000" pitchFamily="2" charset="-52"/>
              </a:rPr>
              <a:t>(</a:t>
            </a:r>
            <a:r>
              <a:rPr lang="en-US" dirty="0" err="1">
                <a:latin typeface="Exo 2" panose="00000500000000000000" pitchFamily="2" charset="-52"/>
              </a:rPr>
              <a:t>fileName</a:t>
            </a:r>
            <a:r>
              <a:rPr lang="en-US" dirty="0">
                <a:latin typeface="Exo 2" panose="00000500000000000000" pitchFamily="2" charset="-52"/>
              </a:rPr>
              <a:t>)) {</a:t>
            </a:r>
          </a:p>
          <a:p>
            <a:r>
              <a:rPr lang="en-US" dirty="0">
                <a:latin typeface="Exo 2" panose="00000500000000000000" pitchFamily="2" charset="-52"/>
              </a:rPr>
              <a:t>    char[] a = new char[200];// </a:t>
            </a:r>
            <a:r>
              <a:rPr lang="ru-RU" dirty="0">
                <a:latin typeface="Exo 2" panose="00000500000000000000" pitchFamily="2" charset="-52"/>
              </a:rPr>
              <a:t>Количество символов, которое будем считывать</a:t>
            </a:r>
          </a:p>
          <a:p>
            <a:r>
              <a:rPr lang="ru-RU" dirty="0">
                <a:latin typeface="Exo 2" panose="00000500000000000000" pitchFamily="2" charset="-52"/>
              </a:rPr>
              <a:t>    </a:t>
            </a:r>
            <a:r>
              <a:rPr lang="en-US" dirty="0" err="1">
                <a:latin typeface="Exo 2" panose="00000500000000000000" pitchFamily="2" charset="-52"/>
              </a:rPr>
              <a:t>fr.read</a:t>
            </a:r>
            <a:r>
              <a:rPr lang="en-US" dirty="0">
                <a:latin typeface="Exo 2" panose="00000500000000000000" pitchFamily="2" charset="-52"/>
              </a:rPr>
              <a:t>(a);   // </a:t>
            </a:r>
            <a:r>
              <a:rPr lang="ru-RU" dirty="0">
                <a:latin typeface="Exo 2" panose="00000500000000000000" pitchFamily="2" charset="-52"/>
              </a:rPr>
              <a:t>Чтение содержимого в массив</a:t>
            </a:r>
          </a:p>
          <a:p>
            <a:r>
              <a:rPr lang="ru-RU" dirty="0">
                <a:latin typeface="Exo 2" panose="00000500000000000000" pitchFamily="2" charset="-52"/>
              </a:rPr>
              <a:t>    </a:t>
            </a:r>
            <a:r>
              <a:rPr lang="en-US" dirty="0">
                <a:latin typeface="Exo 2" panose="00000500000000000000" pitchFamily="2" charset="-52"/>
              </a:rPr>
              <a:t>for (char c : a) {</a:t>
            </a:r>
          </a:p>
          <a:p>
            <a:r>
              <a:rPr lang="en-US" dirty="0">
                <a:latin typeface="Exo 2" panose="00000500000000000000" pitchFamily="2" charset="-52"/>
              </a:rPr>
              <a:t>        </a:t>
            </a:r>
            <a:r>
              <a:rPr lang="en-US" dirty="0" err="1">
                <a:latin typeface="Exo 2" panose="00000500000000000000" pitchFamily="2" charset="-52"/>
              </a:rPr>
              <a:t>System.out.print</a:t>
            </a:r>
            <a:r>
              <a:rPr lang="en-US" dirty="0">
                <a:latin typeface="Exo 2" panose="00000500000000000000" pitchFamily="2" charset="-52"/>
              </a:rPr>
              <a:t>(c); // </a:t>
            </a:r>
            <a:r>
              <a:rPr lang="ru-RU" dirty="0">
                <a:latin typeface="Exo 2" panose="00000500000000000000" pitchFamily="2" charset="-52"/>
              </a:rPr>
              <a:t>Вывод символов один за другими</a:t>
            </a:r>
          </a:p>
          <a:p>
            <a:r>
              <a:rPr lang="ru-RU" dirty="0">
                <a:latin typeface="Exo 2" panose="00000500000000000000" pitchFamily="2" charset="-52"/>
              </a:rPr>
              <a:t>    }</a:t>
            </a:r>
          </a:p>
          <a:p>
            <a:r>
              <a:rPr lang="ru-RU" dirty="0">
                <a:latin typeface="Exo 2" panose="00000500000000000000" pitchFamily="2" charset="-52"/>
              </a:rPr>
              <a:t>} </a:t>
            </a:r>
            <a:r>
              <a:rPr lang="en-US" dirty="0">
                <a:latin typeface="Exo 2" panose="00000500000000000000" pitchFamily="2" charset="-52"/>
              </a:rPr>
              <a:t>catch (</a:t>
            </a:r>
            <a:r>
              <a:rPr lang="en-US" dirty="0" err="1">
                <a:latin typeface="Exo 2" panose="00000500000000000000" pitchFamily="2" charset="-52"/>
              </a:rPr>
              <a:t>IOException</a:t>
            </a:r>
            <a:r>
              <a:rPr lang="en-US" dirty="0">
                <a:latin typeface="Exo 2" panose="00000500000000000000" pitchFamily="2" charset="-52"/>
              </a:rPr>
              <a:t> e) {</a:t>
            </a:r>
          </a:p>
          <a:p>
            <a:r>
              <a:rPr lang="en-US" dirty="0">
                <a:latin typeface="Exo 2" panose="00000500000000000000" pitchFamily="2" charset="-52"/>
              </a:rPr>
              <a:t>    </a:t>
            </a:r>
            <a:r>
              <a:rPr lang="en-US" dirty="0" err="1">
                <a:latin typeface="Exo 2" panose="00000500000000000000" pitchFamily="2" charset="-52"/>
              </a:rPr>
              <a:t>e.printStackTrace</a:t>
            </a:r>
            <a:r>
              <a:rPr lang="en-US" dirty="0">
                <a:latin typeface="Exo 2" panose="00000500000000000000" pitchFamily="2" charset="-52"/>
              </a:rPr>
              <a:t>();</a:t>
            </a:r>
          </a:p>
          <a:p>
            <a:r>
              <a:rPr lang="en-US" dirty="0">
                <a:latin typeface="Exo 2" panose="00000500000000000000" pitchFamily="2" charset="-52"/>
              </a:rPr>
              <a:t>}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xmlns="" id="{DA50B600-A805-4643-9DAC-CB93D990650D}"/>
              </a:ext>
            </a:extLst>
          </p:cNvPr>
          <p:cNvSpPr/>
          <p:nvPr/>
        </p:nvSpPr>
        <p:spPr>
          <a:xfrm>
            <a:off x="733807" y="3140041"/>
            <a:ext cx="952568" cy="95256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D19C275A-904C-41DC-B0C8-FFE35FE1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0439" y="6367106"/>
            <a:ext cx="2743200" cy="365125"/>
          </a:xfrm>
        </p:spPr>
        <p:txBody>
          <a:bodyPr/>
          <a:lstStyle/>
          <a:p>
            <a:fld id="{0BD05C5E-C984-4F44-AC7B-501241616BCE}" type="slidenum">
              <a:rPr lang="ru-RU" smtClean="0">
                <a:solidFill>
                  <a:schemeClr val="bg1"/>
                </a:solidFill>
              </a:rPr>
              <a:pPr/>
              <a:t>9</a:t>
            </a:fld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64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2874</TotalTime>
  <Words>2012</Words>
  <Application>Microsoft Office PowerPoint</Application>
  <PresentationFormat>Произвольный</PresentationFormat>
  <Paragraphs>571</Paragraphs>
  <Slides>44</Slides>
  <Notes>44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Дарья Перегудова</dc:creator>
  <cp:lastModifiedBy>fresh</cp:lastModifiedBy>
  <cp:revision>133</cp:revision>
  <dcterms:created xsi:type="dcterms:W3CDTF">2021-08-29T12:57:47Z</dcterms:created>
  <dcterms:modified xsi:type="dcterms:W3CDTF">2022-09-21T20:42:00Z</dcterms:modified>
</cp:coreProperties>
</file>