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3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4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2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3.xml" ContentType="application/vnd.openxmlformats-officedocument.theme+xml"/>
  <Override PartName="/ppt/theme/theme2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4" r:id="rId2"/>
    <p:sldMasterId id="2147483686" r:id="rId3"/>
    <p:sldMasterId id="2147483698" r:id="rId4"/>
    <p:sldMasterId id="2147483710" r:id="rId5"/>
    <p:sldMasterId id="2147483722" r:id="rId6"/>
    <p:sldMasterId id="2147483734" r:id="rId7"/>
    <p:sldMasterId id="2147483746" r:id="rId8"/>
    <p:sldMasterId id="2147483758" r:id="rId9"/>
    <p:sldMasterId id="2147483770" r:id="rId10"/>
    <p:sldMasterId id="2147483782" r:id="rId11"/>
    <p:sldMasterId id="2147483794" r:id="rId12"/>
    <p:sldMasterId id="2147483806" r:id="rId13"/>
    <p:sldMasterId id="2147483818" r:id="rId14"/>
    <p:sldMasterId id="2147483830" r:id="rId15"/>
    <p:sldMasterId id="2147483842" r:id="rId16"/>
    <p:sldMasterId id="2147483854" r:id="rId17"/>
    <p:sldMasterId id="2147483866" r:id="rId18"/>
    <p:sldMasterId id="2147483878" r:id="rId19"/>
    <p:sldMasterId id="2147483890" r:id="rId20"/>
    <p:sldMasterId id="2147483902" r:id="rId21"/>
    <p:sldMasterId id="2147483914" r:id="rId22"/>
    <p:sldMasterId id="2147483926" r:id="rId23"/>
  </p:sldMasterIdLst>
  <p:notesMasterIdLst>
    <p:notesMasterId r:id="rId75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05" r:id="rId73"/>
    <p:sldId id="306" r:id="rId7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0" autoAdjust="0"/>
  </p:normalViewPr>
  <p:slideViewPr>
    <p:cSldViewPr snapToGrid="0">
      <p:cViewPr varScale="1">
        <p:scale>
          <a:sx n="96" d="100"/>
          <a:sy n="96" d="100"/>
        </p:scale>
        <p:origin x="-63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9.xml"/><Relationship Id="rId47" Type="http://schemas.openxmlformats.org/officeDocument/2006/relationships/slide" Target="slides/slide24.xml"/><Relationship Id="rId63" Type="http://schemas.openxmlformats.org/officeDocument/2006/relationships/slide" Target="slides/slide40.xml"/><Relationship Id="rId68" Type="http://schemas.openxmlformats.org/officeDocument/2006/relationships/slide" Target="slides/slide45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45" Type="http://schemas.openxmlformats.org/officeDocument/2006/relationships/slide" Target="slides/slide22.xml"/><Relationship Id="rId53" Type="http://schemas.openxmlformats.org/officeDocument/2006/relationships/slide" Target="slides/slide30.xml"/><Relationship Id="rId58" Type="http://schemas.openxmlformats.org/officeDocument/2006/relationships/slide" Target="slides/slide35.xml"/><Relationship Id="rId66" Type="http://schemas.openxmlformats.org/officeDocument/2006/relationships/slide" Target="slides/slide43.xml"/><Relationship Id="rId74" Type="http://schemas.openxmlformats.org/officeDocument/2006/relationships/slide" Target="slides/slide51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slide" Target="slides/slide20.xml"/><Relationship Id="rId48" Type="http://schemas.openxmlformats.org/officeDocument/2006/relationships/slide" Target="slides/slide25.xml"/><Relationship Id="rId56" Type="http://schemas.openxmlformats.org/officeDocument/2006/relationships/slide" Target="slides/slide33.xml"/><Relationship Id="rId64" Type="http://schemas.openxmlformats.org/officeDocument/2006/relationships/slide" Target="slides/slide41.xml"/><Relationship Id="rId69" Type="http://schemas.openxmlformats.org/officeDocument/2006/relationships/slide" Target="slides/slide46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8.xml"/><Relationship Id="rId72" Type="http://schemas.openxmlformats.org/officeDocument/2006/relationships/slide" Target="slides/slide4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46" Type="http://schemas.openxmlformats.org/officeDocument/2006/relationships/slide" Target="slides/slide23.xml"/><Relationship Id="rId59" Type="http://schemas.openxmlformats.org/officeDocument/2006/relationships/slide" Target="slides/slide36.xml"/><Relationship Id="rId67" Type="http://schemas.openxmlformats.org/officeDocument/2006/relationships/slide" Target="slides/slide44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8.xml"/><Relationship Id="rId54" Type="http://schemas.openxmlformats.org/officeDocument/2006/relationships/slide" Target="slides/slide31.xml"/><Relationship Id="rId62" Type="http://schemas.openxmlformats.org/officeDocument/2006/relationships/slide" Target="slides/slide39.xml"/><Relationship Id="rId70" Type="http://schemas.openxmlformats.org/officeDocument/2006/relationships/slide" Target="slides/slide4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49" Type="http://schemas.openxmlformats.org/officeDocument/2006/relationships/slide" Target="slides/slide26.xml"/><Relationship Id="rId57" Type="http://schemas.openxmlformats.org/officeDocument/2006/relationships/slide" Target="slides/slide34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8.xml"/><Relationship Id="rId44" Type="http://schemas.openxmlformats.org/officeDocument/2006/relationships/slide" Target="slides/slide21.xml"/><Relationship Id="rId52" Type="http://schemas.openxmlformats.org/officeDocument/2006/relationships/slide" Target="slides/slide29.xml"/><Relationship Id="rId60" Type="http://schemas.openxmlformats.org/officeDocument/2006/relationships/slide" Target="slides/slide37.xml"/><Relationship Id="rId65" Type="http://schemas.openxmlformats.org/officeDocument/2006/relationships/slide" Target="slides/slide42.xml"/><Relationship Id="rId73" Type="http://schemas.openxmlformats.org/officeDocument/2006/relationships/slide" Target="slides/slide50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6.xml"/><Relationship Id="rId34" Type="http://schemas.openxmlformats.org/officeDocument/2006/relationships/slide" Target="slides/slide11.xml"/><Relationship Id="rId50" Type="http://schemas.openxmlformats.org/officeDocument/2006/relationships/slide" Target="slides/slide27.xml"/><Relationship Id="rId55" Type="http://schemas.openxmlformats.org/officeDocument/2006/relationships/slide" Target="slides/slide32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07995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dd46c06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dd46c06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1" y="389572"/>
            <a:ext cx="8072119" cy="920115"/>
          </a:xfrm>
          <a:prstGeom prst="rect">
            <a:avLst/>
          </a:prstGeo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1673" y="1172909"/>
            <a:ext cx="30346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3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0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1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0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5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4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81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2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1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8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9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12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4.xml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1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Relationship Id="rId1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4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slideLayout" Target="../slideLayouts/slideLayout239.xml"/><Relationship Id="rId11" Type="http://schemas.openxmlformats.org/officeDocument/2006/relationships/slideLayout" Target="../slideLayouts/slideLayout244.xml"/><Relationship Id="rId5" Type="http://schemas.openxmlformats.org/officeDocument/2006/relationships/slideLayout" Target="../slideLayouts/slideLayout238.xml"/><Relationship Id="rId10" Type="http://schemas.openxmlformats.org/officeDocument/2006/relationships/slideLayout" Target="../slideLayouts/slideLayout243.xml"/><Relationship Id="rId4" Type="http://schemas.openxmlformats.org/officeDocument/2006/relationships/slideLayout" Target="../slideLayouts/slideLayout237.xml"/><Relationship Id="rId9" Type="http://schemas.openxmlformats.org/officeDocument/2006/relationships/slideLayout" Target="../slideLayouts/slideLayout242.xml"/><Relationship Id="rId1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flag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36513" y="0"/>
            <a:ext cx="918051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24"/>
          <p:cNvSpPr>
            <a:spLocks noChangeArrowheads="1"/>
          </p:cNvSpPr>
          <p:nvPr/>
        </p:nvSpPr>
        <p:spPr bwMode="auto">
          <a:xfrm>
            <a:off x="0" y="758428"/>
            <a:ext cx="9144000" cy="85725"/>
          </a:xfrm>
          <a:prstGeom prst="rect">
            <a:avLst/>
          </a:prstGeom>
          <a:gradFill rotWithShape="1">
            <a:gsLst>
              <a:gs pos="0">
                <a:srgbClr val="475E76"/>
              </a:gs>
              <a:gs pos="50000">
                <a:srgbClr val="99CCFF"/>
              </a:gs>
              <a:gs pos="100000">
                <a:srgbClr val="475E76"/>
              </a:gs>
            </a:gsLst>
            <a:lin ang="0" scaled="1"/>
          </a:gradFill>
          <a:ln>
            <a:noFill/>
          </a:ln>
          <a:extLst/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Impact" panose="020B0806030902050204" pitchFamily="34" charset="0"/>
              </a:defRPr>
            </a:lvl9pPr>
          </a:lstStyle>
          <a:p>
            <a:pPr eaLnBrk="1" hangingPunct="1">
              <a:defRPr/>
            </a:pPr>
            <a:endParaRPr kumimoji="1" lang="ru-RU" sz="24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34088EA-93D3-4323-B9E2-77C1F94E34D0}"/>
              </a:ext>
            </a:extLst>
          </p:cNvPr>
          <p:cNvSpPr txBox="1"/>
          <p:nvPr/>
        </p:nvSpPr>
        <p:spPr>
          <a:xfrm>
            <a:off x="2510921" y="1032066"/>
            <a:ext cx="3263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Exo 2" panose="00000500000000000000" pitchFamily="2" charset="-52"/>
              </a:rPr>
              <a:t>Лекция </a:t>
            </a:r>
            <a:r>
              <a:rPr lang="ru-RU" sz="4000" dirty="0" smtClean="0">
                <a:solidFill>
                  <a:schemeClr val="tx1"/>
                </a:solidFill>
                <a:latin typeface="Exo 2" panose="00000500000000000000" pitchFamily="2" charset="-52"/>
              </a:rPr>
              <a:t>3</a:t>
            </a:r>
          </a:p>
          <a:p>
            <a:endParaRPr lang="ru-RU" sz="40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D5F9B1F-6209-4550-AE8D-613AC97AD7A0}"/>
              </a:ext>
            </a:extLst>
          </p:cNvPr>
          <p:cNvSpPr txBox="1"/>
          <p:nvPr/>
        </p:nvSpPr>
        <p:spPr>
          <a:xfrm>
            <a:off x="546652" y="1799322"/>
            <a:ext cx="807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tx1"/>
                </a:solidFill>
                <a:latin typeface="Exo 2" panose="00000500000000000000" pitchFamily="2" charset="-52"/>
              </a:rPr>
              <a:t>Реактивное программирование и использование в современной разработке</a:t>
            </a:r>
            <a:endParaRPr lang="ru-RU" sz="3600" dirty="0">
              <a:solidFill>
                <a:schemeClr val="tx1"/>
              </a:solidFill>
              <a:latin typeface="Exo 2" panose="00000500000000000000" pitchFamily="2" charset="-5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err="1"/>
              <a:t>Observer</a:t>
            </a:r>
            <a:r>
              <a:rPr lang="ru-RU" sz="4000" dirty="0"/>
              <a:t> и </a:t>
            </a:r>
            <a:r>
              <a:rPr lang="ru-RU" sz="4000" dirty="0" err="1"/>
              <a:t>observable</a:t>
            </a:r>
            <a:r>
              <a:rPr lang="ru-RU" sz="4000" dirty="0"/>
              <a:t> </a:t>
            </a:r>
            <a:r>
              <a:rPr lang="ru-RU" sz="4000" dirty="0" err="1"/>
              <a:t>pattern</a:t>
            </a:r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ru"/>
          </a:p>
        </p:txBody>
      </p:sp>
      <p:pic>
        <p:nvPicPr>
          <p:cNvPr id="5" name="Рисунок 4" descr="Введение в RxJav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540" y="1269475"/>
            <a:ext cx="4711078" cy="3173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83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/>
              <a:t>Observable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dirty="0" err="1"/>
              <a:t>Observable</a:t>
            </a:r>
            <a:r>
              <a:rPr lang="ru-RU" sz="2800" dirty="0"/>
              <a:t> – первый базовый </a:t>
            </a:r>
            <a:r>
              <a:rPr lang="ru-RU" sz="2800" dirty="0" smtClean="0"/>
              <a:t>тип</a:t>
            </a:r>
          </a:p>
          <a:p>
            <a:pPr marL="114300" indent="0">
              <a:buNone/>
            </a:pPr>
            <a:r>
              <a:rPr lang="ru-RU" sz="2000" dirty="0" smtClean="0"/>
              <a:t>Ключевая </a:t>
            </a:r>
            <a:r>
              <a:rPr lang="ru-RU" sz="2000" dirty="0"/>
              <a:t>перегрузка</a:t>
            </a:r>
            <a:r>
              <a:rPr lang="en-US" sz="2000" dirty="0"/>
              <a:t> 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marL="114300" indent="0">
              <a:buNone/>
            </a:pPr>
            <a:r>
              <a:rPr lang="en-US" sz="2000" b="1" dirty="0" smtClean="0"/>
              <a:t>public</a:t>
            </a:r>
            <a:r>
              <a:rPr lang="en-US" sz="2000" dirty="0" smtClean="0"/>
              <a:t> </a:t>
            </a:r>
            <a:r>
              <a:rPr lang="en-US" sz="2000" b="1" dirty="0" smtClean="0"/>
              <a:t>final</a:t>
            </a:r>
            <a:r>
              <a:rPr lang="en-US" sz="2000" dirty="0" smtClean="0"/>
              <a:t> Subscription </a:t>
            </a:r>
            <a:r>
              <a:rPr lang="en-US" sz="2000" b="1" dirty="0" smtClean="0"/>
              <a:t>subscribe</a:t>
            </a:r>
            <a:r>
              <a:rPr lang="en-US" sz="2000" dirty="0" smtClean="0"/>
              <a:t>(Observer&lt;? </a:t>
            </a:r>
            <a:r>
              <a:rPr lang="en-US" sz="2000" b="1" dirty="0" smtClean="0"/>
              <a:t>super</a:t>
            </a:r>
            <a:r>
              <a:rPr lang="en-US" sz="2000" dirty="0" smtClean="0"/>
              <a:t> T&gt; observer)</a:t>
            </a:r>
            <a:endParaRPr lang="ru-RU" sz="2000" dirty="0" smtClean="0"/>
          </a:p>
          <a:p>
            <a:pPr marL="114300" indent="0">
              <a:buNone/>
            </a:pPr>
            <a:r>
              <a:rPr lang="ru-RU" sz="2000" dirty="0" smtClean="0"/>
              <a:t>Три </a:t>
            </a:r>
            <a:r>
              <a:rPr lang="ru-RU" sz="2000" dirty="0"/>
              <a:t>вида событий:</a:t>
            </a:r>
          </a:p>
          <a:p>
            <a:pPr lvl="0"/>
            <a:r>
              <a:rPr lang="ru-RU" sz="2000" dirty="0"/>
              <a:t>Данные</a:t>
            </a:r>
          </a:p>
          <a:p>
            <a:pPr lvl="0"/>
            <a:r>
              <a:rPr lang="ru-RU" sz="2000" dirty="0"/>
              <a:t>Сигнал о завершении последовательности </a:t>
            </a:r>
            <a:endParaRPr lang="ru-RU" sz="2000" dirty="0" smtClean="0"/>
          </a:p>
          <a:p>
            <a:pPr lvl="0"/>
            <a:r>
              <a:rPr lang="ru-RU" sz="2000" dirty="0" smtClean="0"/>
              <a:t>Ошибку</a:t>
            </a:r>
            <a:r>
              <a:rPr lang="ru-RU" sz="2000" dirty="0"/>
              <a:t>, если последовательность завершилась по причине исключительной </a:t>
            </a:r>
            <a:r>
              <a:rPr lang="ru-RU" sz="2000" dirty="0" smtClean="0"/>
              <a:t>ситуации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1574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 smtClean="0"/>
              <a:t>Observer</a:t>
            </a:r>
            <a:r>
              <a:rPr lang="ru-RU" sz="3600" b="1" dirty="0" smtClean="0"/>
              <a:t>(</a:t>
            </a:r>
            <a:r>
              <a:rPr lang="ru-RU" sz="3600" b="1" dirty="0" err="1" smtClean="0"/>
              <a:t>Subscriber</a:t>
            </a:r>
            <a:r>
              <a:rPr lang="ru-RU" sz="3600" b="1" dirty="0" smtClean="0"/>
              <a:t>)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b="1" dirty="0" err="1"/>
              <a:t>Subscriber</a:t>
            </a:r>
            <a:r>
              <a:rPr lang="ru-RU" sz="2400" b="1" dirty="0"/>
              <a:t> </a:t>
            </a:r>
            <a:r>
              <a:rPr lang="ru-RU" sz="2400" dirty="0"/>
              <a:t>реализует дополнительную функциональность и, как правило, именно его следует использовать для реализации </a:t>
            </a:r>
            <a:r>
              <a:rPr lang="ru-RU" sz="2400" b="1" dirty="0" err="1" smtClean="0"/>
              <a:t>Observer</a:t>
            </a:r>
            <a:endParaRPr lang="ru-RU" sz="2400" b="1" dirty="0" smtClean="0"/>
          </a:p>
          <a:p>
            <a:pPr marL="114300" indent="0">
              <a:buNone/>
            </a:pPr>
            <a:r>
              <a:rPr lang="en-US" sz="2400" i="1" dirty="0"/>
              <a:t>interface Observer&lt;T&gt; {</a:t>
            </a:r>
          </a:p>
          <a:p>
            <a:pPr marL="114300" indent="0">
              <a:buNone/>
            </a:pPr>
            <a:r>
              <a:rPr lang="en-US" sz="2400" i="1" dirty="0"/>
              <a:t>    void </a:t>
            </a:r>
            <a:r>
              <a:rPr lang="en-US" sz="2400" i="1" dirty="0" err="1"/>
              <a:t>onCompleted</a:t>
            </a:r>
            <a:r>
              <a:rPr lang="en-US" sz="2400" i="1" dirty="0"/>
              <a:t>();</a:t>
            </a:r>
          </a:p>
          <a:p>
            <a:pPr marL="114300" indent="0">
              <a:buNone/>
            </a:pPr>
            <a:r>
              <a:rPr lang="en-US" sz="2400" i="1" dirty="0"/>
              <a:t>    void </a:t>
            </a:r>
            <a:r>
              <a:rPr lang="en-US" sz="2400" i="1" dirty="0" err="1"/>
              <a:t>onError</a:t>
            </a:r>
            <a:r>
              <a:rPr lang="en-US" sz="2400" i="1" dirty="0"/>
              <a:t>(</a:t>
            </a:r>
            <a:r>
              <a:rPr lang="en-US" sz="2400" i="1" dirty="0" err="1"/>
              <a:t>java.lang.Throwable</a:t>
            </a:r>
            <a:r>
              <a:rPr lang="en-US" sz="2400" i="1" dirty="0"/>
              <a:t> e);</a:t>
            </a:r>
          </a:p>
          <a:p>
            <a:pPr marL="114300" indent="0">
              <a:buNone/>
            </a:pPr>
            <a:r>
              <a:rPr lang="en-US" sz="2400" i="1" dirty="0"/>
              <a:t>    void </a:t>
            </a:r>
            <a:r>
              <a:rPr lang="en-US" sz="2400" i="1" dirty="0" err="1"/>
              <a:t>onNext</a:t>
            </a:r>
            <a:r>
              <a:rPr lang="en-US" sz="2400" i="1" dirty="0"/>
              <a:t>(T t);</a:t>
            </a:r>
          </a:p>
          <a:p>
            <a:pPr marL="114300" indent="0">
              <a:buNone/>
            </a:pPr>
            <a:r>
              <a:rPr lang="en-US" sz="2400" i="1" dirty="0"/>
              <a:t>}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0672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665922"/>
            <a:ext cx="8520600" cy="3902953"/>
          </a:xfrm>
        </p:spPr>
        <p:txBody>
          <a:bodyPr/>
          <a:lstStyle/>
          <a:p>
            <a:r>
              <a:rPr lang="ru-RU" sz="2800" b="1" dirty="0" err="1" smtClean="0"/>
              <a:t>Subject</a:t>
            </a:r>
            <a:r>
              <a:rPr lang="ru-RU" sz="2800" b="1" dirty="0" smtClean="0"/>
              <a:t> </a:t>
            </a:r>
            <a:r>
              <a:rPr lang="ru-RU" b="1" dirty="0" smtClean="0"/>
              <a:t>- </a:t>
            </a:r>
            <a:r>
              <a:rPr lang="ru-RU" sz="2000" dirty="0" smtClean="0"/>
              <a:t>расширение</a:t>
            </a:r>
            <a:r>
              <a:rPr lang="ru-RU" sz="2000" dirty="0"/>
              <a:t> </a:t>
            </a:r>
            <a:r>
              <a:rPr lang="ru-RU" sz="2000" b="1" dirty="0" err="1"/>
              <a:t>Observable</a:t>
            </a:r>
            <a:r>
              <a:rPr lang="ru-RU" sz="2000" dirty="0"/>
              <a:t>, одновременно реализуя интерфейс </a:t>
            </a:r>
            <a:r>
              <a:rPr lang="ru-RU" sz="2000" dirty="0" err="1"/>
              <a:t>Observer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en-US" sz="2800" b="1" dirty="0" err="1"/>
              <a:t>PublishSubject</a:t>
            </a:r>
            <a:r>
              <a:rPr lang="en-US" dirty="0"/>
              <a:t> </a:t>
            </a:r>
            <a:r>
              <a:rPr lang="ru-RU" dirty="0"/>
              <a:t>– </a:t>
            </a:r>
            <a:r>
              <a:rPr lang="ru-RU" sz="2400" dirty="0"/>
              <a:t>самая простая реализация</a:t>
            </a:r>
            <a:r>
              <a:rPr lang="en-US" sz="2400" dirty="0"/>
              <a:t> </a:t>
            </a:r>
            <a:r>
              <a:rPr lang="en-US" sz="2400" b="1" dirty="0" smtClean="0"/>
              <a:t>Subject</a:t>
            </a:r>
            <a:endParaRPr lang="ru-RU" sz="2400" b="1" dirty="0" smtClean="0"/>
          </a:p>
          <a:p>
            <a:r>
              <a:rPr lang="ru-RU" sz="2400" b="1" dirty="0" err="1" smtClean="0"/>
              <a:t>ReplaySubject</a:t>
            </a:r>
            <a:r>
              <a:rPr lang="ru-RU" sz="2400" b="1" dirty="0" smtClean="0"/>
              <a:t> - </a:t>
            </a:r>
            <a:r>
              <a:rPr lang="ru-RU" sz="2400" dirty="0" smtClean="0"/>
              <a:t>имеет </a:t>
            </a:r>
            <a:r>
              <a:rPr lang="ru-RU" sz="2400" dirty="0"/>
              <a:t>специальную возможность кэшировать все поступившие в него </a:t>
            </a:r>
            <a:r>
              <a:rPr lang="ru-RU" sz="2400" dirty="0" smtClean="0"/>
              <a:t>данные</a:t>
            </a:r>
          </a:p>
          <a:p>
            <a:r>
              <a:rPr lang="ru-RU" sz="2400" b="1" dirty="0" err="1"/>
              <a:t>BehaviorSubject</a:t>
            </a:r>
            <a:r>
              <a:rPr lang="ru-RU" sz="2400" b="1" dirty="0"/>
              <a:t> </a:t>
            </a:r>
            <a:r>
              <a:rPr lang="ru-RU" sz="2400" b="1" dirty="0" smtClean="0"/>
              <a:t>- </a:t>
            </a:r>
            <a:r>
              <a:rPr lang="ru-RU" sz="2400" dirty="0" smtClean="0"/>
              <a:t>хранит </a:t>
            </a:r>
            <a:r>
              <a:rPr lang="ru-RU" sz="2400" dirty="0"/>
              <a:t>только последнее </a:t>
            </a:r>
            <a:r>
              <a:rPr lang="ru-RU" sz="2400" dirty="0" smtClean="0"/>
              <a:t>значение</a:t>
            </a:r>
          </a:p>
          <a:p>
            <a:r>
              <a:rPr lang="ru-RU" sz="2400" b="1" dirty="0" err="1"/>
              <a:t>AsyncSubject</a:t>
            </a:r>
            <a:r>
              <a:rPr lang="ru-RU" sz="2400" b="1" dirty="0"/>
              <a:t> </a:t>
            </a:r>
            <a:r>
              <a:rPr lang="ru-RU" sz="2400" b="1" dirty="0" smtClean="0"/>
              <a:t> - </a:t>
            </a:r>
            <a:r>
              <a:rPr lang="ru-RU" sz="2400" dirty="0" smtClean="0"/>
              <a:t>также </a:t>
            </a:r>
            <a:r>
              <a:rPr lang="ru-RU" sz="2400" dirty="0"/>
              <a:t>хранит последнее значение. </a:t>
            </a:r>
          </a:p>
          <a:p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4945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PublishSubject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667804" cy="2624395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PublishSubject</a:t>
            </a:r>
            <a:r>
              <a:rPr lang="en-US" sz="2000" dirty="0"/>
              <a:t>&lt;Integer&gt; subject = </a:t>
            </a:r>
            <a:endParaRPr lang="ru-RU" sz="2000" dirty="0" smtClean="0"/>
          </a:p>
          <a:p>
            <a:pPr marL="114300" indent="0">
              <a:buNone/>
            </a:pPr>
            <a:r>
              <a:rPr lang="en-US" sz="2000" dirty="0" err="1" smtClean="0"/>
              <a:t>PublishSubject.create</a:t>
            </a:r>
            <a:r>
              <a:rPr lang="en-US" sz="2000" dirty="0"/>
              <a:t>();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subject.onNext</a:t>
            </a:r>
            <a:r>
              <a:rPr lang="en-US" sz="2000" dirty="0"/>
              <a:t>(1);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subject.subscribe</a:t>
            </a:r>
            <a:r>
              <a:rPr lang="en-US" sz="2000" dirty="0"/>
              <a:t>(</a:t>
            </a:r>
            <a:r>
              <a:rPr lang="en-US" sz="2000" dirty="0" err="1"/>
              <a:t>System.out</a:t>
            </a:r>
            <a:r>
              <a:rPr lang="en-US" sz="2000" dirty="0"/>
              <a:t>::</a:t>
            </a:r>
            <a:r>
              <a:rPr lang="en-US" sz="2000" dirty="0" err="1"/>
              <a:t>println</a:t>
            </a:r>
            <a:r>
              <a:rPr lang="en-US" sz="2000" dirty="0"/>
              <a:t>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subject.onNext</a:t>
            </a:r>
            <a:r>
              <a:rPr lang="en-US" sz="2000" dirty="0"/>
              <a:t>(2);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subject.onNext</a:t>
            </a:r>
            <a:r>
              <a:rPr lang="en-US" sz="2000" dirty="0"/>
              <a:t>(3);</a:t>
            </a:r>
          </a:p>
          <a:p>
            <a:pPr marL="11430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subject.onNext</a:t>
            </a:r>
            <a:r>
              <a:rPr lang="en-US" sz="2000" dirty="0"/>
              <a:t>(4);</a:t>
            </a:r>
          </a:p>
          <a:p>
            <a:pPr marL="114300" indent="0">
              <a:buNone/>
            </a:pPr>
            <a:r>
              <a:rPr lang="en-US" sz="2000" dirty="0"/>
              <a:t>}</a:t>
            </a:r>
          </a:p>
          <a:p>
            <a:pPr marL="114300" indent="0">
              <a:buNone/>
            </a:pPr>
            <a:r>
              <a:rPr lang="ru-RU" sz="2000" dirty="0" smtClean="0"/>
              <a:t>                     </a:t>
            </a:r>
            <a:r>
              <a:rPr lang="ru-RU" sz="2400" dirty="0" smtClean="0"/>
              <a:t>Вывод: 2,3,4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smtClean="0">
                <a:ln>
                  <a:noFill/>
                </a:ln>
                <a:solidFill>
                  <a:srgbClr val="F5871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234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7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1943" y="655519"/>
            <a:ext cx="8520600" cy="3416400"/>
          </a:xfrm>
        </p:spPr>
        <p:txBody>
          <a:bodyPr/>
          <a:lstStyle/>
          <a:p>
            <a:r>
              <a:rPr lang="en-US" sz="2000" b="1" dirty="0" smtClean="0"/>
              <a:t>S</a:t>
            </a:r>
            <a:r>
              <a:rPr lang="ru-RU" sz="2000" b="1" dirty="0" err="1" smtClean="0"/>
              <a:t>ubscribe</a:t>
            </a:r>
            <a:endParaRPr lang="ru-RU" sz="2000" b="1" dirty="0" smtClean="0"/>
          </a:p>
          <a:p>
            <a:pPr marL="114300" indent="0">
              <a:buNone/>
            </a:pPr>
            <a:r>
              <a:rPr lang="ru-RU" sz="2000" dirty="0"/>
              <a:t>Можно передать эту функцию следующими способами:</a:t>
            </a:r>
          </a:p>
          <a:p>
            <a:pPr marL="571500" indent="-457200">
              <a:buFont typeface="+mj-lt"/>
              <a:buAutoNum type="arabicPeriod"/>
            </a:pPr>
            <a:r>
              <a:rPr lang="ru-RU" sz="2000" dirty="0"/>
              <a:t>Предоставить объект класса </a:t>
            </a:r>
            <a:r>
              <a:rPr lang="ru-RU" sz="2000" b="1" dirty="0"/>
              <a:t>Action1&lt;</a:t>
            </a:r>
            <a:r>
              <a:rPr lang="ru-RU" sz="2000" b="1" dirty="0" err="1"/>
              <a:t>Integer</a:t>
            </a:r>
            <a:r>
              <a:rPr lang="ru-RU" sz="2000" b="1" dirty="0"/>
              <a:t>&gt;</a:t>
            </a:r>
            <a:endParaRPr lang="ru-RU" sz="2000" dirty="0"/>
          </a:p>
          <a:p>
            <a:pPr marL="571500" lvl="0" indent="-457200">
              <a:buFont typeface="+mj-lt"/>
              <a:buAutoNum type="arabicPeriod"/>
            </a:pPr>
            <a:r>
              <a:rPr lang="ru-RU" sz="2000" dirty="0"/>
              <a:t>Неявно создать таковой используя лямбда-выражение</a:t>
            </a:r>
          </a:p>
          <a:p>
            <a:pPr marL="571500" lvl="0" indent="-457200">
              <a:buFont typeface="+mj-lt"/>
              <a:buAutoNum type="arabicPeriod"/>
            </a:pPr>
            <a:r>
              <a:rPr lang="ru-RU" sz="2000" dirty="0"/>
              <a:t>Передать ссылку на существующий метод с соответствующей сигнатурой</a:t>
            </a:r>
            <a:r>
              <a:rPr lang="ru-RU" sz="2000" dirty="0" smtClean="0"/>
              <a:t>.</a:t>
            </a:r>
          </a:p>
          <a:p>
            <a:pPr marL="114300" lvl="0" indent="0">
              <a:buNone/>
            </a:pPr>
            <a:r>
              <a:rPr lang="ru-RU" sz="2000" b="1" dirty="0" err="1"/>
              <a:t>System.out</a:t>
            </a:r>
            <a:r>
              <a:rPr lang="ru-RU" sz="2000" b="1" dirty="0"/>
              <a:t>::</a:t>
            </a:r>
            <a:r>
              <a:rPr lang="ru-RU" sz="2000" b="1" dirty="0" err="1"/>
              <a:t>println</a:t>
            </a:r>
            <a:r>
              <a:rPr lang="ru-RU" sz="2000" dirty="0"/>
              <a:t> имеет перегруженную версию, которая принимает </a:t>
            </a:r>
            <a:r>
              <a:rPr lang="ru-RU" sz="2000" b="1" dirty="0" err="1"/>
              <a:t>Object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0031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2005" y="256184"/>
            <a:ext cx="8520600" cy="572700"/>
          </a:xfrm>
        </p:spPr>
        <p:txBody>
          <a:bodyPr/>
          <a:lstStyle/>
          <a:p>
            <a:pPr algn="l"/>
            <a:r>
              <a:rPr lang="ru-RU" sz="3600" b="1" dirty="0" err="1"/>
              <a:t>ReplaySubject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2066" y="804610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 err="1"/>
              <a:t>ReplaySubject</a:t>
            </a:r>
            <a:r>
              <a:rPr lang="en-US" sz="1800" i="1" dirty="0"/>
              <a:t>&lt;Integer&gt; s = </a:t>
            </a:r>
            <a:r>
              <a:rPr lang="en-US" sz="1800" i="1" dirty="0" err="1"/>
              <a:t>ReplaySubject.create</a:t>
            </a:r>
            <a:r>
              <a:rPr lang="en-US" sz="1800" i="1" dirty="0"/>
              <a:t>();  </a:t>
            </a:r>
          </a:p>
          <a:p>
            <a:pPr marL="114300" indent="0">
              <a:buNone/>
            </a:pPr>
            <a:r>
              <a:rPr lang="en-US" sz="1800" i="1" dirty="0" err="1"/>
              <a:t>s.subscribe</a:t>
            </a:r>
            <a:r>
              <a:rPr lang="en-US" sz="1800" i="1" dirty="0"/>
              <a:t>(v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("Early:" + v));</a:t>
            </a:r>
          </a:p>
          <a:p>
            <a:pPr marL="114300" indent="0">
              <a:buNone/>
            </a:pPr>
            <a:r>
              <a:rPr lang="en-US" sz="1800" i="1" dirty="0" err="1"/>
              <a:t>s.onNext</a:t>
            </a:r>
            <a:r>
              <a:rPr lang="en-US" sz="1800" i="1" dirty="0"/>
              <a:t>(0);</a:t>
            </a:r>
          </a:p>
          <a:p>
            <a:pPr marL="114300" indent="0">
              <a:buNone/>
            </a:pPr>
            <a:r>
              <a:rPr lang="en-US" sz="1800" i="1" dirty="0" err="1"/>
              <a:t>s.onNext</a:t>
            </a:r>
            <a:r>
              <a:rPr lang="en-US" sz="1800" i="1" dirty="0"/>
              <a:t>(1);</a:t>
            </a:r>
          </a:p>
          <a:p>
            <a:pPr marL="114300" indent="0">
              <a:buNone/>
            </a:pPr>
            <a:r>
              <a:rPr lang="en-US" sz="1800" i="1" dirty="0" err="1"/>
              <a:t>s.subscribe</a:t>
            </a:r>
            <a:r>
              <a:rPr lang="en-US" sz="1800" i="1" dirty="0"/>
              <a:t>(v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("Late: " + v)); </a:t>
            </a:r>
          </a:p>
          <a:p>
            <a:pPr marL="114300" indent="0">
              <a:buNone/>
            </a:pPr>
            <a:r>
              <a:rPr lang="en-US" sz="1800" i="1" dirty="0" err="1"/>
              <a:t>s.onNext</a:t>
            </a:r>
            <a:r>
              <a:rPr lang="en-US" sz="1800" i="1" dirty="0"/>
              <a:t>(2);</a:t>
            </a:r>
          </a:p>
          <a:p>
            <a:pPr marL="114300" indent="0">
              <a:buNone/>
            </a:pPr>
            <a:r>
              <a:rPr lang="ru-RU" sz="1800" dirty="0" smtClean="0"/>
              <a:t>Вывод:   </a:t>
            </a:r>
          </a:p>
          <a:p>
            <a:pPr marL="114300" indent="0">
              <a:buNone/>
            </a:pPr>
            <a:r>
              <a:rPr lang="en-US" sz="1800" dirty="0" smtClean="0"/>
              <a:t>Early:0</a:t>
            </a:r>
            <a:r>
              <a:rPr lang="ru-RU" sz="1800" dirty="0" smtClean="0"/>
              <a:t>   </a:t>
            </a:r>
          </a:p>
          <a:p>
            <a:pPr marL="11430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</a:t>
            </a:r>
            <a:r>
              <a:rPr lang="en-US" sz="1800" dirty="0" smtClean="0"/>
              <a:t>Early:1</a:t>
            </a:r>
            <a:endParaRPr lang="ru-RU" sz="1800" dirty="0" smtClean="0"/>
          </a:p>
          <a:p>
            <a:pPr marL="114300" indent="0">
              <a:buNone/>
            </a:pPr>
            <a:r>
              <a:rPr lang="ru-RU" sz="1800" dirty="0"/>
              <a:t> </a:t>
            </a:r>
            <a:r>
              <a:rPr lang="ru-RU" sz="1800" dirty="0" smtClean="0"/>
              <a:t>  </a:t>
            </a:r>
            <a:r>
              <a:rPr lang="en-US" sz="1800" dirty="0" smtClean="0"/>
              <a:t>Late</a:t>
            </a:r>
            <a:r>
              <a:rPr lang="en-US" sz="1800" dirty="0"/>
              <a:t>: </a:t>
            </a:r>
            <a:r>
              <a:rPr lang="en-US" sz="1800" dirty="0" smtClean="0"/>
              <a:t>0</a:t>
            </a:r>
            <a:r>
              <a:rPr lang="ru-RU" sz="1800" dirty="0" smtClean="0"/>
              <a:t>    </a:t>
            </a:r>
          </a:p>
          <a:p>
            <a:pPr marL="114300" indent="0">
              <a:buNone/>
            </a:pPr>
            <a:r>
              <a:rPr lang="ru-RU" sz="1800" dirty="0" smtClean="0"/>
              <a:t>   </a:t>
            </a:r>
            <a:r>
              <a:rPr lang="ru-RU" sz="1800" dirty="0" err="1" smtClean="0"/>
              <a:t>Late</a:t>
            </a:r>
            <a:r>
              <a:rPr lang="ru-RU" sz="1800" dirty="0"/>
              <a:t>: </a:t>
            </a:r>
            <a:r>
              <a:rPr lang="ru-RU" sz="1800" dirty="0" smtClean="0"/>
              <a:t>1</a:t>
            </a:r>
          </a:p>
          <a:p>
            <a:pPr marL="114300" indent="0">
              <a:buNone/>
            </a:pPr>
            <a:r>
              <a:rPr lang="ru-RU" sz="1800" dirty="0" smtClean="0"/>
              <a:t>   Early:2   </a:t>
            </a:r>
          </a:p>
          <a:p>
            <a:pPr marL="114300" indent="0">
              <a:buNone/>
            </a:pPr>
            <a:r>
              <a:rPr lang="ru-RU" sz="1800" dirty="0" smtClean="0"/>
              <a:t>   </a:t>
            </a:r>
            <a:r>
              <a:rPr lang="ru-RU" sz="1800" dirty="0" err="1" smtClean="0"/>
              <a:t>Late</a:t>
            </a:r>
            <a:r>
              <a:rPr lang="ru-RU" sz="1800" dirty="0" smtClean="0"/>
              <a:t>: 2</a:t>
            </a:r>
          </a:p>
          <a:p>
            <a:pPr marL="11430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3712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4958" y="883063"/>
            <a:ext cx="6681637" cy="3123932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ReplaySubject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&lt;Integer&gt; s = </a:t>
            </a: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ReplaySubject.createWithSize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(0);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s.subscribe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(v -&gt; </a:t>
            </a: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("Late: " + v));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0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1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2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0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3</a:t>
            </a:r>
          </a:p>
        </p:txBody>
      </p:sp>
    </p:spTree>
    <p:extLst>
      <p:ext uri="{BB962C8B-B14F-4D97-AF65-F5344CB8AC3E}">
        <p14:creationId xmlns:p14="http://schemas.microsoft.com/office/powerpoint/2010/main" val="36623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6956" y="596986"/>
            <a:ext cx="8478079" cy="3647152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ReplaySubject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&lt;Integer&gt; s =</a:t>
            </a: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ReplaySubject.createWithTime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(150, </a:t>
            </a:r>
            <a:endParaRPr lang="ru-RU" altLang="ru-RU" sz="1800" i="1" dirty="0" smtClean="0">
              <a:solidFill>
                <a:schemeClr val="tx1"/>
              </a:solidFill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1800" i="1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ru-RU" sz="1800" i="1" dirty="0" err="1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TimeUnit.MILLISECONDS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Schedulers.immediate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(0);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(100);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Thread.sleep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(100);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s.subscribe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(v -&gt; </a:t>
            </a: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("Late: " + v));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18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8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1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2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18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3</a:t>
            </a:r>
          </a:p>
        </p:txBody>
      </p:sp>
    </p:spTree>
    <p:extLst>
      <p:ext uri="{BB962C8B-B14F-4D97-AF65-F5344CB8AC3E}">
        <p14:creationId xmlns:p14="http://schemas.microsoft.com/office/powerpoint/2010/main" val="3287994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3706" y="1237027"/>
            <a:ext cx="7263527" cy="3370153"/>
          </a:xfrm>
          <a:prstGeom prst="rect">
            <a:avLst/>
          </a:prstGeom>
          <a:solidFill>
            <a:srgbClr val="FBFD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BehaviorSubject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&lt;Integer&gt; s = </a:t>
            </a: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BehaviorSubject.create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(0);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(1);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(2);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s.subscribe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(v -&gt; </a:t>
            </a: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System.out.println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("Late: " + v));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i="1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s.onNext</a:t>
            </a:r>
            <a:r>
              <a:rPr lang="en-US" altLang="ru-RU" sz="2400" i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(3);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2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Late: 3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/>
              <a:t>BehaviorSubject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745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37672" y="899720"/>
            <a:ext cx="8520600" cy="889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139700" algn="just">
              <a:spcBef>
                <a:spcPts val="1000"/>
              </a:spcBef>
              <a:buNone/>
            </a:pPr>
            <a:r>
              <a:rPr lang="ru-RU" sz="1800" dirty="0"/>
              <a:t>Реактивное программирование — это асинхронность, соединенная с потоковой обработкой данных.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7672" y="499610"/>
            <a:ext cx="3727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Что такое реактивность?</a:t>
            </a:r>
          </a:p>
        </p:txBody>
      </p:sp>
      <p:pic>
        <p:nvPicPr>
          <p:cNvPr id="4" name="Рисунок 3" descr="Пример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70" y="1793598"/>
            <a:ext cx="3639504" cy="25597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ru"/>
          </a:p>
        </p:txBody>
      </p:sp>
      <p:sp>
        <p:nvSpPr>
          <p:cNvPr id="5" name="Стрелка вправо 4"/>
          <p:cNvSpPr/>
          <p:nvPr/>
        </p:nvSpPr>
        <p:spPr bwMode="auto">
          <a:xfrm>
            <a:off x="3838030" y="2599083"/>
            <a:ext cx="1441173" cy="1143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pic>
        <p:nvPicPr>
          <p:cNvPr id="7" name="Рисунок 6" descr="Пример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677" y="1793598"/>
            <a:ext cx="3578088" cy="2589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/>
              <a:t>AsyncSubject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 err="1"/>
              <a:t>AsyncSubject</a:t>
            </a:r>
            <a:r>
              <a:rPr lang="en-US" sz="2000" i="1" dirty="0"/>
              <a:t>&lt;Integer&gt; s = </a:t>
            </a:r>
            <a:r>
              <a:rPr lang="en-US" sz="2000" i="1" dirty="0" err="1"/>
              <a:t>AsyncSubject.create</a:t>
            </a:r>
            <a:r>
              <a:rPr lang="en-US" sz="2000" i="1" dirty="0"/>
              <a:t>();</a:t>
            </a:r>
          </a:p>
          <a:p>
            <a:pPr marL="114300" indent="0">
              <a:buNone/>
            </a:pPr>
            <a:r>
              <a:rPr lang="en-US" sz="2000" i="1" dirty="0" err="1"/>
              <a:t>s.subscribe</a:t>
            </a:r>
            <a:r>
              <a:rPr lang="en-US" sz="2000" i="1" dirty="0"/>
              <a:t>(v -&gt; </a:t>
            </a:r>
            <a:r>
              <a:rPr lang="en-US" sz="2000" i="1" dirty="0" err="1"/>
              <a:t>System.out.println</a:t>
            </a:r>
            <a:r>
              <a:rPr lang="en-US" sz="2000" i="1" dirty="0"/>
              <a:t>(v));</a:t>
            </a:r>
          </a:p>
          <a:p>
            <a:pPr marL="114300" indent="0">
              <a:buNone/>
            </a:pPr>
            <a:r>
              <a:rPr lang="en-US" sz="2000" i="1" dirty="0" err="1"/>
              <a:t>s.onNext</a:t>
            </a:r>
            <a:r>
              <a:rPr lang="en-US" sz="2000" i="1" dirty="0"/>
              <a:t>(0);</a:t>
            </a:r>
          </a:p>
          <a:p>
            <a:pPr marL="114300" indent="0">
              <a:buNone/>
            </a:pPr>
            <a:r>
              <a:rPr lang="en-US" sz="2000" i="1" dirty="0" err="1"/>
              <a:t>s.onNext</a:t>
            </a:r>
            <a:r>
              <a:rPr lang="en-US" sz="2000" i="1" dirty="0"/>
              <a:t>(1);</a:t>
            </a:r>
          </a:p>
          <a:p>
            <a:pPr marL="114300" indent="0">
              <a:buNone/>
            </a:pPr>
            <a:r>
              <a:rPr lang="en-US" sz="2000" i="1" dirty="0" err="1"/>
              <a:t>s.onNext</a:t>
            </a:r>
            <a:r>
              <a:rPr lang="en-US" sz="2000" i="1" dirty="0"/>
              <a:t>(2);</a:t>
            </a:r>
          </a:p>
          <a:p>
            <a:pPr marL="114300" indent="0">
              <a:buNone/>
            </a:pPr>
            <a:r>
              <a:rPr lang="en-US" sz="2000" i="1" dirty="0" err="1"/>
              <a:t>s.onCompleted</a:t>
            </a:r>
            <a:r>
              <a:rPr lang="en-US" sz="2000" i="1" dirty="0"/>
              <a:t>();</a:t>
            </a:r>
          </a:p>
          <a:p>
            <a:pPr marL="114300" indent="0">
              <a:buNone/>
            </a:pPr>
            <a:r>
              <a:rPr lang="ru-RU" sz="2000" dirty="0"/>
              <a:t>Вывод</a:t>
            </a:r>
          </a:p>
          <a:p>
            <a:pPr marL="114300" indent="0">
              <a:buNone/>
            </a:pPr>
            <a:r>
              <a:rPr lang="ru-RU" sz="2000" dirty="0"/>
              <a:t>2</a:t>
            </a:r>
          </a:p>
          <a:p>
            <a:pPr marL="11430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1389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/>
              <a:t>Неявная инфраструктура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i="1" dirty="0"/>
              <a:t>Subject&lt;Integer, Integer&gt; s = </a:t>
            </a:r>
            <a:r>
              <a:rPr lang="en-US" sz="2400" i="1" dirty="0" err="1"/>
              <a:t>ReplaySubject.create</a:t>
            </a:r>
            <a:r>
              <a:rPr lang="en-US" sz="2400" i="1" dirty="0"/>
              <a:t>();</a:t>
            </a:r>
          </a:p>
          <a:p>
            <a:pPr marL="114300" indent="0">
              <a:buNone/>
            </a:pPr>
            <a:r>
              <a:rPr lang="en-US" sz="2400" i="1" dirty="0" err="1"/>
              <a:t>s.subscribe</a:t>
            </a:r>
            <a:r>
              <a:rPr lang="en-US" sz="2400" i="1" dirty="0"/>
              <a:t>(v -&gt; </a:t>
            </a:r>
            <a:r>
              <a:rPr lang="en-US" sz="2400" i="1" dirty="0" err="1"/>
              <a:t>System.out.println</a:t>
            </a:r>
            <a:r>
              <a:rPr lang="en-US" sz="2400" i="1" dirty="0"/>
              <a:t>(v));</a:t>
            </a:r>
          </a:p>
          <a:p>
            <a:pPr marL="114300" indent="0">
              <a:buNone/>
            </a:pPr>
            <a:r>
              <a:rPr lang="en-US" sz="2400" i="1" dirty="0" err="1"/>
              <a:t>s.onNext</a:t>
            </a:r>
            <a:r>
              <a:rPr lang="en-US" sz="2400" i="1" dirty="0"/>
              <a:t>(0);</a:t>
            </a:r>
          </a:p>
          <a:p>
            <a:pPr marL="114300" indent="0">
              <a:buNone/>
            </a:pPr>
            <a:r>
              <a:rPr lang="en-US" sz="2400" i="1" dirty="0" err="1"/>
              <a:t>s.onCompleted</a:t>
            </a:r>
            <a:r>
              <a:rPr lang="en-US" sz="2400" i="1" dirty="0"/>
              <a:t>();</a:t>
            </a:r>
          </a:p>
          <a:p>
            <a:pPr marL="114300" indent="0">
              <a:buNone/>
            </a:pPr>
            <a:r>
              <a:rPr lang="en-US" sz="2400" i="1" dirty="0" err="1"/>
              <a:t>s.onNext</a:t>
            </a:r>
            <a:r>
              <a:rPr lang="en-US" sz="2400" i="1" dirty="0"/>
              <a:t>(1);</a:t>
            </a:r>
          </a:p>
          <a:p>
            <a:pPr marL="114300" indent="0">
              <a:buNone/>
            </a:pPr>
            <a:r>
              <a:rPr lang="en-US" sz="2400" i="1" dirty="0" err="1"/>
              <a:t>s.onNext</a:t>
            </a:r>
            <a:r>
              <a:rPr lang="en-US" sz="2400" i="1" dirty="0"/>
              <a:t>(2);</a:t>
            </a:r>
          </a:p>
          <a:p>
            <a:pPr marL="114300" indent="0">
              <a:buNone/>
            </a:pPr>
            <a:r>
              <a:rPr lang="ru-RU" sz="2400" dirty="0"/>
              <a:t>Вывод</a:t>
            </a:r>
          </a:p>
          <a:p>
            <a:pPr marL="114300" indent="0">
              <a:buNone/>
            </a:pPr>
            <a:r>
              <a:rPr lang="ru-RU" sz="2400" dirty="0"/>
              <a:t>0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892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Реактивные потоки в</a:t>
            </a:r>
            <a:r>
              <a:rPr lang="en-US" sz="3600" dirty="0"/>
              <a:t> Java 9 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ru"/>
          </a:p>
        </p:txBody>
      </p:sp>
      <p:pic>
        <p:nvPicPr>
          <p:cNvPr id="5" name="Рисунок 4" descr="Reactive Streams spe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84" y="1116150"/>
            <a:ext cx="6796294" cy="359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851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/>
              <a:t>PUSH / PULL модели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dirty="0" err="1"/>
              <a:t>Push</a:t>
            </a:r>
            <a:r>
              <a:rPr lang="ru-RU" dirty="0"/>
              <a:t>-модель — когда идет «проталкивание» значений.</a:t>
            </a:r>
          </a:p>
          <a:p>
            <a:pPr lvl="0"/>
            <a:r>
              <a:rPr lang="ru-RU" dirty="0" err="1"/>
              <a:t>Pull</a:t>
            </a:r>
            <a:r>
              <a:rPr lang="ru-RU" dirty="0"/>
              <a:t>-модель — когда мы сами делаем запрос.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488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/>
              <a:t>Function</a:t>
            </a:r>
            <a:r>
              <a:rPr lang="ru-RU" sz="3600" b="1" dirty="0"/>
              <a:t> </a:t>
            </a:r>
            <a:r>
              <a:rPr lang="ru-RU" sz="3600" b="1" dirty="0" err="1"/>
              <a:t>may</a:t>
            </a:r>
            <a:r>
              <a:rPr lang="ru-RU" sz="3600" b="1" dirty="0"/>
              <a:t> </a:t>
            </a:r>
            <a:r>
              <a:rPr lang="ru-RU" sz="3600" b="1" dirty="0" err="1"/>
              <a:t>return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ru"/>
          </a:p>
        </p:txBody>
      </p:sp>
      <p:pic>
        <p:nvPicPr>
          <p:cNvPr id="5" name="Рисунок 4" descr="Что может возвращать функция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47" y="1111456"/>
            <a:ext cx="5757449" cy="3261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7931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Схема работы сервера Nett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185" y="1313788"/>
            <a:ext cx="5325719" cy="29202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 err="1"/>
              <a:t>Netty</a:t>
            </a:r>
            <a:r>
              <a:rPr lang="en-US" sz="3600" b="1" dirty="0"/>
              <a:t> as a non-blocking server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97418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err="1"/>
              <a:t>Netty</a:t>
            </a:r>
            <a:r>
              <a:rPr lang="ru-RU" sz="3600" dirty="0"/>
              <a:t> и </a:t>
            </a:r>
            <a:r>
              <a:rPr lang="ru-RU" sz="3600" dirty="0" err="1"/>
              <a:t>Tomcat</a:t>
            </a:r>
            <a:r>
              <a:rPr lang="ru-RU" sz="3600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ru"/>
          </a:p>
        </p:txBody>
      </p:sp>
      <p:pic>
        <p:nvPicPr>
          <p:cNvPr id="5" name="Рисунок 4" descr="CP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2" y="1173424"/>
            <a:ext cx="3829050" cy="22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Throughpu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22" y="1054154"/>
            <a:ext cx="4503005" cy="2543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844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err="1"/>
              <a:t>Blocking</a:t>
            </a:r>
            <a:r>
              <a:rPr lang="ru-RU" sz="3600" b="1" dirty="0"/>
              <a:t> </a:t>
            </a:r>
            <a:r>
              <a:rPr lang="ru-RU" sz="3600" b="1" dirty="0" err="1"/>
              <a:t>vs</a:t>
            </a:r>
            <a:r>
              <a:rPr lang="ru-RU" sz="3600" b="1" dirty="0"/>
              <a:t> </a:t>
            </a:r>
            <a:r>
              <a:rPr lang="ru-RU" sz="3600" b="1" dirty="0" err="1"/>
              <a:t>Reactive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lang="ru"/>
          </a:p>
        </p:txBody>
      </p:sp>
      <p:pic>
        <p:nvPicPr>
          <p:cNvPr id="5" name="Рисунок 4" descr="Два стека обработки запрос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39" y="1081087"/>
            <a:ext cx="6368953" cy="3421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9101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Сравним реактивный стек и стек </a:t>
            </a:r>
            <a:r>
              <a:rPr lang="ru-RU" sz="3200" b="1" dirty="0" err="1"/>
              <a:t>Servlet</a:t>
            </a:r>
            <a:r>
              <a:rPr lang="ru-RU" sz="3200" b="1" dirty="0"/>
              <a:t>.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lang="ru"/>
          </a:p>
        </p:txBody>
      </p:sp>
      <p:pic>
        <p:nvPicPr>
          <p:cNvPr id="5" name="Рисунок 4" descr="Reactive Stac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620" y="1038846"/>
            <a:ext cx="5083257" cy="3811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83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lang="ru"/>
          </a:p>
        </p:txBody>
      </p:sp>
      <p:pic>
        <p:nvPicPr>
          <p:cNvPr id="5" name="Рисунок 4" descr="Схема реактивного стек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5" y="1371351"/>
            <a:ext cx="6901898" cy="25744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21415" y="626585"/>
            <a:ext cx="3514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latin typeface="+mn-lt"/>
              </a:rPr>
              <a:t>Reactive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Streams</a:t>
            </a:r>
            <a:r>
              <a:rPr lang="ru-RU" sz="2400" dirty="0">
                <a:latin typeface="+mn-lt"/>
              </a:rPr>
              <a:t> </a:t>
            </a:r>
            <a:r>
              <a:rPr lang="ru-RU" sz="2400" dirty="0" err="1">
                <a:latin typeface="+mn-lt"/>
              </a:rPr>
              <a:t>Adapters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794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7672" y="499610"/>
            <a:ext cx="3727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Что такое реактивность?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ru"/>
          </a:p>
        </p:txBody>
      </p:sp>
      <p:pic>
        <p:nvPicPr>
          <p:cNvPr id="9" name="Рисунок 8" descr="Схема технологии распараллеливания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88" y="1112520"/>
            <a:ext cx="5734050" cy="2918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01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smtClean="0"/>
              <a:t>Операторы-</a:t>
            </a:r>
            <a:r>
              <a:rPr lang="ru-RU" sz="3600" b="1" dirty="0" err="1"/>
              <a:t>Filter</a:t>
            </a:r>
            <a:r>
              <a:rPr lang="ru-RU" sz="3600" b="1" dirty="0"/>
              <a:t> 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ru"/>
          </a:p>
        </p:txBody>
      </p:sp>
      <p:pic>
        <p:nvPicPr>
          <p:cNvPr id="5" name="Рисунок 4" descr="Filter ope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0" y="1122913"/>
            <a:ext cx="47625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Tak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73" y="2995721"/>
            <a:ext cx="4842014" cy="1536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968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err="1"/>
              <a:t>Map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lang="ru"/>
          </a:p>
        </p:txBody>
      </p:sp>
      <p:pic>
        <p:nvPicPr>
          <p:cNvPr id="5" name="Рисунок 4" descr="Map ope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68" y="925168"/>
            <a:ext cx="392430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53668" y="22771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2800" b="1" dirty="0" err="1"/>
              <a:t>Delay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pic>
        <p:nvPicPr>
          <p:cNvPr id="7" name="Рисунок 6" descr="Delay opera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8" y="3007829"/>
            <a:ext cx="4289510" cy="131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926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err="1"/>
              <a:t>Reduce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lang="ru"/>
          </a:p>
        </p:txBody>
      </p:sp>
      <p:pic>
        <p:nvPicPr>
          <p:cNvPr id="5" name="Рисунок 4" descr="Reduce ope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1" y="1013859"/>
            <a:ext cx="4337187" cy="14609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4891" y="23099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2800" b="1" dirty="0" err="1"/>
              <a:t>Scan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pic>
        <p:nvPicPr>
          <p:cNvPr id="7" name="Рисунок 6" descr="Scan opera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1" y="2882617"/>
            <a:ext cx="424815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409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err="1"/>
              <a:t>Merge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lang="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002016" y="2309917"/>
            <a:ext cx="37634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2800" b="1" dirty="0" err="1"/>
              <a:t>Combine</a:t>
            </a:r>
            <a:r>
              <a:rPr lang="ru-RU" sz="2800" b="1" dirty="0"/>
              <a:t> </a:t>
            </a:r>
            <a:r>
              <a:rPr lang="ru-RU" sz="2800" b="1" dirty="0" err="1"/>
              <a:t>latest</a:t>
            </a:r>
            <a:endParaRPr lang="ru-RU" sz="2800" dirty="0"/>
          </a:p>
        </p:txBody>
      </p:sp>
      <p:pic>
        <p:nvPicPr>
          <p:cNvPr id="9" name="Рисунок 8" descr="Merge ope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1" y="1054605"/>
            <a:ext cx="3667125" cy="145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ombine latest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015" y="2882617"/>
            <a:ext cx="3763477" cy="1648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52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b="1" dirty="0" err="1"/>
              <a:t>FlatMap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lang="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300112" y="1604370"/>
            <a:ext cx="37634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800" b="1" dirty="0" err="1"/>
              <a:t>Buffer</a:t>
            </a:r>
            <a:r>
              <a:rPr lang="ru-RU" sz="2800" b="1" dirty="0"/>
              <a:t> </a:t>
            </a:r>
            <a:r>
              <a:rPr lang="ru-RU" sz="2800" b="1" dirty="0" err="1"/>
              <a:t>operator</a:t>
            </a:r>
            <a:endParaRPr lang="ru-RU" sz="2800" dirty="0"/>
          </a:p>
        </p:txBody>
      </p:sp>
      <p:pic>
        <p:nvPicPr>
          <p:cNvPr id="7" name="Рисунок 6" descr="FlatMap operato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007462"/>
            <a:ext cx="4543425" cy="1875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 descr="Buffer operato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177070"/>
            <a:ext cx="3924300" cy="2220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75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/>
              <a:t>Итого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lang="ru"/>
          </a:p>
        </p:txBody>
      </p:sp>
      <p:pic>
        <p:nvPicPr>
          <p:cNvPr id="5" name="Рисунок 4" descr="Что объединяет два подход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5" y="1177995"/>
            <a:ext cx="5739020" cy="3006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541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 smtClean="0"/>
              <a:t>Побочные эффекты </a:t>
            </a:r>
            <a:r>
              <a:rPr lang="ru-RU" sz="3200" b="1" dirty="0"/>
              <a:t>(</a:t>
            </a:r>
            <a:r>
              <a:rPr lang="ru-RU" sz="3200" b="1" dirty="0" err="1"/>
              <a:t>side</a:t>
            </a:r>
            <a:r>
              <a:rPr lang="ru-RU" sz="3200" b="1" dirty="0"/>
              <a:t> </a:t>
            </a:r>
            <a:r>
              <a:rPr lang="ru-RU" sz="3200" b="1" dirty="0" err="1"/>
              <a:t>effects</a:t>
            </a:r>
            <a:r>
              <a:rPr lang="ru-RU" sz="3200" b="1" dirty="0"/>
              <a:t>)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lang="ru"/>
          </a:p>
        </p:txBody>
      </p:sp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2000" i="1" dirty="0" err="1"/>
              <a:t>someObservable</a:t>
            </a:r>
            <a:endParaRPr lang="en-US" sz="2000" i="1" dirty="0"/>
          </a:p>
          <a:p>
            <a:pPr marL="114300" indent="0">
              <a:buNone/>
            </a:pPr>
            <a:r>
              <a:rPr lang="en-US" sz="2000" i="1" dirty="0"/>
              <a:t>      .</a:t>
            </a:r>
            <a:r>
              <a:rPr lang="en-US" sz="2000" b="1" i="1" dirty="0" err="1"/>
              <a:t>doOnError</a:t>
            </a:r>
            <a:r>
              <a:rPr lang="en-US" sz="2000" b="1" i="1" dirty="0"/>
              <a:t>(new</a:t>
            </a:r>
            <a:r>
              <a:rPr lang="en-US" sz="2000" i="1" dirty="0"/>
              <a:t> Action1() {</a:t>
            </a:r>
          </a:p>
          <a:p>
            <a:pPr marL="114300" indent="0">
              <a:buNone/>
            </a:pPr>
            <a:r>
              <a:rPr lang="en-US" sz="2000" i="1" dirty="0"/>
              <a:t>         @Override</a:t>
            </a:r>
          </a:p>
          <a:p>
            <a:pPr marL="114300" indent="0">
              <a:buNone/>
            </a:pPr>
            <a:r>
              <a:rPr lang="en-US" sz="2000" i="1" dirty="0"/>
              <a:t>         public void </a:t>
            </a:r>
            <a:r>
              <a:rPr lang="en-US" sz="2000" b="1" i="1" dirty="0"/>
              <a:t>call(</a:t>
            </a:r>
            <a:r>
              <a:rPr lang="en-US" sz="2000" b="1" i="1" dirty="0" err="1"/>
              <a:t>Throwable</a:t>
            </a:r>
            <a:r>
              <a:rPr lang="en-US" sz="2000" i="1" dirty="0"/>
              <a:t> t) {</a:t>
            </a:r>
          </a:p>
          <a:p>
            <a:pPr marL="114300" indent="0">
              <a:buNone/>
            </a:pPr>
            <a:r>
              <a:rPr lang="en-US" sz="2000" i="1" dirty="0"/>
              <a:t>            // use this callback to clean up resources,</a:t>
            </a:r>
          </a:p>
          <a:p>
            <a:pPr marL="114300" indent="0">
              <a:buNone/>
            </a:pPr>
            <a:r>
              <a:rPr lang="en-US" sz="2000" i="1" dirty="0"/>
              <a:t>            // log the event or </a:t>
            </a:r>
            <a:r>
              <a:rPr lang="en-US" sz="2000" i="1" dirty="0" err="1"/>
              <a:t>or</a:t>
            </a:r>
            <a:r>
              <a:rPr lang="en-US" sz="2000" i="1" dirty="0"/>
              <a:t> report the</a:t>
            </a:r>
          </a:p>
          <a:p>
            <a:pPr marL="114300" indent="0">
              <a:buNone/>
            </a:pPr>
            <a:r>
              <a:rPr lang="en-US" sz="2000" i="1" dirty="0"/>
              <a:t>            // problem to the user</a:t>
            </a:r>
          </a:p>
          <a:p>
            <a:pPr marL="114300" indent="0">
              <a:buNone/>
            </a:pPr>
            <a:r>
              <a:rPr lang="en-US" sz="2000" i="1" dirty="0"/>
              <a:t>         }</a:t>
            </a:r>
          </a:p>
          <a:p>
            <a:pPr marL="114300" indent="0">
              <a:buNone/>
            </a:pPr>
            <a:r>
              <a:rPr lang="en-US" sz="2000" i="1" dirty="0"/>
              <a:t>      })</a:t>
            </a:r>
          </a:p>
          <a:p>
            <a:pPr marL="114300" indent="0">
              <a:buNone/>
            </a:pPr>
            <a:r>
              <a:rPr lang="en-US" sz="2000" i="1" dirty="0"/>
              <a:t>      //…</a:t>
            </a:r>
          </a:p>
          <a:p>
            <a:pPr marL="114300" indent="0">
              <a:buNone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446597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lang="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39600"/>
              </p:ext>
            </p:extLst>
          </p:nvPr>
        </p:nvGraphicFramePr>
        <p:xfrm>
          <a:off x="139148" y="89451"/>
          <a:ext cx="8070574" cy="4502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8374"/>
                <a:gridCol w="2310474"/>
                <a:gridCol w="3861726"/>
              </a:tblGrid>
              <a:tr h="35506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События и соответствующие им побочные эффекты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23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метод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Функциональный интерфейс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Мероприятие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340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doOnSubscribe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Action0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Подписчик подписывается на Observable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340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doOnUnsubscribe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Action0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Подписчик отписывается от подписки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340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doOnNext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Action1 &lt;Т&gt;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Следующий элемент выбрасывается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340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doOnCompleted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Action0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The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Observable</a:t>
                      </a:r>
                      <a:r>
                        <a:rPr lang="ru-RU" sz="1200" dirty="0">
                          <a:effectLst/>
                        </a:rPr>
                        <a:t> больше не будет излучать предметы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3404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doOnError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Action1 &lt;Т&gt;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Произошла ошибка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50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doOnTerminate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Action0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Либо произошла ошибка, либо </a:t>
                      </a:r>
                      <a:r>
                        <a:rPr lang="ru-RU" sz="1200" dirty="0" err="1">
                          <a:effectLst/>
                        </a:rPr>
                        <a:t>Observable</a:t>
                      </a:r>
                      <a:r>
                        <a:rPr lang="ru-RU" sz="1200" dirty="0">
                          <a:effectLst/>
                        </a:rPr>
                        <a:t> больше не будет излучать элементы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666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doOnEach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Action1 &lt;Уведомление &lt;T &gt;&gt;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Либо элемент был выпущен, наблюдаемое завершено, либо произошла ошибка. Объект </a:t>
                      </a:r>
                      <a:r>
                        <a:rPr lang="ru-RU" sz="1200" dirty="0" err="1">
                          <a:effectLst/>
                        </a:rPr>
                        <a:t>Notification</a:t>
                      </a:r>
                      <a:r>
                        <a:rPr lang="ru-RU" sz="1200" dirty="0">
                          <a:effectLst/>
                        </a:rPr>
                        <a:t> содержит информацию о типе события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  <a:tr h="503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</a:rPr>
                        <a:t>doOnRequest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</a:rPr>
                        <a:t> ()</a:t>
                      </a: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Action1 &lt;Long&gt;</a:t>
                      </a:r>
                      <a:endParaRPr lang="ru-RU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Нижестоящий оператор запрашивает выделение большего количества элементов</a:t>
                      </a:r>
                      <a:endParaRPr lang="ru-RU" sz="12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52556" marR="152556" marT="68650" marB="686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40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/>
              <a:t>Для чего они полезны?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2800" dirty="0"/>
              <a:t>Использовать  </a:t>
            </a:r>
            <a:r>
              <a:rPr lang="ru-RU" sz="2800" dirty="0" err="1"/>
              <a:t>doOnNext</a:t>
            </a:r>
            <a:r>
              <a:rPr lang="ru-RU" sz="2800" dirty="0"/>
              <a:t>() для отладки</a:t>
            </a:r>
          </a:p>
          <a:p>
            <a:pPr lvl="0"/>
            <a:r>
              <a:rPr lang="ru-RU" sz="2800" dirty="0"/>
              <a:t>Использовать  </a:t>
            </a:r>
            <a:r>
              <a:rPr lang="ru-RU" sz="2800" dirty="0" err="1"/>
              <a:t>doOnError</a:t>
            </a:r>
            <a:r>
              <a:rPr lang="ru-RU" sz="2800" dirty="0"/>
              <a:t>() внутри  </a:t>
            </a:r>
            <a:r>
              <a:rPr lang="ru-RU" sz="2800" dirty="0" err="1"/>
              <a:t>flatMap</a:t>
            </a:r>
            <a:r>
              <a:rPr lang="ru-RU" sz="2800" dirty="0"/>
              <a:t>() для обработки ошибок</a:t>
            </a:r>
          </a:p>
          <a:p>
            <a:pPr lvl="0"/>
            <a:r>
              <a:rPr lang="ru-RU" sz="2800" dirty="0"/>
              <a:t>Используйте  </a:t>
            </a:r>
            <a:r>
              <a:rPr lang="ru-RU" sz="2800" dirty="0" err="1"/>
              <a:t>doOnNext</a:t>
            </a:r>
            <a:r>
              <a:rPr lang="ru-RU" sz="2800" dirty="0"/>
              <a:t>() для сохранения / кэширования результатов сети</a:t>
            </a:r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5438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 algn="l"/>
            <a:r>
              <a:rPr lang="ru-RU" sz="2800" b="1" dirty="0" err="1"/>
              <a:t>doOnNext</a:t>
            </a:r>
            <a:r>
              <a:rPr lang="ru-RU" sz="2800" b="1" dirty="0"/>
              <a:t> () для отладки</a:t>
            </a:r>
            <a:endParaRPr lang="ru-RU" sz="2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09330" y="514807"/>
            <a:ext cx="7265504" cy="3856847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Observable </a:t>
            </a:r>
            <a:r>
              <a:rPr lang="en-US" sz="1800" i="1" dirty="0" err="1"/>
              <a:t>someObservable</a:t>
            </a:r>
            <a:r>
              <a:rPr lang="en-US" sz="1800" i="1" dirty="0"/>
              <a:t> = Observable</a:t>
            </a:r>
          </a:p>
          <a:p>
            <a:pPr marL="114300" indent="0">
              <a:buNone/>
            </a:pPr>
            <a:r>
              <a:rPr lang="en-US" sz="1800" i="1" dirty="0"/>
              <a:t>            .from(</a:t>
            </a:r>
            <a:r>
              <a:rPr lang="en-US" sz="1800" i="1" dirty="0" err="1"/>
              <a:t>Arrays.asList</a:t>
            </a:r>
            <a:r>
              <a:rPr lang="en-US" sz="1800" i="1" dirty="0"/>
              <a:t>(new Integer[]{2, 3, 5, 7, 11}))</a:t>
            </a:r>
          </a:p>
          <a:p>
            <a:pPr marL="114300" indent="0">
              <a:buNone/>
            </a:pPr>
            <a:r>
              <a:rPr lang="en-US" sz="1800" i="1" dirty="0"/>
              <a:t>            .</a:t>
            </a:r>
            <a:r>
              <a:rPr lang="en-US" sz="1800" i="1" dirty="0" err="1"/>
              <a:t>doOnNext</a:t>
            </a:r>
            <a:r>
              <a:rPr lang="en-US" sz="1800" i="1" dirty="0"/>
              <a:t>(</a:t>
            </a:r>
            <a:r>
              <a:rPr lang="en-US" sz="1800" i="1" dirty="0" err="1"/>
              <a:t>System.out</a:t>
            </a:r>
            <a:r>
              <a:rPr lang="en-US" sz="1800" i="1" dirty="0"/>
              <a:t>::</a:t>
            </a:r>
            <a:r>
              <a:rPr lang="en-US" sz="1800" i="1" dirty="0" err="1"/>
              <a:t>println</a:t>
            </a:r>
            <a:r>
              <a:rPr lang="en-US" sz="1800" i="1" dirty="0"/>
              <a:t>)</a:t>
            </a:r>
          </a:p>
          <a:p>
            <a:pPr marL="114300" indent="0">
              <a:buNone/>
            </a:pPr>
            <a:r>
              <a:rPr lang="en-US" sz="1800" i="1" dirty="0"/>
              <a:t>            .filter(prime -&gt; prime % 2 == 0)</a:t>
            </a:r>
          </a:p>
          <a:p>
            <a:pPr marL="114300" indent="0">
              <a:buNone/>
            </a:pPr>
            <a:r>
              <a:rPr lang="en-US" sz="1800" i="1" dirty="0"/>
              <a:t>            .</a:t>
            </a:r>
            <a:r>
              <a:rPr lang="en-US" sz="1800" i="1" dirty="0" err="1"/>
              <a:t>doOnNext</a:t>
            </a:r>
            <a:r>
              <a:rPr lang="en-US" sz="1800" i="1" dirty="0"/>
              <a:t>(</a:t>
            </a:r>
            <a:r>
              <a:rPr lang="en-US" sz="1800" i="1" dirty="0" err="1"/>
              <a:t>System.out</a:t>
            </a:r>
            <a:r>
              <a:rPr lang="en-US" sz="1800" i="1" dirty="0"/>
              <a:t>::</a:t>
            </a:r>
            <a:r>
              <a:rPr lang="en-US" sz="1800" i="1" dirty="0" err="1"/>
              <a:t>println</a:t>
            </a:r>
            <a:r>
              <a:rPr lang="en-US" sz="1800" i="1" dirty="0"/>
              <a:t>)</a:t>
            </a:r>
          </a:p>
          <a:p>
            <a:pPr marL="114300" indent="0">
              <a:buNone/>
            </a:pPr>
            <a:r>
              <a:rPr lang="en-US" sz="1800" i="1" dirty="0"/>
              <a:t>            .count()</a:t>
            </a:r>
          </a:p>
          <a:p>
            <a:pPr marL="114300" indent="0">
              <a:buNone/>
            </a:pPr>
            <a:r>
              <a:rPr lang="en-US" sz="1800" i="1" dirty="0"/>
              <a:t>            .</a:t>
            </a:r>
            <a:r>
              <a:rPr lang="en-US" sz="1800" i="1" dirty="0" err="1"/>
              <a:t>doOnNext</a:t>
            </a:r>
            <a:r>
              <a:rPr lang="en-US" sz="1800" i="1" dirty="0"/>
              <a:t>(</a:t>
            </a:r>
            <a:r>
              <a:rPr lang="en-US" sz="1800" i="1" dirty="0" err="1"/>
              <a:t>System.out</a:t>
            </a:r>
            <a:r>
              <a:rPr lang="en-US" sz="1800" i="1" dirty="0"/>
              <a:t>::</a:t>
            </a:r>
            <a:r>
              <a:rPr lang="en-US" sz="1800" i="1" dirty="0" err="1"/>
              <a:t>println</a:t>
            </a:r>
            <a:r>
              <a:rPr lang="en-US" sz="1800" i="1" dirty="0"/>
              <a:t>)</a:t>
            </a:r>
          </a:p>
          <a:p>
            <a:pPr marL="114300" indent="0">
              <a:buNone/>
            </a:pPr>
            <a:r>
              <a:rPr lang="en-US" sz="1800" i="1" dirty="0"/>
              <a:t>            .map(number -&gt; </a:t>
            </a:r>
            <a:r>
              <a:rPr lang="en-US" sz="1800" i="1" dirty="0" err="1"/>
              <a:t>String.format</a:t>
            </a:r>
            <a:r>
              <a:rPr lang="en-US" sz="1800" i="1" dirty="0"/>
              <a:t>(“Contains %d elements”, number));</a:t>
            </a:r>
          </a:p>
          <a:p>
            <a:pPr marL="114300" indent="0">
              <a:buNone/>
            </a:pPr>
            <a:r>
              <a:rPr lang="en-US" sz="1800" i="1" dirty="0"/>
              <a:t>Subscription </a:t>
            </a:r>
            <a:r>
              <a:rPr lang="en-US" sz="1800" i="1" dirty="0" err="1"/>
              <a:t>subscription</a:t>
            </a:r>
            <a:r>
              <a:rPr lang="en-US" sz="1800" i="1" dirty="0"/>
              <a:t> = </a:t>
            </a:r>
            <a:r>
              <a:rPr lang="en-US" sz="1800" i="1" dirty="0" err="1"/>
              <a:t>o.subscribe</a:t>
            </a:r>
            <a:r>
              <a:rPr lang="en-US" sz="1800" i="1" dirty="0"/>
              <a:t>(</a:t>
            </a:r>
          </a:p>
          <a:p>
            <a:pPr marL="114300" indent="0">
              <a:buNone/>
            </a:pPr>
            <a:r>
              <a:rPr lang="en-US" sz="1800" i="1" dirty="0"/>
              <a:t>            </a:t>
            </a:r>
            <a:r>
              <a:rPr lang="en-US" sz="1800" i="1" dirty="0" err="1"/>
              <a:t>System.out</a:t>
            </a:r>
            <a:r>
              <a:rPr lang="en-US" sz="1800" i="1" dirty="0"/>
              <a:t>::</a:t>
            </a:r>
            <a:r>
              <a:rPr lang="en-US" sz="1800" i="1" dirty="0" err="1"/>
              <a:t>println</a:t>
            </a:r>
            <a:r>
              <a:rPr lang="en-US" sz="1800" i="1" dirty="0"/>
              <a:t>,</a:t>
            </a:r>
          </a:p>
          <a:p>
            <a:pPr marL="114300" indent="0">
              <a:buNone/>
            </a:pPr>
            <a:r>
              <a:rPr lang="en-US" sz="1800" i="1" dirty="0"/>
              <a:t>            </a:t>
            </a:r>
            <a:r>
              <a:rPr lang="en-US" sz="1800" i="1" dirty="0" err="1"/>
              <a:t>System.out</a:t>
            </a:r>
            <a:r>
              <a:rPr lang="en-US" sz="1800" i="1" dirty="0"/>
              <a:t>::</a:t>
            </a:r>
            <a:r>
              <a:rPr lang="en-US" sz="1800" i="1" dirty="0" err="1"/>
              <a:t>println</a:t>
            </a:r>
            <a:r>
              <a:rPr lang="en-US" sz="1800" i="1" dirty="0"/>
              <a:t>,</a:t>
            </a:r>
          </a:p>
          <a:p>
            <a:pPr marL="114300" indent="0">
              <a:buNone/>
            </a:pPr>
            <a:r>
              <a:rPr lang="en-US" sz="1800" i="1" dirty="0"/>
              <a:t>            ()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(“Completed!”));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lang="ru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6845294" y="953691"/>
            <a:ext cx="218302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 eaLnBrk="1" fontAlgn="base" hangingPunct="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tx1"/>
                </a:solidFill>
                <a:latin typeface="+mn-lt"/>
              </a:defRPr>
            </a:lvl2pPr>
            <a:lvl3pPr marL="1371600" lvl="2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tx1"/>
                </a:solidFill>
                <a:latin typeface="+mn-lt"/>
              </a:defRPr>
            </a:lvl3pPr>
            <a:lvl4pPr marL="1828800" lvl="3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286000" lvl="4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tx1"/>
                </a:solidFill>
                <a:latin typeface="+mn-lt"/>
              </a:defRPr>
            </a:lvl5pPr>
            <a:lvl6pPr marL="2743200" lvl="5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tx1"/>
                </a:solidFill>
                <a:latin typeface="+mn-lt"/>
              </a:defRPr>
            </a:lvl6pPr>
            <a:lvl7pPr marL="3200400" lvl="6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657600" lvl="7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tx1"/>
                </a:solidFill>
                <a:latin typeface="+mn-lt"/>
              </a:defRPr>
            </a:lvl8pPr>
            <a:lvl9pPr marL="4114800" lvl="8" indent="-317500" algn="l" rtl="0" eaLnBrk="1" fontAlgn="base" hangingPunct="1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" indent="0" algn="r">
              <a:buClrTx/>
              <a:buFontTx/>
              <a:buNone/>
            </a:pPr>
            <a:r>
              <a:rPr lang="ru-RU" sz="1800" dirty="0" smtClean="0"/>
              <a:t>Вывод: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2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3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3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5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5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7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7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11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11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4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Contains 4 elements</a:t>
            </a:r>
          </a:p>
          <a:p>
            <a:pPr marL="114300" indent="0" algn="r">
              <a:buClrTx/>
              <a:buFontTx/>
              <a:buNone/>
            </a:pPr>
            <a:r>
              <a:rPr lang="en-US" sz="1800" dirty="0" smtClean="0"/>
              <a:t>Completed!</a:t>
            </a:r>
          </a:p>
          <a:p>
            <a:pPr marL="114300" indent="0" algn="r">
              <a:buClrTx/>
              <a:buFontTx/>
              <a:buNone/>
            </a:pPr>
            <a:endParaRPr lang="ru-RU" sz="1800" dirty="0"/>
          </a:p>
        </p:txBody>
      </p:sp>
      <p:sp>
        <p:nvSpPr>
          <p:cNvPr id="7" name="Стрелка вправо 6"/>
          <p:cNvSpPr/>
          <p:nvPr/>
        </p:nvSpPr>
        <p:spPr bwMode="auto">
          <a:xfrm>
            <a:off x="5923722" y="1133061"/>
            <a:ext cx="1023730" cy="13101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 bwMode="auto">
          <a:xfrm>
            <a:off x="6947452" y="487017"/>
            <a:ext cx="0" cy="43732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50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7672" y="499610"/>
            <a:ext cx="3727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Что такое реактивность?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ru"/>
          </a:p>
        </p:txBody>
      </p:sp>
      <p:pic>
        <p:nvPicPr>
          <p:cNvPr id="5" name="Рисунок 4" descr="Observer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81" y="1147762"/>
            <a:ext cx="6830571" cy="3334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852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 algn="l"/>
            <a:r>
              <a:rPr lang="ru-RU" sz="2400" b="1" dirty="0"/>
              <a:t>Использование </a:t>
            </a:r>
            <a:r>
              <a:rPr lang="ru-RU" sz="2400" b="1" dirty="0" err="1"/>
              <a:t>doOnError</a:t>
            </a:r>
            <a:r>
              <a:rPr lang="ru-RU" sz="2400" b="1" dirty="0"/>
              <a:t>() внутри </a:t>
            </a:r>
            <a:r>
              <a:rPr lang="ru-RU" sz="2400" b="1" dirty="0" err="1"/>
              <a:t>flatMap</a:t>
            </a:r>
            <a:r>
              <a:rPr lang="ru-RU" sz="2400" b="1" dirty="0"/>
              <a:t>()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60" y="327529"/>
            <a:ext cx="5870439" cy="1809386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 err="1"/>
              <a:t>flatMap</a:t>
            </a:r>
            <a:r>
              <a:rPr lang="en-US" sz="1800" i="1" dirty="0"/>
              <a:t>(id -&gt; </a:t>
            </a:r>
            <a:r>
              <a:rPr lang="en-US" sz="1800" i="1" dirty="0" err="1"/>
              <a:t>service.getPost</a:t>
            </a:r>
            <a:r>
              <a:rPr lang="en-US" sz="1800" i="1" dirty="0"/>
              <a:t>()</a:t>
            </a:r>
          </a:p>
          <a:p>
            <a:pPr marL="114300" indent="0">
              <a:buNone/>
            </a:pPr>
            <a:r>
              <a:rPr lang="en-US" sz="1800" i="1" dirty="0"/>
              <a:t>       .</a:t>
            </a:r>
            <a:r>
              <a:rPr lang="en-US" sz="1800" i="1" dirty="0" err="1"/>
              <a:t>doOnError</a:t>
            </a:r>
            <a:r>
              <a:rPr lang="en-US" sz="1800" i="1" dirty="0"/>
              <a:t>(t -&gt; {</a:t>
            </a:r>
          </a:p>
          <a:p>
            <a:pPr marL="114300" indent="0">
              <a:buNone/>
            </a:pPr>
            <a:r>
              <a:rPr lang="en-US" sz="1800" i="1" dirty="0"/>
              <a:t>          // report problem to UI</a:t>
            </a:r>
          </a:p>
          <a:p>
            <a:pPr marL="114300" indent="0">
              <a:buNone/>
            </a:pPr>
            <a:r>
              <a:rPr lang="en-US" sz="1800" i="1" dirty="0"/>
              <a:t>       })</a:t>
            </a:r>
          </a:p>
          <a:p>
            <a:pPr marL="114300" indent="0">
              <a:buNone/>
            </a:pPr>
            <a:r>
              <a:rPr lang="en-US" sz="1800" i="1" dirty="0"/>
              <a:t>       .</a:t>
            </a:r>
            <a:r>
              <a:rPr lang="en-US" sz="1800" i="1" dirty="0" err="1"/>
              <a:t>onErrorResumeNext</a:t>
            </a:r>
            <a:r>
              <a:rPr lang="en-US" sz="1800" i="1" dirty="0"/>
              <a:t>(</a:t>
            </a:r>
            <a:r>
              <a:rPr lang="en-US" sz="1800" i="1" dirty="0" err="1"/>
              <a:t>Observable.empty</a:t>
            </a:r>
            <a:r>
              <a:rPr lang="en-US" sz="1800" i="1" dirty="0"/>
              <a:t>())</a:t>
            </a:r>
          </a:p>
          <a:p>
            <a:pPr marL="114300" indent="0">
              <a:buNone/>
            </a:pPr>
            <a:r>
              <a:rPr lang="en-US" sz="1800" i="1" dirty="0"/>
              <a:t>)</a:t>
            </a:r>
          </a:p>
          <a:p>
            <a:pPr marL="114300" indent="0">
              <a:buNone/>
            </a:pPr>
            <a:endParaRPr lang="ru-RU" sz="1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lang="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52400" y="196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2pPr>
            <a:lvl3pPr lvl="2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3pPr>
            <a:lvl4pPr lvl="3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4pPr>
            <a:lvl5pPr lvl="4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lvl="5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lvl="6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lvl="7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lvl="8" algn="ctr" rtl="0" eaLnBrk="1" fontAlgn="base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ru-RU" sz="2000" b="1" dirty="0"/>
              <a:t>Использование </a:t>
            </a:r>
            <a:r>
              <a:rPr lang="ru-RU" sz="2000" b="1" dirty="0" err="1"/>
              <a:t>doOnNext</a:t>
            </a:r>
            <a:r>
              <a:rPr lang="ru-RU" sz="2000" b="1" dirty="0"/>
              <a:t>() для сохранения/кеширования сетевых результатов</a:t>
            </a:r>
            <a:endParaRPr lang="ru-RU" sz="2000" dirty="0"/>
          </a:p>
        </p:txBody>
      </p:sp>
      <p:sp>
        <p:nvSpPr>
          <p:cNvPr id="6" name="Текст 2"/>
          <p:cNvSpPr txBox="1">
            <a:spLocks/>
          </p:cNvSpPr>
          <p:nvPr/>
        </p:nvSpPr>
        <p:spPr>
          <a:xfrm>
            <a:off x="225560" y="2567150"/>
            <a:ext cx="5870439" cy="1809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 eaLnBrk="1" fontAlgn="base" hangingPunct="1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>
                <a:solidFill>
                  <a:schemeClr val="tx1"/>
                </a:solidFill>
                <a:latin typeface="+mn-lt"/>
              </a:defRPr>
            </a:lvl2pPr>
            <a:lvl3pPr marL="1371600" lvl="2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tx1"/>
                </a:solidFill>
                <a:latin typeface="+mn-lt"/>
              </a:defRPr>
            </a:lvl3pPr>
            <a:lvl4pPr marL="1828800" lvl="3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tx1"/>
                </a:solidFill>
                <a:latin typeface="+mn-lt"/>
              </a:defRPr>
            </a:lvl4pPr>
            <a:lvl5pPr marL="2286000" lvl="4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tx1"/>
                </a:solidFill>
                <a:latin typeface="+mn-lt"/>
              </a:defRPr>
            </a:lvl5pPr>
            <a:lvl6pPr marL="2743200" lvl="5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tx1"/>
                </a:solidFill>
                <a:latin typeface="+mn-lt"/>
              </a:defRPr>
            </a:lvl6pPr>
            <a:lvl7pPr marL="3200400" lvl="6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tx1"/>
                </a:solidFill>
                <a:latin typeface="+mn-lt"/>
              </a:defRPr>
            </a:lvl7pPr>
            <a:lvl8pPr marL="3657600" lvl="7" indent="-317500" algn="l" rtl="0" eaLnBrk="1" fontAlgn="base" hangingPunct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tx1"/>
                </a:solidFill>
                <a:latin typeface="+mn-lt"/>
              </a:defRPr>
            </a:lvl8pPr>
            <a:lvl9pPr marL="4114800" lvl="8" indent="-317500" algn="l" rtl="0" eaLnBrk="1" fontAlgn="base" hangingPunct="1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300" indent="0">
              <a:buClrTx/>
              <a:buFontTx/>
              <a:buNone/>
            </a:pPr>
            <a:r>
              <a:rPr lang="en-US" sz="1800" i="1" dirty="0"/>
              <a:t>// </a:t>
            </a:r>
            <a:r>
              <a:rPr lang="en-US" sz="1800" i="1" dirty="0" err="1"/>
              <a:t>getOrderById</a:t>
            </a:r>
            <a:r>
              <a:rPr lang="en-US" sz="1800" i="1" dirty="0"/>
              <a:t> is getting a fresh order</a:t>
            </a:r>
          </a:p>
          <a:p>
            <a:pPr marL="114300" indent="0">
              <a:buClrTx/>
              <a:buFontTx/>
              <a:buNone/>
            </a:pPr>
            <a:r>
              <a:rPr lang="en-US" sz="1800" i="1" dirty="0"/>
              <a:t>// from the net and returns an observable of orders</a:t>
            </a:r>
          </a:p>
          <a:p>
            <a:pPr marL="114300" indent="0">
              <a:buClrTx/>
              <a:buFontTx/>
              <a:buNone/>
            </a:pPr>
            <a:r>
              <a:rPr lang="en-US" sz="1800" i="1" dirty="0"/>
              <a:t>// Observable&lt;Order&gt; </a:t>
            </a:r>
            <a:r>
              <a:rPr lang="en-US" sz="1800" i="1" dirty="0" err="1"/>
              <a:t>getOrderById</a:t>
            </a:r>
            <a:r>
              <a:rPr lang="en-US" sz="1800" i="1" dirty="0"/>
              <a:t>(long id) {…}</a:t>
            </a:r>
          </a:p>
          <a:p>
            <a:pPr marL="114300" indent="0">
              <a:buClrTx/>
              <a:buFontTx/>
              <a:buNone/>
            </a:pPr>
            <a:endParaRPr lang="en-US" sz="1800" i="1" dirty="0"/>
          </a:p>
          <a:p>
            <a:pPr marL="114300" indent="0">
              <a:buClrTx/>
              <a:buFontTx/>
              <a:buNone/>
            </a:pPr>
            <a:r>
              <a:rPr lang="en-US" sz="1800" i="1" dirty="0" err="1"/>
              <a:t>Observable.from</a:t>
            </a:r>
            <a:r>
              <a:rPr lang="en-US" sz="1800" i="1" dirty="0"/>
              <a:t>(</a:t>
            </a:r>
            <a:r>
              <a:rPr lang="en-US" sz="1800" i="1" dirty="0" err="1"/>
              <a:t>aListWithIds</a:t>
            </a:r>
            <a:r>
              <a:rPr lang="en-US" sz="1800" i="1" dirty="0"/>
              <a:t>)</a:t>
            </a:r>
          </a:p>
          <a:p>
            <a:pPr marL="114300" indent="0">
              <a:buClrTx/>
              <a:buFontTx/>
              <a:buNone/>
            </a:pPr>
            <a:r>
              <a:rPr lang="en-US" sz="1800" i="1" dirty="0"/>
              <a:t>         .</a:t>
            </a:r>
            <a:r>
              <a:rPr lang="en-US" sz="1800" i="1" dirty="0" err="1"/>
              <a:t>flatMap</a:t>
            </a:r>
            <a:r>
              <a:rPr lang="en-US" sz="1800" i="1" dirty="0"/>
              <a:t>(id -&gt; </a:t>
            </a:r>
            <a:r>
              <a:rPr lang="en-US" sz="1800" i="1" dirty="0" err="1"/>
              <a:t>getOrderById</a:t>
            </a:r>
            <a:r>
              <a:rPr lang="en-US" sz="1800" i="1" dirty="0"/>
              <a:t>(id)</a:t>
            </a:r>
          </a:p>
          <a:p>
            <a:pPr marL="114300" indent="0">
              <a:buClrTx/>
              <a:buFontTx/>
              <a:buNone/>
            </a:pPr>
            <a:r>
              <a:rPr lang="en-US" sz="1800" i="1" dirty="0"/>
              <a:t>                              .</a:t>
            </a:r>
            <a:r>
              <a:rPr lang="en-US" sz="1800" i="1" dirty="0" err="1"/>
              <a:t>doOnNext</a:t>
            </a:r>
            <a:r>
              <a:rPr lang="en-US" sz="1800" i="1" dirty="0"/>
              <a:t>(order -&gt; </a:t>
            </a:r>
            <a:r>
              <a:rPr lang="en-US" sz="1800" i="1" dirty="0" err="1"/>
              <a:t>cacheOrder</a:t>
            </a:r>
            <a:r>
              <a:rPr lang="en-US" sz="1800" i="1" dirty="0"/>
              <a:t>(order))</a:t>
            </a:r>
          </a:p>
          <a:p>
            <a:pPr marL="114300" indent="0">
              <a:buClrTx/>
              <a:buFontTx/>
              <a:buNone/>
            </a:pPr>
            <a:r>
              <a:rPr lang="en-US" sz="1800" i="1" dirty="0"/>
              <a:t>         // carry on with more processing</a:t>
            </a:r>
          </a:p>
        </p:txBody>
      </p:sp>
    </p:spTree>
    <p:extLst>
      <p:ext uri="{BB962C8B-B14F-4D97-AF65-F5344CB8AC3E}">
        <p14:creationId xmlns:p14="http://schemas.microsoft.com/office/powerpoint/2010/main" val="12390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/>
              <a:t>Обработка ошибок в </a:t>
            </a:r>
            <a:r>
              <a:rPr lang="ru-RU" sz="3600" b="1" dirty="0" err="1"/>
              <a:t>RxJAVA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400" dirty="0" smtClean="0"/>
              <a:t>Базовый обработчик  </a:t>
            </a:r>
            <a:r>
              <a:rPr lang="ru-RU" sz="2400" dirty="0" err="1" smtClean="0"/>
              <a:t>RxJavaPlugins.onError</a:t>
            </a:r>
            <a:endParaRPr lang="ru-RU" sz="2400" dirty="0" smtClean="0"/>
          </a:p>
          <a:p>
            <a:r>
              <a:rPr lang="ru-RU" sz="2400" dirty="0" err="1"/>
              <a:t>RxJavaPlugins.onError</a:t>
            </a:r>
            <a:r>
              <a:rPr lang="ru-RU" sz="2400" dirty="0"/>
              <a:t> разделяет ошибки библиотеки/реализации и ситуации когда ошибку доставить </a:t>
            </a:r>
            <a:r>
              <a:rPr lang="ru-RU" sz="2400" dirty="0" smtClean="0"/>
              <a:t>невозможно.</a:t>
            </a:r>
            <a:r>
              <a:rPr lang="ru-RU" sz="2400" dirty="0"/>
              <a:t> Ошибки, отнесенные к категории «багов» вызываются как есть, остальные же оборачиваются в </a:t>
            </a:r>
            <a:r>
              <a:rPr lang="ru-RU" sz="2400" dirty="0" err="1"/>
              <a:t>UndeliverableException</a:t>
            </a:r>
            <a:r>
              <a:rPr lang="ru-RU" sz="2400" dirty="0"/>
              <a:t> и после </a:t>
            </a:r>
            <a:r>
              <a:rPr lang="ru-RU" sz="2400" dirty="0" smtClean="0"/>
              <a:t>вызываются.</a:t>
            </a:r>
          </a:p>
          <a:p>
            <a:r>
              <a:rPr lang="ru-RU" sz="2400" dirty="0" smtClean="0"/>
              <a:t>Основная ошибка- </a:t>
            </a:r>
            <a:r>
              <a:rPr lang="ru-RU" sz="2400" dirty="0" err="1" smtClean="0"/>
              <a:t>OnErrorNotImplementedException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616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155175"/>
          </a:xfrm>
        </p:spPr>
        <p:txBody>
          <a:bodyPr/>
          <a:lstStyle/>
          <a:p>
            <a:pPr algn="l"/>
            <a:r>
              <a:rPr lang="ru-RU" sz="3200" b="1" dirty="0" err="1" smtClean="0"/>
              <a:t>UndeliverableException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dirty="0"/>
              <a:t>Пример с </a:t>
            </a:r>
            <a:r>
              <a:rPr lang="ru-RU" sz="2800" dirty="0" err="1"/>
              <a:t>zipWith</a:t>
            </a:r>
            <a:r>
              <a:rPr lang="ru-RU" sz="2800" dirty="0"/>
              <a:t>()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1822" y="1570383"/>
            <a:ext cx="8520600" cy="2382266"/>
          </a:xfrm>
        </p:spPr>
        <p:txBody>
          <a:bodyPr/>
          <a:lstStyle/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observable1 = </a:t>
            </a:r>
            <a:r>
              <a:rPr lang="en-US" sz="2000" i="1" dirty="0" err="1"/>
              <a:t>Observable.error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&gt;(Exception())</a:t>
            </a:r>
          </a:p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observable2 = </a:t>
            </a:r>
            <a:r>
              <a:rPr lang="en-US" sz="2000" i="1" dirty="0" err="1"/>
              <a:t>Observable.error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&gt;(Exception())</a:t>
            </a:r>
          </a:p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zipper = </a:t>
            </a:r>
            <a:r>
              <a:rPr lang="en-US" sz="2000" i="1" dirty="0" err="1"/>
              <a:t>BiFunction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, </a:t>
            </a:r>
            <a:r>
              <a:rPr lang="en-US" sz="2000" i="1" dirty="0" err="1"/>
              <a:t>Int</a:t>
            </a:r>
            <a:r>
              <a:rPr lang="en-US" sz="2000" i="1" dirty="0"/>
              <a:t>, String&gt; { one, two -&gt; "$one - $two" }</a:t>
            </a:r>
          </a:p>
          <a:p>
            <a:pPr marL="114300" indent="0">
              <a:buNone/>
            </a:pPr>
            <a:r>
              <a:rPr lang="en-US" sz="2000" i="1" dirty="0"/>
              <a:t>observable1.zipWith(observable2, zipper)</a:t>
            </a:r>
          </a:p>
          <a:p>
            <a:pPr marL="114300" indent="0">
              <a:buNone/>
            </a:pPr>
            <a:r>
              <a:rPr lang="en-US" sz="2000" i="1" dirty="0"/>
              <a:t>        .subscribe(</a:t>
            </a:r>
          </a:p>
          <a:p>
            <a:pPr marL="114300" indent="0">
              <a:buNone/>
            </a:pPr>
            <a:r>
              <a:rPr lang="en-US" sz="2000" i="1" dirty="0"/>
              <a:t>                { </a:t>
            </a:r>
            <a:r>
              <a:rPr lang="en-US" sz="2000" i="1" dirty="0" err="1"/>
              <a:t>System.out.println</a:t>
            </a:r>
            <a:r>
              <a:rPr lang="en-US" sz="2000" i="1" dirty="0"/>
              <a:t>(it) },</a:t>
            </a:r>
          </a:p>
          <a:p>
            <a:pPr marL="114300" indent="0">
              <a:buNone/>
            </a:pPr>
            <a:r>
              <a:rPr lang="en-US" sz="2000" i="1" dirty="0"/>
              <a:t>                { </a:t>
            </a:r>
            <a:r>
              <a:rPr lang="en-US" sz="2000" i="1" dirty="0" err="1"/>
              <a:t>it.printStackTrace</a:t>
            </a:r>
            <a:r>
              <a:rPr lang="en-US" sz="2000" i="1" dirty="0"/>
              <a:t>() }</a:t>
            </a:r>
          </a:p>
          <a:p>
            <a:pPr marL="114300" indent="0">
              <a:buNone/>
            </a:pPr>
            <a:r>
              <a:rPr lang="en-US" sz="2000" i="1" dirty="0"/>
              <a:t>        )</a:t>
            </a:r>
          </a:p>
          <a:p>
            <a:pPr marL="11430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1663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155175"/>
          </a:xfrm>
        </p:spPr>
        <p:txBody>
          <a:bodyPr/>
          <a:lstStyle/>
          <a:p>
            <a:pPr algn="l"/>
            <a:r>
              <a:rPr lang="ru-RU" sz="3200" b="1" dirty="0" err="1" smtClean="0"/>
              <a:t>UndeliverableException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dirty="0"/>
              <a:t>Пример с </a:t>
            </a:r>
            <a:r>
              <a:rPr lang="ru-RU" sz="2800" dirty="0" err="1"/>
              <a:t>ConnectableObservable</a:t>
            </a:r>
            <a:r>
              <a:rPr lang="ru-RU" sz="2800" dirty="0"/>
              <a:t> без подписчиков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200" dirty="0" smtClean="0"/>
              <a:t/>
            </a:r>
            <a:br>
              <a:rPr lang="ru-RU" sz="3200" dirty="0" smtClean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1883" y="1858618"/>
            <a:ext cx="8520600" cy="2382266"/>
          </a:xfrm>
        </p:spPr>
        <p:txBody>
          <a:bodyPr/>
          <a:lstStyle/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observable1 = </a:t>
            </a:r>
            <a:r>
              <a:rPr lang="en-US" sz="2000" i="1" dirty="0" err="1"/>
              <a:t>Observable.error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&gt;(Exception())</a:t>
            </a:r>
          </a:p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observable2 = </a:t>
            </a:r>
            <a:r>
              <a:rPr lang="en-US" sz="2000" i="1" dirty="0" err="1"/>
              <a:t>Observable.error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&gt;(Exception())</a:t>
            </a:r>
          </a:p>
          <a:p>
            <a:pPr marL="114300" indent="0">
              <a:buNone/>
            </a:pPr>
            <a:r>
              <a:rPr lang="en-US" sz="2000" i="1" dirty="0" err="1"/>
              <a:t>val</a:t>
            </a:r>
            <a:r>
              <a:rPr lang="en-US" sz="2000" i="1" dirty="0"/>
              <a:t> zipper = </a:t>
            </a:r>
            <a:r>
              <a:rPr lang="en-US" sz="2000" i="1" dirty="0" err="1"/>
              <a:t>BiFunction</a:t>
            </a:r>
            <a:r>
              <a:rPr lang="en-US" sz="2000" i="1" dirty="0"/>
              <a:t>&lt;</a:t>
            </a:r>
            <a:r>
              <a:rPr lang="en-US" sz="2000" i="1" dirty="0" err="1"/>
              <a:t>Int</a:t>
            </a:r>
            <a:r>
              <a:rPr lang="en-US" sz="2000" i="1" dirty="0"/>
              <a:t>, </a:t>
            </a:r>
            <a:r>
              <a:rPr lang="en-US" sz="2000" i="1" dirty="0" err="1"/>
              <a:t>Int</a:t>
            </a:r>
            <a:r>
              <a:rPr lang="en-US" sz="2000" i="1" dirty="0"/>
              <a:t>, String&gt; { one, two -&gt; "$one - $two" }</a:t>
            </a:r>
          </a:p>
          <a:p>
            <a:pPr marL="114300" indent="0">
              <a:buNone/>
            </a:pPr>
            <a:r>
              <a:rPr lang="en-US" sz="2000" i="1" dirty="0"/>
              <a:t>observable1.zipWith(observable2, zipper)</a:t>
            </a:r>
          </a:p>
          <a:p>
            <a:pPr marL="114300" indent="0">
              <a:buNone/>
            </a:pPr>
            <a:r>
              <a:rPr lang="en-US" sz="2000" i="1" dirty="0"/>
              <a:t>        .subscribe(</a:t>
            </a:r>
          </a:p>
          <a:p>
            <a:pPr marL="114300" indent="0">
              <a:buNone/>
            </a:pPr>
            <a:r>
              <a:rPr lang="en-US" sz="2000" i="1" dirty="0"/>
              <a:t>                { </a:t>
            </a:r>
            <a:r>
              <a:rPr lang="en-US" sz="2000" i="1" dirty="0" err="1"/>
              <a:t>System.out.println</a:t>
            </a:r>
            <a:r>
              <a:rPr lang="en-US" sz="2000" i="1" dirty="0"/>
              <a:t>(it) },</a:t>
            </a:r>
          </a:p>
          <a:p>
            <a:pPr marL="114300" indent="0">
              <a:buNone/>
            </a:pPr>
            <a:r>
              <a:rPr lang="en-US" sz="2000" i="1" dirty="0"/>
              <a:t>                { </a:t>
            </a:r>
            <a:r>
              <a:rPr lang="en-US" sz="2000" i="1" dirty="0" err="1"/>
              <a:t>it.printStackTrace</a:t>
            </a:r>
            <a:r>
              <a:rPr lang="en-US" sz="2000" i="1" dirty="0"/>
              <a:t>() }</a:t>
            </a:r>
          </a:p>
          <a:p>
            <a:pPr marL="114300" indent="0">
              <a:buNone/>
            </a:pPr>
            <a:r>
              <a:rPr lang="en-US" sz="2000" i="1" dirty="0"/>
              <a:t>        )</a:t>
            </a:r>
          </a:p>
          <a:p>
            <a:pPr marL="11430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6976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/>
              <a:t>Обрабатываем ошибки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52475"/>
            <a:ext cx="8832300" cy="3416400"/>
          </a:xfrm>
        </p:spPr>
        <p:txBody>
          <a:bodyPr/>
          <a:lstStyle/>
          <a:p>
            <a:r>
              <a:rPr lang="ru-RU" sz="2800" dirty="0"/>
              <a:t>посмотреть на возникающие ошибки и попытаться определить что их </a:t>
            </a:r>
            <a:r>
              <a:rPr lang="ru-RU" sz="2800" dirty="0" smtClean="0"/>
              <a:t>вызывает</a:t>
            </a:r>
          </a:p>
          <a:p>
            <a:r>
              <a:rPr lang="ru-RU" sz="2800" dirty="0" smtClean="0"/>
              <a:t>подменить </a:t>
            </a:r>
            <a:r>
              <a:rPr lang="ru-RU" sz="2800" dirty="0"/>
              <a:t>базовый обработчик ошибок своим собственным</a:t>
            </a:r>
            <a:r>
              <a:rPr lang="ru-RU" sz="2800" dirty="0" smtClean="0"/>
              <a:t>. </a:t>
            </a:r>
            <a:r>
              <a:rPr lang="ru-RU" sz="2800" dirty="0"/>
              <a:t>Метод </a:t>
            </a:r>
            <a:r>
              <a:rPr lang="ru-RU" sz="2800" dirty="0" err="1"/>
              <a:t>RxJavaPlugins.setErrorHandler</a:t>
            </a:r>
            <a:r>
              <a:rPr lang="ru-RU" sz="2800" dirty="0"/>
              <a:t>(</a:t>
            </a:r>
            <a:r>
              <a:rPr lang="ru-RU" sz="2800" dirty="0" err="1"/>
              <a:t>Consumer</a:t>
            </a:r>
            <a:r>
              <a:rPr lang="ru-RU" sz="2800" dirty="0"/>
              <a:t>&lt;</a:t>
            </a:r>
            <a:r>
              <a:rPr lang="ru-RU" sz="2800" dirty="0" err="1"/>
              <a:t>Throwable</a:t>
            </a:r>
            <a:r>
              <a:rPr lang="ru-RU" sz="2800" dirty="0"/>
              <a:t>&gt;) поможет в этом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232290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b="1" dirty="0"/>
              <a:t>Горячие и холодные потоки (</a:t>
            </a:r>
            <a:r>
              <a:rPr lang="ru-RU" sz="3200" b="1" dirty="0" err="1"/>
              <a:t>hot</a:t>
            </a:r>
            <a:r>
              <a:rPr lang="ru-RU" sz="3200" b="1" dirty="0"/>
              <a:t>/</a:t>
            </a:r>
            <a:r>
              <a:rPr lang="ru-RU" sz="3200" b="1" dirty="0" err="1"/>
              <a:t>cold</a:t>
            </a:r>
            <a:r>
              <a:rPr lang="ru-RU" sz="3200" b="1" dirty="0"/>
              <a:t>)</a:t>
            </a:r>
            <a:br>
              <a:rPr lang="ru-RU" sz="3200" b="1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2000" dirty="0"/>
              <a:t>В </a:t>
            </a:r>
            <a:r>
              <a:rPr lang="ru-RU" sz="2000" dirty="0" err="1"/>
              <a:t>RxJava</a:t>
            </a:r>
            <a:r>
              <a:rPr lang="ru-RU" sz="2000" dirty="0"/>
              <a:t> есть два вида </a:t>
            </a:r>
            <a:r>
              <a:rPr lang="ru-RU" sz="2000" dirty="0" err="1"/>
              <a:t>Observable</a:t>
            </a:r>
            <a:r>
              <a:rPr lang="ru-RU" sz="2000" dirty="0"/>
              <a:t>: </a:t>
            </a:r>
            <a:r>
              <a:rPr lang="ru-RU" sz="2000" dirty="0" err="1"/>
              <a:t>Hot</a:t>
            </a:r>
            <a:r>
              <a:rPr lang="ru-RU" sz="2000" dirty="0"/>
              <a:t> и </a:t>
            </a:r>
            <a:r>
              <a:rPr lang="ru-RU" sz="2000" dirty="0" err="1"/>
              <a:t>Cold</a:t>
            </a:r>
            <a:r>
              <a:rPr lang="ru-RU" sz="2000" dirty="0"/>
              <a:t>.</a:t>
            </a:r>
          </a:p>
          <a:p>
            <a:pPr marL="114300" indent="0">
              <a:buNone/>
            </a:pPr>
            <a:r>
              <a:rPr lang="ru-RU" sz="2000" b="1" dirty="0" err="1"/>
              <a:t>Cold</a:t>
            </a:r>
            <a:r>
              <a:rPr lang="ru-RU" sz="2000" b="1" dirty="0"/>
              <a:t> </a:t>
            </a:r>
            <a:r>
              <a:rPr lang="ru-RU" sz="2000" b="1" dirty="0" err="1"/>
              <a:t>Observable</a:t>
            </a:r>
            <a:r>
              <a:rPr lang="ru-RU" sz="2000" b="1" dirty="0"/>
              <a:t>:</a:t>
            </a:r>
          </a:p>
          <a:p>
            <a:pPr marL="114300" indent="0">
              <a:buNone/>
            </a:pPr>
            <a:r>
              <a:rPr lang="ru-RU" sz="2000" dirty="0"/>
              <a:t>• Не рассылает объекты, пока на него не подписался хотя бы один подписчик;</a:t>
            </a:r>
          </a:p>
          <a:p>
            <a:pPr marL="114300" indent="0">
              <a:buNone/>
            </a:pPr>
            <a:r>
              <a:rPr lang="ru-RU" sz="2000" dirty="0"/>
              <a:t>• Если </a:t>
            </a:r>
            <a:r>
              <a:rPr lang="ru-RU" sz="2000" dirty="0" err="1"/>
              <a:t>observable</a:t>
            </a:r>
            <a:r>
              <a:rPr lang="ru-RU" sz="2000" dirty="0"/>
              <a:t> имеет несколько подписчиков, то он будет рассылать всю последовательность объектов каждому подписчику.</a:t>
            </a:r>
          </a:p>
          <a:p>
            <a:pPr marL="114300" indent="0">
              <a:buNone/>
            </a:pPr>
            <a:r>
              <a:rPr lang="ru-RU" sz="2000" b="1" dirty="0" err="1" smtClean="0"/>
              <a:t>Hot</a:t>
            </a:r>
            <a:r>
              <a:rPr lang="ru-RU" sz="2000" b="1" dirty="0" smtClean="0"/>
              <a:t> </a:t>
            </a:r>
            <a:r>
              <a:rPr lang="ru-RU" sz="2000" b="1" dirty="0" err="1"/>
              <a:t>Observable</a:t>
            </a:r>
            <a:r>
              <a:rPr lang="ru-RU" sz="2000" b="1" dirty="0"/>
              <a:t>:</a:t>
            </a:r>
          </a:p>
          <a:p>
            <a:pPr marL="114300" indent="0">
              <a:buNone/>
            </a:pPr>
            <a:r>
              <a:rPr lang="ru-RU" sz="2000" dirty="0"/>
              <a:t>• Рассылает объекты, когда они появляются, независимо от того есть ли подписчики;</a:t>
            </a:r>
          </a:p>
          <a:p>
            <a:pPr marL="114300" indent="0">
              <a:buNone/>
            </a:pPr>
            <a:r>
              <a:rPr lang="ru-RU" sz="2000" dirty="0"/>
              <a:t>• Каждый новый подписчик получает только новые объекты, а не всю последовательность.</a:t>
            </a:r>
          </a:p>
          <a:p>
            <a:pPr marL="11430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48075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b="1" dirty="0" err="1"/>
              <a:t>Cold</a:t>
            </a:r>
            <a:r>
              <a:rPr lang="ru-RU" sz="3600" b="1" dirty="0"/>
              <a:t> </a:t>
            </a:r>
            <a:r>
              <a:rPr lang="ru-RU" sz="3600" b="1" dirty="0" err="1"/>
              <a:t>Observables</a:t>
            </a:r>
            <a:r>
              <a:rPr lang="ru-RU" sz="3600" b="1" dirty="0"/>
              <a:t/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i="1" dirty="0"/>
              <a:t>import </a:t>
            </a:r>
            <a:r>
              <a:rPr lang="en-US" sz="2000" i="1" dirty="0" err="1"/>
              <a:t>io.reactivex.Observable</a:t>
            </a:r>
            <a:r>
              <a:rPr lang="en-US" sz="2000" i="1" dirty="0"/>
              <a:t>;</a:t>
            </a:r>
          </a:p>
          <a:p>
            <a:pPr marL="114300" indent="0">
              <a:buNone/>
            </a:pPr>
            <a:r>
              <a:rPr lang="en-US" sz="2000" i="1" dirty="0"/>
              <a:t>public class Launcher {</a:t>
            </a:r>
          </a:p>
          <a:p>
            <a:pPr marL="114300" indent="0">
              <a:buNone/>
            </a:pPr>
            <a:r>
              <a:rPr lang="en-US" sz="2000" i="1" dirty="0"/>
              <a:t>    public static void main(String[] </a:t>
            </a:r>
            <a:r>
              <a:rPr lang="en-US" sz="2000" i="1" dirty="0" err="1"/>
              <a:t>args</a:t>
            </a:r>
            <a:r>
              <a:rPr lang="en-US" sz="2000" i="1" dirty="0"/>
              <a:t>) {</a:t>
            </a:r>
          </a:p>
          <a:p>
            <a:pPr marL="114300" indent="0">
              <a:buNone/>
            </a:pPr>
            <a:r>
              <a:rPr lang="en-US" sz="2000" i="1" dirty="0"/>
              <a:t>        Observable&lt;String&gt; source =</a:t>
            </a:r>
          </a:p>
          <a:p>
            <a:pPr marL="114300" indent="0">
              <a:buNone/>
            </a:pPr>
            <a:r>
              <a:rPr lang="en-US" sz="2000" i="1" dirty="0"/>
              <a:t>                </a:t>
            </a:r>
            <a:r>
              <a:rPr lang="en-US" sz="2000" i="1" dirty="0" err="1"/>
              <a:t>Observable.just</a:t>
            </a:r>
            <a:r>
              <a:rPr lang="en-US" sz="2000" i="1" dirty="0"/>
              <a:t>("Alpha", "Beta", "Gamma", "Delta", "Epsilon");</a:t>
            </a:r>
          </a:p>
          <a:p>
            <a:pPr marL="114300" indent="0">
              <a:buNone/>
            </a:pPr>
            <a:r>
              <a:rPr lang="en-US" sz="2000" i="1" dirty="0"/>
              <a:t>        //first observer</a:t>
            </a:r>
          </a:p>
          <a:p>
            <a:pPr marL="114300" indent="0">
              <a:buNone/>
            </a:pPr>
            <a:r>
              <a:rPr lang="en-US" sz="2000" i="1" dirty="0"/>
              <a:t>        </a:t>
            </a:r>
            <a:r>
              <a:rPr lang="en-US" sz="2000" i="1" dirty="0" err="1"/>
              <a:t>source.subscribe</a:t>
            </a:r>
            <a:r>
              <a:rPr lang="en-US" sz="2000" i="1" dirty="0"/>
              <a:t>(s -&gt; </a:t>
            </a:r>
            <a:r>
              <a:rPr lang="en-US" sz="2000" i="1" dirty="0" err="1"/>
              <a:t>System.out.println</a:t>
            </a:r>
            <a:r>
              <a:rPr lang="en-US" sz="2000" i="1" dirty="0"/>
              <a:t>("Observer 1 Received: " + s));</a:t>
            </a:r>
          </a:p>
          <a:p>
            <a:pPr marL="114300" indent="0">
              <a:buNone/>
            </a:pPr>
            <a:r>
              <a:rPr lang="en-US" sz="2000" i="1" dirty="0"/>
              <a:t>        //second observer</a:t>
            </a:r>
          </a:p>
          <a:p>
            <a:pPr marL="114300" indent="0">
              <a:buNone/>
            </a:pPr>
            <a:r>
              <a:rPr lang="en-US" sz="2000" i="1" dirty="0"/>
              <a:t>        </a:t>
            </a:r>
            <a:r>
              <a:rPr lang="en-US" sz="2000" i="1" dirty="0" err="1"/>
              <a:t>source.subscribe</a:t>
            </a:r>
            <a:r>
              <a:rPr lang="en-US" sz="2000" i="1" dirty="0"/>
              <a:t>(s -&gt; </a:t>
            </a:r>
            <a:r>
              <a:rPr lang="en-US" sz="2000" i="1" dirty="0" err="1"/>
              <a:t>System.out.println</a:t>
            </a:r>
            <a:r>
              <a:rPr lang="en-US" sz="2000" i="1" dirty="0"/>
              <a:t>("Observer 2 Received: " + s));        </a:t>
            </a:r>
          </a:p>
          <a:p>
            <a:pPr marL="114300" indent="0">
              <a:buNone/>
            </a:pPr>
            <a:r>
              <a:rPr lang="en-US" sz="2000" i="1" dirty="0"/>
              <a:t>    }</a:t>
            </a:r>
          </a:p>
          <a:p>
            <a:pPr marL="114300" indent="0">
              <a:buNone/>
            </a:pPr>
            <a:r>
              <a:rPr lang="en-US" sz="2000" i="1" dirty="0"/>
              <a:t>}</a:t>
            </a:r>
          </a:p>
          <a:p>
            <a:pPr marL="114300" indent="0">
              <a:buNone/>
            </a:pPr>
            <a:endParaRPr lang="ru-RU" sz="20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14404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161" y="436858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import </a:t>
            </a:r>
            <a:r>
              <a:rPr lang="en-US" sz="1800" i="1" dirty="0" err="1"/>
              <a:t>io.reactivex.Observable</a:t>
            </a:r>
            <a:r>
              <a:rPr lang="en-US" sz="1800" i="1" dirty="0"/>
              <a:t>;</a:t>
            </a:r>
          </a:p>
          <a:p>
            <a:pPr marL="114300" indent="0">
              <a:buNone/>
            </a:pPr>
            <a:r>
              <a:rPr lang="en-US" sz="1800" i="1" dirty="0"/>
              <a:t>public class Launcher {</a:t>
            </a:r>
          </a:p>
          <a:p>
            <a:pPr marL="114300" indent="0">
              <a:buNone/>
            </a:pPr>
            <a:r>
              <a:rPr lang="en-US" sz="1800" i="1" dirty="0"/>
              <a:t>    public static void main(String[] </a:t>
            </a:r>
            <a:r>
              <a:rPr lang="en-US" sz="1800" i="1" dirty="0" err="1"/>
              <a:t>args</a:t>
            </a:r>
            <a:r>
              <a:rPr lang="en-US" sz="1800" i="1" dirty="0"/>
              <a:t>) {</a:t>
            </a:r>
          </a:p>
          <a:p>
            <a:pPr marL="114300" indent="0">
              <a:buNone/>
            </a:pPr>
            <a:r>
              <a:rPr lang="en-US" sz="1800" i="1" dirty="0"/>
              <a:t>        Observable&lt;String&gt; source =</a:t>
            </a:r>
          </a:p>
          <a:p>
            <a:pPr marL="114300" indent="0">
              <a:buNone/>
            </a:pPr>
            <a:r>
              <a:rPr lang="en-US" sz="1800" i="1" dirty="0"/>
              <a:t>                </a:t>
            </a:r>
            <a:r>
              <a:rPr lang="en-US" sz="1800" i="1" dirty="0" err="1"/>
              <a:t>Observable.just</a:t>
            </a:r>
            <a:r>
              <a:rPr lang="en-US" sz="1800" i="1" dirty="0"/>
              <a:t>("Alpha", "Beta", "Gamma", "Delta", "Epsilon");</a:t>
            </a:r>
          </a:p>
          <a:p>
            <a:pPr marL="114300" indent="0">
              <a:buNone/>
            </a:pPr>
            <a:r>
              <a:rPr lang="en-US" sz="1800" i="1" dirty="0"/>
              <a:t>        //first observer</a:t>
            </a:r>
          </a:p>
          <a:p>
            <a:pPr marL="114300" indent="0">
              <a:buNone/>
            </a:pPr>
            <a:r>
              <a:rPr lang="en-US" sz="1800" i="1" dirty="0"/>
              <a:t>        </a:t>
            </a:r>
            <a:r>
              <a:rPr lang="en-US" sz="1800" i="1" dirty="0" err="1"/>
              <a:t>source.subscribe</a:t>
            </a:r>
            <a:r>
              <a:rPr lang="en-US" sz="1800" i="1" dirty="0"/>
              <a:t>(s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("Observer 1 Received: " + s));</a:t>
            </a:r>
          </a:p>
          <a:p>
            <a:pPr marL="114300" indent="0">
              <a:buNone/>
            </a:pPr>
            <a:r>
              <a:rPr lang="en-US" sz="1800" i="1" dirty="0"/>
              <a:t>        //second observer</a:t>
            </a:r>
          </a:p>
          <a:p>
            <a:pPr marL="114300" indent="0">
              <a:buNone/>
            </a:pPr>
            <a:r>
              <a:rPr lang="en-US" sz="1800" i="1" dirty="0"/>
              <a:t>        </a:t>
            </a:r>
            <a:r>
              <a:rPr lang="en-US" sz="1800" i="1" dirty="0" err="1"/>
              <a:t>source.map</a:t>
            </a:r>
            <a:r>
              <a:rPr lang="en-US" sz="1800" i="1" dirty="0"/>
              <a:t>(String::length).filter(</a:t>
            </a:r>
            <a:r>
              <a:rPr lang="en-US" sz="1800" i="1" dirty="0" err="1"/>
              <a:t>i</a:t>
            </a:r>
            <a:r>
              <a:rPr lang="en-US" sz="1800" i="1" dirty="0"/>
              <a:t> -&gt; </a:t>
            </a:r>
            <a:r>
              <a:rPr lang="en-US" sz="1800" i="1" dirty="0" err="1"/>
              <a:t>i</a:t>
            </a:r>
            <a:r>
              <a:rPr lang="en-US" sz="1800" i="1" dirty="0"/>
              <a:t> &gt;= 5)</a:t>
            </a:r>
          </a:p>
          <a:p>
            <a:pPr marL="114300" indent="0">
              <a:buNone/>
            </a:pPr>
            <a:r>
              <a:rPr lang="en-US" sz="1800" i="1" dirty="0"/>
              <a:t>                .subscribe(s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("Observer 2 Received: " + s));     </a:t>
            </a:r>
          </a:p>
          <a:p>
            <a:pPr marL="114300" indent="0">
              <a:buNone/>
            </a:pPr>
            <a:r>
              <a:rPr lang="en-US" sz="1800" i="1" dirty="0"/>
              <a:t>    }</a:t>
            </a:r>
          </a:p>
          <a:p>
            <a:pPr marL="114300" indent="0">
              <a:buNone/>
            </a:pPr>
            <a:r>
              <a:rPr lang="en-US" sz="1800" i="1" dirty="0"/>
              <a:t>}</a:t>
            </a:r>
          </a:p>
          <a:p>
            <a:pPr marL="114300" indent="0">
              <a:buNone/>
            </a:pPr>
            <a:endParaRPr lang="ru-RU" sz="1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22699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61" y="623930"/>
            <a:ext cx="8520600" cy="572700"/>
          </a:xfrm>
        </p:spPr>
        <p:txBody>
          <a:bodyPr/>
          <a:lstStyle/>
          <a:p>
            <a:pPr algn="l"/>
            <a:r>
              <a:rPr lang="ru-RU" sz="3200" dirty="0" smtClean="0"/>
              <a:t>Вывод:</a:t>
            </a: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/>
              <a:t>Observer 1 Received: Alpha</a:t>
            </a:r>
          </a:p>
          <a:p>
            <a:pPr marL="114300" indent="0">
              <a:buNone/>
            </a:pPr>
            <a:r>
              <a:rPr lang="en-US" sz="2400" dirty="0"/>
              <a:t>Observer 1 Received: Beta</a:t>
            </a:r>
          </a:p>
          <a:p>
            <a:pPr marL="114300" indent="0">
              <a:buNone/>
            </a:pPr>
            <a:r>
              <a:rPr lang="en-US" sz="2400" dirty="0"/>
              <a:t>Observer 1 Received: Gamma</a:t>
            </a:r>
          </a:p>
          <a:p>
            <a:pPr marL="114300" indent="0">
              <a:buNone/>
            </a:pPr>
            <a:r>
              <a:rPr lang="en-US" sz="2400" dirty="0"/>
              <a:t>Observer 1 Received: Delta</a:t>
            </a:r>
          </a:p>
          <a:p>
            <a:pPr marL="114300" indent="0">
              <a:buNone/>
            </a:pPr>
            <a:r>
              <a:rPr lang="en-US" sz="2400" dirty="0"/>
              <a:t>Observer 1 Received: Epsilon</a:t>
            </a:r>
          </a:p>
          <a:p>
            <a:pPr marL="114300" indent="0">
              <a:buNone/>
            </a:pPr>
            <a:r>
              <a:rPr lang="en-US" sz="2400" dirty="0"/>
              <a:t>Observer 2 Received: 5</a:t>
            </a:r>
          </a:p>
          <a:p>
            <a:pPr marL="114300" indent="0">
              <a:buNone/>
            </a:pPr>
            <a:r>
              <a:rPr lang="en-US" sz="2400" dirty="0"/>
              <a:t>Observer 2 Received: 5</a:t>
            </a:r>
          </a:p>
          <a:p>
            <a:pPr marL="114300" indent="0">
              <a:buNone/>
            </a:pPr>
            <a:r>
              <a:rPr lang="en-US" sz="2400" dirty="0"/>
              <a:t>Observer 2 Received: 5</a:t>
            </a:r>
          </a:p>
          <a:p>
            <a:pPr marL="114300" indent="0">
              <a:buNone/>
            </a:pPr>
            <a:r>
              <a:rPr lang="en-US" sz="2400" dirty="0"/>
              <a:t>Observer 2 Received: 7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0177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dirty="0"/>
              <a:t>запрос к базе данных </a:t>
            </a:r>
            <a:r>
              <a:rPr lang="ru-RU" sz="3600" dirty="0" err="1"/>
              <a:t>SQLite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i="1" dirty="0"/>
              <a:t>import </a:t>
            </a:r>
            <a:r>
              <a:rPr lang="en-US" sz="1800" i="1" dirty="0" err="1"/>
              <a:t>com.github.davidmoten.rx.jdbc.ConnectionProviderFromUrl</a:t>
            </a:r>
            <a:r>
              <a:rPr lang="en-US" sz="1800" i="1" dirty="0"/>
              <a:t>;</a:t>
            </a:r>
          </a:p>
          <a:p>
            <a:pPr marL="114300" indent="0">
              <a:buNone/>
            </a:pPr>
            <a:r>
              <a:rPr lang="en-US" sz="1800" i="1" dirty="0"/>
              <a:t>import </a:t>
            </a:r>
            <a:r>
              <a:rPr lang="en-US" sz="1800" i="1" dirty="0" err="1"/>
              <a:t>com.github.davidmoten.rx.jdbc.Database</a:t>
            </a:r>
            <a:r>
              <a:rPr lang="en-US" sz="1800" i="1" dirty="0"/>
              <a:t>;</a:t>
            </a:r>
          </a:p>
          <a:p>
            <a:pPr marL="114300" indent="0">
              <a:buNone/>
            </a:pPr>
            <a:r>
              <a:rPr lang="en-US" sz="1800" i="1" dirty="0"/>
              <a:t>import </a:t>
            </a:r>
            <a:r>
              <a:rPr lang="en-US" sz="1800" i="1" dirty="0" err="1"/>
              <a:t>rx.Observable</a:t>
            </a:r>
            <a:r>
              <a:rPr lang="en-US" sz="1800" i="1" dirty="0"/>
              <a:t>;</a:t>
            </a:r>
          </a:p>
          <a:p>
            <a:pPr marL="114300" indent="0">
              <a:buNone/>
            </a:pPr>
            <a:r>
              <a:rPr lang="en-US" sz="1800" i="1" dirty="0"/>
              <a:t>import </a:t>
            </a:r>
            <a:r>
              <a:rPr lang="en-US" sz="1800" i="1" dirty="0" err="1"/>
              <a:t>java.sql.Connection</a:t>
            </a:r>
            <a:r>
              <a:rPr lang="en-US" sz="1800" i="1" dirty="0"/>
              <a:t>;</a:t>
            </a:r>
          </a:p>
          <a:p>
            <a:pPr marL="114300" indent="0">
              <a:buNone/>
            </a:pPr>
            <a:r>
              <a:rPr lang="en-US" sz="1800" i="1" dirty="0"/>
              <a:t>public class Launcher {</a:t>
            </a:r>
          </a:p>
          <a:p>
            <a:pPr marL="114300" indent="0">
              <a:buNone/>
            </a:pPr>
            <a:r>
              <a:rPr lang="en-US" sz="1800" i="1" dirty="0"/>
              <a:t>    public static void main(String[] </a:t>
            </a:r>
            <a:r>
              <a:rPr lang="en-US" sz="1800" i="1" dirty="0" err="1"/>
              <a:t>args</a:t>
            </a:r>
            <a:r>
              <a:rPr lang="en-US" sz="1800" i="1" dirty="0"/>
              <a:t>) {</a:t>
            </a:r>
          </a:p>
          <a:p>
            <a:pPr marL="114300" indent="0">
              <a:buNone/>
            </a:pPr>
            <a:r>
              <a:rPr lang="en-US" sz="1800" i="1" dirty="0"/>
              <a:t>        Connection conn =  new </a:t>
            </a:r>
            <a:r>
              <a:rPr lang="en-US" sz="1800" i="1" dirty="0" err="1"/>
              <a:t>ConnectionProviderFromUrl</a:t>
            </a:r>
            <a:r>
              <a:rPr lang="en-US" sz="1800" i="1" dirty="0"/>
              <a:t>("</a:t>
            </a:r>
            <a:r>
              <a:rPr lang="en-US" sz="1800" i="1" dirty="0" err="1"/>
              <a:t>jdbc:sqlite</a:t>
            </a:r>
            <a:r>
              <a:rPr lang="en-US" sz="1800" i="1" dirty="0"/>
              <a:t>:/home/</a:t>
            </a:r>
            <a:r>
              <a:rPr lang="en-US" sz="1800" i="1" dirty="0" err="1"/>
              <a:t>thomas</a:t>
            </a:r>
            <a:r>
              <a:rPr lang="en-US" sz="1800" i="1" dirty="0"/>
              <a:t>/</a:t>
            </a:r>
            <a:r>
              <a:rPr lang="en-US" sz="1800" i="1" dirty="0" err="1"/>
              <a:t>rexon_metals.db</a:t>
            </a:r>
            <a:r>
              <a:rPr lang="en-US" sz="1800" i="1" dirty="0"/>
              <a:t>").get();</a:t>
            </a:r>
          </a:p>
          <a:p>
            <a:pPr marL="114300" indent="0">
              <a:buNone/>
            </a:pPr>
            <a:r>
              <a:rPr lang="en-US" sz="1800" i="1" dirty="0"/>
              <a:t>        Database </a:t>
            </a:r>
            <a:r>
              <a:rPr lang="en-US" sz="1800" i="1" dirty="0" err="1"/>
              <a:t>db</a:t>
            </a:r>
            <a:r>
              <a:rPr lang="en-US" sz="1800" i="1" dirty="0"/>
              <a:t> = </a:t>
            </a:r>
            <a:r>
              <a:rPr lang="en-US" sz="1800" i="1" dirty="0" err="1"/>
              <a:t>Database.from</a:t>
            </a:r>
            <a:r>
              <a:rPr lang="en-US" sz="1800" i="1" dirty="0"/>
              <a:t>(conn);</a:t>
            </a:r>
          </a:p>
          <a:p>
            <a:pPr marL="114300" indent="0">
              <a:buNone/>
            </a:pPr>
            <a:r>
              <a:rPr lang="en-US" sz="1800" i="1" dirty="0"/>
              <a:t>        Observable&lt;String&gt; </a:t>
            </a:r>
            <a:r>
              <a:rPr lang="en-US" sz="1800" i="1" dirty="0" err="1"/>
              <a:t>customerNames</a:t>
            </a:r>
            <a:r>
              <a:rPr lang="en-US" sz="1800" i="1" dirty="0"/>
              <a:t> =</a:t>
            </a:r>
          </a:p>
          <a:p>
            <a:pPr marL="114300" indent="0">
              <a:buNone/>
            </a:pPr>
            <a:r>
              <a:rPr lang="en-US" sz="1800" i="1" dirty="0"/>
              <a:t>            </a:t>
            </a:r>
            <a:r>
              <a:rPr lang="en-US" sz="1800" i="1" dirty="0" err="1"/>
              <a:t>db.select</a:t>
            </a:r>
            <a:r>
              <a:rPr lang="en-US" sz="1800" i="1" dirty="0"/>
              <a:t>("SELECT NAME FROM CUSTOMER").</a:t>
            </a:r>
            <a:r>
              <a:rPr lang="en-US" sz="1800" i="1" dirty="0" err="1"/>
              <a:t>getAs</a:t>
            </a:r>
            <a:r>
              <a:rPr lang="en-US" sz="1800" i="1" dirty="0"/>
              <a:t>(</a:t>
            </a:r>
            <a:r>
              <a:rPr lang="en-US" sz="1800" i="1" dirty="0" err="1"/>
              <a:t>String.class</a:t>
            </a:r>
            <a:r>
              <a:rPr lang="en-US" sz="1800" i="1" dirty="0"/>
              <a:t>);</a:t>
            </a:r>
          </a:p>
          <a:p>
            <a:pPr marL="114300" indent="0">
              <a:buNone/>
            </a:pPr>
            <a:r>
              <a:rPr lang="en-US" sz="1800" i="1" dirty="0"/>
              <a:t>        </a:t>
            </a:r>
            <a:r>
              <a:rPr lang="en-US" sz="1800" i="1" dirty="0" err="1"/>
              <a:t>customerNames.subscribe</a:t>
            </a:r>
            <a:r>
              <a:rPr lang="en-US" sz="1800" i="1" dirty="0"/>
              <a:t>(s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(s));</a:t>
            </a:r>
          </a:p>
          <a:p>
            <a:pPr marL="114300" indent="0">
              <a:buNone/>
            </a:pPr>
            <a:r>
              <a:rPr lang="en-US" sz="1800" i="1" dirty="0"/>
              <a:t>    }</a:t>
            </a:r>
          </a:p>
          <a:p>
            <a:pPr marL="114300" indent="0">
              <a:buNone/>
            </a:pPr>
            <a:r>
              <a:rPr lang="en-US" sz="1800" i="1" dirty="0"/>
              <a:t>}</a:t>
            </a:r>
          </a:p>
          <a:p>
            <a:pPr marL="114300" indent="0">
              <a:buNone/>
            </a:pPr>
            <a:endParaRPr lang="ru-RU" sz="1800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162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ru"/>
          </a:p>
        </p:txBody>
      </p:sp>
      <p:pic>
        <p:nvPicPr>
          <p:cNvPr id="5" name="Рисунок 4" descr="Пример реактивности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1" y="969294"/>
            <a:ext cx="4353339" cy="31438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712595" y="569184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err="1"/>
              <a:t>Observer</a:t>
            </a:r>
            <a:endParaRPr lang="ru-RU" sz="2000" dirty="0"/>
          </a:p>
        </p:txBody>
      </p:sp>
      <p:pic>
        <p:nvPicPr>
          <p:cNvPr id="7" name="Рисунок 6" descr="Пример реактивности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92" y="1101418"/>
            <a:ext cx="3438525" cy="28796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Стрелка вправо 7"/>
          <p:cNvSpPr/>
          <p:nvPr/>
        </p:nvSpPr>
        <p:spPr bwMode="auto">
          <a:xfrm>
            <a:off x="4462670" y="2017643"/>
            <a:ext cx="815422" cy="1093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65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 algn="l"/>
            <a:r>
              <a:rPr lang="ru-RU" sz="3600" b="1" dirty="0" err="1"/>
              <a:t>Hot</a:t>
            </a:r>
            <a:r>
              <a:rPr lang="ru-RU" sz="3600" b="1" dirty="0"/>
              <a:t> </a:t>
            </a:r>
            <a:r>
              <a:rPr lang="ru-RU" sz="3600" b="1" dirty="0" err="1"/>
              <a:t>Observables</a:t>
            </a:r>
            <a:r>
              <a:rPr lang="ru-RU" sz="3600" dirty="0"/>
              <a:t/>
            </a:r>
            <a:br>
              <a:rPr lang="ru-RU" sz="3600" dirty="0"/>
            </a:b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674" y="615762"/>
            <a:ext cx="8520600" cy="4671855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MyJavaFxApp</a:t>
            </a:r>
            <a:r>
              <a:rPr lang="en-US" sz="1400" dirty="0"/>
              <a:t> extends Application </a:t>
            </a:r>
            <a:r>
              <a:rPr lang="en-US" sz="1400" dirty="0" smtClean="0"/>
              <a:t>{    </a:t>
            </a:r>
          </a:p>
          <a:p>
            <a:pPr marL="114300" indent="0">
              <a:buNone/>
            </a:pPr>
            <a:r>
              <a:rPr lang="en-US" sz="1400" dirty="0" smtClean="0"/>
              <a:t>    public void start(Stage stage) throws Exception {</a:t>
            </a:r>
          </a:p>
          <a:p>
            <a:pPr marL="11430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/>
              <a:t>ToggleButton</a:t>
            </a:r>
            <a:r>
              <a:rPr lang="en-US" sz="1400" dirty="0"/>
              <a:t> </a:t>
            </a:r>
            <a:r>
              <a:rPr lang="en-US" sz="1400" dirty="0" err="1"/>
              <a:t>toggleButton</a:t>
            </a:r>
            <a:r>
              <a:rPr lang="en-US" sz="1400" dirty="0"/>
              <a:t> = new </a:t>
            </a:r>
            <a:r>
              <a:rPr lang="en-US" sz="1400" dirty="0" err="1"/>
              <a:t>ToggleButton</a:t>
            </a:r>
            <a:r>
              <a:rPr lang="en-US" sz="1400" dirty="0"/>
              <a:t>("TOGGLE ME");</a:t>
            </a:r>
          </a:p>
          <a:p>
            <a:pPr marL="114300" indent="0">
              <a:buNone/>
            </a:pPr>
            <a:r>
              <a:rPr lang="en-US" sz="1400" dirty="0"/>
              <a:t>        Label </a:t>
            </a:r>
            <a:r>
              <a:rPr lang="en-US" sz="1400" dirty="0" err="1"/>
              <a:t>label</a:t>
            </a:r>
            <a:r>
              <a:rPr lang="en-US" sz="1400" dirty="0"/>
              <a:t> = new Label();</a:t>
            </a:r>
          </a:p>
          <a:p>
            <a:pPr marL="114300" indent="0">
              <a:buNone/>
            </a:pPr>
            <a:r>
              <a:rPr lang="en-US" sz="1400" dirty="0"/>
              <a:t>        Observable&lt;Boolean&gt; </a:t>
            </a:r>
            <a:r>
              <a:rPr lang="en-US" sz="1400" dirty="0" err="1"/>
              <a:t>selectedStates</a:t>
            </a:r>
            <a:r>
              <a:rPr lang="en-US" sz="1400" dirty="0"/>
              <a:t> = </a:t>
            </a:r>
            <a:r>
              <a:rPr lang="en-US" sz="1400" dirty="0" err="1"/>
              <a:t>valuesOf</a:t>
            </a:r>
            <a:r>
              <a:rPr lang="en-US" sz="1400" dirty="0"/>
              <a:t>(</a:t>
            </a:r>
            <a:r>
              <a:rPr lang="en-US" sz="1400" dirty="0" err="1"/>
              <a:t>toggleButton.selectedProperty</a:t>
            </a:r>
            <a:r>
              <a:rPr lang="en-US" sz="1400" dirty="0"/>
              <a:t>());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selectedStates.map</a:t>
            </a:r>
            <a:r>
              <a:rPr lang="en-US" sz="1400" dirty="0"/>
              <a:t>(selected -&gt; selected ? "DOWN" : "UP")</a:t>
            </a:r>
          </a:p>
          <a:p>
            <a:pPr marL="114300" indent="0">
              <a:buNone/>
            </a:pPr>
            <a:r>
              <a:rPr lang="en-US" sz="1400" dirty="0"/>
              <a:t>            .subscribe(label::</a:t>
            </a:r>
            <a:r>
              <a:rPr lang="en-US" sz="1400" dirty="0" err="1"/>
              <a:t>setText</a:t>
            </a:r>
            <a:r>
              <a:rPr lang="en-US" sz="1400" dirty="0"/>
              <a:t>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VBox</a:t>
            </a:r>
            <a:r>
              <a:rPr lang="en-US" sz="1400" dirty="0"/>
              <a:t> </a:t>
            </a:r>
            <a:r>
              <a:rPr lang="en-US" sz="1400" dirty="0" err="1"/>
              <a:t>vBox</a:t>
            </a:r>
            <a:r>
              <a:rPr lang="en-US" sz="1400" dirty="0"/>
              <a:t> = new </a:t>
            </a:r>
            <a:r>
              <a:rPr lang="en-US" sz="1400" dirty="0" err="1"/>
              <a:t>VBox</a:t>
            </a:r>
            <a:r>
              <a:rPr lang="en-US" sz="1400" dirty="0"/>
              <a:t>(</a:t>
            </a:r>
            <a:r>
              <a:rPr lang="en-US" sz="1400" dirty="0" err="1"/>
              <a:t>toggleButton</a:t>
            </a:r>
            <a:r>
              <a:rPr lang="en-US" sz="1400" dirty="0"/>
              <a:t>, label);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stage.setScene</a:t>
            </a:r>
            <a:r>
              <a:rPr lang="en-US" sz="1400" dirty="0"/>
              <a:t>(new Scene(</a:t>
            </a:r>
            <a:r>
              <a:rPr lang="en-US" sz="1400" dirty="0" err="1"/>
              <a:t>vBox</a:t>
            </a:r>
            <a:r>
              <a:rPr lang="en-US" sz="1400" dirty="0"/>
              <a:t>));</a:t>
            </a:r>
          </a:p>
          <a:p>
            <a:pPr marL="11430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stage.show</a:t>
            </a:r>
            <a:r>
              <a:rPr lang="en-US" sz="1400" dirty="0"/>
              <a:t>();</a:t>
            </a:r>
          </a:p>
          <a:p>
            <a:pPr marL="114300" indent="0">
              <a:buNone/>
            </a:pPr>
            <a:r>
              <a:rPr lang="en-US" sz="1400" dirty="0"/>
              <a:t>    }  </a:t>
            </a:r>
          </a:p>
          <a:p>
            <a:pPr marL="114300" indent="0">
              <a:buNone/>
            </a:pPr>
            <a:r>
              <a:rPr lang="en-US" sz="1400" dirty="0"/>
              <a:t>    private static &lt;T&gt; Observable&lt;T&gt; </a:t>
            </a:r>
            <a:r>
              <a:rPr lang="en-US" sz="1400" dirty="0" err="1"/>
              <a:t>valuesOf</a:t>
            </a:r>
            <a:r>
              <a:rPr lang="en-US" sz="1400" dirty="0"/>
              <a:t>(final </a:t>
            </a:r>
            <a:r>
              <a:rPr lang="en-US" sz="1400" dirty="0" err="1"/>
              <a:t>ObservableValue</a:t>
            </a:r>
            <a:r>
              <a:rPr lang="en-US" sz="1400" dirty="0"/>
              <a:t>&lt;T&gt; </a:t>
            </a:r>
            <a:r>
              <a:rPr lang="en-US" sz="1400" dirty="0" err="1"/>
              <a:t>fxObservable</a:t>
            </a:r>
            <a:r>
              <a:rPr lang="en-US" sz="1400" dirty="0"/>
              <a:t>) {</a:t>
            </a:r>
          </a:p>
          <a:p>
            <a:pPr marL="11430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Observable.create</a:t>
            </a:r>
            <a:r>
              <a:rPr lang="en-US" sz="1400" dirty="0"/>
              <a:t>(</a:t>
            </a:r>
            <a:r>
              <a:rPr lang="en-US" sz="1400" dirty="0" err="1"/>
              <a:t>observableEmitter</a:t>
            </a:r>
            <a:r>
              <a:rPr lang="en-US" sz="1400" dirty="0"/>
              <a:t> -&gt; {</a:t>
            </a:r>
          </a:p>
          <a:p>
            <a:pPr marL="114300" indent="0">
              <a:buNone/>
            </a:pPr>
            <a:r>
              <a:rPr lang="ru-RU" sz="1400" dirty="0" smtClean="0"/>
              <a:t>           </a:t>
            </a:r>
            <a:r>
              <a:rPr lang="en-US" sz="1400" dirty="0" err="1" smtClean="0"/>
              <a:t>observableEmitter.onNext</a:t>
            </a:r>
            <a:r>
              <a:rPr lang="en-US" sz="1400" dirty="0" smtClean="0"/>
              <a:t>(</a:t>
            </a:r>
            <a:r>
              <a:rPr lang="en-US" sz="1400" dirty="0" err="1" smtClean="0"/>
              <a:t>fxObservable.getValue</a:t>
            </a:r>
            <a:r>
              <a:rPr lang="en-US" sz="1400" dirty="0"/>
              <a:t>());</a:t>
            </a:r>
          </a:p>
          <a:p>
            <a:pPr marL="114300" indent="0">
              <a:buNone/>
            </a:pPr>
            <a:r>
              <a:rPr lang="ru-RU" sz="1400" dirty="0" smtClean="0"/>
              <a:t>          </a:t>
            </a:r>
            <a:r>
              <a:rPr lang="en-US" sz="1400" dirty="0" smtClean="0"/>
              <a:t>final </a:t>
            </a:r>
            <a:r>
              <a:rPr lang="en-US" sz="1400" dirty="0" err="1"/>
              <a:t>ChangeListener</a:t>
            </a:r>
            <a:r>
              <a:rPr lang="en-US" sz="1400" dirty="0"/>
              <a:t>&lt;T&gt; listener = (</a:t>
            </a:r>
            <a:r>
              <a:rPr lang="en-US" sz="1400" dirty="0" err="1"/>
              <a:t>observableValue</a:t>
            </a:r>
            <a:r>
              <a:rPr lang="en-US" sz="1400" dirty="0"/>
              <a:t>, </a:t>
            </a:r>
            <a:r>
              <a:rPr lang="en-US" sz="1400" dirty="0" err="1"/>
              <a:t>prev</a:t>
            </a:r>
            <a:r>
              <a:rPr lang="en-US" sz="1400" dirty="0"/>
              <a:t>, current) -&gt; </a:t>
            </a:r>
            <a:r>
              <a:rPr lang="en-US" sz="1400" dirty="0" err="1"/>
              <a:t>observableEmitter.onNext</a:t>
            </a:r>
            <a:r>
              <a:rPr lang="en-US" sz="1400" dirty="0"/>
              <a:t>(current);</a:t>
            </a:r>
          </a:p>
          <a:p>
            <a:pPr marL="11430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fxObservable.addListener</a:t>
            </a:r>
            <a:r>
              <a:rPr lang="en-US" sz="1400" dirty="0"/>
              <a:t>(listener);</a:t>
            </a:r>
          </a:p>
          <a:p>
            <a:pPr marL="114300" indent="0">
              <a:buNone/>
            </a:pPr>
            <a:r>
              <a:rPr lang="en-US" sz="1400" dirty="0"/>
              <a:t>        });</a:t>
            </a:r>
          </a:p>
          <a:p>
            <a:pPr marL="114300" indent="0">
              <a:buNone/>
            </a:pPr>
            <a:r>
              <a:rPr lang="en-US" sz="1400" dirty="0"/>
              <a:t>    }</a:t>
            </a:r>
          </a:p>
          <a:p>
            <a:pPr marL="114300" indent="0">
              <a:buNone/>
            </a:pPr>
            <a:r>
              <a:rPr lang="en-US" sz="1400" dirty="0"/>
              <a:t>}</a:t>
            </a:r>
          </a:p>
          <a:p>
            <a:pPr marL="114300" indent="0">
              <a:buNone/>
            </a:pPr>
            <a:endParaRPr lang="ru-RU" sz="1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9237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pPr algn="l"/>
            <a:r>
              <a:rPr lang="en-US" sz="3600" b="1" dirty="0" err="1"/>
              <a:t>ConnectableObservable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506432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1" dirty="0"/>
              <a:t>public class Launcher {</a:t>
            </a:r>
          </a:p>
          <a:p>
            <a:pPr marL="114300" indent="0">
              <a:buNone/>
            </a:pPr>
            <a:r>
              <a:rPr lang="en-US" sz="1800" i="1" dirty="0"/>
              <a:t>    public static void main(String[] </a:t>
            </a:r>
            <a:r>
              <a:rPr lang="en-US" sz="1800" i="1" dirty="0" err="1"/>
              <a:t>args</a:t>
            </a:r>
            <a:r>
              <a:rPr lang="en-US" sz="1800" i="1" dirty="0"/>
              <a:t>) {</a:t>
            </a:r>
          </a:p>
          <a:p>
            <a:pPr marL="114300" indent="0">
              <a:buNone/>
            </a:pPr>
            <a:r>
              <a:rPr lang="en-US" sz="1800" i="1" dirty="0"/>
              <a:t>        </a:t>
            </a:r>
            <a:r>
              <a:rPr lang="en-US" sz="1800" i="1" dirty="0" err="1"/>
              <a:t>ConnectableObservable</a:t>
            </a:r>
            <a:r>
              <a:rPr lang="en-US" sz="1800" i="1" dirty="0"/>
              <a:t>&lt;String&gt; source =</a:t>
            </a:r>
          </a:p>
          <a:p>
            <a:pPr marL="114300" indent="0">
              <a:buNone/>
            </a:pPr>
            <a:r>
              <a:rPr lang="en-US" sz="1800" i="1" dirty="0"/>
              <a:t>                </a:t>
            </a:r>
            <a:r>
              <a:rPr lang="en-US" sz="1800" i="1" dirty="0" err="1"/>
              <a:t>Observable.just</a:t>
            </a:r>
            <a:r>
              <a:rPr lang="en-US" sz="1800" i="1" dirty="0"/>
              <a:t>("Alpha", "Beta", "Gamma", "Delta", "Epsilon").publish();</a:t>
            </a:r>
          </a:p>
          <a:p>
            <a:pPr marL="114300" indent="0">
              <a:buNone/>
            </a:pPr>
            <a:r>
              <a:rPr lang="ru-RU" sz="1800" i="1" dirty="0" smtClean="0"/>
              <a:t>          </a:t>
            </a:r>
            <a:r>
              <a:rPr lang="en-US" sz="1800" i="1" dirty="0" err="1" smtClean="0"/>
              <a:t>source.subscribe</a:t>
            </a:r>
            <a:r>
              <a:rPr lang="en-US" sz="1800" i="1" dirty="0" smtClean="0"/>
              <a:t>(s </a:t>
            </a:r>
            <a:r>
              <a:rPr lang="en-US" sz="1800" i="1" dirty="0"/>
              <a:t>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("Observer 1: " + s));</a:t>
            </a:r>
          </a:p>
          <a:p>
            <a:pPr marL="114300" indent="0">
              <a:buNone/>
            </a:pPr>
            <a:r>
              <a:rPr lang="ru-RU" sz="1800" i="1" dirty="0" smtClean="0"/>
              <a:t>          </a:t>
            </a:r>
            <a:r>
              <a:rPr lang="en-US" sz="1800" i="1" dirty="0" err="1" smtClean="0"/>
              <a:t>source.map</a:t>
            </a:r>
            <a:r>
              <a:rPr lang="en-US" sz="1800" i="1" dirty="0" smtClean="0"/>
              <a:t>(String</a:t>
            </a:r>
            <a:r>
              <a:rPr lang="en-US" sz="1800" i="1" dirty="0"/>
              <a:t>::length</a:t>
            </a:r>
            <a:r>
              <a:rPr lang="en-US" sz="1800" i="1" dirty="0" smtClean="0"/>
              <a:t>)</a:t>
            </a:r>
            <a:r>
              <a:rPr lang="ru-RU" sz="1800" i="1" dirty="0" smtClean="0"/>
              <a:t> </a:t>
            </a:r>
            <a:r>
              <a:rPr lang="en-US" sz="1800" i="1" dirty="0" smtClean="0"/>
              <a:t>.</a:t>
            </a:r>
            <a:r>
              <a:rPr lang="en-US" sz="1800" i="1" dirty="0"/>
              <a:t>subscribe(</a:t>
            </a:r>
            <a:r>
              <a:rPr lang="en-US" sz="1800" i="1" dirty="0" err="1"/>
              <a:t>i</a:t>
            </a:r>
            <a:r>
              <a:rPr lang="en-US" sz="1800" i="1" dirty="0"/>
              <a:t> -&gt; </a:t>
            </a:r>
            <a:r>
              <a:rPr lang="en-US" sz="1800" i="1" dirty="0" err="1"/>
              <a:t>System.out.println</a:t>
            </a:r>
            <a:r>
              <a:rPr lang="en-US" sz="1800" i="1" dirty="0"/>
              <a:t>("Observer 2: " + </a:t>
            </a:r>
            <a:r>
              <a:rPr lang="en-US" sz="1800" i="1" dirty="0" err="1"/>
              <a:t>i</a:t>
            </a:r>
            <a:r>
              <a:rPr lang="en-US" sz="1800" i="1" dirty="0"/>
              <a:t>));</a:t>
            </a:r>
          </a:p>
          <a:p>
            <a:pPr marL="114300" indent="0">
              <a:buNone/>
            </a:pPr>
            <a:r>
              <a:rPr lang="ru-RU" sz="1800" i="1" dirty="0" smtClean="0"/>
              <a:t>          </a:t>
            </a:r>
            <a:r>
              <a:rPr lang="en-US" sz="1800" i="1" dirty="0" err="1" smtClean="0"/>
              <a:t>source.connect</a:t>
            </a:r>
            <a:r>
              <a:rPr lang="en-US" sz="1800" i="1" dirty="0"/>
              <a:t>();        </a:t>
            </a:r>
          </a:p>
          <a:p>
            <a:pPr marL="114300" indent="0">
              <a:buNone/>
            </a:pPr>
            <a:r>
              <a:rPr lang="en-US" sz="1800" i="1" dirty="0"/>
              <a:t>    }</a:t>
            </a:r>
          </a:p>
          <a:p>
            <a:pPr marL="114300" indent="0">
              <a:buNone/>
            </a:pPr>
            <a:r>
              <a:rPr lang="en-US" sz="1800" i="1" dirty="0"/>
              <a:t>}</a:t>
            </a:r>
          </a:p>
          <a:p>
            <a:pPr marL="114300" indent="0">
              <a:buNone/>
            </a:pPr>
            <a:r>
              <a:rPr lang="ru-RU" sz="1800" dirty="0" smtClean="0"/>
              <a:t>Вывод:</a:t>
            </a:r>
          </a:p>
          <a:p>
            <a:pPr marL="114300" indent="0">
              <a:buNone/>
            </a:pPr>
            <a:r>
              <a:rPr lang="pt-BR" sz="1800" dirty="0"/>
              <a:t>Observer 1: </a:t>
            </a:r>
            <a:r>
              <a:rPr lang="pt-BR" sz="1800" dirty="0" smtClean="0"/>
              <a:t>Alpha</a:t>
            </a:r>
            <a:r>
              <a:rPr lang="en-US" sz="1800" dirty="0"/>
              <a:t>;</a:t>
            </a:r>
            <a:r>
              <a:rPr lang="pt-BR" sz="1800" dirty="0" smtClean="0"/>
              <a:t>Observer </a:t>
            </a:r>
            <a:r>
              <a:rPr lang="pt-BR" sz="1800" dirty="0"/>
              <a:t>2: </a:t>
            </a:r>
            <a:r>
              <a:rPr lang="pt-BR" sz="1800" dirty="0" smtClean="0"/>
              <a:t>5</a:t>
            </a:r>
            <a:r>
              <a:rPr lang="en-US" sz="1800" dirty="0"/>
              <a:t>;</a:t>
            </a:r>
            <a:r>
              <a:rPr lang="pt-BR" sz="1800" dirty="0" smtClean="0"/>
              <a:t>Observer </a:t>
            </a:r>
            <a:r>
              <a:rPr lang="pt-BR" sz="1800" dirty="0"/>
              <a:t>1: </a:t>
            </a:r>
            <a:r>
              <a:rPr lang="pt-BR" sz="1800" dirty="0" smtClean="0"/>
              <a:t>Beta;Observer </a:t>
            </a:r>
            <a:r>
              <a:rPr lang="pt-BR" sz="1800" dirty="0"/>
              <a:t>2: </a:t>
            </a:r>
            <a:r>
              <a:rPr lang="pt-BR" sz="1800" dirty="0" smtClean="0"/>
              <a:t>4;Observer </a:t>
            </a:r>
            <a:r>
              <a:rPr lang="pt-BR" sz="1800" dirty="0"/>
              <a:t>1: </a:t>
            </a:r>
            <a:r>
              <a:rPr lang="pt-BR" sz="1800" dirty="0" smtClean="0"/>
              <a:t>Gamma;</a:t>
            </a:r>
            <a:endParaRPr lang="pt-BR" sz="1800" dirty="0"/>
          </a:p>
          <a:p>
            <a:pPr marL="114300" indent="0">
              <a:buNone/>
            </a:pPr>
            <a:r>
              <a:rPr lang="pt-BR" sz="1800" dirty="0"/>
              <a:t>Observer 2: </a:t>
            </a:r>
            <a:r>
              <a:rPr lang="pt-BR" sz="1800" dirty="0" smtClean="0"/>
              <a:t>5;Observer </a:t>
            </a:r>
            <a:r>
              <a:rPr lang="pt-BR" sz="1800" dirty="0"/>
              <a:t>1: </a:t>
            </a:r>
            <a:r>
              <a:rPr lang="pt-BR" sz="1800" dirty="0" smtClean="0"/>
              <a:t>Delta;Observer </a:t>
            </a:r>
            <a:r>
              <a:rPr lang="pt-BR" sz="1800" dirty="0"/>
              <a:t>2: </a:t>
            </a:r>
            <a:r>
              <a:rPr lang="pt-BR" sz="1800" dirty="0" smtClean="0"/>
              <a:t>5;Observer </a:t>
            </a:r>
            <a:r>
              <a:rPr lang="pt-BR" sz="1800" dirty="0"/>
              <a:t>1: </a:t>
            </a:r>
            <a:r>
              <a:rPr lang="pt-BR" sz="1800" dirty="0" smtClean="0"/>
              <a:t>Epsilon;Observer </a:t>
            </a:r>
            <a:r>
              <a:rPr lang="pt-BR" sz="1800" dirty="0"/>
              <a:t>2: 7</a:t>
            </a:r>
          </a:p>
          <a:p>
            <a:pPr marL="114300" indent="0">
              <a:buNone/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2392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оператор </a:t>
            </a:r>
            <a:r>
              <a:rPr lang="ru-RU" sz="3600" b="1" dirty="0" err="1"/>
              <a:t>distinctUntilChanged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ru"/>
          </a:p>
        </p:txBody>
      </p:sp>
      <p:pic>
        <p:nvPicPr>
          <p:cNvPr id="5" name="Рисунок 4" descr="Оператор distinctUntilChanged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848" y="1062686"/>
            <a:ext cx="4648200" cy="2759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90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200" dirty="0"/>
              <a:t>еще один пример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ru"/>
          </a:p>
        </p:txBody>
      </p:sp>
      <p:pic>
        <p:nvPicPr>
          <p:cNvPr id="5" name="Рисунок 4" descr="Пример реактивного подхода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67" y="1048701"/>
            <a:ext cx="5727424" cy="3364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51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Implementing and subscribing to an observer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ru-RU" sz="2800" i="1" dirty="0"/>
              <a:t>Реактивное расширение (</a:t>
            </a:r>
            <a:r>
              <a:rPr lang="ru-RU" sz="2800" i="1" dirty="0" err="1"/>
              <a:t>ReactiveX</a:t>
            </a:r>
            <a:r>
              <a:rPr lang="ru-RU" sz="2800" i="1" dirty="0"/>
              <a:t>) - это библиотека для составления асинхронных и основанных на событиях программ с использованием наблюдаемых последовательностей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08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ru-RU" sz="1800" i="1" dirty="0" smtClean="0"/>
              <a:t>Асинхронный</a:t>
            </a:r>
            <a:r>
              <a:rPr lang="ru-RU" sz="1800" dirty="0"/>
              <a:t> </a:t>
            </a:r>
            <a:r>
              <a:rPr lang="ru-RU" sz="1800" dirty="0" smtClean="0"/>
              <a:t>- разные </a:t>
            </a:r>
            <a:r>
              <a:rPr lang="ru-RU" sz="1800" dirty="0"/>
              <a:t>части программы выполняются одновременно.</a:t>
            </a:r>
          </a:p>
          <a:p>
            <a:pPr marL="114300" lvl="0" indent="0">
              <a:buNone/>
            </a:pPr>
            <a:endParaRPr lang="ru-RU" sz="1800" i="1" dirty="0" smtClean="0"/>
          </a:p>
          <a:p>
            <a:pPr marL="114300" lvl="0" indent="0">
              <a:buNone/>
            </a:pPr>
            <a:r>
              <a:rPr lang="ru-RU" sz="1800" i="1" dirty="0" smtClean="0"/>
              <a:t>Основанный </a:t>
            </a:r>
            <a:r>
              <a:rPr lang="ru-RU" sz="1800" i="1" dirty="0"/>
              <a:t>на </a:t>
            </a:r>
            <a:r>
              <a:rPr lang="ru-RU" sz="1800" i="1" dirty="0" smtClean="0"/>
              <a:t>событиях - </a:t>
            </a:r>
            <a:r>
              <a:rPr lang="ru-RU" sz="1800" dirty="0" smtClean="0"/>
              <a:t>Программа </a:t>
            </a:r>
            <a:r>
              <a:rPr lang="ru-RU" sz="1800" dirty="0"/>
              <a:t>выполняет код на основе событий, сгенерированных во время выполнения программы. </a:t>
            </a:r>
            <a:endParaRPr lang="ru-RU" sz="1800" dirty="0" smtClean="0"/>
          </a:p>
          <a:p>
            <a:pPr marL="114300" lvl="0" indent="0">
              <a:buNone/>
            </a:pPr>
            <a:endParaRPr lang="ru-RU" sz="1800" i="1" dirty="0" smtClean="0"/>
          </a:p>
          <a:p>
            <a:pPr marL="114300" lvl="0" indent="0">
              <a:buNone/>
            </a:pPr>
            <a:r>
              <a:rPr lang="ru-RU" sz="1800" i="1" dirty="0" smtClean="0"/>
              <a:t>Наблюдаемые последовательности - </a:t>
            </a:r>
            <a:r>
              <a:rPr lang="ru-RU" sz="1800" dirty="0" err="1" smtClean="0"/>
              <a:t>Observable</a:t>
            </a:r>
            <a:r>
              <a:rPr lang="ru-RU" sz="1800" dirty="0" smtClean="0"/>
              <a:t> </a:t>
            </a:r>
            <a:r>
              <a:rPr lang="ru-RU" sz="1800" dirty="0"/>
              <a:t>и </a:t>
            </a:r>
            <a:r>
              <a:rPr lang="ru-RU" sz="1800" dirty="0" err="1"/>
              <a:t>Flowable</a:t>
            </a:r>
            <a:r>
              <a:rPr lang="ru-RU" sz="1800" dirty="0"/>
              <a:t> берут некоторые элементы и передают их подписчикам. 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25734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Impact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132</TotalTime>
  <Words>1569</Words>
  <Application>Microsoft Office PowerPoint</Application>
  <PresentationFormat>Экран (16:9)</PresentationFormat>
  <Paragraphs>389</Paragraphs>
  <Slides>51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23</vt:i4>
      </vt:variant>
      <vt:variant>
        <vt:lpstr>Заголовки слайдов</vt:lpstr>
      </vt:variant>
      <vt:variant>
        <vt:i4>51</vt:i4>
      </vt:variant>
    </vt:vector>
  </HeadingPairs>
  <TitlesOfParts>
    <vt:vector size="74" baseType="lpstr">
      <vt:lpstr>Тема1</vt:lpstr>
      <vt:lpstr>2_Default Design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12_Default Design</vt:lpstr>
      <vt:lpstr>13_Default Design</vt:lpstr>
      <vt:lpstr>14_Default Design</vt:lpstr>
      <vt:lpstr>15_Default Design</vt:lpstr>
      <vt:lpstr>16_Default Design</vt:lpstr>
      <vt:lpstr>17_Default Design</vt:lpstr>
      <vt:lpstr>18_Default Design</vt:lpstr>
      <vt:lpstr>19_Default Design</vt:lpstr>
      <vt:lpstr>20_Default Design</vt:lpstr>
      <vt:lpstr>21_Default Design</vt:lpstr>
      <vt:lpstr>22_Default Design</vt:lpstr>
      <vt:lpstr>23_Default Design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distinctUntilChanged</vt:lpstr>
      <vt:lpstr>еще один пример</vt:lpstr>
      <vt:lpstr>Implementing and subscribing to an observer </vt:lpstr>
      <vt:lpstr>Презентация PowerPoint</vt:lpstr>
      <vt:lpstr>Observer и observable pattern</vt:lpstr>
      <vt:lpstr>Observable </vt:lpstr>
      <vt:lpstr>Observer(Subscriber) </vt:lpstr>
      <vt:lpstr>Презентация PowerPoint</vt:lpstr>
      <vt:lpstr>PublishSubject</vt:lpstr>
      <vt:lpstr>Презентация PowerPoint</vt:lpstr>
      <vt:lpstr>ReplaySubject </vt:lpstr>
      <vt:lpstr>Презентация PowerPoint</vt:lpstr>
      <vt:lpstr>Презентация PowerPoint</vt:lpstr>
      <vt:lpstr>BehaviorSubject</vt:lpstr>
      <vt:lpstr>AsyncSubject </vt:lpstr>
      <vt:lpstr>Неявная инфраструктура </vt:lpstr>
      <vt:lpstr>Реактивные потоки в Java 9 </vt:lpstr>
      <vt:lpstr>PUSH / PULL модели </vt:lpstr>
      <vt:lpstr>Function may return</vt:lpstr>
      <vt:lpstr>Netty as a non-blocking server </vt:lpstr>
      <vt:lpstr>Netty и Tomcat </vt:lpstr>
      <vt:lpstr>Blocking vs Reactive</vt:lpstr>
      <vt:lpstr>Сравним реактивный стек и стек Servlet. </vt:lpstr>
      <vt:lpstr>Презентация PowerPoint</vt:lpstr>
      <vt:lpstr>Операторы-Filter  </vt:lpstr>
      <vt:lpstr>Map operator </vt:lpstr>
      <vt:lpstr>Reduce operator</vt:lpstr>
      <vt:lpstr>Merge operator</vt:lpstr>
      <vt:lpstr>FlatMap operator</vt:lpstr>
      <vt:lpstr>Итого </vt:lpstr>
      <vt:lpstr>Побочные эффекты (side effects) </vt:lpstr>
      <vt:lpstr>Презентация PowerPoint</vt:lpstr>
      <vt:lpstr>Для чего они полезны? </vt:lpstr>
      <vt:lpstr>doOnNext () для отладки</vt:lpstr>
      <vt:lpstr>Использование doOnError() внутри flatMap() </vt:lpstr>
      <vt:lpstr>Обработка ошибок в RxJAVA </vt:lpstr>
      <vt:lpstr>UndeliverableException Пример с zipWith()   </vt:lpstr>
      <vt:lpstr>UndeliverableException Пример с ConnectableObservable без подписчиков   </vt:lpstr>
      <vt:lpstr>Обрабатываем ошибки </vt:lpstr>
      <vt:lpstr>Горячие и холодные потоки (hot/cold) </vt:lpstr>
      <vt:lpstr>Cold Observables </vt:lpstr>
      <vt:lpstr>Презентация PowerPoint</vt:lpstr>
      <vt:lpstr>Вывод:</vt:lpstr>
      <vt:lpstr>запрос к базе данных SQLite</vt:lpstr>
      <vt:lpstr>Hot Observables </vt:lpstr>
      <vt:lpstr>ConnectableObservable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ИС</dc:title>
  <cp:lastModifiedBy>fresh</cp:lastModifiedBy>
  <cp:revision>57</cp:revision>
  <dcterms:modified xsi:type="dcterms:W3CDTF">2022-10-18T09:07:56Z</dcterms:modified>
</cp:coreProperties>
</file>