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0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11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2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3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4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15.xml" ContentType="application/vnd.openxmlformats-officedocument.theme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theme/theme16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theme/theme17.xml" ContentType="application/vnd.openxmlformats-officedocument.theme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theme/theme18.xml" ContentType="application/vnd.openxmlformats-officedocument.theme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theme/theme19.xml" ContentType="application/vnd.openxmlformats-officedocument.theme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theme/theme20.xml" ContentType="application/vnd.openxmlformats-officedocument.theme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theme/theme21.xml" ContentType="application/vnd.openxmlformats-officedocument.theme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theme/theme22.xml" ContentType="application/vnd.openxmlformats-officedocument.theme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theme/theme23.xml" ContentType="application/vnd.openxmlformats-officedocument.theme+xml"/>
  <Override PartName="/ppt/theme/theme2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4" r:id="rId2"/>
    <p:sldMasterId id="2147483686" r:id="rId3"/>
    <p:sldMasterId id="2147483698" r:id="rId4"/>
    <p:sldMasterId id="2147483710" r:id="rId5"/>
    <p:sldMasterId id="2147483722" r:id="rId6"/>
    <p:sldMasterId id="2147483734" r:id="rId7"/>
    <p:sldMasterId id="2147483746" r:id="rId8"/>
    <p:sldMasterId id="2147483758" r:id="rId9"/>
    <p:sldMasterId id="2147483770" r:id="rId10"/>
    <p:sldMasterId id="2147483782" r:id="rId11"/>
    <p:sldMasterId id="2147483794" r:id="rId12"/>
    <p:sldMasterId id="2147483806" r:id="rId13"/>
    <p:sldMasterId id="2147483818" r:id="rId14"/>
    <p:sldMasterId id="2147483830" r:id="rId15"/>
    <p:sldMasterId id="2147483842" r:id="rId16"/>
    <p:sldMasterId id="2147483854" r:id="rId17"/>
    <p:sldMasterId id="2147483866" r:id="rId18"/>
    <p:sldMasterId id="2147483878" r:id="rId19"/>
    <p:sldMasterId id="2147483890" r:id="rId20"/>
    <p:sldMasterId id="2147483902" r:id="rId21"/>
    <p:sldMasterId id="2147483914" r:id="rId22"/>
    <p:sldMasterId id="2147483926" r:id="rId23"/>
  </p:sldMasterIdLst>
  <p:notesMasterIdLst>
    <p:notesMasterId r:id="rId71"/>
  </p:notes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82" r:id="rId50"/>
    <p:sldId id="283" r:id="rId51"/>
    <p:sldId id="284" r:id="rId52"/>
    <p:sldId id="285" r:id="rId53"/>
    <p:sldId id="286" r:id="rId54"/>
    <p:sldId id="287" r:id="rId55"/>
    <p:sldId id="288" r:id="rId56"/>
    <p:sldId id="289" r:id="rId57"/>
    <p:sldId id="290" r:id="rId58"/>
    <p:sldId id="291" r:id="rId59"/>
    <p:sldId id="292" r:id="rId60"/>
    <p:sldId id="293" r:id="rId61"/>
    <p:sldId id="294" r:id="rId62"/>
    <p:sldId id="295" r:id="rId63"/>
    <p:sldId id="296" r:id="rId64"/>
    <p:sldId id="297" r:id="rId65"/>
    <p:sldId id="298" r:id="rId66"/>
    <p:sldId id="299" r:id="rId67"/>
    <p:sldId id="300" r:id="rId68"/>
    <p:sldId id="301" r:id="rId69"/>
    <p:sldId id="302" r:id="rId7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90" autoAdjust="0"/>
  </p:normalViewPr>
  <p:slideViewPr>
    <p:cSldViewPr snapToGrid="0">
      <p:cViewPr varScale="1">
        <p:scale>
          <a:sx n="91" d="100"/>
          <a:sy n="91" d="100"/>
        </p:scale>
        <p:origin x="-702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3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19.xml"/><Relationship Id="rId47" Type="http://schemas.openxmlformats.org/officeDocument/2006/relationships/slide" Target="slides/slide24.xml"/><Relationship Id="rId63" Type="http://schemas.openxmlformats.org/officeDocument/2006/relationships/slide" Target="slides/slide40.xml"/><Relationship Id="rId68" Type="http://schemas.openxmlformats.org/officeDocument/2006/relationships/slide" Target="slides/slide45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slide" Target="slides/slide14.xml"/><Relationship Id="rId40" Type="http://schemas.openxmlformats.org/officeDocument/2006/relationships/slide" Target="slides/slide17.xml"/><Relationship Id="rId45" Type="http://schemas.openxmlformats.org/officeDocument/2006/relationships/slide" Target="slides/slide22.xml"/><Relationship Id="rId53" Type="http://schemas.openxmlformats.org/officeDocument/2006/relationships/slide" Target="slides/slide30.xml"/><Relationship Id="rId58" Type="http://schemas.openxmlformats.org/officeDocument/2006/relationships/slide" Target="slides/slide35.xml"/><Relationship Id="rId66" Type="http://schemas.openxmlformats.org/officeDocument/2006/relationships/slide" Target="slides/slide43.xml"/><Relationship Id="rId7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38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slide" Target="slides/slide12.xml"/><Relationship Id="rId43" Type="http://schemas.openxmlformats.org/officeDocument/2006/relationships/slide" Target="slides/slide20.xml"/><Relationship Id="rId48" Type="http://schemas.openxmlformats.org/officeDocument/2006/relationships/slide" Target="slides/slide25.xml"/><Relationship Id="rId56" Type="http://schemas.openxmlformats.org/officeDocument/2006/relationships/slide" Target="slides/slide33.xml"/><Relationship Id="rId64" Type="http://schemas.openxmlformats.org/officeDocument/2006/relationships/slide" Target="slides/slide41.xml"/><Relationship Id="rId69" Type="http://schemas.openxmlformats.org/officeDocument/2006/relationships/slide" Target="slides/slide46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8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slide" Target="slides/slide15.xml"/><Relationship Id="rId46" Type="http://schemas.openxmlformats.org/officeDocument/2006/relationships/slide" Target="slides/slide23.xml"/><Relationship Id="rId59" Type="http://schemas.openxmlformats.org/officeDocument/2006/relationships/slide" Target="slides/slide36.xml"/><Relationship Id="rId67" Type="http://schemas.openxmlformats.org/officeDocument/2006/relationships/slide" Target="slides/slide44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8.xml"/><Relationship Id="rId54" Type="http://schemas.openxmlformats.org/officeDocument/2006/relationships/slide" Target="slides/slide31.xml"/><Relationship Id="rId62" Type="http://schemas.openxmlformats.org/officeDocument/2006/relationships/slide" Target="slides/slide39.xml"/><Relationship Id="rId70" Type="http://schemas.openxmlformats.org/officeDocument/2006/relationships/slide" Target="slides/slide47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5.xml"/><Relationship Id="rId36" Type="http://schemas.openxmlformats.org/officeDocument/2006/relationships/slide" Target="slides/slide13.xml"/><Relationship Id="rId49" Type="http://schemas.openxmlformats.org/officeDocument/2006/relationships/slide" Target="slides/slide26.xml"/><Relationship Id="rId57" Type="http://schemas.openxmlformats.org/officeDocument/2006/relationships/slide" Target="slides/slide34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8.xml"/><Relationship Id="rId44" Type="http://schemas.openxmlformats.org/officeDocument/2006/relationships/slide" Target="slides/slide21.xml"/><Relationship Id="rId52" Type="http://schemas.openxmlformats.org/officeDocument/2006/relationships/slide" Target="slides/slide29.xml"/><Relationship Id="rId60" Type="http://schemas.openxmlformats.org/officeDocument/2006/relationships/slide" Target="slides/slide37.xml"/><Relationship Id="rId65" Type="http://schemas.openxmlformats.org/officeDocument/2006/relationships/slide" Target="slides/slide42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6.xml"/><Relationship Id="rId34" Type="http://schemas.openxmlformats.org/officeDocument/2006/relationships/slide" Target="slides/slide11.xml"/><Relationship Id="rId50" Type="http://schemas.openxmlformats.org/officeDocument/2006/relationships/slide" Target="slides/slide27.xml"/><Relationship Id="rId55" Type="http://schemas.openxmlformats.org/officeDocument/2006/relationships/slide" Target="slides/slide32.xml"/><Relationship Id="rId7" Type="http://schemas.openxmlformats.org/officeDocument/2006/relationships/slideMaster" Target="slideMasters/slideMaster7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07995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1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3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1" y="389572"/>
            <a:ext cx="8072119" cy="920115"/>
          </a:xfrm>
          <a:prstGeom prst="rect">
            <a:avLst/>
          </a:prstGeom>
        </p:spPr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1673" y="1172909"/>
            <a:ext cx="303466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1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3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15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32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801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16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33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802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17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34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803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18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804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37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806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21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38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807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22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3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80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2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4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80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4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810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25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42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811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3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1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5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4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3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9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5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5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5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10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7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7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6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7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8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7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12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1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Relationship Id="rId1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Relationship Id="rId14" Type="http://schemas.openxmlformats.org/officeDocument/2006/relationships/image" Target="../media/image2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52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6.xml"/><Relationship Id="rId5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4.xml"/><Relationship Id="rId14" Type="http://schemas.openxmlformats.org/officeDocument/2006/relationships/image" Target="../media/image2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174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68.xml"/><Relationship Id="rId6" Type="http://schemas.openxmlformats.org/officeDocument/2006/relationships/slideLayout" Target="../slideLayouts/slideLayout173.xml"/><Relationship Id="rId11" Type="http://schemas.openxmlformats.org/officeDocument/2006/relationships/slideLayout" Target="../slideLayouts/slideLayout178.xml"/><Relationship Id="rId5" Type="http://schemas.openxmlformats.org/officeDocument/2006/relationships/slideLayout" Target="../slideLayouts/slideLayout172.xml"/><Relationship Id="rId10" Type="http://schemas.openxmlformats.org/officeDocument/2006/relationships/slideLayout" Target="../slideLayouts/slideLayout177.xml"/><Relationship Id="rId4" Type="http://schemas.openxmlformats.org/officeDocument/2006/relationships/slideLayout" Target="../slideLayouts/slideLayout171.xml"/><Relationship Id="rId9" Type="http://schemas.openxmlformats.org/officeDocument/2006/relationships/slideLayout" Target="../slideLayouts/slideLayout176.xml"/><Relationship Id="rId14" Type="http://schemas.openxmlformats.org/officeDocument/2006/relationships/image" Target="../media/image2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81.xml"/><Relationship Id="rId7" Type="http://schemas.openxmlformats.org/officeDocument/2006/relationships/slideLayout" Target="../slideLayouts/slideLayout185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0.xml"/><Relationship Id="rId1" Type="http://schemas.openxmlformats.org/officeDocument/2006/relationships/slideLayout" Target="../slideLayouts/slideLayout179.xml"/><Relationship Id="rId6" Type="http://schemas.openxmlformats.org/officeDocument/2006/relationships/slideLayout" Target="../slideLayouts/slideLayout184.xml"/><Relationship Id="rId11" Type="http://schemas.openxmlformats.org/officeDocument/2006/relationships/slideLayout" Target="../slideLayouts/slideLayout189.xml"/><Relationship Id="rId5" Type="http://schemas.openxmlformats.org/officeDocument/2006/relationships/slideLayout" Target="../slideLayouts/slideLayout183.xml"/><Relationship Id="rId10" Type="http://schemas.openxmlformats.org/officeDocument/2006/relationships/slideLayout" Target="../slideLayouts/slideLayout188.xml"/><Relationship Id="rId4" Type="http://schemas.openxmlformats.org/officeDocument/2006/relationships/slideLayout" Target="../slideLayouts/slideLayout182.xml"/><Relationship Id="rId9" Type="http://schemas.openxmlformats.org/officeDocument/2006/relationships/slideLayout" Target="../slideLayouts/slideLayout187.xml"/><Relationship Id="rId14" Type="http://schemas.openxmlformats.org/officeDocument/2006/relationships/image" Target="../media/image2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92.xml"/><Relationship Id="rId7" Type="http://schemas.openxmlformats.org/officeDocument/2006/relationships/slideLayout" Target="../slideLayouts/slideLayout196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91.xml"/><Relationship Id="rId1" Type="http://schemas.openxmlformats.org/officeDocument/2006/relationships/slideLayout" Target="../slideLayouts/slideLayout190.xml"/><Relationship Id="rId6" Type="http://schemas.openxmlformats.org/officeDocument/2006/relationships/slideLayout" Target="../slideLayouts/slideLayout195.xml"/><Relationship Id="rId11" Type="http://schemas.openxmlformats.org/officeDocument/2006/relationships/slideLayout" Target="../slideLayouts/slideLayout200.xml"/><Relationship Id="rId5" Type="http://schemas.openxmlformats.org/officeDocument/2006/relationships/slideLayout" Target="../slideLayouts/slideLayout194.xml"/><Relationship Id="rId10" Type="http://schemas.openxmlformats.org/officeDocument/2006/relationships/slideLayout" Target="../slideLayouts/slideLayout199.xml"/><Relationship Id="rId4" Type="http://schemas.openxmlformats.org/officeDocument/2006/relationships/slideLayout" Target="../slideLayouts/slideLayout193.xml"/><Relationship Id="rId9" Type="http://schemas.openxmlformats.org/officeDocument/2006/relationships/slideLayout" Target="../slideLayouts/slideLayout198.xml"/><Relationship Id="rId14" Type="http://schemas.openxmlformats.org/officeDocument/2006/relationships/image" Target="../media/image2.pn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03.xml"/><Relationship Id="rId7" Type="http://schemas.openxmlformats.org/officeDocument/2006/relationships/slideLayout" Target="../slideLayouts/slideLayout207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2.xml"/><Relationship Id="rId1" Type="http://schemas.openxmlformats.org/officeDocument/2006/relationships/slideLayout" Target="../slideLayouts/slideLayout201.xml"/><Relationship Id="rId6" Type="http://schemas.openxmlformats.org/officeDocument/2006/relationships/slideLayout" Target="../slideLayouts/slideLayout206.xml"/><Relationship Id="rId11" Type="http://schemas.openxmlformats.org/officeDocument/2006/relationships/slideLayout" Target="../slideLayouts/slideLayout211.xml"/><Relationship Id="rId5" Type="http://schemas.openxmlformats.org/officeDocument/2006/relationships/slideLayout" Target="../slideLayouts/slideLayout205.xml"/><Relationship Id="rId10" Type="http://schemas.openxmlformats.org/officeDocument/2006/relationships/slideLayout" Target="../slideLayouts/slideLayout210.xml"/><Relationship Id="rId4" Type="http://schemas.openxmlformats.org/officeDocument/2006/relationships/slideLayout" Target="../slideLayouts/slideLayout204.xml"/><Relationship Id="rId9" Type="http://schemas.openxmlformats.org/officeDocument/2006/relationships/slideLayout" Target="../slideLayouts/slideLayout20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14.xml"/><Relationship Id="rId7" Type="http://schemas.openxmlformats.org/officeDocument/2006/relationships/slideLayout" Target="../slideLayouts/slideLayout218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3.xml"/><Relationship Id="rId1" Type="http://schemas.openxmlformats.org/officeDocument/2006/relationships/slideLayout" Target="../slideLayouts/slideLayout212.xml"/><Relationship Id="rId6" Type="http://schemas.openxmlformats.org/officeDocument/2006/relationships/slideLayout" Target="../slideLayouts/slideLayout217.xml"/><Relationship Id="rId11" Type="http://schemas.openxmlformats.org/officeDocument/2006/relationships/slideLayout" Target="../slideLayouts/slideLayout222.xml"/><Relationship Id="rId5" Type="http://schemas.openxmlformats.org/officeDocument/2006/relationships/slideLayout" Target="../slideLayouts/slideLayout216.xml"/><Relationship Id="rId10" Type="http://schemas.openxmlformats.org/officeDocument/2006/relationships/slideLayout" Target="../slideLayouts/slideLayout221.xml"/><Relationship Id="rId4" Type="http://schemas.openxmlformats.org/officeDocument/2006/relationships/slideLayout" Target="../slideLayouts/slideLayout215.xml"/><Relationship Id="rId9" Type="http://schemas.openxmlformats.org/officeDocument/2006/relationships/slideLayout" Target="../slideLayouts/slideLayout220.xml"/><Relationship Id="rId14" Type="http://schemas.openxmlformats.org/officeDocument/2006/relationships/image" Target="../media/image2.pn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25.xml"/><Relationship Id="rId7" Type="http://schemas.openxmlformats.org/officeDocument/2006/relationships/slideLayout" Target="../slideLayouts/slideLayout229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4.xml"/><Relationship Id="rId1" Type="http://schemas.openxmlformats.org/officeDocument/2006/relationships/slideLayout" Target="../slideLayouts/slideLayout223.xml"/><Relationship Id="rId6" Type="http://schemas.openxmlformats.org/officeDocument/2006/relationships/slideLayout" Target="../slideLayouts/slideLayout228.xml"/><Relationship Id="rId11" Type="http://schemas.openxmlformats.org/officeDocument/2006/relationships/slideLayout" Target="../slideLayouts/slideLayout233.xml"/><Relationship Id="rId5" Type="http://schemas.openxmlformats.org/officeDocument/2006/relationships/slideLayout" Target="../slideLayouts/slideLayout227.xml"/><Relationship Id="rId10" Type="http://schemas.openxmlformats.org/officeDocument/2006/relationships/slideLayout" Target="../slideLayouts/slideLayout232.xml"/><Relationship Id="rId4" Type="http://schemas.openxmlformats.org/officeDocument/2006/relationships/slideLayout" Target="../slideLayouts/slideLayout226.xml"/><Relationship Id="rId9" Type="http://schemas.openxmlformats.org/officeDocument/2006/relationships/slideLayout" Target="../slideLayouts/slideLayout231.xml"/><Relationship Id="rId14" Type="http://schemas.openxmlformats.org/officeDocument/2006/relationships/image" Target="../media/image2.png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36.xml"/><Relationship Id="rId7" Type="http://schemas.openxmlformats.org/officeDocument/2006/relationships/slideLayout" Target="../slideLayouts/slideLayout240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5.xml"/><Relationship Id="rId1" Type="http://schemas.openxmlformats.org/officeDocument/2006/relationships/slideLayout" Target="../slideLayouts/slideLayout234.xml"/><Relationship Id="rId6" Type="http://schemas.openxmlformats.org/officeDocument/2006/relationships/slideLayout" Target="../slideLayouts/slideLayout239.xml"/><Relationship Id="rId11" Type="http://schemas.openxmlformats.org/officeDocument/2006/relationships/slideLayout" Target="../slideLayouts/slideLayout244.xml"/><Relationship Id="rId5" Type="http://schemas.openxmlformats.org/officeDocument/2006/relationships/slideLayout" Target="../slideLayouts/slideLayout238.xml"/><Relationship Id="rId10" Type="http://schemas.openxmlformats.org/officeDocument/2006/relationships/slideLayout" Target="../slideLayouts/slideLayout243.xml"/><Relationship Id="rId4" Type="http://schemas.openxmlformats.org/officeDocument/2006/relationships/slideLayout" Target="../slideLayouts/slideLayout237.xml"/><Relationship Id="rId9" Type="http://schemas.openxmlformats.org/officeDocument/2006/relationships/slideLayout" Target="../slideLayouts/slideLayout242.xml"/><Relationship Id="rId14" Type="http://schemas.openxmlformats.org/officeDocument/2006/relationships/image" Target="../media/image2.png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47.xml"/><Relationship Id="rId7" Type="http://schemas.openxmlformats.org/officeDocument/2006/relationships/slideLayout" Target="../slideLayouts/slideLayout251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6.xml"/><Relationship Id="rId1" Type="http://schemas.openxmlformats.org/officeDocument/2006/relationships/slideLayout" Target="../slideLayouts/slideLayout245.xml"/><Relationship Id="rId6" Type="http://schemas.openxmlformats.org/officeDocument/2006/relationships/slideLayout" Target="../slideLayouts/slideLayout250.xml"/><Relationship Id="rId11" Type="http://schemas.openxmlformats.org/officeDocument/2006/relationships/slideLayout" Target="../slideLayouts/slideLayout255.xml"/><Relationship Id="rId5" Type="http://schemas.openxmlformats.org/officeDocument/2006/relationships/slideLayout" Target="../slideLayouts/slideLayout249.xml"/><Relationship Id="rId10" Type="http://schemas.openxmlformats.org/officeDocument/2006/relationships/slideLayout" Target="../slideLayouts/slideLayout254.xml"/><Relationship Id="rId4" Type="http://schemas.openxmlformats.org/officeDocument/2006/relationships/slideLayout" Target="../slideLayouts/slideLayout248.xml"/><Relationship Id="rId9" Type="http://schemas.openxmlformats.org/officeDocument/2006/relationships/slideLayout" Target="../slideLayouts/slideLayout253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ivex.io/documentation/operators/window.html" TargetMode="External"/><Relationship Id="rId3" Type="http://schemas.openxmlformats.org/officeDocument/2006/relationships/hyperlink" Target="https://reactivex.io/documentation/operators/buffer.html" TargetMode="External"/><Relationship Id="rId7" Type="http://schemas.openxmlformats.org/officeDocument/2006/relationships/hyperlink" Target="https://reactivex.io/documentation/operators/scan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reactivex.io/documentation/operators/map.html" TargetMode="External"/><Relationship Id="rId5" Type="http://schemas.openxmlformats.org/officeDocument/2006/relationships/hyperlink" Target="https://reactivex.io/documentation/operators/groupby.html" TargetMode="External"/><Relationship Id="rId4" Type="http://schemas.openxmlformats.org/officeDocument/2006/relationships/hyperlink" Target="https://reactivex.io/documentation/operators/flatmap.html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ivex.io/documentation/operators/ignoreelements.html" TargetMode="External"/><Relationship Id="rId13" Type="http://schemas.openxmlformats.org/officeDocument/2006/relationships/hyperlink" Target="https://reactivex.io/documentation/operators/take.html" TargetMode="External"/><Relationship Id="rId3" Type="http://schemas.openxmlformats.org/officeDocument/2006/relationships/hyperlink" Target="https://reactivex.io/documentation/operators/debounce.html" TargetMode="External"/><Relationship Id="rId7" Type="http://schemas.openxmlformats.org/officeDocument/2006/relationships/hyperlink" Target="https://reactivex.io/documentation/operators/first.html" TargetMode="External"/><Relationship Id="rId12" Type="http://schemas.openxmlformats.org/officeDocument/2006/relationships/hyperlink" Target="https://reactivex.io/documentation/operators/skiplast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reactivex.io/documentation/operators/filter.html" TargetMode="External"/><Relationship Id="rId11" Type="http://schemas.openxmlformats.org/officeDocument/2006/relationships/hyperlink" Target="https://reactivex.io/documentation/operators/skip.html" TargetMode="External"/><Relationship Id="rId5" Type="http://schemas.openxmlformats.org/officeDocument/2006/relationships/hyperlink" Target="https://reactivex.io/documentation/operators/elementat.html" TargetMode="External"/><Relationship Id="rId10" Type="http://schemas.openxmlformats.org/officeDocument/2006/relationships/hyperlink" Target="https://reactivex.io/documentation/operators/sample.html" TargetMode="External"/><Relationship Id="rId4" Type="http://schemas.openxmlformats.org/officeDocument/2006/relationships/hyperlink" Target="https://reactivex.io/documentation/operators/distinct.html" TargetMode="External"/><Relationship Id="rId9" Type="http://schemas.openxmlformats.org/officeDocument/2006/relationships/hyperlink" Target="https://reactivex.io/documentation/operators/last.html" TargetMode="External"/><Relationship Id="rId14" Type="http://schemas.openxmlformats.org/officeDocument/2006/relationships/hyperlink" Target="https://reactivex.io/documentation/operators/takelast.html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ivex.io/documentation/operators/switch.html" TargetMode="External"/><Relationship Id="rId3" Type="http://schemas.openxmlformats.org/officeDocument/2006/relationships/hyperlink" Target="https://reactivex.io/documentation/operators/and-then-when.html" TargetMode="External"/><Relationship Id="rId7" Type="http://schemas.openxmlformats.org/officeDocument/2006/relationships/hyperlink" Target="https://reactivex.io/documentation/operators/startwith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reactivex.io/documentation/operators/merge.html" TargetMode="External"/><Relationship Id="rId5" Type="http://schemas.openxmlformats.org/officeDocument/2006/relationships/hyperlink" Target="https://reactivex.io/documentation/operators/join.html" TargetMode="External"/><Relationship Id="rId4" Type="http://schemas.openxmlformats.org/officeDocument/2006/relationships/hyperlink" Target="https://reactivex.io/documentation/operators/combinelatest.html" TargetMode="External"/><Relationship Id="rId9" Type="http://schemas.openxmlformats.org/officeDocument/2006/relationships/hyperlink" Target="https://reactivex.io/documentation/operators/zip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ivex.io/documentation/operators/catch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reactivex.io/documentation/operators/retry.html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ivex.io/documentation/operators/subscribe.html" TargetMode="External"/><Relationship Id="rId13" Type="http://schemas.openxmlformats.org/officeDocument/2006/relationships/hyperlink" Target="https://reactivex.io/documentation/operators/using.html" TargetMode="External"/><Relationship Id="rId3" Type="http://schemas.openxmlformats.org/officeDocument/2006/relationships/hyperlink" Target="https://reactivex.io/documentation/operators/delay.html" TargetMode="External"/><Relationship Id="rId7" Type="http://schemas.openxmlformats.org/officeDocument/2006/relationships/hyperlink" Target="https://reactivex.io/documentation/operators/serialize.html" TargetMode="External"/><Relationship Id="rId12" Type="http://schemas.openxmlformats.org/officeDocument/2006/relationships/hyperlink" Target="https://reactivex.io/documentation/operators/timestamp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reactivex.io/documentation/operators/observeon.html" TargetMode="External"/><Relationship Id="rId11" Type="http://schemas.openxmlformats.org/officeDocument/2006/relationships/hyperlink" Target="https://reactivex.io/documentation/operators/timeout.html" TargetMode="External"/><Relationship Id="rId5" Type="http://schemas.openxmlformats.org/officeDocument/2006/relationships/hyperlink" Target="https://reactivex.io/documentation/operators/materialize-dematerialize.html" TargetMode="External"/><Relationship Id="rId10" Type="http://schemas.openxmlformats.org/officeDocument/2006/relationships/hyperlink" Target="https://reactivex.io/documentation/operators/timeinterval.html" TargetMode="External"/><Relationship Id="rId4" Type="http://schemas.openxmlformats.org/officeDocument/2006/relationships/hyperlink" Target="https://reactivex.io/documentation/operators/do.html" TargetMode="External"/><Relationship Id="rId9" Type="http://schemas.openxmlformats.org/officeDocument/2006/relationships/hyperlink" Target="https://reactivex.io/documentation/operators/subscribeon.html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ivex.io/documentation/operators/skipuntil.html" TargetMode="External"/><Relationship Id="rId3" Type="http://schemas.openxmlformats.org/officeDocument/2006/relationships/hyperlink" Target="https://reactivex.io/documentation/operators/all.html" TargetMode="External"/><Relationship Id="rId7" Type="http://schemas.openxmlformats.org/officeDocument/2006/relationships/hyperlink" Target="https://reactivex.io/documentation/operators/sequenceequal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reactivex.io/documentation/operators/defaultifempty.html" TargetMode="External"/><Relationship Id="rId11" Type="http://schemas.openxmlformats.org/officeDocument/2006/relationships/hyperlink" Target="https://reactivex.io/documentation/operators/takewhile.html" TargetMode="External"/><Relationship Id="rId5" Type="http://schemas.openxmlformats.org/officeDocument/2006/relationships/hyperlink" Target="https://reactivex.io/documentation/operators/contains.html" TargetMode="External"/><Relationship Id="rId10" Type="http://schemas.openxmlformats.org/officeDocument/2006/relationships/hyperlink" Target="https://reactivex.io/documentation/operators/takeuntil.html" TargetMode="External"/><Relationship Id="rId4" Type="http://schemas.openxmlformats.org/officeDocument/2006/relationships/hyperlink" Target="https://reactivex.io/documentation/operators/amb.html" TargetMode="External"/><Relationship Id="rId9" Type="http://schemas.openxmlformats.org/officeDocument/2006/relationships/hyperlink" Target="https://reactivex.io/documentation/operators/skipwhile.html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ivex.io/documentation/operators/reduce.html" TargetMode="External"/><Relationship Id="rId3" Type="http://schemas.openxmlformats.org/officeDocument/2006/relationships/hyperlink" Target="https://reactivex.io/documentation/operators/average.html" TargetMode="External"/><Relationship Id="rId7" Type="http://schemas.openxmlformats.org/officeDocument/2006/relationships/hyperlink" Target="https://reactivex.io/documentation/operators/min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reactivex.io/documentation/operators/max.html" TargetMode="External"/><Relationship Id="rId5" Type="http://schemas.openxmlformats.org/officeDocument/2006/relationships/hyperlink" Target="https://reactivex.io/documentation/operators/count.html" TargetMode="External"/><Relationship Id="rId10" Type="http://schemas.openxmlformats.org/officeDocument/2006/relationships/hyperlink" Target="https://reactivex.io/documentation/operators/backpressure.html" TargetMode="External"/><Relationship Id="rId4" Type="http://schemas.openxmlformats.org/officeDocument/2006/relationships/hyperlink" Target="https://reactivex.io/documentation/operators/concat.html" TargetMode="External"/><Relationship Id="rId9" Type="http://schemas.openxmlformats.org/officeDocument/2006/relationships/hyperlink" Target="https://reactivex.io/documentation/operators/sum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ivex.io/documentation/operators/connect.html" TargetMode="External"/><Relationship Id="rId7" Type="http://schemas.openxmlformats.org/officeDocument/2006/relationships/hyperlink" Target="https://reactivex.io/documentation/operators/to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reactivex.io/documentation/operators/replay.html" TargetMode="External"/><Relationship Id="rId5" Type="http://schemas.openxmlformats.org/officeDocument/2006/relationships/hyperlink" Target="https://reactivex.io/documentation/operators/refcount.html" TargetMode="External"/><Relationship Id="rId4" Type="http://schemas.openxmlformats.org/officeDocument/2006/relationships/hyperlink" Target="https://reactivex.io/documentation/operators/publish.html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ivex.io/documentation/operators/create.html" TargetMode="External"/><Relationship Id="rId3" Type="http://schemas.openxmlformats.org/officeDocument/2006/relationships/hyperlink" Target="https://reactivex.io/documentation/operators/just.html" TargetMode="External"/><Relationship Id="rId7" Type="http://schemas.openxmlformats.org/officeDocument/2006/relationships/hyperlink" Target="https://reactivex.io/documentation/operators/repeat.html" TargetMode="External"/><Relationship Id="rId12" Type="http://schemas.openxmlformats.org/officeDocument/2006/relationships/hyperlink" Target="https://reactivex.io/documentation/operators/empty-never-throw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reactivex.io/documentation/operators/timer.html" TargetMode="External"/><Relationship Id="rId11" Type="http://schemas.openxmlformats.org/officeDocument/2006/relationships/hyperlink" Target="https://reactivex.io/documentation/operators/interval.html" TargetMode="External"/><Relationship Id="rId5" Type="http://schemas.openxmlformats.org/officeDocument/2006/relationships/hyperlink" Target="https://reactivex.io/documentation/operators/from.html" TargetMode="External"/><Relationship Id="rId10" Type="http://schemas.openxmlformats.org/officeDocument/2006/relationships/hyperlink" Target="https://reactivex.io/documentation/operators/range.html" TargetMode="External"/><Relationship Id="rId4" Type="http://schemas.openxmlformats.org/officeDocument/2006/relationships/hyperlink" Target="https://reactivex.io/documentation/operators/start.html" TargetMode="External"/><Relationship Id="rId9" Type="http://schemas.openxmlformats.org/officeDocument/2006/relationships/hyperlink" Target="https://reactivex.io/documentation/operators/defer.html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ivex.io/documentation/operators/and-then-when.html" TargetMode="External"/><Relationship Id="rId3" Type="http://schemas.openxmlformats.org/officeDocument/2006/relationships/hyperlink" Target="https://reactivex.io/documentation/operators/merge.html" TargetMode="External"/><Relationship Id="rId7" Type="http://schemas.openxmlformats.org/officeDocument/2006/relationships/hyperlink" Target="https://reactivex.io/documentation/operators/join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reactivex.io/documentation/operators/combinelatest.html" TargetMode="External"/><Relationship Id="rId5" Type="http://schemas.openxmlformats.org/officeDocument/2006/relationships/hyperlink" Target="https://reactivex.io/documentation/operators/zip.html" TargetMode="External"/><Relationship Id="rId4" Type="http://schemas.openxmlformats.org/officeDocument/2006/relationships/hyperlink" Target="https://reactivex.io/documentation/operators/concat.html" TargetMode="External"/><Relationship Id="rId9" Type="http://schemas.openxmlformats.org/officeDocument/2006/relationships/hyperlink" Target="https://reactivex.io/documentation/operators/switch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ivex.io/documentation/operators/delay.html" TargetMode="External"/><Relationship Id="rId3" Type="http://schemas.openxmlformats.org/officeDocument/2006/relationships/hyperlink" Target="https://reactivex.io/documentation/operators/map.html" TargetMode="External"/><Relationship Id="rId7" Type="http://schemas.openxmlformats.org/officeDocument/2006/relationships/hyperlink" Target="https://reactivex.io/documentation/operators/timeinterval.html" TargetMode="External"/><Relationship Id="rId12" Type="http://schemas.openxmlformats.org/officeDocument/2006/relationships/hyperlink" Target="https://reactivex.io/documentation/operators/defaultifempty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reactivex.io/documentation/operators/timestamp.html" TargetMode="External"/><Relationship Id="rId11" Type="http://schemas.openxmlformats.org/officeDocument/2006/relationships/hyperlink" Target="https://reactivex.io/documentation/operators/startwith.html" TargetMode="External"/><Relationship Id="rId5" Type="http://schemas.openxmlformats.org/officeDocument/2006/relationships/hyperlink" Target="https://reactivex.io/documentation/operators/scan.html" TargetMode="External"/><Relationship Id="rId10" Type="http://schemas.openxmlformats.org/officeDocument/2006/relationships/hyperlink" Target="https://reactivex.io/documentation/operators/ignoreelements.html" TargetMode="External"/><Relationship Id="rId4" Type="http://schemas.openxmlformats.org/officeDocument/2006/relationships/hyperlink" Target="https://reactivex.io/documentation/operators/flatmap.html" TargetMode="External"/><Relationship Id="rId9" Type="http://schemas.openxmlformats.org/officeDocument/2006/relationships/hyperlink" Target="https://reactivex.io/documentation/operators/materialize-dematerialize.html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ivex.io/documentation/operators/first.html" TargetMode="External"/><Relationship Id="rId3" Type="http://schemas.openxmlformats.org/officeDocument/2006/relationships/hyperlink" Target="https://reactivex.io/documentation/operators/buffer.html" TargetMode="External"/><Relationship Id="rId7" Type="http://schemas.openxmlformats.org/officeDocument/2006/relationships/hyperlink" Target="https://reactivex.io/documentation/operators/last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reactivex.io/documentation/operators/groupby.html" TargetMode="External"/><Relationship Id="rId5" Type="http://schemas.openxmlformats.org/officeDocument/2006/relationships/hyperlink" Target="https://reactivex.io/documentation/operators/window.html" TargetMode="External"/><Relationship Id="rId4" Type="http://schemas.openxmlformats.org/officeDocument/2006/relationships/hyperlink" Target="https://reactivex.io/documentation/operators/takelast.html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ivex.io/documentation/operators/skip.html" TargetMode="External"/><Relationship Id="rId13" Type="http://schemas.openxmlformats.org/officeDocument/2006/relationships/hyperlink" Target="https://reactivex.io/documentation/operators/takeuntil.html" TargetMode="External"/><Relationship Id="rId3" Type="http://schemas.openxmlformats.org/officeDocument/2006/relationships/hyperlink" Target="https://reactivex.io/documentation/operators/filter.html" TargetMode="External"/><Relationship Id="rId7" Type="http://schemas.openxmlformats.org/officeDocument/2006/relationships/hyperlink" Target="https://reactivex.io/documentation/operators/elementat.html" TargetMode="External"/><Relationship Id="rId12" Type="http://schemas.openxmlformats.org/officeDocument/2006/relationships/hyperlink" Target="https://reactivex.io/documentation/operators/takewhile.html" TargetMode="External"/><Relationship Id="rId17" Type="http://schemas.openxmlformats.org/officeDocument/2006/relationships/hyperlink" Target="https://reactivex.io/documentation/operators/delay.html" TargetMode="External"/><Relationship Id="rId2" Type="http://schemas.openxmlformats.org/officeDocument/2006/relationships/notesSlide" Target="../notesSlides/notesSlide22.xml"/><Relationship Id="rId16" Type="http://schemas.openxmlformats.org/officeDocument/2006/relationships/hyperlink" Target="https://reactivex.io/documentation/operators/distinct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reactivex.io/documentation/operators/last.html" TargetMode="External"/><Relationship Id="rId11" Type="http://schemas.openxmlformats.org/officeDocument/2006/relationships/hyperlink" Target="https://reactivex.io/documentation/operators/skiplast.html" TargetMode="External"/><Relationship Id="rId5" Type="http://schemas.openxmlformats.org/officeDocument/2006/relationships/hyperlink" Target="https://reactivex.io/documentation/operators/take.html" TargetMode="External"/><Relationship Id="rId15" Type="http://schemas.openxmlformats.org/officeDocument/2006/relationships/hyperlink" Target="https://reactivex.io/documentation/operators/debounce.html" TargetMode="External"/><Relationship Id="rId10" Type="http://schemas.openxmlformats.org/officeDocument/2006/relationships/hyperlink" Target="https://reactivex.io/documentation/operators/skipuntil.html" TargetMode="External"/><Relationship Id="rId4" Type="http://schemas.openxmlformats.org/officeDocument/2006/relationships/hyperlink" Target="https://reactivex.io/documentation/operators/first.html" TargetMode="External"/><Relationship Id="rId9" Type="http://schemas.openxmlformats.org/officeDocument/2006/relationships/hyperlink" Target="https://reactivex.io/documentation/operators/skipwhile.html" TargetMode="External"/><Relationship Id="rId14" Type="http://schemas.openxmlformats.org/officeDocument/2006/relationships/hyperlink" Target="https://reactivex.io/documentation/operators/sample.html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ivex.io/documentation/operators/sum.html" TargetMode="External"/><Relationship Id="rId13" Type="http://schemas.openxmlformats.org/officeDocument/2006/relationships/hyperlink" Target="https://reactivex.io/documentation/operators/to.html" TargetMode="External"/><Relationship Id="rId18" Type="http://schemas.openxmlformats.org/officeDocument/2006/relationships/hyperlink" Target="https://reactivex.io/documentation/operators/empty-never-throw.html" TargetMode="External"/><Relationship Id="rId3" Type="http://schemas.openxmlformats.org/officeDocument/2006/relationships/hyperlink" Target="https://reactivex.io/documentation/operators/amb.html" TargetMode="External"/><Relationship Id="rId21" Type="http://schemas.openxmlformats.org/officeDocument/2006/relationships/hyperlink" Target="https://reactivex.io/documentation/operators/retry.html" TargetMode="External"/><Relationship Id="rId7" Type="http://schemas.openxmlformats.org/officeDocument/2006/relationships/hyperlink" Target="https://reactivex.io/documentation/operators/average.html" TargetMode="External"/><Relationship Id="rId12" Type="http://schemas.openxmlformats.org/officeDocument/2006/relationships/hyperlink" Target="https://reactivex.io/documentation/operators/scan.html" TargetMode="External"/><Relationship Id="rId17" Type="http://schemas.openxmlformats.org/officeDocument/2006/relationships/hyperlink" Target="https://reactivex.io/documentation/operators/do.html" TargetMode="External"/><Relationship Id="rId2" Type="http://schemas.openxmlformats.org/officeDocument/2006/relationships/notesSlide" Target="../notesSlides/notesSlide23.xml"/><Relationship Id="rId16" Type="http://schemas.openxmlformats.org/officeDocument/2006/relationships/hyperlink" Target="https://reactivex.io/documentation/operators/observeon.html" TargetMode="External"/><Relationship Id="rId20" Type="http://schemas.openxmlformats.org/officeDocument/2006/relationships/hyperlink" Target="https://reactivex.io/documentation/operators/catch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reactivex.io/documentation/operators/sequenceequal.html" TargetMode="External"/><Relationship Id="rId11" Type="http://schemas.openxmlformats.org/officeDocument/2006/relationships/hyperlink" Target="https://reactivex.io/documentation/operators/min.html" TargetMode="External"/><Relationship Id="rId5" Type="http://schemas.openxmlformats.org/officeDocument/2006/relationships/hyperlink" Target="https://reactivex.io/documentation/operators/contains.html" TargetMode="External"/><Relationship Id="rId15" Type="http://schemas.openxmlformats.org/officeDocument/2006/relationships/hyperlink" Target="https://reactivex.io/documentation/operators/subscribeon.html" TargetMode="External"/><Relationship Id="rId10" Type="http://schemas.openxmlformats.org/officeDocument/2006/relationships/hyperlink" Target="https://reactivex.io/documentation/operators/max.html" TargetMode="External"/><Relationship Id="rId19" Type="http://schemas.openxmlformats.org/officeDocument/2006/relationships/hyperlink" Target="https://reactivex.io/documentation/operators/timeout.html" TargetMode="External"/><Relationship Id="rId4" Type="http://schemas.openxmlformats.org/officeDocument/2006/relationships/hyperlink" Target="https://reactivex.io/documentation/operators/all.html" TargetMode="External"/><Relationship Id="rId9" Type="http://schemas.openxmlformats.org/officeDocument/2006/relationships/hyperlink" Target="https://reactivex.io/documentation/operators/count.html" TargetMode="External"/><Relationship Id="rId14" Type="http://schemas.openxmlformats.org/officeDocument/2006/relationships/hyperlink" Target="https://reactivex.io/scheduler.html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ivex.io/documentation/operators/connect.html" TargetMode="External"/><Relationship Id="rId3" Type="http://schemas.openxmlformats.org/officeDocument/2006/relationships/hyperlink" Target="https://reactivex.io/documentation/operators/using.html" TargetMode="External"/><Relationship Id="rId7" Type="http://schemas.openxmlformats.org/officeDocument/2006/relationships/hyperlink" Target="https://reactivex.io/documentation/operators/refcount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reactivex.io/documentation/operators/replay.html" TargetMode="External"/><Relationship Id="rId5" Type="http://schemas.openxmlformats.org/officeDocument/2006/relationships/hyperlink" Target="https://reactivex.io/documentation/operators/publish.html" TargetMode="External"/><Relationship Id="rId4" Type="http://schemas.openxmlformats.org/officeDocument/2006/relationships/hyperlink" Target="https://reactivex.io/documentation/operators/start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ivex.io/documentation/operators/just.html" TargetMode="External"/><Relationship Id="rId3" Type="http://schemas.openxmlformats.org/officeDocument/2006/relationships/hyperlink" Target="https://reactivex.io/documentation/operators/create.html" TargetMode="External"/><Relationship Id="rId7" Type="http://schemas.openxmlformats.org/officeDocument/2006/relationships/hyperlink" Target="https://reactivex.io/documentation/operators/interval.html" TargetMode="External"/><Relationship Id="rId12" Type="http://schemas.openxmlformats.org/officeDocument/2006/relationships/hyperlink" Target="https://reactivex.io/documentation/operators/timer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reactivex.io/documentation/operators/from.html" TargetMode="External"/><Relationship Id="rId11" Type="http://schemas.openxmlformats.org/officeDocument/2006/relationships/hyperlink" Target="https://reactivex.io/documentation/operators/start.html" TargetMode="External"/><Relationship Id="rId5" Type="http://schemas.openxmlformats.org/officeDocument/2006/relationships/hyperlink" Target="https://reactivex.io/documentation/operators/empty-never-throw.html" TargetMode="External"/><Relationship Id="rId10" Type="http://schemas.openxmlformats.org/officeDocument/2006/relationships/hyperlink" Target="https://reactivex.io/documentation/operators/repeat.html" TargetMode="External"/><Relationship Id="rId4" Type="http://schemas.openxmlformats.org/officeDocument/2006/relationships/hyperlink" Target="https://reactivex.io/documentation/operators/defer.html" TargetMode="External"/><Relationship Id="rId9" Type="http://schemas.openxmlformats.org/officeDocument/2006/relationships/hyperlink" Target="https://reactivex.io/documentation/operators/rang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34088EA-93D3-4323-B9E2-77C1F94E34D0}"/>
              </a:ext>
            </a:extLst>
          </p:cNvPr>
          <p:cNvSpPr txBox="1"/>
          <p:nvPr/>
        </p:nvSpPr>
        <p:spPr>
          <a:xfrm>
            <a:off x="2510921" y="1032066"/>
            <a:ext cx="32631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tx1"/>
                </a:solidFill>
                <a:latin typeface="Exo 2" panose="00000500000000000000" pitchFamily="2" charset="-52"/>
              </a:rPr>
              <a:t>Лекция </a:t>
            </a:r>
            <a:r>
              <a:rPr lang="ru-RU" sz="4000" dirty="0" smtClean="0">
                <a:solidFill>
                  <a:schemeClr val="tx1"/>
                </a:solidFill>
                <a:latin typeface="Exo 2" panose="00000500000000000000" pitchFamily="2" charset="-52"/>
              </a:rPr>
              <a:t>4</a:t>
            </a:r>
            <a:endParaRPr lang="ru-RU" sz="4000" dirty="0" smtClean="0">
              <a:solidFill>
                <a:schemeClr val="tx1"/>
              </a:solidFill>
              <a:latin typeface="Exo 2" panose="00000500000000000000" pitchFamily="2" charset="-52"/>
            </a:endParaRPr>
          </a:p>
          <a:p>
            <a:endParaRPr lang="ru-RU" sz="4000" dirty="0">
              <a:solidFill>
                <a:schemeClr val="tx1"/>
              </a:solidFill>
              <a:latin typeface="Exo 2" panose="00000500000000000000" pitchFamily="2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D5F9B1F-6209-4550-AE8D-613AC97AD7A0}"/>
              </a:ext>
            </a:extLst>
          </p:cNvPr>
          <p:cNvSpPr txBox="1"/>
          <p:nvPr/>
        </p:nvSpPr>
        <p:spPr>
          <a:xfrm>
            <a:off x="546652" y="1799322"/>
            <a:ext cx="80741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chemeClr val="tx1"/>
                </a:solidFill>
                <a:latin typeface="Exo 2" panose="00000500000000000000" pitchFamily="2" charset="-52"/>
              </a:rPr>
              <a:t>Реактивное программирование и использование в современной разработке</a:t>
            </a:r>
            <a:endParaRPr lang="ru-RU" sz="3600" dirty="0">
              <a:solidFill>
                <a:schemeClr val="tx1"/>
              </a:solidFill>
              <a:latin typeface="Exo 2" panose="00000500000000000000" pitchFamily="2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19008" y="621423"/>
            <a:ext cx="8905722" cy="3751794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lvl="0"/>
            <a:r>
              <a:rPr lang="ru-RU" sz="1600" b="1" dirty="0" err="1">
                <a:hlinkClick r:id="rId3"/>
              </a:rPr>
              <a:t>Buffer</a:t>
            </a:r>
            <a:r>
              <a:rPr lang="ru-RU" sz="1600" dirty="0"/>
              <a:t>— периодически собирать элементы из </a:t>
            </a:r>
            <a:r>
              <a:rPr lang="ru-RU" sz="1600" dirty="0" err="1"/>
              <a:t>Observable</a:t>
            </a:r>
            <a:r>
              <a:rPr lang="ru-RU" sz="1600" dirty="0"/>
              <a:t> в пакеты и выпускать эти пакеты, а не выпускать элементы по одному</a:t>
            </a:r>
          </a:p>
          <a:p>
            <a:pPr lvl="0"/>
            <a:r>
              <a:rPr lang="ru-RU" sz="1600" b="1" dirty="0" err="1">
                <a:hlinkClick r:id="rId4"/>
              </a:rPr>
              <a:t>FlatMap</a:t>
            </a:r>
            <a:r>
              <a:rPr lang="ru-RU" sz="1600" dirty="0"/>
              <a:t>— преобразовать элементы, испускаемые </a:t>
            </a:r>
            <a:r>
              <a:rPr lang="ru-RU" sz="1600" dirty="0" err="1"/>
              <a:t>Observable</a:t>
            </a:r>
            <a:r>
              <a:rPr lang="ru-RU" sz="1600" dirty="0"/>
              <a:t>, в </a:t>
            </a:r>
            <a:r>
              <a:rPr lang="ru-RU" sz="1600" dirty="0" err="1"/>
              <a:t>Observable</a:t>
            </a:r>
            <a:r>
              <a:rPr lang="ru-RU" sz="1600" dirty="0"/>
              <a:t>, а затем свести выбросы из них в один </a:t>
            </a:r>
            <a:r>
              <a:rPr lang="ru-RU" sz="1600" dirty="0" err="1"/>
              <a:t>Observable</a:t>
            </a:r>
            <a:r>
              <a:rPr lang="ru-RU" sz="1600" dirty="0"/>
              <a:t>.</a:t>
            </a:r>
          </a:p>
          <a:p>
            <a:pPr lvl="0"/>
            <a:r>
              <a:rPr lang="ru-RU" sz="1600" b="1" dirty="0" err="1">
                <a:hlinkClick r:id="rId5"/>
              </a:rPr>
              <a:t>GroupBy</a:t>
            </a:r>
            <a:r>
              <a:rPr lang="ru-RU" sz="1600" dirty="0"/>
              <a:t>- разделить </a:t>
            </a:r>
            <a:r>
              <a:rPr lang="ru-RU" sz="1600" dirty="0" err="1"/>
              <a:t>Observable</a:t>
            </a:r>
            <a:r>
              <a:rPr lang="ru-RU" sz="1600" dirty="0"/>
              <a:t> на набор </a:t>
            </a:r>
            <a:r>
              <a:rPr lang="ru-RU" sz="1600" dirty="0" err="1"/>
              <a:t>Observable</a:t>
            </a:r>
            <a:r>
              <a:rPr lang="ru-RU" sz="1600" dirty="0"/>
              <a:t>, каждый из которых испускает другую группу элементов из исходного </a:t>
            </a:r>
            <a:r>
              <a:rPr lang="ru-RU" sz="1600" dirty="0" err="1"/>
              <a:t>Observable</a:t>
            </a:r>
            <a:r>
              <a:rPr lang="ru-RU" sz="1600" dirty="0"/>
              <a:t>, организованную по ключу</a:t>
            </a:r>
          </a:p>
          <a:p>
            <a:pPr lvl="0"/>
            <a:r>
              <a:rPr lang="ru-RU" sz="1600" b="1" dirty="0" err="1">
                <a:hlinkClick r:id="rId6"/>
              </a:rPr>
              <a:t>Map</a:t>
            </a:r>
            <a:r>
              <a:rPr lang="ru-RU" sz="1600" dirty="0"/>
              <a:t>- преобразовать элементы, испускаемые </a:t>
            </a:r>
            <a:r>
              <a:rPr lang="ru-RU" sz="1600" dirty="0" err="1"/>
              <a:t>Observable</a:t>
            </a:r>
            <a:r>
              <a:rPr lang="ru-RU" sz="1600" dirty="0"/>
              <a:t>, применяя функцию к каждому элементу</a:t>
            </a:r>
          </a:p>
          <a:p>
            <a:pPr lvl="0"/>
            <a:r>
              <a:rPr lang="ru-RU" sz="1600" b="1" dirty="0" err="1">
                <a:hlinkClick r:id="rId7"/>
              </a:rPr>
              <a:t>Scan</a:t>
            </a:r>
            <a:r>
              <a:rPr lang="ru-RU" sz="1600" dirty="0"/>
              <a:t>— применить функцию к каждому элементу, испускаемому </a:t>
            </a:r>
            <a:r>
              <a:rPr lang="ru-RU" sz="1600" dirty="0" err="1"/>
              <a:t>Observable</a:t>
            </a:r>
            <a:r>
              <a:rPr lang="ru-RU" sz="1600" dirty="0"/>
              <a:t>, последовательно, и испускать каждое последующее значение</a:t>
            </a:r>
          </a:p>
          <a:p>
            <a:pPr lvl="0"/>
            <a:r>
              <a:rPr lang="ru-RU" sz="1600" b="1" dirty="0" err="1">
                <a:hlinkClick r:id="rId8"/>
              </a:rPr>
              <a:t>Window</a:t>
            </a:r>
            <a:r>
              <a:rPr lang="ru-RU" sz="1600" dirty="0"/>
              <a:t>— периодически подразделять элементы из </a:t>
            </a:r>
            <a:r>
              <a:rPr lang="ru-RU" sz="1600" dirty="0" err="1"/>
              <a:t>Observable</a:t>
            </a:r>
            <a:r>
              <a:rPr lang="ru-RU" sz="1600" dirty="0"/>
              <a:t> на окна </a:t>
            </a:r>
            <a:r>
              <a:rPr lang="ru-RU" sz="1600" dirty="0" err="1"/>
              <a:t>Observable</a:t>
            </a:r>
            <a:r>
              <a:rPr lang="ru-RU" sz="1600" dirty="0"/>
              <a:t> и создавать эти окна, а не создавать элементы по одному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38279" y="0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Преобразование наблюдаемых</a:t>
            </a: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1938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38886" y="400110"/>
            <a:ext cx="8905722" cy="437796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lvl="0"/>
            <a:r>
              <a:rPr lang="ru-RU" sz="1600" b="1" dirty="0" err="1">
                <a:hlinkClick r:id="rId3"/>
              </a:rPr>
              <a:t>Debounce</a:t>
            </a:r>
            <a:r>
              <a:rPr lang="ru-RU" sz="1600" dirty="0"/>
              <a:t>— испускать элемент из </a:t>
            </a:r>
            <a:r>
              <a:rPr lang="ru-RU" sz="1600" dirty="0" err="1"/>
              <a:t>Observable</a:t>
            </a:r>
            <a:r>
              <a:rPr lang="ru-RU" sz="1600" dirty="0"/>
              <a:t> только в том случае, если в течение определенного промежутка времени он не излучал другой элемент</a:t>
            </a:r>
          </a:p>
          <a:p>
            <a:pPr lvl="0"/>
            <a:r>
              <a:rPr lang="ru-RU" sz="1600" b="1" dirty="0" err="1">
                <a:hlinkClick r:id="rId4"/>
              </a:rPr>
              <a:t>Distinct</a:t>
            </a:r>
            <a:r>
              <a:rPr lang="ru-RU" sz="1600" dirty="0"/>
              <a:t>— подавлять повторяющиеся элементы, испускаемые </a:t>
            </a:r>
            <a:r>
              <a:rPr lang="ru-RU" sz="1600" dirty="0" err="1"/>
              <a:t>Observable</a:t>
            </a:r>
            <a:endParaRPr lang="ru-RU" sz="1600" dirty="0"/>
          </a:p>
          <a:p>
            <a:pPr lvl="0"/>
            <a:r>
              <a:rPr lang="ru-RU" sz="1600" b="1" dirty="0" err="1">
                <a:hlinkClick r:id="rId5"/>
              </a:rPr>
              <a:t>ElementAt</a:t>
            </a:r>
            <a:r>
              <a:rPr lang="ru-RU" sz="1600" dirty="0"/>
              <a:t>— испускать только элемент </a:t>
            </a:r>
            <a:r>
              <a:rPr lang="ru-RU" sz="1600" i="1" dirty="0"/>
              <a:t>n</a:t>
            </a:r>
            <a:r>
              <a:rPr lang="ru-RU" sz="1600" dirty="0"/>
              <a:t> , испускаемый </a:t>
            </a:r>
            <a:r>
              <a:rPr lang="ru-RU" sz="1600" dirty="0" err="1"/>
              <a:t>Observable</a:t>
            </a:r>
            <a:endParaRPr lang="ru-RU" sz="1600" dirty="0"/>
          </a:p>
          <a:p>
            <a:pPr lvl="0"/>
            <a:r>
              <a:rPr lang="ru-RU" sz="1600" b="1" dirty="0" err="1">
                <a:hlinkClick r:id="rId6"/>
              </a:rPr>
              <a:t>Filter</a:t>
            </a:r>
            <a:r>
              <a:rPr lang="ru-RU" sz="1600" dirty="0"/>
              <a:t>— испускать только те элементы из </a:t>
            </a:r>
            <a:r>
              <a:rPr lang="ru-RU" sz="1600" dirty="0" err="1"/>
              <a:t>Observable</a:t>
            </a:r>
            <a:r>
              <a:rPr lang="ru-RU" sz="1600" dirty="0"/>
              <a:t>, которые проходят предикатную проверку</a:t>
            </a:r>
          </a:p>
          <a:p>
            <a:pPr lvl="0"/>
            <a:r>
              <a:rPr lang="ru-RU" sz="1600" b="1" dirty="0" err="1">
                <a:hlinkClick r:id="rId7"/>
              </a:rPr>
              <a:t>First</a:t>
            </a:r>
            <a:r>
              <a:rPr lang="ru-RU" sz="1600" dirty="0"/>
              <a:t>— испускать только первый элемент или первый элемент, отвечающий условию, из </a:t>
            </a:r>
            <a:r>
              <a:rPr lang="ru-RU" sz="1600" dirty="0" err="1"/>
              <a:t>Observable</a:t>
            </a:r>
            <a:endParaRPr lang="ru-RU" sz="1600" dirty="0"/>
          </a:p>
          <a:p>
            <a:pPr lvl="0"/>
            <a:r>
              <a:rPr lang="ru-RU" sz="1600" b="1" dirty="0" err="1">
                <a:hlinkClick r:id="rId8"/>
              </a:rPr>
              <a:t>IgnoreElements</a:t>
            </a:r>
            <a:r>
              <a:rPr lang="ru-RU" sz="1600" dirty="0"/>
              <a:t>— не испускать никаких элементов из </a:t>
            </a:r>
            <a:r>
              <a:rPr lang="ru-RU" sz="1600" dirty="0" err="1"/>
              <a:t>Observable</a:t>
            </a:r>
            <a:r>
              <a:rPr lang="ru-RU" sz="1600" dirty="0"/>
              <a:t>, но отражать его уведомление о прекращении</a:t>
            </a:r>
          </a:p>
          <a:p>
            <a:pPr lvl="0"/>
            <a:r>
              <a:rPr lang="ru-RU" sz="1600" b="1" dirty="0" err="1">
                <a:hlinkClick r:id="rId9"/>
              </a:rPr>
              <a:t>Last</a:t>
            </a:r>
            <a:r>
              <a:rPr lang="ru-RU" sz="1600" dirty="0"/>
              <a:t>— испускать только последний элемент, испускаемый </a:t>
            </a:r>
            <a:r>
              <a:rPr lang="ru-RU" sz="1600" dirty="0" err="1"/>
              <a:t>Observable</a:t>
            </a:r>
            <a:endParaRPr lang="ru-RU" sz="1600" dirty="0"/>
          </a:p>
          <a:p>
            <a:pPr lvl="0"/>
            <a:r>
              <a:rPr lang="ru-RU" sz="1600" b="1" dirty="0" err="1">
                <a:hlinkClick r:id="rId10"/>
              </a:rPr>
              <a:t>Sample</a:t>
            </a:r>
            <a:r>
              <a:rPr lang="ru-RU" sz="1600" dirty="0"/>
              <a:t>— испускать самый последний элемент, испускаемый </a:t>
            </a:r>
            <a:r>
              <a:rPr lang="ru-RU" sz="1600" dirty="0" err="1"/>
              <a:t>Observable</a:t>
            </a:r>
            <a:r>
              <a:rPr lang="ru-RU" sz="1600" dirty="0"/>
              <a:t> в течение периодических интервалов времени</a:t>
            </a:r>
          </a:p>
          <a:p>
            <a:pPr lvl="0"/>
            <a:r>
              <a:rPr lang="ru-RU" sz="1600" b="1" dirty="0" err="1">
                <a:hlinkClick r:id="rId11"/>
              </a:rPr>
              <a:t>Skip</a:t>
            </a:r>
            <a:r>
              <a:rPr lang="ru-RU" sz="1600" dirty="0"/>
              <a:t>— подавить первые </a:t>
            </a:r>
            <a:r>
              <a:rPr lang="ru-RU" sz="1600" i="1" dirty="0"/>
              <a:t>n</a:t>
            </a:r>
            <a:r>
              <a:rPr lang="ru-RU" sz="1600" dirty="0"/>
              <a:t> элементов, испускаемых </a:t>
            </a:r>
            <a:r>
              <a:rPr lang="ru-RU" sz="1600" dirty="0" err="1"/>
              <a:t>Observable</a:t>
            </a:r>
            <a:endParaRPr lang="ru-RU" sz="1600" dirty="0"/>
          </a:p>
          <a:p>
            <a:pPr lvl="0"/>
            <a:r>
              <a:rPr lang="ru-RU" sz="1600" b="1" dirty="0" err="1">
                <a:hlinkClick r:id="rId12"/>
              </a:rPr>
              <a:t>SkipLast</a:t>
            </a:r>
            <a:r>
              <a:rPr lang="ru-RU" sz="1600" dirty="0"/>
              <a:t>— подавить последние </a:t>
            </a:r>
            <a:r>
              <a:rPr lang="ru-RU" sz="1600" i="1" dirty="0"/>
              <a:t>n</a:t>
            </a:r>
            <a:r>
              <a:rPr lang="ru-RU" sz="1600" dirty="0"/>
              <a:t> элементов, испускаемых </a:t>
            </a:r>
            <a:r>
              <a:rPr lang="ru-RU" sz="1600" dirty="0" err="1"/>
              <a:t>Observable</a:t>
            </a:r>
            <a:endParaRPr lang="ru-RU" sz="1600" dirty="0"/>
          </a:p>
          <a:p>
            <a:pPr lvl="0"/>
            <a:r>
              <a:rPr lang="ru-RU" sz="1600" b="1" dirty="0" err="1">
                <a:hlinkClick r:id="rId13"/>
              </a:rPr>
              <a:t>Take</a:t>
            </a:r>
            <a:r>
              <a:rPr lang="ru-RU" sz="1600" dirty="0"/>
              <a:t>— испускать только первые </a:t>
            </a:r>
            <a:r>
              <a:rPr lang="ru-RU" sz="1600" i="1" dirty="0"/>
              <a:t>n</a:t>
            </a:r>
            <a:r>
              <a:rPr lang="ru-RU" sz="1600" dirty="0"/>
              <a:t> элементов, испускаемых </a:t>
            </a:r>
            <a:r>
              <a:rPr lang="ru-RU" sz="1600" dirty="0" err="1"/>
              <a:t>Observable</a:t>
            </a:r>
            <a:endParaRPr lang="ru-RU" sz="1600" dirty="0"/>
          </a:p>
          <a:p>
            <a:pPr lvl="0"/>
            <a:r>
              <a:rPr lang="ru-RU" sz="1600" b="1" dirty="0" err="1">
                <a:hlinkClick r:id="rId14"/>
              </a:rPr>
              <a:t>TakeLast</a:t>
            </a:r>
            <a:r>
              <a:rPr lang="ru-RU" sz="1600" dirty="0"/>
              <a:t>— испускать только последние </a:t>
            </a:r>
            <a:r>
              <a:rPr lang="ru-RU" sz="1600" i="1" dirty="0"/>
              <a:t>n</a:t>
            </a:r>
            <a:r>
              <a:rPr lang="ru-RU" sz="1600" dirty="0"/>
              <a:t> элементов, испускаемых </a:t>
            </a:r>
            <a:r>
              <a:rPr lang="ru-RU" sz="1600" dirty="0" err="1"/>
              <a:t>Observable</a:t>
            </a:r>
            <a:endParaRPr lang="ru-RU" sz="1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38279" y="0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Фильтрация наблюдаемых</a:t>
            </a: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33333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38886" y="400110"/>
            <a:ext cx="8905722" cy="437796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lvl="0"/>
            <a:r>
              <a:rPr lang="ru-RU" sz="1600" b="1" dirty="0" err="1">
                <a:hlinkClick r:id="rId3"/>
              </a:rPr>
              <a:t>And</a:t>
            </a:r>
            <a:r>
              <a:rPr lang="ru-RU" sz="1600" b="1" dirty="0">
                <a:hlinkClick r:id="rId3"/>
              </a:rPr>
              <a:t>// </a:t>
            </a:r>
            <a:r>
              <a:rPr lang="ru-RU" sz="1600" b="1" dirty="0" err="1">
                <a:hlinkClick r:id="rId3"/>
              </a:rPr>
              <a:t>Then</a:t>
            </a:r>
            <a:r>
              <a:rPr lang="ru-RU" sz="1600" b="1" dirty="0">
                <a:hlinkClick r:id="rId3"/>
              </a:rPr>
              <a:t>—</a:t>
            </a:r>
            <a:r>
              <a:rPr lang="ru-RU" sz="1600" b="1" dirty="0" err="1">
                <a:hlinkClick r:id="rId3"/>
              </a:rPr>
              <a:t>When</a:t>
            </a:r>
            <a:r>
              <a:rPr lang="ru-RU" sz="1600" dirty="0"/>
              <a:t> объединить наборы элементов, испускаемых двумя или более </a:t>
            </a:r>
            <a:r>
              <a:rPr lang="ru-RU" sz="1600" dirty="0" err="1"/>
              <a:t>Observable</a:t>
            </a:r>
            <a:r>
              <a:rPr lang="ru-RU" sz="1600" dirty="0"/>
              <a:t> с </a:t>
            </a:r>
            <a:r>
              <a:rPr lang="ru-RU" sz="1600" dirty="0" err="1"/>
              <a:t>помощьюPatternиPlanпосредников</a:t>
            </a:r>
            <a:endParaRPr lang="ru-RU" sz="1600" dirty="0"/>
          </a:p>
          <a:p>
            <a:pPr lvl="0"/>
            <a:r>
              <a:rPr lang="ru-RU" sz="1600" b="1" dirty="0" err="1">
                <a:hlinkClick r:id="rId4"/>
              </a:rPr>
              <a:t>CombineLatest</a:t>
            </a:r>
            <a:r>
              <a:rPr lang="ru-RU" sz="1600" dirty="0"/>
              <a:t>— когда элемент испускается одним из двух </a:t>
            </a:r>
            <a:r>
              <a:rPr lang="ru-RU" sz="1600" dirty="0" err="1"/>
              <a:t>Observable</a:t>
            </a:r>
            <a:r>
              <a:rPr lang="ru-RU" sz="1600" dirty="0"/>
              <a:t>, объединяйте последний элемент, испускаемый каждым </a:t>
            </a:r>
            <a:r>
              <a:rPr lang="ru-RU" sz="1600" dirty="0" err="1"/>
              <a:t>Observable</a:t>
            </a:r>
            <a:r>
              <a:rPr lang="ru-RU" sz="1600" dirty="0"/>
              <a:t> с помощью указанной функции, и испускайте элементы на основе результатов этой функции.</a:t>
            </a:r>
          </a:p>
          <a:p>
            <a:pPr lvl="0"/>
            <a:r>
              <a:rPr lang="ru-RU" sz="1600" b="1" dirty="0" err="1">
                <a:hlinkClick r:id="rId5"/>
              </a:rPr>
              <a:t>Join</a:t>
            </a:r>
            <a:r>
              <a:rPr lang="ru-RU" sz="1600" dirty="0"/>
              <a:t>- объединять элементы, испускаемые двумя наблюдаемыми, всякий раз, когда элемент из одного наблюдаемого испускается в течение временного окна, определенного в соответствии с элементом, испускаемым другим наблюдаемым</a:t>
            </a:r>
          </a:p>
          <a:p>
            <a:pPr lvl="0"/>
            <a:r>
              <a:rPr lang="ru-RU" sz="1600" b="1" dirty="0" err="1">
                <a:hlinkClick r:id="rId6"/>
              </a:rPr>
              <a:t>Merge</a:t>
            </a:r>
            <a:r>
              <a:rPr lang="ru-RU" sz="1600" dirty="0"/>
              <a:t>— объединить несколько </a:t>
            </a:r>
            <a:r>
              <a:rPr lang="ru-RU" sz="1600" dirty="0" err="1"/>
              <a:t>Observables</a:t>
            </a:r>
            <a:r>
              <a:rPr lang="ru-RU" sz="1600" dirty="0"/>
              <a:t> в один, объединив их выбросы</a:t>
            </a:r>
          </a:p>
          <a:p>
            <a:pPr lvl="0"/>
            <a:r>
              <a:rPr lang="ru-RU" sz="1600" b="1" dirty="0" err="1">
                <a:hlinkClick r:id="rId7"/>
              </a:rPr>
              <a:t>StartWith</a:t>
            </a:r>
            <a:r>
              <a:rPr lang="ru-RU" sz="1600" dirty="0"/>
              <a:t>— испускать указанную последовательность элементов, прежде чем начать испускать элементы из исходного </a:t>
            </a:r>
            <a:r>
              <a:rPr lang="ru-RU" sz="1600" dirty="0" err="1"/>
              <a:t>Observable</a:t>
            </a:r>
            <a:endParaRPr lang="ru-RU" sz="1600" dirty="0"/>
          </a:p>
          <a:p>
            <a:pPr lvl="0"/>
            <a:r>
              <a:rPr lang="ru-RU" sz="1600" b="1" dirty="0" err="1">
                <a:hlinkClick r:id="rId8"/>
              </a:rPr>
              <a:t>Switch</a:t>
            </a:r>
            <a:r>
              <a:rPr lang="ru-RU" sz="1600" dirty="0"/>
              <a:t>- преобразовать </a:t>
            </a:r>
            <a:r>
              <a:rPr lang="ru-RU" sz="1600" dirty="0" err="1"/>
              <a:t>Observable</a:t>
            </a:r>
            <a:r>
              <a:rPr lang="ru-RU" sz="1600" dirty="0"/>
              <a:t>, который испускает </a:t>
            </a:r>
            <a:r>
              <a:rPr lang="ru-RU" sz="1600" dirty="0" err="1"/>
              <a:t>Observables</a:t>
            </a:r>
            <a:r>
              <a:rPr lang="ru-RU" sz="1600" dirty="0"/>
              <a:t>, в один </a:t>
            </a:r>
            <a:r>
              <a:rPr lang="ru-RU" sz="1600" dirty="0" err="1"/>
              <a:t>Observable</a:t>
            </a:r>
            <a:r>
              <a:rPr lang="ru-RU" sz="1600" dirty="0"/>
              <a:t>, который испускает элементы, испускаемые самым последним из этих </a:t>
            </a:r>
            <a:r>
              <a:rPr lang="ru-RU" sz="1600" dirty="0" err="1"/>
              <a:t>Observables</a:t>
            </a:r>
            <a:endParaRPr lang="ru-RU" sz="1600" dirty="0"/>
          </a:p>
          <a:p>
            <a:pPr lvl="0"/>
            <a:r>
              <a:rPr lang="ru-RU" sz="1600" b="1" dirty="0" err="1">
                <a:hlinkClick r:id="rId9"/>
              </a:rPr>
              <a:t>Zip</a:t>
            </a:r>
            <a:r>
              <a:rPr lang="ru-RU" sz="1600" dirty="0"/>
              <a:t>- объединять выбросы нескольких </a:t>
            </a:r>
            <a:r>
              <a:rPr lang="ru-RU" sz="1600" dirty="0" err="1"/>
              <a:t>Observable</a:t>
            </a:r>
            <a:r>
              <a:rPr lang="ru-RU" sz="1600" dirty="0"/>
              <a:t> вместе с помощью указанной функции и испускать отдельные элементы для каждой комбинации на основе результатов этой функции.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38279" y="0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Объединение наблюдаемых</a:t>
            </a: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88713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38886" y="400110"/>
            <a:ext cx="8905722" cy="437796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lvl="0"/>
            <a:r>
              <a:rPr lang="ru-RU" sz="1600" b="1" dirty="0" err="1">
                <a:hlinkClick r:id="rId3"/>
              </a:rPr>
              <a:t>Catch</a:t>
            </a:r>
            <a:r>
              <a:rPr lang="ru-RU" sz="1600" dirty="0"/>
              <a:t>— восстановиться после </a:t>
            </a:r>
            <a:r>
              <a:rPr lang="ru-RU" sz="1600" dirty="0" err="1"/>
              <a:t>onErrorуведомления</a:t>
            </a:r>
            <a:r>
              <a:rPr lang="ru-RU" sz="1600" dirty="0"/>
              <a:t>, продолжив последовательность без ошибок</a:t>
            </a:r>
          </a:p>
          <a:p>
            <a:pPr lvl="0"/>
            <a:r>
              <a:rPr lang="ru-RU" sz="1600" b="1" dirty="0" err="1">
                <a:hlinkClick r:id="rId4"/>
              </a:rPr>
              <a:t>Retry</a:t>
            </a:r>
            <a:r>
              <a:rPr lang="ru-RU" sz="1600" dirty="0"/>
              <a:t>— если исходный </a:t>
            </a:r>
            <a:r>
              <a:rPr lang="ru-RU" sz="1600" dirty="0" err="1"/>
              <a:t>Observable</a:t>
            </a:r>
            <a:r>
              <a:rPr lang="ru-RU" sz="1600" dirty="0"/>
              <a:t> отправляет </a:t>
            </a:r>
            <a:r>
              <a:rPr lang="ru-RU" sz="1600" dirty="0" err="1"/>
              <a:t>onErrorуведомление</a:t>
            </a:r>
            <a:r>
              <a:rPr lang="ru-RU" sz="1600" dirty="0"/>
              <a:t>, повторно подпишитесь на него в надежде, что оно завершится без ошибок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38279" y="0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Операторы обработки ошибок</a:t>
            </a: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3798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9574" y="668467"/>
            <a:ext cx="8905722" cy="437796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lvl="0"/>
            <a:r>
              <a:rPr lang="ru-RU" sz="1400" b="1" dirty="0" err="1">
                <a:hlinkClick r:id="rId3"/>
              </a:rPr>
              <a:t>Delay</a:t>
            </a:r>
            <a:r>
              <a:rPr lang="ru-RU" sz="1400" dirty="0"/>
              <a:t>— сдвинуть выбросы от </a:t>
            </a:r>
            <a:r>
              <a:rPr lang="ru-RU" sz="1400" dirty="0" err="1"/>
              <a:t>Observable</a:t>
            </a:r>
            <a:r>
              <a:rPr lang="ru-RU" sz="1400" dirty="0"/>
              <a:t> вперед во времени на определенную величину</a:t>
            </a:r>
          </a:p>
          <a:p>
            <a:pPr lvl="0"/>
            <a:r>
              <a:rPr lang="ru-RU" sz="1400" b="1" dirty="0" err="1">
                <a:hlinkClick r:id="rId4"/>
              </a:rPr>
              <a:t>Do</a:t>
            </a:r>
            <a:r>
              <a:rPr lang="ru-RU" sz="1400" dirty="0"/>
              <a:t>— зарегистрировать действие для различных событий жизненного цикла </a:t>
            </a:r>
            <a:r>
              <a:rPr lang="ru-RU" sz="1400" dirty="0" err="1"/>
              <a:t>Observable</a:t>
            </a:r>
            <a:endParaRPr lang="ru-RU" sz="1400" dirty="0"/>
          </a:p>
          <a:p>
            <a:pPr lvl="0"/>
            <a:r>
              <a:rPr lang="ru-RU" sz="1400" b="1" dirty="0" err="1">
                <a:hlinkClick r:id="rId5"/>
              </a:rPr>
              <a:t>Materialize</a:t>
            </a:r>
            <a:r>
              <a:rPr lang="ru-RU" sz="1400" b="1" dirty="0">
                <a:hlinkClick r:id="rId5"/>
              </a:rPr>
              <a:t>/</a:t>
            </a:r>
            <a:r>
              <a:rPr lang="ru-RU" sz="1400" b="1" dirty="0" err="1">
                <a:hlinkClick r:id="rId5"/>
              </a:rPr>
              <a:t>Dematerialize</a:t>
            </a:r>
            <a:r>
              <a:rPr lang="ru-RU" sz="1400" dirty="0"/>
              <a:t> — представлять как отправленные элементы, так и уведомления, отправленные как отправленные элементы, или отменить этот процесс</a:t>
            </a:r>
          </a:p>
          <a:p>
            <a:pPr lvl="0"/>
            <a:r>
              <a:rPr lang="ru-RU" sz="1400" b="1" dirty="0" err="1">
                <a:hlinkClick r:id="rId6"/>
              </a:rPr>
              <a:t>ObserveOn</a:t>
            </a:r>
            <a:r>
              <a:rPr lang="ru-RU" sz="1400" dirty="0"/>
              <a:t>— указать планировщик, на котором наблюдатель будет наблюдать за этим </a:t>
            </a:r>
            <a:r>
              <a:rPr lang="ru-RU" sz="1400" dirty="0" err="1"/>
              <a:t>Observable</a:t>
            </a:r>
            <a:endParaRPr lang="ru-RU" sz="1400" dirty="0"/>
          </a:p>
          <a:p>
            <a:pPr lvl="0"/>
            <a:r>
              <a:rPr lang="ru-RU" sz="1400" b="1" dirty="0" err="1">
                <a:hlinkClick r:id="rId7"/>
              </a:rPr>
              <a:t>Serialize</a:t>
            </a:r>
            <a:r>
              <a:rPr lang="ru-RU" sz="1400" dirty="0"/>
              <a:t>- заставить </a:t>
            </a:r>
            <a:r>
              <a:rPr lang="ru-RU" sz="1400" dirty="0" err="1"/>
              <a:t>Observable</a:t>
            </a:r>
            <a:r>
              <a:rPr lang="ru-RU" sz="1400" dirty="0"/>
              <a:t> делать </a:t>
            </a:r>
            <a:r>
              <a:rPr lang="ru-RU" sz="1400" dirty="0" err="1"/>
              <a:t>сериализованные</a:t>
            </a:r>
            <a:r>
              <a:rPr lang="ru-RU" sz="1400" dirty="0"/>
              <a:t> вызовы и вести себя хорошо</a:t>
            </a:r>
          </a:p>
          <a:p>
            <a:pPr lvl="0"/>
            <a:r>
              <a:rPr lang="ru-RU" sz="1400" b="1" dirty="0" err="1">
                <a:hlinkClick r:id="rId8"/>
              </a:rPr>
              <a:t>Subscribe</a:t>
            </a:r>
            <a:r>
              <a:rPr lang="ru-RU" sz="1400" dirty="0"/>
              <a:t>- работать с выбросами и уведомлениями от </a:t>
            </a:r>
            <a:r>
              <a:rPr lang="ru-RU" sz="1400" dirty="0" err="1"/>
              <a:t>Observable</a:t>
            </a:r>
            <a:endParaRPr lang="ru-RU" sz="1400" dirty="0"/>
          </a:p>
          <a:p>
            <a:pPr lvl="0"/>
            <a:r>
              <a:rPr lang="ru-RU" sz="1400" b="1" dirty="0" err="1">
                <a:hlinkClick r:id="rId9"/>
              </a:rPr>
              <a:t>SubscribeOn</a:t>
            </a:r>
            <a:r>
              <a:rPr lang="ru-RU" sz="1400" dirty="0"/>
              <a:t>— указать планировщик, который должен использовать </a:t>
            </a:r>
            <a:r>
              <a:rPr lang="ru-RU" sz="1400" dirty="0" err="1"/>
              <a:t>Observable</a:t>
            </a:r>
            <a:r>
              <a:rPr lang="ru-RU" sz="1400" dirty="0"/>
              <a:t>, когда он </a:t>
            </a:r>
            <a:r>
              <a:rPr lang="ru-RU" sz="1400" dirty="0" smtClean="0"/>
              <a:t>подписан</a:t>
            </a:r>
          </a:p>
          <a:p>
            <a:pPr lvl="0"/>
            <a:endParaRPr lang="ru-RU" sz="1400" dirty="0"/>
          </a:p>
          <a:p>
            <a:pPr marL="114300" lvl="0" indent="0">
              <a:buNone/>
            </a:pPr>
            <a:endParaRPr lang="ru-RU" sz="1400" dirty="0"/>
          </a:p>
          <a:p>
            <a:pPr lvl="0"/>
            <a:r>
              <a:rPr lang="ru-RU" sz="1400" b="1" dirty="0" err="1">
                <a:hlinkClick r:id="rId10"/>
              </a:rPr>
              <a:t>TimeInterval</a:t>
            </a:r>
            <a:r>
              <a:rPr lang="ru-RU" sz="1400" dirty="0"/>
              <a:t>- преобразовать </a:t>
            </a:r>
            <a:r>
              <a:rPr lang="ru-RU" sz="1400" dirty="0" err="1"/>
              <a:t>Observable</a:t>
            </a:r>
            <a:r>
              <a:rPr lang="ru-RU" sz="1400" dirty="0"/>
              <a:t>, который испускает элементы, в тот, который испускает указания количества времени, прошедшего между этими выбросами</a:t>
            </a:r>
          </a:p>
          <a:p>
            <a:pPr lvl="0"/>
            <a:r>
              <a:rPr lang="ru-RU" sz="1400" b="1" dirty="0" err="1">
                <a:hlinkClick r:id="rId11"/>
              </a:rPr>
              <a:t>Timeout</a:t>
            </a:r>
            <a:r>
              <a:rPr lang="ru-RU" sz="1400" dirty="0"/>
              <a:t>— зеркально отразить исходный </a:t>
            </a:r>
            <a:r>
              <a:rPr lang="ru-RU" sz="1400" dirty="0" err="1"/>
              <a:t>Observable</a:t>
            </a:r>
            <a:r>
              <a:rPr lang="ru-RU" sz="1400" dirty="0"/>
              <a:t>, но выдавать уведомление об ошибке, если в течение определенного периода времени отсутствуют какие-либо испускаемые элементы.</a:t>
            </a:r>
          </a:p>
          <a:p>
            <a:pPr lvl="0"/>
            <a:r>
              <a:rPr lang="ru-RU" sz="1400" b="1" dirty="0" err="1">
                <a:hlinkClick r:id="rId12"/>
              </a:rPr>
              <a:t>Timestamp</a:t>
            </a:r>
            <a:r>
              <a:rPr lang="ru-RU" sz="1400" dirty="0"/>
              <a:t>— прикрепить временную метку к каждому элементу, испускаемому </a:t>
            </a:r>
            <a:r>
              <a:rPr lang="ru-RU" sz="1400" dirty="0" err="1"/>
              <a:t>Observable</a:t>
            </a:r>
            <a:endParaRPr lang="ru-RU" sz="1400" dirty="0"/>
          </a:p>
          <a:p>
            <a:pPr lvl="0"/>
            <a:r>
              <a:rPr lang="ru-RU" sz="1400" b="1" dirty="0" err="1">
                <a:hlinkClick r:id="rId13"/>
              </a:rPr>
              <a:t>Using</a:t>
            </a:r>
            <a:r>
              <a:rPr lang="ru-RU" sz="1400" dirty="0"/>
              <a:t>— создать одноразовый ресурс, который имеет тот же срок службы, что и </a:t>
            </a:r>
            <a:r>
              <a:rPr lang="ru-RU" sz="1400" dirty="0" err="1"/>
              <a:t>Observable</a:t>
            </a:r>
            <a:endParaRPr lang="ru-RU" sz="1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38279" y="0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Наблюдаемые служебные операторы</a:t>
            </a: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6521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9574" y="668467"/>
            <a:ext cx="8905722" cy="437796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lvl="0"/>
            <a:r>
              <a:rPr lang="ru-RU" sz="1400" b="1" dirty="0" err="1">
                <a:hlinkClick r:id="rId3"/>
              </a:rPr>
              <a:t>All</a:t>
            </a:r>
            <a:r>
              <a:rPr lang="ru-RU" sz="1400" dirty="0"/>
              <a:t>— определить, соответствуют ли все элементы, испускаемые </a:t>
            </a:r>
            <a:r>
              <a:rPr lang="ru-RU" sz="1400" dirty="0" err="1"/>
              <a:t>Observable</a:t>
            </a:r>
            <a:r>
              <a:rPr lang="ru-RU" sz="1400" dirty="0"/>
              <a:t>, некоторым критериям</a:t>
            </a:r>
          </a:p>
          <a:p>
            <a:pPr lvl="0"/>
            <a:r>
              <a:rPr lang="ru-RU" sz="1400" b="1" dirty="0" err="1">
                <a:hlinkClick r:id="rId4"/>
              </a:rPr>
              <a:t>Amb</a:t>
            </a:r>
            <a:r>
              <a:rPr lang="ru-RU" sz="1400" dirty="0"/>
              <a:t>- при наличии двух или более исходных </a:t>
            </a:r>
            <a:r>
              <a:rPr lang="ru-RU" sz="1400" dirty="0" err="1"/>
              <a:t>Observables</a:t>
            </a:r>
            <a:r>
              <a:rPr lang="ru-RU" sz="1400" dirty="0"/>
              <a:t> испускать все элементы только из первого из этих </a:t>
            </a:r>
            <a:r>
              <a:rPr lang="ru-RU" sz="1400" dirty="0" err="1"/>
              <a:t>Observables</a:t>
            </a:r>
            <a:r>
              <a:rPr lang="ru-RU" sz="1400" dirty="0"/>
              <a:t>, чтобы испускать элемент</a:t>
            </a:r>
          </a:p>
          <a:p>
            <a:pPr lvl="0"/>
            <a:r>
              <a:rPr lang="ru-RU" sz="1400" b="1" dirty="0" err="1">
                <a:hlinkClick r:id="rId5"/>
              </a:rPr>
              <a:t>Contains</a:t>
            </a:r>
            <a:r>
              <a:rPr lang="ru-RU" sz="1400" dirty="0"/>
              <a:t>— определить, испускает ли </a:t>
            </a:r>
            <a:r>
              <a:rPr lang="ru-RU" sz="1400" dirty="0" err="1"/>
              <a:t>Observable</a:t>
            </a:r>
            <a:r>
              <a:rPr lang="ru-RU" sz="1400" dirty="0"/>
              <a:t> конкретный элемент или нет</a:t>
            </a:r>
          </a:p>
          <a:p>
            <a:pPr lvl="0"/>
            <a:r>
              <a:rPr lang="ru-RU" sz="1400" b="1" dirty="0" err="1">
                <a:hlinkClick r:id="rId6"/>
              </a:rPr>
              <a:t>DefaultIfEmpty</a:t>
            </a:r>
            <a:r>
              <a:rPr lang="ru-RU" sz="1400" dirty="0"/>
              <a:t>— испускать элементы из исходного </a:t>
            </a:r>
            <a:r>
              <a:rPr lang="ru-RU" sz="1400" dirty="0" err="1"/>
              <a:t>Observable</a:t>
            </a:r>
            <a:r>
              <a:rPr lang="ru-RU" sz="1400" dirty="0"/>
              <a:t> или элемент по умолчанию, если исходный </a:t>
            </a:r>
            <a:r>
              <a:rPr lang="ru-RU" sz="1400" dirty="0" err="1"/>
              <a:t>Observable</a:t>
            </a:r>
            <a:r>
              <a:rPr lang="ru-RU" sz="1400" dirty="0"/>
              <a:t> ничего не испускает</a:t>
            </a:r>
          </a:p>
          <a:p>
            <a:pPr lvl="0"/>
            <a:r>
              <a:rPr lang="ru-RU" sz="1400" b="1" dirty="0" err="1">
                <a:hlinkClick r:id="rId7"/>
              </a:rPr>
              <a:t>SequenceEqual</a:t>
            </a:r>
            <a:r>
              <a:rPr lang="ru-RU" sz="1400" dirty="0"/>
              <a:t>— определить, испускают ли два </a:t>
            </a:r>
            <a:r>
              <a:rPr lang="ru-RU" sz="1400" dirty="0" err="1"/>
              <a:t>Observable</a:t>
            </a:r>
            <a:r>
              <a:rPr lang="ru-RU" sz="1400" dirty="0"/>
              <a:t> одну и ту же последовательность элементов</a:t>
            </a:r>
          </a:p>
          <a:p>
            <a:pPr lvl="0"/>
            <a:r>
              <a:rPr lang="ru-RU" sz="1400" b="1" dirty="0" err="1">
                <a:hlinkClick r:id="rId8"/>
              </a:rPr>
              <a:t>SkipUntil</a:t>
            </a:r>
            <a:r>
              <a:rPr lang="ru-RU" sz="1400" dirty="0"/>
              <a:t>- отбрасывать элементы, испускаемые </a:t>
            </a:r>
            <a:r>
              <a:rPr lang="ru-RU" sz="1400" dirty="0" err="1"/>
              <a:t>Observable</a:t>
            </a:r>
            <a:r>
              <a:rPr lang="ru-RU" sz="1400" dirty="0"/>
              <a:t>, до тех пор, пока второй </a:t>
            </a:r>
            <a:r>
              <a:rPr lang="ru-RU" sz="1400" dirty="0" err="1"/>
              <a:t>Observable</a:t>
            </a:r>
            <a:r>
              <a:rPr lang="ru-RU" sz="1400" dirty="0"/>
              <a:t> не испустит </a:t>
            </a:r>
            <a:r>
              <a:rPr lang="ru-RU" sz="1400" dirty="0" smtClean="0"/>
              <a:t>предмет</a:t>
            </a:r>
          </a:p>
          <a:p>
            <a:pPr marL="114300" lvl="0" indent="0">
              <a:buNone/>
            </a:pPr>
            <a:endParaRPr lang="ru-RU" sz="1400" dirty="0"/>
          </a:p>
          <a:p>
            <a:pPr marL="114300" lvl="0" indent="0">
              <a:buNone/>
            </a:pPr>
            <a:endParaRPr lang="ru-RU" sz="1400" dirty="0"/>
          </a:p>
          <a:p>
            <a:pPr lvl="0"/>
            <a:r>
              <a:rPr lang="ru-RU" sz="1400" b="1" dirty="0" err="1">
                <a:hlinkClick r:id="rId9"/>
              </a:rPr>
              <a:t>SkipWhile</a:t>
            </a:r>
            <a:r>
              <a:rPr lang="ru-RU" sz="1400" dirty="0"/>
              <a:t>— отбрасывать элементы, испускаемые </a:t>
            </a:r>
            <a:r>
              <a:rPr lang="ru-RU" sz="1400" dirty="0" err="1"/>
              <a:t>Observable</a:t>
            </a:r>
            <a:r>
              <a:rPr lang="ru-RU" sz="1400" dirty="0"/>
              <a:t>, пока указанное условие не станет ложным</a:t>
            </a:r>
          </a:p>
          <a:p>
            <a:pPr lvl="0"/>
            <a:r>
              <a:rPr lang="ru-RU" sz="1400" b="1" dirty="0" err="1">
                <a:hlinkClick r:id="rId10"/>
              </a:rPr>
              <a:t>TakeUntil</a:t>
            </a:r>
            <a:r>
              <a:rPr lang="ru-RU" sz="1400" dirty="0"/>
              <a:t>- отбрасывать элементы, испускаемые </a:t>
            </a:r>
            <a:r>
              <a:rPr lang="ru-RU" sz="1400" dirty="0" err="1"/>
              <a:t>Observable</a:t>
            </a:r>
            <a:r>
              <a:rPr lang="ru-RU" sz="1400" dirty="0"/>
              <a:t> после того, как второй </a:t>
            </a:r>
            <a:r>
              <a:rPr lang="ru-RU" sz="1400" dirty="0" err="1"/>
              <a:t>Observable</a:t>
            </a:r>
            <a:r>
              <a:rPr lang="ru-RU" sz="1400" dirty="0"/>
              <a:t> испускает элемент или завершается</a:t>
            </a:r>
          </a:p>
          <a:p>
            <a:pPr lvl="0"/>
            <a:r>
              <a:rPr lang="ru-RU" sz="1400" b="1" dirty="0" err="1">
                <a:hlinkClick r:id="rId11"/>
              </a:rPr>
              <a:t>TakeWhile</a:t>
            </a:r>
            <a:r>
              <a:rPr lang="ru-RU" sz="1400" dirty="0"/>
              <a:t>— отбрасывать элементы, испускаемые </a:t>
            </a:r>
            <a:r>
              <a:rPr lang="ru-RU" sz="1400" dirty="0" err="1"/>
              <a:t>Observable</a:t>
            </a:r>
            <a:r>
              <a:rPr lang="ru-RU" sz="1400" dirty="0"/>
              <a:t> после того, как указанное условие становится ложным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38279" y="0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Условные и логические операторы</a:t>
            </a: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69069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9574" y="668467"/>
            <a:ext cx="8905722" cy="437796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lvl="0"/>
            <a:r>
              <a:rPr lang="ru-RU" sz="1400" b="1" dirty="0" err="1">
                <a:hlinkClick r:id="rId3"/>
              </a:rPr>
              <a:t>Average</a:t>
            </a:r>
            <a:r>
              <a:rPr lang="ru-RU" sz="1400" dirty="0"/>
              <a:t>— вычисляет среднее число чисел, испускаемых </a:t>
            </a:r>
            <a:r>
              <a:rPr lang="ru-RU" sz="1400" dirty="0" err="1"/>
              <a:t>Observable</a:t>
            </a:r>
            <a:r>
              <a:rPr lang="ru-RU" sz="1400" dirty="0"/>
              <a:t>, и выдает это среднее</a:t>
            </a:r>
          </a:p>
          <a:p>
            <a:pPr lvl="0"/>
            <a:r>
              <a:rPr lang="ru-RU" sz="1400" b="1" dirty="0" err="1">
                <a:hlinkClick r:id="rId4"/>
              </a:rPr>
              <a:t>Concat</a:t>
            </a:r>
            <a:r>
              <a:rPr lang="ru-RU" sz="1400" dirty="0"/>
              <a:t>— испускать выбросы от двух или более </a:t>
            </a:r>
            <a:r>
              <a:rPr lang="ru-RU" sz="1400" dirty="0" err="1"/>
              <a:t>Observable</a:t>
            </a:r>
            <a:r>
              <a:rPr lang="ru-RU" sz="1400" dirty="0"/>
              <a:t>, не чередуя их</a:t>
            </a:r>
          </a:p>
          <a:p>
            <a:pPr lvl="0"/>
            <a:r>
              <a:rPr lang="ru-RU" sz="1400" b="1" dirty="0" err="1">
                <a:hlinkClick r:id="rId5"/>
              </a:rPr>
              <a:t>Count</a:t>
            </a:r>
            <a:r>
              <a:rPr lang="ru-RU" sz="1400" dirty="0"/>
              <a:t>— подсчитать количество элементов, испускаемых исходным </a:t>
            </a:r>
            <a:r>
              <a:rPr lang="ru-RU" sz="1400" dirty="0" err="1"/>
              <a:t>Observable</a:t>
            </a:r>
            <a:r>
              <a:rPr lang="ru-RU" sz="1400" dirty="0"/>
              <a:t>, и испускать только это значение</a:t>
            </a:r>
          </a:p>
          <a:p>
            <a:pPr lvl="0"/>
            <a:r>
              <a:rPr lang="ru-RU" sz="1400" b="1" dirty="0" err="1">
                <a:hlinkClick r:id="rId6"/>
              </a:rPr>
              <a:t>Max</a:t>
            </a:r>
            <a:r>
              <a:rPr lang="ru-RU" sz="1400" dirty="0"/>
              <a:t>- определить и испустить элемент с максимальным значением, испускаемый </a:t>
            </a:r>
            <a:r>
              <a:rPr lang="ru-RU" sz="1400" dirty="0" err="1"/>
              <a:t>Observable</a:t>
            </a:r>
            <a:endParaRPr lang="ru-RU" sz="1400" dirty="0"/>
          </a:p>
          <a:p>
            <a:pPr lvl="0"/>
            <a:r>
              <a:rPr lang="ru-RU" sz="1400" b="1" dirty="0" err="1">
                <a:hlinkClick r:id="rId7"/>
              </a:rPr>
              <a:t>Min</a:t>
            </a:r>
            <a:r>
              <a:rPr lang="ru-RU" sz="1400" dirty="0"/>
              <a:t>- определить и выдать элемент с минимальным значением, испускаемый </a:t>
            </a:r>
            <a:r>
              <a:rPr lang="ru-RU" sz="1400" dirty="0" err="1"/>
              <a:t>Observable</a:t>
            </a:r>
            <a:endParaRPr lang="ru-RU" sz="1400" dirty="0"/>
          </a:p>
          <a:p>
            <a:pPr lvl="0"/>
            <a:r>
              <a:rPr lang="ru-RU" sz="1400" b="1" dirty="0" err="1">
                <a:hlinkClick r:id="rId8"/>
              </a:rPr>
              <a:t>Reduce</a:t>
            </a:r>
            <a:r>
              <a:rPr lang="ru-RU" sz="1400" dirty="0"/>
              <a:t>— применить функцию к каждому элементу, испускаемому </a:t>
            </a:r>
            <a:r>
              <a:rPr lang="ru-RU" sz="1400" dirty="0" err="1"/>
              <a:t>Observable</a:t>
            </a:r>
            <a:r>
              <a:rPr lang="ru-RU" sz="1400" dirty="0"/>
              <a:t>, последовательно, и выдать окончательное значение</a:t>
            </a:r>
          </a:p>
          <a:p>
            <a:pPr lvl="0"/>
            <a:r>
              <a:rPr lang="ru-RU" sz="1400" b="1" dirty="0" err="1">
                <a:hlinkClick r:id="rId9"/>
              </a:rPr>
              <a:t>Sum</a:t>
            </a:r>
            <a:r>
              <a:rPr lang="ru-RU" sz="1400" dirty="0"/>
              <a:t>— вычислить сумму чисел, испускаемых </a:t>
            </a:r>
            <a:r>
              <a:rPr lang="ru-RU" sz="1400" dirty="0" err="1"/>
              <a:t>Observable</a:t>
            </a:r>
            <a:r>
              <a:rPr lang="ru-RU" sz="1400" dirty="0"/>
              <a:t>, и испустить эту </a:t>
            </a:r>
            <a:r>
              <a:rPr lang="ru-RU" sz="1400" dirty="0" smtClean="0"/>
              <a:t>сумму</a:t>
            </a:r>
          </a:p>
          <a:p>
            <a:pPr lvl="0"/>
            <a:endParaRPr lang="ru-RU" sz="1400" dirty="0"/>
          </a:p>
          <a:p>
            <a:pPr marL="114300" indent="0">
              <a:buNone/>
            </a:pPr>
            <a:r>
              <a:rPr lang="ru-RU" sz="1800" b="1" dirty="0"/>
              <a:t>Операторы противодавления</a:t>
            </a:r>
            <a:endParaRPr lang="ru-RU" sz="1800" dirty="0"/>
          </a:p>
          <a:p>
            <a:r>
              <a:rPr lang="ru-RU" sz="1400" b="1" dirty="0">
                <a:hlinkClick r:id="rId10"/>
              </a:rPr>
              <a:t>операторы обратного давления</a:t>
            </a:r>
            <a:endParaRPr lang="ru-RU" sz="1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9132" y="362898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Условные и логические операторы</a:t>
            </a: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14559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9574" y="668467"/>
            <a:ext cx="8905722" cy="437796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lvl="0"/>
            <a:r>
              <a:rPr lang="ru-RU" sz="1400" b="1" dirty="0" err="1">
                <a:hlinkClick r:id="rId3"/>
              </a:rPr>
              <a:t>Connect</a:t>
            </a:r>
            <a:r>
              <a:rPr lang="ru-RU" sz="1400" dirty="0"/>
              <a:t>- указать подключаемому </a:t>
            </a:r>
            <a:r>
              <a:rPr lang="ru-RU" sz="1400" dirty="0" err="1"/>
              <a:t>Observable</a:t>
            </a:r>
            <a:r>
              <a:rPr lang="ru-RU" sz="1400" dirty="0"/>
              <a:t> начать отправку элементов своим подписчикам</a:t>
            </a:r>
          </a:p>
          <a:p>
            <a:pPr lvl="0"/>
            <a:r>
              <a:rPr lang="ru-RU" sz="1400" b="1" dirty="0" err="1">
                <a:hlinkClick r:id="rId4"/>
              </a:rPr>
              <a:t>Publish</a:t>
            </a:r>
            <a:r>
              <a:rPr lang="ru-RU" sz="1400" dirty="0"/>
              <a:t>— преобразовать обычный </a:t>
            </a:r>
            <a:r>
              <a:rPr lang="ru-RU" sz="1400" dirty="0" err="1"/>
              <a:t>Observable</a:t>
            </a:r>
            <a:r>
              <a:rPr lang="ru-RU" sz="1400" dirty="0"/>
              <a:t> в подключаемый </a:t>
            </a:r>
            <a:r>
              <a:rPr lang="ru-RU" sz="1400" dirty="0" err="1"/>
              <a:t>Observable</a:t>
            </a:r>
            <a:endParaRPr lang="ru-RU" sz="1400" dirty="0"/>
          </a:p>
          <a:p>
            <a:pPr lvl="0"/>
            <a:r>
              <a:rPr lang="ru-RU" sz="1400" b="1" dirty="0" err="1">
                <a:hlinkClick r:id="rId5"/>
              </a:rPr>
              <a:t>RefCount</a:t>
            </a:r>
            <a:r>
              <a:rPr lang="ru-RU" sz="1400" dirty="0"/>
              <a:t>— заставить </a:t>
            </a:r>
            <a:r>
              <a:rPr lang="ru-RU" sz="1400" dirty="0" err="1"/>
              <a:t>Connectable</a:t>
            </a:r>
            <a:r>
              <a:rPr lang="ru-RU" sz="1400" dirty="0"/>
              <a:t> </a:t>
            </a:r>
            <a:r>
              <a:rPr lang="ru-RU" sz="1400" dirty="0" err="1"/>
              <a:t>Observable</a:t>
            </a:r>
            <a:r>
              <a:rPr lang="ru-RU" sz="1400" dirty="0"/>
              <a:t> вести себя как обычный </a:t>
            </a:r>
            <a:r>
              <a:rPr lang="ru-RU" sz="1400" dirty="0" err="1"/>
              <a:t>Observable</a:t>
            </a:r>
            <a:endParaRPr lang="ru-RU" sz="1400" dirty="0"/>
          </a:p>
          <a:p>
            <a:pPr lvl="0"/>
            <a:r>
              <a:rPr lang="ru-RU" sz="1400" b="1" dirty="0" err="1">
                <a:hlinkClick r:id="rId6"/>
              </a:rPr>
              <a:t>Replay</a:t>
            </a:r>
            <a:r>
              <a:rPr lang="ru-RU" sz="1400" dirty="0"/>
              <a:t>— убедитесь, что все наблюдатели видят одну и ту же последовательность испускаемых элементов, даже если они подписываются после того, как </a:t>
            </a:r>
            <a:r>
              <a:rPr lang="ru-RU" sz="1400" dirty="0" err="1"/>
              <a:t>Observable</a:t>
            </a:r>
            <a:r>
              <a:rPr lang="ru-RU" sz="1400" dirty="0"/>
              <a:t> начал излучать </a:t>
            </a:r>
            <a:r>
              <a:rPr lang="ru-RU" sz="1400" dirty="0" smtClean="0"/>
              <a:t>элементы</a:t>
            </a:r>
          </a:p>
          <a:p>
            <a:pPr marL="114300" indent="0">
              <a:buNone/>
            </a:pPr>
            <a:r>
              <a:rPr lang="ru-RU" sz="1400" b="1" dirty="0"/>
              <a:t>Операторы для преобразования наблюдаемых</a:t>
            </a:r>
            <a:endParaRPr lang="ru-RU" sz="1400" dirty="0"/>
          </a:p>
          <a:p>
            <a:r>
              <a:rPr lang="ru-RU" sz="1400" b="1" dirty="0" err="1">
                <a:hlinkClick r:id="rId7"/>
              </a:rPr>
              <a:t>To</a:t>
            </a:r>
            <a:r>
              <a:rPr lang="ru-RU" sz="1400" dirty="0"/>
              <a:t>— преобразовать </a:t>
            </a:r>
            <a:r>
              <a:rPr lang="ru-RU" sz="1400" dirty="0" err="1"/>
              <a:t>Observable</a:t>
            </a:r>
            <a:r>
              <a:rPr lang="ru-RU" sz="1400" dirty="0"/>
              <a:t> в другой объект или структуру данных</a:t>
            </a:r>
          </a:p>
          <a:p>
            <a:pPr marL="114300" lvl="0" indent="0">
              <a:buNone/>
            </a:pPr>
            <a:endParaRPr lang="ru-RU" sz="1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392716"/>
            <a:ext cx="5804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/>
              <a:t>Подключаемые наблюдаемые операторы</a:t>
            </a:r>
            <a:endParaRPr lang="ru-RU" sz="1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676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9574" y="668467"/>
            <a:ext cx="9074426" cy="437796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114300" indent="0">
              <a:buNone/>
            </a:pPr>
            <a:r>
              <a:rPr lang="ru-RU" sz="1400" b="1" dirty="0"/>
              <a:t>Я хочу создать новый </a:t>
            </a:r>
            <a:r>
              <a:rPr lang="ru-RU" sz="1400" b="1" dirty="0" err="1"/>
              <a:t>Observable</a:t>
            </a:r>
            <a:endParaRPr lang="ru-RU" sz="1400" dirty="0"/>
          </a:p>
          <a:p>
            <a:pPr lvl="0"/>
            <a:r>
              <a:rPr lang="ru-RU" sz="1400" dirty="0"/>
              <a:t>который излучает определенный предмет </a:t>
            </a:r>
            <a:r>
              <a:rPr lang="ru-RU" sz="1400" u="sng" dirty="0">
                <a:hlinkClick r:id="rId3"/>
              </a:rPr>
              <a:t>Просто</a:t>
            </a:r>
            <a:endParaRPr lang="ru-RU" sz="1400" dirty="0"/>
          </a:p>
          <a:p>
            <a:pPr lvl="0"/>
            <a:r>
              <a:rPr lang="ru-RU" sz="1400" dirty="0"/>
              <a:t>который был возвращен из функции, вызванной во время подписки </a:t>
            </a:r>
            <a:r>
              <a:rPr lang="ru-RU" sz="1400" u="sng" dirty="0">
                <a:hlinkClick r:id="rId4"/>
              </a:rPr>
              <a:t>Начинать</a:t>
            </a:r>
            <a:endParaRPr lang="ru-RU" sz="1400" dirty="0"/>
          </a:p>
          <a:p>
            <a:pPr lvl="0"/>
            <a:r>
              <a:rPr lang="ru-RU" sz="1400" dirty="0"/>
              <a:t>который был возвращен из </a:t>
            </a:r>
            <a:r>
              <a:rPr lang="ru-RU" sz="1400" dirty="0" err="1"/>
              <a:t>Action</a:t>
            </a:r>
            <a:r>
              <a:rPr lang="ru-RU" sz="1400" dirty="0"/>
              <a:t>, </a:t>
            </a:r>
            <a:r>
              <a:rPr lang="ru-RU" sz="1400" dirty="0" err="1"/>
              <a:t>Callable</a:t>
            </a:r>
            <a:r>
              <a:rPr lang="ru-RU" sz="1400" dirty="0"/>
              <a:t>, </a:t>
            </a:r>
            <a:r>
              <a:rPr lang="ru-RU" sz="1400" dirty="0" err="1"/>
              <a:t>Runnableили</a:t>
            </a:r>
            <a:r>
              <a:rPr lang="ru-RU" sz="1400" dirty="0"/>
              <a:t> чего-то в этом роде, вызванного во время подписки </a:t>
            </a:r>
            <a:r>
              <a:rPr lang="ru-RU" sz="1400" u="sng" dirty="0">
                <a:hlinkClick r:id="rId5"/>
              </a:rPr>
              <a:t>Из</a:t>
            </a:r>
            <a:endParaRPr lang="ru-RU" sz="1400" dirty="0"/>
          </a:p>
          <a:p>
            <a:pPr lvl="0"/>
            <a:r>
              <a:rPr lang="ru-RU" sz="1400" dirty="0"/>
              <a:t>после указанной задержки </a:t>
            </a:r>
            <a:r>
              <a:rPr lang="ru-RU" sz="1400" u="sng" dirty="0">
                <a:hlinkClick r:id="rId6"/>
              </a:rPr>
              <a:t>Таймер</a:t>
            </a:r>
            <a:endParaRPr lang="ru-RU" sz="1400" dirty="0"/>
          </a:p>
          <a:p>
            <a:pPr lvl="0"/>
            <a:r>
              <a:rPr lang="ru-RU" sz="1400" dirty="0"/>
              <a:t>который извлекает свои выбросы из определенного </a:t>
            </a:r>
            <a:r>
              <a:rPr lang="ru-RU" sz="1400" dirty="0" err="1"/>
              <a:t>Array</a:t>
            </a:r>
            <a:r>
              <a:rPr lang="ru-RU" sz="1400" dirty="0"/>
              <a:t>, </a:t>
            </a:r>
            <a:r>
              <a:rPr lang="ru-RU" sz="1400" dirty="0" err="1"/>
              <a:t>Iterableили</a:t>
            </a:r>
            <a:r>
              <a:rPr lang="ru-RU" sz="1400" dirty="0"/>
              <a:t> что -то в этом   роде </a:t>
            </a:r>
            <a:r>
              <a:rPr lang="ru-RU" sz="1400" u="sng" dirty="0">
                <a:hlinkClick r:id="rId5"/>
              </a:rPr>
              <a:t>Из</a:t>
            </a:r>
            <a:endParaRPr lang="ru-RU" sz="1400" dirty="0"/>
          </a:p>
          <a:p>
            <a:pPr lvl="0"/>
            <a:r>
              <a:rPr lang="ru-RU" sz="1400" dirty="0"/>
              <a:t>извлекая его из будущего </a:t>
            </a:r>
            <a:r>
              <a:rPr lang="ru-RU" sz="1400" u="sng" dirty="0">
                <a:hlinkClick r:id="rId4"/>
              </a:rPr>
              <a:t>Начинать</a:t>
            </a:r>
            <a:endParaRPr lang="ru-RU" sz="1400" dirty="0"/>
          </a:p>
          <a:p>
            <a:pPr lvl="0"/>
            <a:r>
              <a:rPr lang="ru-RU" sz="1400" dirty="0"/>
              <a:t>который получает свою последовательность из </a:t>
            </a:r>
            <a:r>
              <a:rPr lang="ru-RU" sz="1400" dirty="0" err="1"/>
              <a:t>Future</a:t>
            </a:r>
            <a:r>
              <a:rPr lang="ru-RU" sz="1400" dirty="0"/>
              <a:t> </a:t>
            </a:r>
            <a:r>
              <a:rPr lang="ru-RU" sz="1400" u="sng" dirty="0">
                <a:hlinkClick r:id="rId5"/>
              </a:rPr>
              <a:t>Из</a:t>
            </a:r>
            <a:endParaRPr lang="ru-RU" sz="1400" dirty="0"/>
          </a:p>
          <a:p>
            <a:pPr lvl="0"/>
            <a:r>
              <a:rPr lang="ru-RU" sz="1400" dirty="0"/>
              <a:t>который многократно выдает последовательность элементов </a:t>
            </a:r>
            <a:r>
              <a:rPr lang="ru-RU" sz="1400" u="sng" dirty="0" smtClean="0">
                <a:hlinkClick r:id="rId7"/>
              </a:rPr>
              <a:t>Повторение</a:t>
            </a:r>
            <a:endParaRPr lang="ru-RU" sz="1400" u="sng" dirty="0" smtClean="0"/>
          </a:p>
          <a:p>
            <a:pPr lvl="0"/>
            <a:endParaRPr lang="ru-RU" sz="1400" u="sng" dirty="0"/>
          </a:p>
          <a:p>
            <a:pPr marL="114300" lvl="0" indent="0">
              <a:buNone/>
            </a:pPr>
            <a:endParaRPr lang="ru-RU" sz="1400" u="sng" dirty="0" smtClean="0"/>
          </a:p>
          <a:p>
            <a:pPr marL="114300" lvl="0" indent="0">
              <a:buNone/>
            </a:pPr>
            <a:endParaRPr lang="ru-RU" sz="1400" dirty="0"/>
          </a:p>
          <a:p>
            <a:pPr lvl="0"/>
            <a:r>
              <a:rPr lang="ru-RU" sz="1400" dirty="0"/>
              <a:t>с нуля, со своей логикой </a:t>
            </a:r>
            <a:r>
              <a:rPr lang="ru-RU" sz="1400" u="sng" dirty="0">
                <a:hlinkClick r:id="rId8"/>
              </a:rPr>
              <a:t>Создавать</a:t>
            </a:r>
            <a:endParaRPr lang="ru-RU" sz="1400" dirty="0"/>
          </a:p>
          <a:p>
            <a:pPr lvl="0"/>
            <a:r>
              <a:rPr lang="ru-RU" sz="1400" dirty="0"/>
              <a:t>за каждого подписавшегося наблюдателя </a:t>
            </a:r>
            <a:r>
              <a:rPr lang="ru-RU" sz="1400" u="sng" dirty="0" smtClean="0">
                <a:hlinkClick r:id="rId9"/>
              </a:rPr>
              <a:t>Отложить</a:t>
            </a:r>
            <a:endParaRPr lang="ru-RU" sz="1400" dirty="0"/>
          </a:p>
          <a:p>
            <a:pPr lvl="0"/>
            <a:r>
              <a:rPr lang="ru-RU" sz="1400" dirty="0"/>
              <a:t>который выдает последовательность целых чисел </a:t>
            </a:r>
            <a:r>
              <a:rPr lang="ru-RU" sz="1400" u="sng" dirty="0">
                <a:hlinkClick r:id="rId10"/>
              </a:rPr>
              <a:t>Диапазон</a:t>
            </a:r>
            <a:endParaRPr lang="ru-RU" sz="1400" dirty="0"/>
          </a:p>
          <a:p>
            <a:pPr lvl="0"/>
            <a:r>
              <a:rPr lang="ru-RU" sz="1400" dirty="0"/>
              <a:t>в определенные промежутки времени </a:t>
            </a:r>
            <a:r>
              <a:rPr lang="ru-RU" sz="1400" u="sng" dirty="0">
                <a:hlinkClick r:id="rId11"/>
              </a:rPr>
              <a:t>Интервал</a:t>
            </a:r>
            <a:endParaRPr lang="ru-RU" sz="1400" dirty="0"/>
          </a:p>
          <a:p>
            <a:pPr lvl="0"/>
            <a:r>
              <a:rPr lang="ru-RU" sz="1400" dirty="0"/>
              <a:t>после указанной задержки </a:t>
            </a:r>
            <a:r>
              <a:rPr lang="ru-RU" sz="1400" u="sng" dirty="0">
                <a:hlinkClick r:id="rId6"/>
              </a:rPr>
              <a:t>Таймер</a:t>
            </a:r>
            <a:endParaRPr lang="ru-RU" sz="1400" dirty="0"/>
          </a:p>
          <a:p>
            <a:pPr lvl="0"/>
            <a:r>
              <a:rPr lang="ru-RU" sz="1400" dirty="0"/>
              <a:t>который завершается без испускания элементов </a:t>
            </a:r>
            <a:r>
              <a:rPr lang="ru-RU" sz="1400" u="sng" dirty="0">
                <a:hlinkClick r:id="rId12"/>
              </a:rPr>
              <a:t>Пустой</a:t>
            </a:r>
            <a:endParaRPr lang="ru-RU" sz="1400" dirty="0"/>
          </a:p>
          <a:p>
            <a:pPr lvl="0"/>
            <a:r>
              <a:rPr lang="ru-RU" sz="1400" dirty="0"/>
              <a:t>это вообще ничего не делает </a:t>
            </a:r>
            <a:r>
              <a:rPr lang="ru-RU" sz="1400" u="sng" dirty="0">
                <a:hlinkClick r:id="rId12"/>
              </a:rPr>
              <a:t>Никогда</a:t>
            </a:r>
            <a:endParaRPr lang="ru-RU" sz="1400" dirty="0"/>
          </a:p>
          <a:p>
            <a:r>
              <a:rPr lang="ru-RU" sz="1400" b="1" dirty="0"/>
              <a:t> </a:t>
            </a:r>
            <a:endParaRPr lang="ru-RU" sz="1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38413"/>
            <a:ext cx="5804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/>
              <a:t>Дерево решений наблюдаемых операторов</a:t>
            </a:r>
            <a:endParaRPr lang="ru-RU" sz="1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07842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9574" y="668467"/>
            <a:ext cx="9074426" cy="437796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114300" indent="0">
              <a:buNone/>
            </a:pPr>
            <a:r>
              <a:rPr lang="ru-RU" sz="1400" b="1" dirty="0"/>
              <a:t>Я хочу создать </a:t>
            </a:r>
            <a:r>
              <a:rPr lang="ru-RU" sz="1400" b="1" dirty="0" err="1"/>
              <a:t>Observable</a:t>
            </a:r>
            <a:r>
              <a:rPr lang="ru-RU" sz="1400" b="1" dirty="0"/>
              <a:t>, объединив другие </a:t>
            </a:r>
            <a:r>
              <a:rPr lang="ru-RU" sz="1400" b="1" dirty="0" err="1"/>
              <a:t>Observables</a:t>
            </a:r>
            <a:endParaRPr lang="ru-RU" sz="1400" dirty="0"/>
          </a:p>
          <a:p>
            <a:r>
              <a:rPr lang="ru-RU" sz="1400" dirty="0"/>
              <a:t>и испускать все элементы из всех </a:t>
            </a:r>
            <a:r>
              <a:rPr lang="ru-RU" sz="1400" dirty="0" err="1"/>
              <a:t>Observables</a:t>
            </a:r>
            <a:r>
              <a:rPr lang="ru-RU" sz="1400" dirty="0"/>
              <a:t> в любом порядке их получения </a:t>
            </a:r>
            <a:r>
              <a:rPr lang="ru-RU" sz="1400" u="sng" dirty="0">
                <a:hlinkClick r:id="rId3"/>
              </a:rPr>
              <a:t>Объединить</a:t>
            </a:r>
            <a:endParaRPr lang="ru-RU" sz="1400" dirty="0"/>
          </a:p>
          <a:p>
            <a:r>
              <a:rPr lang="ru-RU" sz="1400" dirty="0"/>
              <a:t>и испускать все элементы из всех </a:t>
            </a:r>
            <a:r>
              <a:rPr lang="ru-RU" sz="1400" dirty="0" err="1"/>
              <a:t>Observables</a:t>
            </a:r>
            <a:r>
              <a:rPr lang="ru-RU" sz="1400" dirty="0"/>
              <a:t>, по одному </a:t>
            </a:r>
            <a:r>
              <a:rPr lang="ru-RU" sz="1400" dirty="0" err="1"/>
              <a:t>Observable</a:t>
            </a:r>
            <a:r>
              <a:rPr lang="ru-RU" sz="1400" dirty="0"/>
              <a:t> за раз </a:t>
            </a:r>
            <a:r>
              <a:rPr lang="ru-RU" sz="1400" u="sng" dirty="0" err="1">
                <a:hlinkClick r:id="rId4"/>
              </a:rPr>
              <a:t>Конкат</a:t>
            </a:r>
            <a:endParaRPr lang="ru-RU" sz="1400" dirty="0"/>
          </a:p>
          <a:p>
            <a:r>
              <a:rPr lang="ru-RU" sz="1400" dirty="0"/>
              <a:t>последовательно комбинируя элементы из двух или более </a:t>
            </a:r>
            <a:r>
              <a:rPr lang="ru-RU" sz="1400" dirty="0" err="1"/>
              <a:t>Observable</a:t>
            </a:r>
            <a:r>
              <a:rPr lang="ru-RU" sz="1400" dirty="0"/>
              <a:t>, чтобы получить новые элементы для испускания</a:t>
            </a:r>
          </a:p>
          <a:p>
            <a:r>
              <a:rPr lang="ru-RU" sz="1400" dirty="0"/>
              <a:t>всякий раз , когда </a:t>
            </a:r>
            <a:r>
              <a:rPr lang="ru-RU" sz="1400" i="1" dirty="0"/>
              <a:t>каждый</a:t>
            </a:r>
            <a:r>
              <a:rPr lang="ru-RU" sz="1400" dirty="0"/>
              <a:t> из </a:t>
            </a:r>
            <a:r>
              <a:rPr lang="ru-RU" sz="1400" dirty="0" err="1"/>
              <a:t>Observables</a:t>
            </a:r>
            <a:r>
              <a:rPr lang="ru-RU" sz="1400" dirty="0"/>
              <a:t> испускает новый элемент </a:t>
            </a:r>
            <a:r>
              <a:rPr lang="ru-RU" sz="1400" u="sng" dirty="0">
                <a:hlinkClick r:id="rId5"/>
              </a:rPr>
              <a:t>Почтовый индекс</a:t>
            </a:r>
            <a:endParaRPr lang="ru-RU" sz="1400" dirty="0"/>
          </a:p>
          <a:p>
            <a:r>
              <a:rPr lang="ru-RU" sz="1400" dirty="0"/>
              <a:t>всякий раз , когда какой- </a:t>
            </a:r>
            <a:r>
              <a:rPr lang="ru-RU" sz="1400" i="1" dirty="0"/>
              <a:t>либо</a:t>
            </a:r>
            <a:r>
              <a:rPr lang="ru-RU" sz="1400" dirty="0"/>
              <a:t> из </a:t>
            </a:r>
            <a:r>
              <a:rPr lang="ru-RU" sz="1400" dirty="0" err="1"/>
              <a:t>Observables</a:t>
            </a:r>
            <a:r>
              <a:rPr lang="ru-RU" sz="1400" dirty="0"/>
              <a:t> испускает новый элемент </a:t>
            </a:r>
            <a:r>
              <a:rPr lang="ru-RU" sz="1400" u="sng" dirty="0" err="1">
                <a:hlinkClick r:id="rId6"/>
              </a:rPr>
              <a:t>ОбъединитьПоследние</a:t>
            </a:r>
            <a:endParaRPr lang="ru-RU" sz="1400" dirty="0"/>
          </a:p>
          <a:p>
            <a:r>
              <a:rPr lang="ru-RU" sz="1400" dirty="0"/>
              <a:t>всякий раз, когда элемент испускается одним </a:t>
            </a:r>
            <a:r>
              <a:rPr lang="ru-RU" sz="1400" dirty="0" err="1"/>
              <a:t>Observable</a:t>
            </a:r>
            <a:r>
              <a:rPr lang="ru-RU" sz="1400" dirty="0"/>
              <a:t> в окне, определяемом элементом, испускаемым другим </a:t>
            </a:r>
            <a:r>
              <a:rPr lang="ru-RU" sz="1400" u="sng" dirty="0" smtClean="0">
                <a:hlinkClick r:id="rId7"/>
              </a:rPr>
              <a:t>Присоединиться</a:t>
            </a:r>
            <a:endParaRPr lang="ru-RU" sz="1400" u="sng" dirty="0" smtClean="0"/>
          </a:p>
          <a:p>
            <a:endParaRPr lang="ru-RU" sz="1400" u="sng" dirty="0"/>
          </a:p>
          <a:p>
            <a:pPr marL="114300" indent="0">
              <a:buNone/>
            </a:pPr>
            <a:endParaRPr lang="ru-RU" sz="1400" u="sng" dirty="0" smtClean="0"/>
          </a:p>
          <a:p>
            <a:pPr marL="114300" indent="0">
              <a:buNone/>
            </a:pPr>
            <a:endParaRPr lang="ru-RU" sz="1400" dirty="0"/>
          </a:p>
          <a:p>
            <a:r>
              <a:rPr lang="ru-RU" sz="1400" dirty="0"/>
              <a:t>с помощью </a:t>
            </a:r>
            <a:r>
              <a:rPr lang="ru-RU" sz="1400" dirty="0" err="1"/>
              <a:t>Patternи</a:t>
            </a:r>
            <a:r>
              <a:rPr lang="ru-RU" sz="1400" dirty="0"/>
              <a:t> </a:t>
            </a:r>
            <a:r>
              <a:rPr lang="ru-RU" sz="1400" dirty="0" err="1"/>
              <a:t>Planпосредников</a:t>
            </a:r>
            <a:r>
              <a:rPr lang="ru-RU" sz="1400" dirty="0"/>
              <a:t> </a:t>
            </a:r>
            <a:r>
              <a:rPr lang="ru-RU" sz="1400" u="sng" dirty="0">
                <a:hlinkClick r:id="rId8"/>
              </a:rPr>
              <a:t>И/Тогда/Когда</a:t>
            </a:r>
            <a:endParaRPr lang="ru-RU" sz="1400" dirty="0"/>
          </a:p>
          <a:p>
            <a:r>
              <a:rPr lang="ru-RU" sz="1400" dirty="0"/>
              <a:t>и испускать элементы только из самых последних испущенных из этих </a:t>
            </a:r>
            <a:r>
              <a:rPr lang="ru-RU" sz="1400" dirty="0" err="1"/>
              <a:t>Observables</a:t>
            </a:r>
            <a:r>
              <a:rPr lang="ru-RU" sz="1400" dirty="0"/>
              <a:t> </a:t>
            </a:r>
            <a:r>
              <a:rPr lang="ru-RU" sz="1400" u="sng" dirty="0">
                <a:hlinkClick r:id="rId9"/>
              </a:rPr>
              <a:t>Выключатель</a:t>
            </a:r>
            <a:endParaRPr lang="ru-RU" sz="1400" dirty="0"/>
          </a:p>
          <a:p>
            <a:pPr marL="114300" indent="0">
              <a:buNone/>
            </a:pPr>
            <a:endParaRPr lang="ru-RU" sz="1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38413"/>
            <a:ext cx="5804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/>
              <a:t>Дерево решений наблюдаемых операторов</a:t>
            </a:r>
            <a:endParaRPr lang="ru-RU" sz="1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04149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38279" y="850025"/>
            <a:ext cx="8520600" cy="2668427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36000" algn="just">
              <a:spcBef>
                <a:spcPts val="600"/>
              </a:spcBef>
              <a:buNone/>
            </a:pPr>
            <a:r>
              <a:rPr lang="en-US" sz="1200" i="1" dirty="0" smtClean="0">
                <a:ea typeface="Times New Roman"/>
                <a:cs typeface="Times New Roman"/>
                <a:sym typeface="Times New Roman"/>
              </a:rPr>
              <a:t>fun </a:t>
            </a:r>
            <a:r>
              <a:rPr lang="en-US" sz="1200" i="1" dirty="0">
                <a:ea typeface="Times New Roman"/>
                <a:cs typeface="Times New Roman"/>
                <a:sym typeface="Times New Roman"/>
              </a:rPr>
              <a:t>main() {</a:t>
            </a:r>
          </a:p>
          <a:p>
            <a:pPr marL="0" lvl="0" indent="36000" algn="just">
              <a:spcBef>
                <a:spcPts val="600"/>
              </a:spcBef>
              <a:buNone/>
            </a:pPr>
            <a:r>
              <a:rPr lang="en-US" sz="1200" i="1" dirty="0"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200" i="1" dirty="0" err="1">
                <a:ea typeface="Times New Roman"/>
                <a:cs typeface="Times New Roman"/>
                <a:sym typeface="Times New Roman"/>
              </a:rPr>
              <a:t>val</a:t>
            </a:r>
            <a:r>
              <a:rPr lang="en-US" sz="1200" i="1" dirty="0">
                <a:ea typeface="Times New Roman"/>
                <a:cs typeface="Times New Roman"/>
                <a:sym typeface="Times New Roman"/>
              </a:rPr>
              <a:t> seconds = </a:t>
            </a:r>
            <a:r>
              <a:rPr lang="en-US" sz="1200" i="1" dirty="0" err="1">
                <a:ea typeface="Times New Roman"/>
                <a:cs typeface="Times New Roman"/>
                <a:sym typeface="Times New Roman"/>
              </a:rPr>
              <a:t>Observable.interval</a:t>
            </a:r>
            <a:r>
              <a:rPr lang="en-US" sz="1200" i="1" dirty="0">
                <a:ea typeface="Times New Roman"/>
                <a:cs typeface="Times New Roman"/>
                <a:sym typeface="Times New Roman"/>
              </a:rPr>
              <a:t>(1, </a:t>
            </a:r>
            <a:r>
              <a:rPr lang="en-US" sz="1200" i="1" dirty="0" err="1">
                <a:ea typeface="Times New Roman"/>
                <a:cs typeface="Times New Roman"/>
                <a:sym typeface="Times New Roman"/>
              </a:rPr>
              <a:t>TimeUnit.SECONDS</a:t>
            </a:r>
            <a:r>
              <a:rPr lang="en-US" sz="1200" i="1" dirty="0"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36000" algn="just">
              <a:spcBef>
                <a:spcPts val="600"/>
              </a:spcBef>
              <a:buNone/>
            </a:pPr>
            <a:r>
              <a:rPr lang="en-US" sz="1200" i="1" dirty="0"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200" i="1" dirty="0" err="1">
                <a:ea typeface="Times New Roman"/>
                <a:cs typeface="Times New Roman"/>
                <a:sym typeface="Times New Roman"/>
              </a:rPr>
              <a:t>val</a:t>
            </a:r>
            <a:r>
              <a:rPr lang="en-US" sz="1200" i="1" dirty="0">
                <a:ea typeface="Times New Roman"/>
                <a:cs typeface="Times New Roman"/>
                <a:sym typeface="Times New Roman"/>
              </a:rPr>
              <a:t> disposable = </a:t>
            </a:r>
            <a:r>
              <a:rPr lang="en-US" sz="1200" i="1" dirty="0" err="1">
                <a:ea typeface="Times New Roman"/>
                <a:cs typeface="Times New Roman"/>
                <a:sym typeface="Times New Roman"/>
              </a:rPr>
              <a:t>seconds.subscribe</a:t>
            </a:r>
            <a:r>
              <a:rPr lang="en-US" sz="1200" i="1" dirty="0">
                <a:ea typeface="Times New Roman"/>
                <a:cs typeface="Times New Roman"/>
                <a:sym typeface="Times New Roman"/>
              </a:rPr>
              <a:t> { </a:t>
            </a:r>
            <a:r>
              <a:rPr lang="en-US" sz="1200" i="1" dirty="0" err="1">
                <a:ea typeface="Times New Roman"/>
                <a:cs typeface="Times New Roman"/>
                <a:sym typeface="Times New Roman"/>
              </a:rPr>
              <a:t>println</a:t>
            </a:r>
            <a:r>
              <a:rPr lang="en-US" sz="1200" i="1" dirty="0">
                <a:ea typeface="Times New Roman"/>
                <a:cs typeface="Times New Roman"/>
                <a:sym typeface="Times New Roman"/>
              </a:rPr>
              <a:t>("Received: $it") }</a:t>
            </a:r>
          </a:p>
          <a:p>
            <a:pPr marL="0" lvl="0" indent="36000" algn="just">
              <a:spcBef>
                <a:spcPts val="600"/>
              </a:spcBef>
              <a:buNone/>
            </a:pPr>
            <a:r>
              <a:rPr lang="en-US" sz="1200" i="1" dirty="0"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200" i="1" dirty="0" err="1">
                <a:ea typeface="Times New Roman"/>
                <a:cs typeface="Times New Roman"/>
                <a:sym typeface="Times New Roman"/>
              </a:rPr>
              <a:t>TimeUnit.SECONDS.sleep</a:t>
            </a:r>
            <a:r>
              <a:rPr lang="en-US" sz="1200" i="1" dirty="0">
                <a:ea typeface="Times New Roman"/>
                <a:cs typeface="Times New Roman"/>
                <a:sym typeface="Times New Roman"/>
              </a:rPr>
              <a:t>(5)</a:t>
            </a:r>
          </a:p>
          <a:p>
            <a:pPr marL="0" lvl="0" indent="36000" algn="just">
              <a:spcBef>
                <a:spcPts val="600"/>
              </a:spcBef>
              <a:buNone/>
            </a:pPr>
            <a:r>
              <a:rPr lang="en-US" sz="1200" i="1" dirty="0">
                <a:ea typeface="Times New Roman"/>
                <a:cs typeface="Times New Roman"/>
                <a:sym typeface="Times New Roman"/>
              </a:rPr>
              <a:t>    // Dispose and stop emissions.</a:t>
            </a:r>
          </a:p>
          <a:p>
            <a:pPr marL="0" lvl="0" indent="36000" algn="just">
              <a:spcBef>
                <a:spcPts val="600"/>
              </a:spcBef>
              <a:buNone/>
            </a:pPr>
            <a:r>
              <a:rPr lang="en-US" sz="1200" i="1" dirty="0"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200" i="1" dirty="0" err="1">
                <a:ea typeface="Times New Roman"/>
                <a:cs typeface="Times New Roman"/>
                <a:sym typeface="Times New Roman"/>
              </a:rPr>
              <a:t>disposable.dispose</a:t>
            </a:r>
            <a:r>
              <a:rPr lang="en-US" sz="1200" i="1" dirty="0">
                <a:ea typeface="Times New Roman"/>
                <a:cs typeface="Times New Roman"/>
                <a:sym typeface="Times New Roman"/>
              </a:rPr>
              <a:t>()</a:t>
            </a:r>
          </a:p>
          <a:p>
            <a:pPr marL="0" lvl="0" indent="36000" algn="just">
              <a:spcBef>
                <a:spcPts val="600"/>
              </a:spcBef>
              <a:buNone/>
            </a:pPr>
            <a:r>
              <a:rPr lang="en-US" sz="1200" i="1" dirty="0">
                <a:ea typeface="Times New Roman"/>
                <a:cs typeface="Times New Roman"/>
                <a:sym typeface="Times New Roman"/>
              </a:rPr>
              <a:t>    // Sleep 5 secs: no new emissions.</a:t>
            </a:r>
          </a:p>
          <a:p>
            <a:pPr marL="0" lvl="0" indent="36000" algn="just">
              <a:spcBef>
                <a:spcPts val="600"/>
              </a:spcBef>
              <a:buNone/>
            </a:pPr>
            <a:r>
              <a:rPr lang="en-US" sz="1200" i="1" dirty="0"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200" i="1" dirty="0" err="1">
                <a:ea typeface="Times New Roman"/>
                <a:cs typeface="Times New Roman"/>
                <a:sym typeface="Times New Roman"/>
              </a:rPr>
              <a:t>TimeUnit.SECONDS.sleep</a:t>
            </a:r>
            <a:r>
              <a:rPr lang="en-US" sz="1200" i="1" dirty="0">
                <a:ea typeface="Times New Roman"/>
                <a:cs typeface="Times New Roman"/>
                <a:sym typeface="Times New Roman"/>
              </a:rPr>
              <a:t>(5)</a:t>
            </a:r>
          </a:p>
          <a:p>
            <a:pPr marL="0" lvl="0" indent="36000" algn="just">
              <a:spcBef>
                <a:spcPts val="600"/>
              </a:spcBef>
              <a:buNone/>
            </a:pPr>
            <a:r>
              <a:rPr lang="en-US" sz="1200" i="1" dirty="0">
                <a:ea typeface="Times New Roman"/>
                <a:cs typeface="Times New Roman"/>
                <a:sym typeface="Times New Roman"/>
              </a:rPr>
              <a:t>}</a:t>
            </a:r>
          </a:p>
          <a:p>
            <a:pPr marL="0" lvl="0" indent="36000" algn="just">
              <a:spcBef>
                <a:spcPts val="600"/>
              </a:spcBef>
              <a:buNone/>
            </a:pPr>
            <a:r>
              <a:rPr lang="en-US" sz="1200" dirty="0">
                <a:ea typeface="Times New Roman"/>
                <a:cs typeface="Times New Roman"/>
                <a:sym typeface="Times New Roman"/>
              </a:rPr>
              <a:t>Received: 0</a:t>
            </a:r>
          </a:p>
          <a:p>
            <a:pPr marL="0" lvl="0" indent="36000" algn="just">
              <a:spcBef>
                <a:spcPts val="600"/>
              </a:spcBef>
              <a:buNone/>
            </a:pPr>
            <a:r>
              <a:rPr lang="en-US" sz="1200" dirty="0">
                <a:ea typeface="Times New Roman"/>
                <a:cs typeface="Times New Roman"/>
                <a:sym typeface="Times New Roman"/>
              </a:rPr>
              <a:t>Received: 1</a:t>
            </a:r>
          </a:p>
          <a:p>
            <a:pPr marL="0" lvl="0" indent="36000" algn="just">
              <a:spcBef>
                <a:spcPts val="600"/>
              </a:spcBef>
              <a:buNone/>
            </a:pPr>
            <a:r>
              <a:rPr lang="en-US" sz="1200" dirty="0">
                <a:ea typeface="Times New Roman"/>
                <a:cs typeface="Times New Roman"/>
                <a:sym typeface="Times New Roman"/>
              </a:rPr>
              <a:t>Received: 2</a:t>
            </a:r>
          </a:p>
          <a:p>
            <a:pPr marL="0" lvl="0" indent="36000" algn="just">
              <a:spcBef>
                <a:spcPts val="600"/>
              </a:spcBef>
              <a:buNone/>
            </a:pPr>
            <a:r>
              <a:rPr lang="en-US" sz="1200" dirty="0">
                <a:ea typeface="Times New Roman"/>
                <a:cs typeface="Times New Roman"/>
                <a:sym typeface="Times New Roman"/>
              </a:rPr>
              <a:t>Received: 3</a:t>
            </a:r>
          </a:p>
          <a:p>
            <a:pPr marL="0" lvl="0" indent="36000" algn="just">
              <a:spcBef>
                <a:spcPts val="600"/>
              </a:spcBef>
              <a:buNone/>
            </a:pPr>
            <a:r>
              <a:rPr lang="en-US" sz="1200" dirty="0">
                <a:ea typeface="Times New Roman"/>
                <a:cs typeface="Times New Roman"/>
                <a:sym typeface="Times New Roman"/>
              </a:rPr>
              <a:t>Received: 4</a:t>
            </a:r>
          </a:p>
          <a:p>
            <a:pPr marL="0" lvl="0" indent="139700" algn="just">
              <a:spcBef>
                <a:spcPts val="1000"/>
              </a:spcBef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38279" y="0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Освобождение потоков (</a:t>
            </a:r>
            <a:r>
              <a:rPr lang="ru-RU" sz="2000" b="1" dirty="0" err="1"/>
              <a:t>disposing</a:t>
            </a:r>
            <a:r>
              <a:rPr lang="ru-RU" sz="2000" b="1" dirty="0"/>
              <a:t>)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ru"/>
          </a:p>
        </p:txBody>
      </p:sp>
      <p:sp>
        <p:nvSpPr>
          <p:cNvPr id="6" name="Прямоугольник 5"/>
          <p:cNvSpPr/>
          <p:nvPr/>
        </p:nvSpPr>
        <p:spPr>
          <a:xfrm>
            <a:off x="238278" y="434189"/>
            <a:ext cx="75142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139700" algn="just">
              <a:spcBef>
                <a:spcPts val="600"/>
              </a:spcBef>
              <a:buNone/>
            </a:pPr>
            <a:r>
              <a:rPr lang="ru-RU" dirty="0" err="1"/>
              <a:t>Disposable</a:t>
            </a:r>
            <a:r>
              <a:rPr lang="ru-RU" dirty="0"/>
              <a:t>  является  связующим звеном между </a:t>
            </a:r>
            <a:r>
              <a:rPr lang="ru-RU" dirty="0" err="1"/>
              <a:t>Observable</a:t>
            </a:r>
            <a:r>
              <a:rPr lang="ru-RU" dirty="0"/>
              <a:t> и </a:t>
            </a:r>
            <a:r>
              <a:rPr lang="ru-RU" dirty="0" err="1"/>
              <a:t>active</a:t>
            </a:r>
            <a:r>
              <a:rPr lang="ru-RU" dirty="0"/>
              <a:t> </a:t>
            </a:r>
            <a:r>
              <a:rPr lang="ru-RU" dirty="0" err="1"/>
              <a:t>Observer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9574" y="668467"/>
            <a:ext cx="9074426" cy="437796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114300" indent="0">
              <a:buNone/>
            </a:pPr>
            <a:r>
              <a:rPr lang="ru-RU" sz="1400" b="1" dirty="0"/>
              <a:t>Я хочу испускать элементы из </a:t>
            </a:r>
            <a:r>
              <a:rPr lang="ru-RU" sz="1400" b="1" dirty="0" err="1"/>
              <a:t>Observable</a:t>
            </a:r>
            <a:r>
              <a:rPr lang="ru-RU" sz="1400" b="1" dirty="0"/>
              <a:t> после их </a:t>
            </a:r>
            <a:r>
              <a:rPr lang="ru-RU" sz="1400" b="1" dirty="0" smtClean="0"/>
              <a:t>преобразования</a:t>
            </a:r>
          </a:p>
          <a:p>
            <a:r>
              <a:rPr lang="ru-RU" sz="1400" dirty="0"/>
              <a:t>по одному с функцией </a:t>
            </a:r>
            <a:r>
              <a:rPr lang="ru-RU" sz="1400" u="sng" dirty="0">
                <a:hlinkClick r:id="rId3"/>
              </a:rPr>
              <a:t>карта</a:t>
            </a:r>
            <a:endParaRPr lang="ru-RU" sz="1400" dirty="0"/>
          </a:p>
          <a:p>
            <a:r>
              <a:rPr lang="ru-RU" sz="1400" dirty="0"/>
              <a:t>испуская все элементы, испускаемые соответствующими </a:t>
            </a:r>
            <a:r>
              <a:rPr lang="ru-RU" sz="1400" dirty="0" err="1"/>
              <a:t>Observables</a:t>
            </a:r>
            <a:r>
              <a:rPr lang="ru-RU" sz="1400" dirty="0"/>
              <a:t> </a:t>
            </a:r>
            <a:r>
              <a:rPr lang="ru-RU" sz="1400" u="sng" dirty="0">
                <a:hlinkClick r:id="rId4"/>
              </a:rPr>
              <a:t>Плоская карта</a:t>
            </a:r>
            <a:endParaRPr lang="ru-RU" sz="1400" dirty="0"/>
          </a:p>
          <a:p>
            <a:r>
              <a:rPr lang="ru-RU" sz="1400" dirty="0"/>
              <a:t>один </a:t>
            </a:r>
            <a:r>
              <a:rPr lang="ru-RU" sz="1400" dirty="0" err="1"/>
              <a:t>Observable</a:t>
            </a:r>
            <a:r>
              <a:rPr lang="ru-RU" sz="1400" dirty="0"/>
              <a:t> за раз, в порядке их испускания </a:t>
            </a:r>
            <a:r>
              <a:rPr lang="ru-RU" sz="1400" u="sng" dirty="0" err="1">
                <a:hlinkClick r:id="rId4"/>
              </a:rPr>
              <a:t>ConcatMap</a:t>
            </a:r>
            <a:endParaRPr lang="ru-RU" sz="1400" dirty="0"/>
          </a:p>
          <a:p>
            <a:r>
              <a:rPr lang="ru-RU" sz="1400" dirty="0"/>
              <a:t>на основе всех предметов, которые им предшествовали </a:t>
            </a:r>
            <a:r>
              <a:rPr lang="ru-RU" sz="1400" u="sng" dirty="0">
                <a:hlinkClick r:id="rId5"/>
              </a:rPr>
              <a:t>Сканировать</a:t>
            </a:r>
            <a:endParaRPr lang="ru-RU" sz="1400" dirty="0"/>
          </a:p>
          <a:p>
            <a:r>
              <a:rPr lang="ru-RU" sz="1400" dirty="0"/>
              <a:t>прикрепив к ним метку времени </a:t>
            </a:r>
            <a:r>
              <a:rPr lang="ru-RU" sz="1400" u="sng" dirty="0">
                <a:hlinkClick r:id="rId6"/>
              </a:rPr>
              <a:t>Отметка времени</a:t>
            </a:r>
            <a:endParaRPr lang="ru-RU" sz="1400" dirty="0"/>
          </a:p>
          <a:p>
            <a:r>
              <a:rPr lang="ru-RU" sz="1400" dirty="0"/>
              <a:t>в показатель количества времени, прошедшего до выброса предмета </a:t>
            </a:r>
            <a:r>
              <a:rPr lang="ru-RU" sz="1400" u="sng" dirty="0">
                <a:hlinkClick r:id="rId7"/>
              </a:rPr>
              <a:t>Временной интервал</a:t>
            </a:r>
            <a:endParaRPr lang="ru-RU" sz="1400" dirty="0"/>
          </a:p>
          <a:p>
            <a:pPr marL="114300" indent="0">
              <a:buNone/>
            </a:pPr>
            <a:r>
              <a:rPr lang="ru-RU" sz="1400" b="1" dirty="0"/>
              <a:t>Я хочу сдвинуть элементы, испускаемые </a:t>
            </a:r>
            <a:r>
              <a:rPr lang="ru-RU" sz="1400" b="1" dirty="0" err="1"/>
              <a:t>Observable</a:t>
            </a:r>
            <a:r>
              <a:rPr lang="ru-RU" sz="1400" b="1" dirty="0"/>
              <a:t>, вперед во времени, прежде чем переиздавать их </a:t>
            </a:r>
            <a:r>
              <a:rPr lang="ru-RU" sz="1400" u="sng" dirty="0" smtClean="0">
                <a:hlinkClick r:id="rId8"/>
              </a:rPr>
              <a:t>Задерживать</a:t>
            </a:r>
            <a:endParaRPr lang="ru-RU" sz="1400" u="sng" dirty="0" smtClean="0"/>
          </a:p>
          <a:p>
            <a:pPr marL="114300" indent="0">
              <a:buNone/>
            </a:pPr>
            <a:endParaRPr lang="ru-RU" sz="1400" u="sng" dirty="0"/>
          </a:p>
          <a:p>
            <a:pPr marL="114300" indent="0">
              <a:buNone/>
            </a:pPr>
            <a:endParaRPr lang="ru-RU" sz="1400" u="sng" dirty="0" smtClean="0"/>
          </a:p>
          <a:p>
            <a:pPr marL="114300" indent="0">
              <a:buNone/>
            </a:pPr>
            <a:endParaRPr lang="ru-RU" sz="1400" u="sng" dirty="0"/>
          </a:p>
          <a:p>
            <a:pPr marL="114300" indent="0">
              <a:buNone/>
            </a:pPr>
            <a:endParaRPr lang="ru-RU" sz="1400" dirty="0"/>
          </a:p>
          <a:p>
            <a:pPr marL="114300" indent="0">
              <a:buNone/>
            </a:pPr>
            <a:r>
              <a:rPr lang="ru-RU" sz="1400" b="1" dirty="0"/>
              <a:t>Я хочу преобразовать элементы </a:t>
            </a:r>
            <a:r>
              <a:rPr lang="ru-RU" sz="1400" b="1" i="1" dirty="0"/>
              <a:t>и</a:t>
            </a:r>
            <a:r>
              <a:rPr lang="ru-RU" sz="1400" b="1" dirty="0"/>
              <a:t> уведомления из </a:t>
            </a:r>
            <a:r>
              <a:rPr lang="ru-RU" sz="1400" b="1" dirty="0" err="1"/>
              <a:t>Observable</a:t>
            </a:r>
            <a:r>
              <a:rPr lang="ru-RU" sz="1400" b="1" dirty="0"/>
              <a:t> в элементы и повторно отправить их</a:t>
            </a:r>
            <a:endParaRPr lang="ru-RU" sz="1400" dirty="0"/>
          </a:p>
          <a:p>
            <a:r>
              <a:rPr lang="ru-RU" sz="1400" dirty="0"/>
              <a:t>оборачивая их в </a:t>
            </a:r>
            <a:r>
              <a:rPr lang="ru-RU" sz="1400" dirty="0" err="1"/>
              <a:t>Notification</a:t>
            </a:r>
            <a:r>
              <a:rPr lang="ru-RU" sz="1400" dirty="0"/>
              <a:t> объекты </a:t>
            </a:r>
            <a:r>
              <a:rPr lang="ru-RU" sz="1400" u="sng" dirty="0">
                <a:hlinkClick r:id="rId9"/>
              </a:rPr>
              <a:t>Материализоваться</a:t>
            </a:r>
            <a:endParaRPr lang="ru-RU" sz="1400" dirty="0"/>
          </a:p>
          <a:p>
            <a:r>
              <a:rPr lang="ru-RU" sz="1400" dirty="0"/>
              <a:t>который я могу снова развернуть с помощью </a:t>
            </a:r>
            <a:r>
              <a:rPr lang="ru-RU" sz="1400" u="sng" dirty="0">
                <a:hlinkClick r:id="rId9"/>
              </a:rPr>
              <a:t>Дематериализоваться</a:t>
            </a:r>
            <a:endParaRPr lang="ru-RU" sz="1400" dirty="0"/>
          </a:p>
          <a:p>
            <a:pPr marL="114300" indent="0">
              <a:buNone/>
            </a:pPr>
            <a:r>
              <a:rPr lang="ru-RU" sz="1400" b="1" dirty="0"/>
              <a:t>Я хочу игнорировать все элементы, испускаемые </a:t>
            </a:r>
            <a:r>
              <a:rPr lang="ru-RU" sz="1400" b="1" dirty="0" err="1"/>
              <a:t>Observable</a:t>
            </a:r>
            <a:r>
              <a:rPr lang="ru-RU" sz="1400" b="1" dirty="0"/>
              <a:t>, и передавать только его уведомление о завершении/ошибке</a:t>
            </a:r>
            <a:endParaRPr lang="ru-RU" sz="1400" dirty="0"/>
          </a:p>
          <a:p>
            <a:r>
              <a:rPr lang="ru-RU" sz="1400" u="sng" dirty="0" err="1">
                <a:hlinkClick r:id="rId10"/>
              </a:rPr>
              <a:t>ИгнорЭлементс</a:t>
            </a:r>
            <a:endParaRPr lang="ru-RU" sz="1400" dirty="0"/>
          </a:p>
          <a:p>
            <a:pPr marL="114300" indent="0">
              <a:buNone/>
            </a:pPr>
            <a:r>
              <a:rPr lang="ru-RU" sz="1400" b="1" dirty="0"/>
              <a:t>Я хочу отразить </a:t>
            </a:r>
            <a:r>
              <a:rPr lang="ru-RU" sz="1400" b="1" dirty="0" err="1"/>
              <a:t>Observable</a:t>
            </a:r>
            <a:r>
              <a:rPr lang="ru-RU" sz="1400" b="1" dirty="0"/>
              <a:t>, но префикс элементов к его последовательности </a:t>
            </a:r>
            <a:r>
              <a:rPr lang="ru-RU" sz="1400" u="sng" dirty="0">
                <a:hlinkClick r:id="rId11"/>
              </a:rPr>
              <a:t>Начать с</a:t>
            </a:r>
            <a:endParaRPr lang="ru-RU" sz="1400" dirty="0"/>
          </a:p>
          <a:p>
            <a:r>
              <a:rPr lang="ru-RU" sz="1400" dirty="0"/>
              <a:t>только если его последовательность пуста </a:t>
            </a:r>
            <a:r>
              <a:rPr lang="ru-RU" sz="1400" u="sng" dirty="0">
                <a:hlinkClick r:id="rId12"/>
              </a:rPr>
              <a:t>По умолчанию, если пусто</a:t>
            </a:r>
            <a:endParaRPr lang="ru-RU" sz="1400" dirty="0"/>
          </a:p>
          <a:p>
            <a:pPr marL="114300" indent="0">
              <a:buNone/>
            </a:pPr>
            <a:endParaRPr lang="ru-RU" sz="1400" dirty="0"/>
          </a:p>
          <a:p>
            <a:pPr marL="114300" indent="0">
              <a:buNone/>
            </a:pPr>
            <a:endParaRPr lang="ru-RU" sz="1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38413"/>
            <a:ext cx="5804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/>
              <a:t>Дерево решений наблюдаемых операторов</a:t>
            </a:r>
            <a:endParaRPr lang="ru-RU" sz="1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52644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9574" y="668467"/>
            <a:ext cx="9074426" cy="437796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114300" indent="0">
              <a:buNone/>
            </a:pPr>
            <a:r>
              <a:rPr lang="ru-RU" sz="1400" b="1" dirty="0"/>
              <a:t>Я хочу собирать элементы из </a:t>
            </a:r>
            <a:r>
              <a:rPr lang="ru-RU" sz="1400" b="1" dirty="0" err="1"/>
              <a:t>Observable</a:t>
            </a:r>
            <a:r>
              <a:rPr lang="ru-RU" sz="1400" b="1" dirty="0"/>
              <a:t> и повторно отправлять их в виде буферов элементов. </a:t>
            </a:r>
            <a:r>
              <a:rPr lang="ru-RU" sz="1400" u="sng" dirty="0">
                <a:hlinkClick r:id="rId3"/>
              </a:rPr>
              <a:t>Буфер</a:t>
            </a:r>
            <a:endParaRPr lang="ru-RU" sz="1400" dirty="0"/>
          </a:p>
          <a:p>
            <a:r>
              <a:rPr lang="ru-RU" sz="1400" dirty="0"/>
              <a:t>содержащий только последние испущенные элементы </a:t>
            </a:r>
            <a:r>
              <a:rPr lang="ru-RU" sz="1400" u="sng" dirty="0" err="1">
                <a:hlinkClick r:id="rId4"/>
              </a:rPr>
              <a:t>TakeLastBuffer</a:t>
            </a:r>
            <a:endParaRPr lang="ru-RU" sz="1400" dirty="0"/>
          </a:p>
          <a:p>
            <a:pPr marL="114300" indent="0">
              <a:buNone/>
            </a:pPr>
            <a:r>
              <a:rPr lang="ru-RU" sz="1400" b="1" dirty="0"/>
              <a:t>Я хочу разделить один </a:t>
            </a:r>
            <a:r>
              <a:rPr lang="ru-RU" sz="1400" b="1" dirty="0" err="1"/>
              <a:t>Observable</a:t>
            </a:r>
            <a:r>
              <a:rPr lang="ru-RU" sz="1400" b="1" dirty="0"/>
              <a:t> на несколько </a:t>
            </a:r>
            <a:r>
              <a:rPr lang="ru-RU" sz="1400" b="1" dirty="0" err="1"/>
              <a:t>Observables</a:t>
            </a:r>
            <a:r>
              <a:rPr lang="ru-RU" sz="1400" b="1" dirty="0"/>
              <a:t> </a:t>
            </a:r>
            <a:r>
              <a:rPr lang="ru-RU" sz="1400" u="sng" dirty="0">
                <a:hlinkClick r:id="rId5"/>
              </a:rPr>
              <a:t>Окно</a:t>
            </a:r>
            <a:endParaRPr lang="ru-RU" sz="1400" dirty="0"/>
          </a:p>
          <a:p>
            <a:r>
              <a:rPr lang="ru-RU" sz="1400" dirty="0"/>
              <a:t>чтобы похожие элементы попадали в один и тот же </a:t>
            </a:r>
            <a:r>
              <a:rPr lang="ru-RU" sz="1400" dirty="0" err="1"/>
              <a:t>Observable</a:t>
            </a:r>
            <a:r>
              <a:rPr lang="ru-RU" sz="1400" dirty="0"/>
              <a:t> </a:t>
            </a:r>
            <a:r>
              <a:rPr lang="ru-RU" sz="1400" u="sng" dirty="0">
                <a:hlinkClick r:id="rId6"/>
              </a:rPr>
              <a:t>Группа по</a:t>
            </a:r>
            <a:endParaRPr lang="ru-RU" sz="1400" dirty="0"/>
          </a:p>
          <a:p>
            <a:pPr marL="114300" indent="0">
              <a:buNone/>
            </a:pPr>
            <a:r>
              <a:rPr lang="ru-RU" sz="1400" b="1" dirty="0"/>
              <a:t>Я хочу получить определенный элемент, испускаемый </a:t>
            </a:r>
            <a:r>
              <a:rPr lang="ru-RU" sz="1400" b="1" dirty="0" err="1"/>
              <a:t>Observable</a:t>
            </a:r>
            <a:r>
              <a:rPr lang="ru-RU" sz="1400" b="1" dirty="0"/>
              <a:t>:</a:t>
            </a:r>
            <a:endParaRPr lang="ru-RU" sz="1400" dirty="0"/>
          </a:p>
          <a:p>
            <a:r>
              <a:rPr lang="ru-RU" sz="1400" dirty="0"/>
              <a:t>последний элемент, выпущенный перед его завершением </a:t>
            </a:r>
            <a:r>
              <a:rPr lang="ru-RU" sz="1400" u="sng" dirty="0">
                <a:hlinkClick r:id="rId7"/>
              </a:rPr>
              <a:t>Последний</a:t>
            </a:r>
            <a:endParaRPr lang="ru-RU" sz="1400" dirty="0"/>
          </a:p>
          <a:p>
            <a:r>
              <a:rPr lang="ru-RU" sz="1400" dirty="0"/>
              <a:t>единственный предмет, который он испустил </a:t>
            </a:r>
            <a:r>
              <a:rPr lang="ru-RU" sz="1400" u="sng" dirty="0">
                <a:hlinkClick r:id="rId8"/>
              </a:rPr>
              <a:t>Одинокий</a:t>
            </a:r>
            <a:endParaRPr lang="ru-RU" sz="1400" dirty="0"/>
          </a:p>
          <a:p>
            <a:r>
              <a:rPr lang="ru-RU" sz="1400" dirty="0"/>
              <a:t>первый элемент, который он испустил </a:t>
            </a:r>
            <a:r>
              <a:rPr lang="ru-RU" sz="1400" u="sng" dirty="0">
                <a:hlinkClick r:id="rId8"/>
              </a:rPr>
              <a:t>Первый</a:t>
            </a:r>
            <a:endParaRPr lang="ru-RU" sz="1400" dirty="0"/>
          </a:p>
          <a:p>
            <a:pPr marL="114300" indent="0">
              <a:buNone/>
            </a:pPr>
            <a:endParaRPr lang="ru-RU" sz="1400" dirty="0"/>
          </a:p>
          <a:p>
            <a:pPr marL="114300" indent="0">
              <a:buNone/>
            </a:pPr>
            <a:endParaRPr lang="ru-RU" sz="1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38413"/>
            <a:ext cx="5804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/>
              <a:t>Дерево решений наблюдаемых операторов</a:t>
            </a:r>
            <a:endParaRPr lang="ru-RU" sz="1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42330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9574" y="668467"/>
            <a:ext cx="9074426" cy="437796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114300" indent="0">
              <a:buNone/>
            </a:pPr>
            <a:r>
              <a:rPr lang="ru-RU" sz="1200" b="1" dirty="0"/>
              <a:t>Я хочу </a:t>
            </a:r>
            <a:r>
              <a:rPr lang="ru-RU" sz="1200" b="1" dirty="0" err="1"/>
              <a:t>перевыпустить</a:t>
            </a:r>
            <a:r>
              <a:rPr lang="ru-RU" sz="1200" b="1" dirty="0"/>
              <a:t> только определенные элементы из </a:t>
            </a:r>
            <a:r>
              <a:rPr lang="ru-RU" sz="1200" b="1" dirty="0" err="1"/>
              <a:t>Observable</a:t>
            </a:r>
            <a:endParaRPr lang="ru-RU" sz="1200" dirty="0"/>
          </a:p>
          <a:p>
            <a:r>
              <a:rPr lang="ru-RU" sz="1200" dirty="0"/>
              <a:t>путем фильтрации тех, которые не соответствуют какому-либо предикату </a:t>
            </a:r>
            <a:r>
              <a:rPr lang="ru-RU" sz="1200" u="sng" dirty="0">
                <a:hlinkClick r:id="rId3"/>
              </a:rPr>
              <a:t>Фильтр</a:t>
            </a:r>
            <a:endParaRPr lang="ru-RU" sz="1200" dirty="0"/>
          </a:p>
          <a:p>
            <a:r>
              <a:rPr lang="ru-RU" sz="1200" dirty="0"/>
              <a:t>то есть только первый пункт </a:t>
            </a:r>
            <a:r>
              <a:rPr lang="ru-RU" sz="1200" u="sng" dirty="0">
                <a:hlinkClick r:id="rId4"/>
              </a:rPr>
              <a:t>Первый</a:t>
            </a:r>
            <a:endParaRPr lang="ru-RU" sz="1200" dirty="0"/>
          </a:p>
          <a:p>
            <a:r>
              <a:rPr lang="ru-RU" sz="1200" dirty="0"/>
              <a:t>то есть только первый элемент </a:t>
            </a:r>
            <a:r>
              <a:rPr lang="ru-RU" sz="1200" i="1" dirty="0" err="1"/>
              <a:t>s</a:t>
            </a:r>
            <a:r>
              <a:rPr lang="ru-RU" sz="1200" u="sng" dirty="0" err="1">
                <a:hlinkClick r:id="rId5"/>
              </a:rPr>
              <a:t>Брать</a:t>
            </a:r>
            <a:endParaRPr lang="ru-RU" sz="1200" dirty="0"/>
          </a:p>
          <a:p>
            <a:r>
              <a:rPr lang="ru-RU" sz="1200" dirty="0"/>
              <a:t>то есть только последний пункт </a:t>
            </a:r>
            <a:r>
              <a:rPr lang="ru-RU" sz="1200" u="sng" dirty="0">
                <a:hlinkClick r:id="rId6"/>
              </a:rPr>
              <a:t>Последний</a:t>
            </a:r>
            <a:endParaRPr lang="ru-RU" sz="1200" dirty="0"/>
          </a:p>
          <a:p>
            <a:r>
              <a:rPr lang="ru-RU" sz="1200" dirty="0"/>
              <a:t>то есть только пункт </a:t>
            </a:r>
            <a:r>
              <a:rPr lang="ru-RU" sz="1200" i="1" dirty="0"/>
              <a:t>n</a:t>
            </a:r>
            <a:r>
              <a:rPr lang="ru-RU" sz="1200" dirty="0"/>
              <a:t> </a:t>
            </a:r>
            <a:r>
              <a:rPr lang="ru-RU" sz="1200" u="sng" dirty="0" err="1">
                <a:hlinkClick r:id="rId7"/>
              </a:rPr>
              <a:t>ЭлементВ</a:t>
            </a:r>
            <a:endParaRPr lang="ru-RU" sz="1200" dirty="0"/>
          </a:p>
          <a:p>
            <a:r>
              <a:rPr lang="ru-RU" sz="1200" dirty="0"/>
              <a:t>то есть только те элементы после первых элементов</a:t>
            </a:r>
          </a:p>
          <a:p>
            <a:r>
              <a:rPr lang="ru-RU" sz="1200" dirty="0"/>
              <a:t>то есть после первых </a:t>
            </a:r>
            <a:r>
              <a:rPr lang="ru-RU" sz="1200" i="1" dirty="0"/>
              <a:t>n</a:t>
            </a:r>
            <a:r>
              <a:rPr lang="ru-RU" sz="1200" dirty="0"/>
              <a:t> элементов </a:t>
            </a:r>
            <a:r>
              <a:rPr lang="ru-RU" sz="1200" u="sng" dirty="0">
                <a:hlinkClick r:id="rId8"/>
              </a:rPr>
              <a:t>Пропускать</a:t>
            </a:r>
            <a:endParaRPr lang="ru-RU" sz="1200" dirty="0"/>
          </a:p>
          <a:p>
            <a:r>
              <a:rPr lang="ru-RU" sz="1200" dirty="0"/>
              <a:t>то есть до тех пор, пока один из этих элементов не будет соответствовать предикату </a:t>
            </a:r>
            <a:r>
              <a:rPr lang="ru-RU" sz="1200" u="sng" dirty="0">
                <a:hlinkClick r:id="rId9"/>
              </a:rPr>
              <a:t>Пропустить во время</a:t>
            </a:r>
            <a:endParaRPr lang="ru-RU" sz="1200" dirty="0"/>
          </a:p>
          <a:p>
            <a:r>
              <a:rPr lang="ru-RU" sz="1200" dirty="0"/>
              <a:t>то есть после начального периода времени </a:t>
            </a:r>
            <a:r>
              <a:rPr lang="ru-RU" sz="1200" u="sng" dirty="0">
                <a:hlinkClick r:id="rId8"/>
              </a:rPr>
              <a:t>Пропускать</a:t>
            </a:r>
            <a:endParaRPr lang="ru-RU" sz="1200" dirty="0"/>
          </a:p>
          <a:p>
            <a:r>
              <a:rPr lang="ru-RU" sz="1200" dirty="0"/>
              <a:t>то есть после второго </a:t>
            </a:r>
            <a:r>
              <a:rPr lang="ru-RU" sz="1200" dirty="0" err="1"/>
              <a:t>Observable</a:t>
            </a:r>
            <a:r>
              <a:rPr lang="ru-RU" sz="1200" dirty="0"/>
              <a:t> испускает элемент </a:t>
            </a:r>
            <a:r>
              <a:rPr lang="ru-RU" sz="1200" u="sng" dirty="0" err="1">
                <a:hlinkClick r:id="rId10"/>
              </a:rPr>
              <a:t>SkipUntil</a:t>
            </a:r>
            <a:endParaRPr lang="ru-RU" sz="1200" dirty="0"/>
          </a:p>
          <a:p>
            <a:r>
              <a:rPr lang="ru-RU" sz="1200" dirty="0"/>
              <a:t>то есть те элементы, кроме последних элементов</a:t>
            </a:r>
          </a:p>
          <a:p>
            <a:r>
              <a:rPr lang="ru-RU" sz="1200" dirty="0"/>
              <a:t>то есть, кроме последних </a:t>
            </a:r>
            <a:r>
              <a:rPr lang="ru-RU" sz="1200" i="1" dirty="0"/>
              <a:t>n</a:t>
            </a:r>
            <a:r>
              <a:rPr lang="ru-RU" sz="1200" dirty="0"/>
              <a:t> элементов </a:t>
            </a:r>
            <a:r>
              <a:rPr lang="ru-RU" sz="1200" u="sng" dirty="0" err="1">
                <a:hlinkClick r:id="rId11"/>
              </a:rPr>
              <a:t>ПропуститьПоследнее</a:t>
            </a:r>
            <a:endParaRPr lang="ru-RU" sz="1200" dirty="0"/>
          </a:p>
          <a:p>
            <a:r>
              <a:rPr lang="ru-RU" sz="1200" dirty="0"/>
              <a:t>то есть до тех пор, пока один из этих элементов не будет соответствовать </a:t>
            </a:r>
            <a:r>
              <a:rPr lang="ru-RU" sz="1200" dirty="0" smtClean="0"/>
              <a:t>предикату</a:t>
            </a:r>
          </a:p>
          <a:p>
            <a:pPr marL="114300" indent="0">
              <a:buNone/>
            </a:pPr>
            <a:endParaRPr lang="ru-RU" sz="1200" dirty="0"/>
          </a:p>
          <a:p>
            <a:pPr marL="114300" indent="0">
              <a:buNone/>
            </a:pPr>
            <a:endParaRPr lang="ru-RU" sz="1200" dirty="0" smtClean="0"/>
          </a:p>
          <a:p>
            <a:pPr marL="114300" indent="0">
              <a:buNone/>
            </a:pPr>
            <a:endParaRPr lang="ru-RU" sz="1200" dirty="0"/>
          </a:p>
          <a:p>
            <a:r>
              <a:rPr lang="ru-RU" sz="1200" u="sng" dirty="0" err="1">
                <a:hlinkClick r:id="rId12"/>
              </a:rPr>
              <a:t>TakeWhile</a:t>
            </a:r>
            <a:endParaRPr lang="ru-RU" sz="1200" dirty="0"/>
          </a:p>
          <a:p>
            <a:r>
              <a:rPr lang="ru-RU" sz="1200" dirty="0"/>
              <a:t>то есть, за исключением элементов, испускаемых в течение периода времени до завершения источника </a:t>
            </a:r>
            <a:r>
              <a:rPr lang="ru-RU" sz="1200" u="sng" dirty="0" err="1">
                <a:hlinkClick r:id="rId11"/>
              </a:rPr>
              <a:t>ПропуститьПоследнее</a:t>
            </a:r>
            <a:endParaRPr lang="ru-RU" sz="1200" dirty="0"/>
          </a:p>
          <a:p>
            <a:r>
              <a:rPr lang="ru-RU" sz="1200" dirty="0"/>
              <a:t>то есть, за исключением элементов, испускаемых после того, как второй </a:t>
            </a:r>
            <a:r>
              <a:rPr lang="ru-RU" sz="1200" dirty="0" err="1"/>
              <a:t>Observable</a:t>
            </a:r>
            <a:r>
              <a:rPr lang="ru-RU" sz="1200" dirty="0"/>
              <a:t> испускает элемент </a:t>
            </a:r>
            <a:r>
              <a:rPr lang="ru-RU" sz="1200" u="sng" dirty="0" err="1">
                <a:hlinkClick r:id="rId13"/>
              </a:rPr>
              <a:t>TakeUntil</a:t>
            </a:r>
            <a:endParaRPr lang="ru-RU" sz="1200" dirty="0"/>
          </a:p>
          <a:p>
            <a:r>
              <a:rPr lang="ru-RU" sz="1200" dirty="0"/>
              <a:t>путем периодической выборки </a:t>
            </a:r>
            <a:r>
              <a:rPr lang="ru-RU" sz="1200" dirty="0" err="1"/>
              <a:t>Observable</a:t>
            </a:r>
            <a:r>
              <a:rPr lang="ru-RU" sz="1200" dirty="0"/>
              <a:t> </a:t>
            </a:r>
            <a:r>
              <a:rPr lang="ru-RU" sz="1200" u="sng" dirty="0">
                <a:hlinkClick r:id="rId14"/>
              </a:rPr>
              <a:t>Образец</a:t>
            </a:r>
            <a:endParaRPr lang="ru-RU" sz="1200" dirty="0"/>
          </a:p>
          <a:p>
            <a:r>
              <a:rPr lang="ru-RU" sz="1200" dirty="0"/>
              <a:t>только испуская элементы, за которыми не следуют другие элементы в течение некоторого времени </a:t>
            </a:r>
            <a:r>
              <a:rPr lang="ru-RU" sz="1200" u="sng" dirty="0">
                <a:hlinkClick r:id="rId15"/>
              </a:rPr>
              <a:t>Отказаться</a:t>
            </a:r>
            <a:endParaRPr lang="ru-RU" sz="1200" dirty="0"/>
          </a:p>
          <a:p>
            <a:r>
              <a:rPr lang="ru-RU" sz="1200" dirty="0"/>
              <a:t>путем подавления элементов, которые являются дубликатами уже выпущенных элементов </a:t>
            </a:r>
            <a:r>
              <a:rPr lang="ru-RU" sz="1200" u="sng" dirty="0">
                <a:hlinkClick r:id="rId16"/>
              </a:rPr>
              <a:t>Отчетливый</a:t>
            </a:r>
            <a:endParaRPr lang="ru-RU" sz="1200" dirty="0"/>
          </a:p>
          <a:p>
            <a:r>
              <a:rPr lang="ru-RU" sz="1200" dirty="0"/>
              <a:t>если они сразу следуют за элементом, они являются дубликатами </a:t>
            </a:r>
            <a:r>
              <a:rPr lang="ru-RU" sz="1200" u="sng" dirty="0" err="1">
                <a:hlinkClick r:id="rId16"/>
              </a:rPr>
              <a:t>DistinctionUntilChanged</a:t>
            </a:r>
            <a:endParaRPr lang="ru-RU" sz="1200" dirty="0"/>
          </a:p>
          <a:p>
            <a:r>
              <a:rPr lang="ru-RU" sz="1200" dirty="0"/>
              <a:t>отложив мою подписку на него на некоторое время после того, как он начнет выдавать предметы </a:t>
            </a:r>
            <a:r>
              <a:rPr lang="ru-RU" sz="1200" u="sng" dirty="0">
                <a:hlinkClick r:id="rId17"/>
              </a:rPr>
              <a:t>Задержка подписки</a:t>
            </a:r>
            <a:endParaRPr lang="ru-RU" sz="1200" dirty="0"/>
          </a:p>
          <a:p>
            <a:pPr marL="114300" indent="0">
              <a:buNone/>
            </a:pPr>
            <a:endParaRPr lang="ru-RU" sz="1400" dirty="0"/>
          </a:p>
          <a:p>
            <a:pPr marL="114300" indent="0">
              <a:buNone/>
            </a:pPr>
            <a:endParaRPr lang="ru-RU" sz="1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38413"/>
            <a:ext cx="5804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/>
              <a:t>Дерево решений наблюдаемых операторов</a:t>
            </a:r>
            <a:endParaRPr lang="ru-RU" sz="1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24831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9574" y="668467"/>
            <a:ext cx="9074426" cy="437796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114300" indent="0">
              <a:buNone/>
            </a:pPr>
            <a:r>
              <a:rPr lang="ru-RU" sz="1200" b="1" dirty="0"/>
              <a:t>Я хочу </a:t>
            </a:r>
            <a:r>
              <a:rPr lang="ru-RU" sz="1200" b="1" dirty="0" err="1"/>
              <a:t>перевыпускать</a:t>
            </a:r>
            <a:r>
              <a:rPr lang="ru-RU" sz="1200" b="1" dirty="0"/>
              <a:t> элементы из </a:t>
            </a:r>
            <a:r>
              <a:rPr lang="ru-RU" sz="1200" b="1" dirty="0" err="1"/>
              <a:t>Observable</a:t>
            </a:r>
            <a:r>
              <a:rPr lang="ru-RU" sz="1200" b="1" dirty="0"/>
              <a:t> только при условии, что он был первым из набора </a:t>
            </a:r>
            <a:r>
              <a:rPr lang="ru-RU" sz="1200" b="1" dirty="0" err="1"/>
              <a:t>Observable</a:t>
            </a:r>
            <a:r>
              <a:rPr lang="ru-RU" sz="1200" b="1" dirty="0"/>
              <a:t>, испустившим элемент </a:t>
            </a:r>
            <a:r>
              <a:rPr lang="ru-RU" sz="1200" u="sng" dirty="0" err="1">
                <a:hlinkClick r:id="rId3"/>
              </a:rPr>
              <a:t>амб</a:t>
            </a:r>
            <a:endParaRPr lang="ru-RU" sz="1200" dirty="0"/>
          </a:p>
          <a:p>
            <a:pPr marL="114300" indent="0">
              <a:buNone/>
            </a:pPr>
            <a:r>
              <a:rPr lang="ru-RU" sz="1200" b="1" dirty="0"/>
              <a:t>Я хочу оценить всю последовательность элементов, испускаемых </a:t>
            </a:r>
            <a:r>
              <a:rPr lang="ru-RU" sz="1200" b="1" dirty="0" err="1"/>
              <a:t>Observable</a:t>
            </a:r>
            <a:endParaRPr lang="ru-RU" sz="1200" dirty="0"/>
          </a:p>
          <a:p>
            <a:r>
              <a:rPr lang="ru-RU" sz="1200" dirty="0"/>
              <a:t>и выдать одно логическое значение, указывающее, проходят ли </a:t>
            </a:r>
            <a:r>
              <a:rPr lang="ru-RU" sz="1200" i="1" dirty="0"/>
              <a:t>все</a:t>
            </a:r>
            <a:r>
              <a:rPr lang="ru-RU" sz="1200" dirty="0"/>
              <a:t> элементы какой-либо тест </a:t>
            </a:r>
            <a:r>
              <a:rPr lang="ru-RU" sz="1200" u="sng" dirty="0">
                <a:hlinkClick r:id="rId4"/>
              </a:rPr>
              <a:t>Все</a:t>
            </a:r>
            <a:endParaRPr lang="ru-RU" sz="1200" dirty="0"/>
          </a:p>
          <a:p>
            <a:r>
              <a:rPr lang="ru-RU" sz="1200" dirty="0"/>
              <a:t>и выдать одно логическое значение, указывающее, выдал ли </a:t>
            </a:r>
            <a:r>
              <a:rPr lang="ru-RU" sz="1200" dirty="0" err="1"/>
              <a:t>Observable</a:t>
            </a:r>
            <a:r>
              <a:rPr lang="ru-RU" sz="1200" dirty="0"/>
              <a:t> </a:t>
            </a:r>
            <a:r>
              <a:rPr lang="ru-RU" sz="1200" i="1" dirty="0"/>
              <a:t>какой</a:t>
            </a:r>
            <a:r>
              <a:rPr lang="ru-RU" sz="1200" dirty="0"/>
              <a:t> -либо элемент (который проходит какой-либо тест) </a:t>
            </a:r>
            <a:r>
              <a:rPr lang="ru-RU" sz="1200" u="sng" dirty="0">
                <a:hlinkClick r:id="rId5"/>
              </a:rPr>
              <a:t>Содержит</a:t>
            </a:r>
            <a:endParaRPr lang="ru-RU" sz="1200" dirty="0"/>
          </a:p>
          <a:p>
            <a:r>
              <a:rPr lang="ru-RU" sz="1200" dirty="0"/>
              <a:t>и выдать одно логическое значение, указывающее, не выдал ли </a:t>
            </a:r>
            <a:r>
              <a:rPr lang="ru-RU" sz="1200" dirty="0" err="1"/>
              <a:t>Observable</a:t>
            </a:r>
            <a:r>
              <a:rPr lang="ru-RU" sz="1200" dirty="0"/>
              <a:t> </a:t>
            </a:r>
            <a:r>
              <a:rPr lang="ru-RU" sz="1200" i="1" dirty="0"/>
              <a:t>никаких</a:t>
            </a:r>
            <a:r>
              <a:rPr lang="ru-RU" sz="1200" dirty="0"/>
              <a:t> элементов </a:t>
            </a:r>
            <a:r>
              <a:rPr lang="ru-RU" sz="1200" u="sng" dirty="0">
                <a:hlinkClick r:id="rId5"/>
              </a:rPr>
              <a:t>Пустой</a:t>
            </a:r>
            <a:endParaRPr lang="ru-RU" sz="1200" dirty="0"/>
          </a:p>
          <a:p>
            <a:r>
              <a:rPr lang="ru-RU" sz="1200" dirty="0"/>
              <a:t>и выдать одно логическое значение, указывающее, идентична ли последовательность последовательности, испускаемой вторым </a:t>
            </a:r>
            <a:r>
              <a:rPr lang="ru-RU" sz="1200" dirty="0" err="1"/>
              <a:t>Observable</a:t>
            </a:r>
            <a:r>
              <a:rPr lang="ru-RU" sz="1200" dirty="0"/>
              <a:t> </a:t>
            </a:r>
            <a:r>
              <a:rPr lang="ru-RU" sz="1200" u="sng" dirty="0" err="1">
                <a:hlinkClick r:id="rId6"/>
              </a:rPr>
              <a:t>SequenceEqual</a:t>
            </a:r>
            <a:endParaRPr lang="ru-RU" sz="1200" dirty="0"/>
          </a:p>
          <a:p>
            <a:r>
              <a:rPr lang="ru-RU" sz="1200" dirty="0"/>
              <a:t>и выдать среднее значение всех их значений </a:t>
            </a:r>
            <a:r>
              <a:rPr lang="ru-RU" sz="1200" u="sng" dirty="0">
                <a:hlinkClick r:id="rId7"/>
              </a:rPr>
              <a:t>Средний</a:t>
            </a:r>
            <a:endParaRPr lang="ru-RU" sz="1200" dirty="0"/>
          </a:p>
          <a:p>
            <a:r>
              <a:rPr lang="ru-RU" sz="1200" dirty="0"/>
              <a:t>и выдать сумму всех их значений </a:t>
            </a:r>
            <a:r>
              <a:rPr lang="ru-RU" sz="1200" u="sng" dirty="0">
                <a:hlinkClick r:id="rId8"/>
              </a:rPr>
              <a:t>Сумма</a:t>
            </a:r>
            <a:endParaRPr lang="ru-RU" sz="1200" dirty="0"/>
          </a:p>
          <a:p>
            <a:r>
              <a:rPr lang="ru-RU" sz="1200" dirty="0"/>
              <a:t>и выдать число, указывающее, сколько элементов было в последовательности </a:t>
            </a:r>
            <a:r>
              <a:rPr lang="ru-RU" sz="1200" u="sng" dirty="0">
                <a:hlinkClick r:id="rId9"/>
              </a:rPr>
              <a:t>Считать</a:t>
            </a:r>
            <a:endParaRPr lang="ru-RU" sz="1200" dirty="0"/>
          </a:p>
          <a:p>
            <a:r>
              <a:rPr lang="ru-RU" sz="1200" dirty="0"/>
              <a:t>и выпустить элемент с максимальным значением </a:t>
            </a:r>
            <a:r>
              <a:rPr lang="ru-RU" sz="1200" u="sng" dirty="0">
                <a:hlinkClick r:id="rId10"/>
              </a:rPr>
              <a:t>Максимум</a:t>
            </a:r>
            <a:endParaRPr lang="ru-RU" sz="1200" dirty="0"/>
          </a:p>
          <a:p>
            <a:r>
              <a:rPr lang="ru-RU" sz="1200" dirty="0"/>
              <a:t>и выдать элемент с минимальным значением </a:t>
            </a:r>
            <a:r>
              <a:rPr lang="ru-RU" sz="1200" u="sng" dirty="0">
                <a:hlinkClick r:id="rId11"/>
              </a:rPr>
              <a:t>Мин.</a:t>
            </a:r>
            <a:endParaRPr lang="ru-RU" sz="1200" dirty="0"/>
          </a:p>
          <a:p>
            <a:r>
              <a:rPr lang="ru-RU" sz="1200" dirty="0"/>
              <a:t>применяя функцию агрегирования к каждому элементу по очереди и выдавая результат </a:t>
            </a:r>
            <a:r>
              <a:rPr lang="ru-RU" sz="1200" u="sng" dirty="0">
                <a:hlinkClick r:id="rId12"/>
              </a:rPr>
              <a:t>Сканировать</a:t>
            </a:r>
            <a:endParaRPr lang="ru-RU" sz="1200" dirty="0"/>
          </a:p>
          <a:p>
            <a:pPr marL="114300" indent="0">
              <a:buNone/>
            </a:pPr>
            <a:r>
              <a:rPr lang="ru-RU" sz="1200" b="1" dirty="0" smtClean="0"/>
              <a:t>Я </a:t>
            </a:r>
            <a:r>
              <a:rPr lang="ru-RU" sz="1200" b="1" dirty="0"/>
              <a:t>хочу преобразовать всю последовательность элементов, испускаемых </a:t>
            </a:r>
            <a:r>
              <a:rPr lang="ru-RU" sz="1200" b="1" dirty="0" err="1"/>
              <a:t>Observable</a:t>
            </a:r>
            <a:r>
              <a:rPr lang="ru-RU" sz="1200" b="1" dirty="0"/>
              <a:t>, в какую-то другую структуру данных. </a:t>
            </a:r>
            <a:r>
              <a:rPr lang="ru-RU" sz="1200" u="sng" dirty="0">
                <a:hlinkClick r:id="rId13"/>
              </a:rPr>
              <a:t>К</a:t>
            </a:r>
            <a:endParaRPr lang="ru-RU" sz="1200" dirty="0"/>
          </a:p>
          <a:p>
            <a:pPr marL="114300" indent="0">
              <a:buNone/>
            </a:pPr>
            <a:r>
              <a:rPr lang="ru-RU" sz="1200" b="1" dirty="0"/>
              <a:t>Я хочу, чтобы оператор работал с определенным </a:t>
            </a:r>
            <a:r>
              <a:rPr lang="ru-RU" sz="1200" b="1" u="sng" dirty="0">
                <a:hlinkClick r:id="rId14"/>
              </a:rPr>
              <a:t>планировщиком</a:t>
            </a:r>
            <a:r>
              <a:rPr lang="ru-RU" sz="1200" b="1" dirty="0"/>
              <a:t> </a:t>
            </a:r>
            <a:r>
              <a:rPr lang="ru-RU" sz="1200" u="sng" dirty="0">
                <a:hlinkClick r:id="rId15"/>
              </a:rPr>
              <a:t>Подпишитесь на</a:t>
            </a:r>
            <a:endParaRPr lang="ru-RU" sz="1200" dirty="0"/>
          </a:p>
          <a:p>
            <a:r>
              <a:rPr lang="ru-RU" sz="1200" dirty="0"/>
              <a:t>когда он уведомляет наблюдателей </a:t>
            </a:r>
            <a:r>
              <a:rPr lang="ru-RU" sz="1200" u="sng" dirty="0">
                <a:hlinkClick r:id="rId16"/>
              </a:rPr>
              <a:t>Наблюдение за</a:t>
            </a:r>
            <a:endParaRPr lang="ru-RU" sz="1200" dirty="0"/>
          </a:p>
          <a:p>
            <a:pPr marL="114300" indent="0">
              <a:buNone/>
            </a:pPr>
            <a:r>
              <a:rPr lang="ru-RU" sz="1200" b="1" dirty="0"/>
              <a:t>Я хочу, чтобы </a:t>
            </a:r>
            <a:r>
              <a:rPr lang="ru-RU" sz="1200" b="1" dirty="0" err="1"/>
              <a:t>Observable</a:t>
            </a:r>
            <a:r>
              <a:rPr lang="ru-RU" sz="1200" b="1" dirty="0"/>
              <a:t> вызывал определенное действие, когда происходят определенные события. </a:t>
            </a:r>
            <a:r>
              <a:rPr lang="ru-RU" sz="1200" u="sng" dirty="0">
                <a:hlinkClick r:id="rId17"/>
              </a:rPr>
              <a:t>Делать</a:t>
            </a:r>
            <a:endParaRPr lang="ru-RU" sz="1200" dirty="0"/>
          </a:p>
          <a:p>
            <a:pPr marL="114300" indent="0">
              <a:buNone/>
            </a:pPr>
            <a:r>
              <a:rPr lang="ru-RU" sz="1200" b="1" dirty="0"/>
              <a:t>Я хочу </a:t>
            </a:r>
            <a:r>
              <a:rPr lang="ru-RU" sz="1200" b="1" dirty="0" err="1"/>
              <a:t>Observable</a:t>
            </a:r>
            <a:r>
              <a:rPr lang="ru-RU" sz="1200" b="1" dirty="0"/>
              <a:t>, который уведомит наблюдателей об ошибке </a:t>
            </a:r>
            <a:r>
              <a:rPr lang="ru-RU" sz="1200" u="sng" dirty="0">
                <a:hlinkClick r:id="rId18"/>
              </a:rPr>
              <a:t>Бросать</a:t>
            </a:r>
            <a:endParaRPr lang="ru-RU" sz="1200" dirty="0"/>
          </a:p>
          <a:p>
            <a:r>
              <a:rPr lang="ru-RU" sz="1200" dirty="0"/>
              <a:t>если указанный период времени истекает без создания элемента </a:t>
            </a:r>
            <a:r>
              <a:rPr lang="ru-RU" sz="1200" u="sng" dirty="0">
                <a:hlinkClick r:id="rId19"/>
              </a:rPr>
              <a:t>Тайм-аут</a:t>
            </a:r>
            <a:endParaRPr lang="ru-RU" sz="1200" dirty="0"/>
          </a:p>
          <a:p>
            <a:pPr marL="114300" indent="0">
              <a:buNone/>
            </a:pPr>
            <a:r>
              <a:rPr lang="ru-RU" sz="1200" b="1" dirty="0"/>
              <a:t>Я хочу, чтобы </a:t>
            </a:r>
            <a:r>
              <a:rPr lang="ru-RU" sz="1200" b="1" dirty="0" err="1"/>
              <a:t>Observable</a:t>
            </a:r>
            <a:r>
              <a:rPr lang="ru-RU" sz="1200" b="1" dirty="0"/>
              <a:t> изящно восстановился</a:t>
            </a:r>
            <a:endParaRPr lang="ru-RU" sz="1200" dirty="0"/>
          </a:p>
          <a:p>
            <a:r>
              <a:rPr lang="ru-RU" sz="1200" dirty="0"/>
              <a:t>от тайм-аута, переключившись на резервный </a:t>
            </a:r>
            <a:r>
              <a:rPr lang="ru-RU" sz="1200" dirty="0" err="1"/>
              <a:t>Observable</a:t>
            </a:r>
            <a:r>
              <a:rPr lang="ru-RU" sz="1200" dirty="0"/>
              <a:t> </a:t>
            </a:r>
            <a:r>
              <a:rPr lang="ru-RU" sz="1200" u="sng" dirty="0">
                <a:hlinkClick r:id="rId19"/>
              </a:rPr>
              <a:t>Тайм-аут</a:t>
            </a:r>
            <a:endParaRPr lang="ru-RU" sz="1200" dirty="0"/>
          </a:p>
          <a:p>
            <a:r>
              <a:rPr lang="ru-RU" sz="1200" dirty="0"/>
              <a:t>из восходящего уведомления об ошибке </a:t>
            </a:r>
            <a:r>
              <a:rPr lang="ru-RU" sz="1200" u="sng" dirty="0">
                <a:hlinkClick r:id="rId20"/>
              </a:rPr>
              <a:t>Ловить</a:t>
            </a:r>
            <a:endParaRPr lang="ru-RU" sz="1200" dirty="0"/>
          </a:p>
          <a:p>
            <a:r>
              <a:rPr lang="ru-RU" sz="1200" dirty="0"/>
              <a:t>пытаясь повторно подписаться на вышестоящий </a:t>
            </a:r>
            <a:r>
              <a:rPr lang="ru-RU" sz="1200" dirty="0" err="1"/>
              <a:t>Observable</a:t>
            </a:r>
            <a:r>
              <a:rPr lang="ru-RU" sz="1200" dirty="0"/>
              <a:t> </a:t>
            </a:r>
            <a:r>
              <a:rPr lang="ru-RU" sz="1200" u="sng" dirty="0">
                <a:hlinkClick r:id="rId21"/>
              </a:rPr>
              <a:t>Повторить попытку</a:t>
            </a:r>
            <a:endParaRPr lang="ru-RU" sz="1200" dirty="0"/>
          </a:p>
          <a:p>
            <a:pPr marL="114300" indent="0">
              <a:buNone/>
            </a:pPr>
            <a:endParaRPr lang="ru-RU" sz="12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38413"/>
            <a:ext cx="5804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/>
              <a:t>Дерево решений наблюдаемых операторов</a:t>
            </a:r>
            <a:endParaRPr lang="ru-RU" sz="1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91707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9574" y="668467"/>
            <a:ext cx="9074426" cy="437796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114300" indent="0">
              <a:buNone/>
            </a:pPr>
            <a:r>
              <a:rPr lang="ru-RU" sz="1400" b="1" dirty="0"/>
              <a:t>Я хочу создать ресурс с таким же сроком службы, как и у </a:t>
            </a:r>
            <a:r>
              <a:rPr lang="ru-RU" sz="1400" b="1" dirty="0" err="1"/>
              <a:t>Observable</a:t>
            </a:r>
            <a:r>
              <a:rPr lang="ru-RU" sz="1400" b="1" dirty="0"/>
              <a:t>. </a:t>
            </a:r>
            <a:r>
              <a:rPr lang="ru-RU" sz="1400" u="sng" dirty="0">
                <a:hlinkClick r:id="rId3"/>
              </a:rPr>
              <a:t>С </a:t>
            </a:r>
            <a:r>
              <a:rPr lang="ru-RU" sz="1400" u="sng" dirty="0" smtClean="0">
                <a:hlinkClick r:id="rId3"/>
              </a:rPr>
              <a:t>использованием</a:t>
            </a:r>
            <a:endParaRPr lang="ru-RU" sz="1400" u="sng" dirty="0" smtClean="0"/>
          </a:p>
          <a:p>
            <a:pPr marL="114300" indent="0">
              <a:buNone/>
            </a:pPr>
            <a:endParaRPr lang="ru-RU" sz="1400" dirty="0"/>
          </a:p>
          <a:p>
            <a:pPr marL="114300" indent="0">
              <a:buNone/>
            </a:pPr>
            <a:r>
              <a:rPr lang="ru-RU" sz="1400" b="1" dirty="0"/>
              <a:t>Я хочу подписаться на </a:t>
            </a:r>
            <a:r>
              <a:rPr lang="ru-RU" sz="1400" b="1" dirty="0" err="1"/>
              <a:t>Observable</a:t>
            </a:r>
            <a:r>
              <a:rPr lang="ru-RU" sz="1400" b="1" dirty="0"/>
              <a:t> и получать </a:t>
            </a:r>
            <a:r>
              <a:rPr lang="ru-RU" sz="1400" b="1" dirty="0" err="1"/>
              <a:t>Futureблоки</a:t>
            </a:r>
            <a:r>
              <a:rPr lang="ru-RU" sz="1400" b="1" dirty="0"/>
              <a:t>, пока </a:t>
            </a:r>
            <a:r>
              <a:rPr lang="ru-RU" sz="1400" b="1" dirty="0" err="1"/>
              <a:t>Observable</a:t>
            </a:r>
            <a:r>
              <a:rPr lang="ru-RU" sz="1400" b="1" dirty="0"/>
              <a:t> не завершится </a:t>
            </a:r>
            <a:r>
              <a:rPr lang="ru-RU" sz="1400" u="sng" dirty="0" smtClean="0">
                <a:hlinkClick r:id="rId4"/>
              </a:rPr>
              <a:t>Начинать</a:t>
            </a:r>
            <a:endParaRPr lang="ru-RU" sz="1400" u="sng" dirty="0" smtClean="0"/>
          </a:p>
          <a:p>
            <a:pPr marL="114300" indent="0">
              <a:buNone/>
            </a:pPr>
            <a:endParaRPr lang="ru-RU" sz="1400" dirty="0"/>
          </a:p>
          <a:p>
            <a:pPr marL="114300" indent="0">
              <a:buNone/>
            </a:pPr>
            <a:r>
              <a:rPr lang="ru-RU" sz="1400" b="1" dirty="0"/>
              <a:t>Мне нужен </a:t>
            </a:r>
            <a:r>
              <a:rPr lang="ru-RU" sz="1400" b="1" dirty="0" err="1"/>
              <a:t>Observable</a:t>
            </a:r>
            <a:r>
              <a:rPr lang="ru-RU" sz="1400" b="1" dirty="0"/>
              <a:t>, который не начинает отправлять элементы подписчикам, пока их не попросят </a:t>
            </a:r>
            <a:r>
              <a:rPr lang="ru-RU" sz="1400" u="sng" dirty="0">
                <a:hlinkClick r:id="rId5"/>
              </a:rPr>
              <a:t>Публиковать</a:t>
            </a:r>
            <a:endParaRPr lang="ru-RU" sz="1400" dirty="0"/>
          </a:p>
          <a:p>
            <a:r>
              <a:rPr lang="ru-RU" sz="1400" dirty="0"/>
              <a:t>а затем выдает только последний элемент в своей последовательности </a:t>
            </a:r>
            <a:r>
              <a:rPr lang="ru-RU" sz="1400" u="sng" dirty="0" err="1">
                <a:hlinkClick r:id="rId5"/>
              </a:rPr>
              <a:t>ОпубликоватьПоследний</a:t>
            </a:r>
            <a:endParaRPr lang="ru-RU" sz="1400" dirty="0"/>
          </a:p>
          <a:p>
            <a:r>
              <a:rPr lang="ru-RU" sz="1400" dirty="0"/>
              <a:t>а затем выдает полную последовательность даже тем, кто подписался после того, как последовательность началась </a:t>
            </a:r>
            <a:r>
              <a:rPr lang="ru-RU" sz="1400" u="sng" dirty="0">
                <a:hlinkClick r:id="rId6"/>
              </a:rPr>
              <a:t>Повтор</a:t>
            </a:r>
            <a:endParaRPr lang="ru-RU" sz="1400" dirty="0"/>
          </a:p>
          <a:p>
            <a:r>
              <a:rPr lang="ru-RU" sz="1400" dirty="0"/>
              <a:t>но я хочу, чтобы он исчез, как только все его подписчики отпишутся </a:t>
            </a:r>
            <a:r>
              <a:rPr lang="ru-RU" sz="1400" u="sng" dirty="0" err="1">
                <a:hlinkClick r:id="rId7"/>
              </a:rPr>
              <a:t>RefCount</a:t>
            </a:r>
            <a:endParaRPr lang="ru-RU" sz="1400" dirty="0"/>
          </a:p>
          <a:p>
            <a:r>
              <a:rPr lang="ru-RU" sz="1400" dirty="0"/>
              <a:t>а потом я хочу попросить его начать </a:t>
            </a:r>
            <a:r>
              <a:rPr lang="ru-RU" sz="1400" u="sng" dirty="0">
                <a:hlinkClick r:id="rId8"/>
              </a:rPr>
              <a:t>Соединять</a:t>
            </a:r>
            <a:endParaRPr lang="ru-RU" sz="1400" dirty="0"/>
          </a:p>
          <a:p>
            <a:pPr marL="114300" indent="0">
              <a:buNone/>
            </a:pPr>
            <a:endParaRPr lang="ru-RU" sz="12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38413"/>
            <a:ext cx="5804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/>
              <a:t>Дерево решений наблюдаемых операторов</a:t>
            </a:r>
            <a:endParaRPr lang="ru-RU" sz="1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91337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9574" y="668467"/>
            <a:ext cx="9074426" cy="437796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114300" indent="0">
              <a:buNone/>
            </a:pPr>
            <a:r>
              <a:rPr lang="ru-RU" sz="1800" i="1" dirty="0" err="1"/>
              <a:t>Subject</a:t>
            </a:r>
            <a:r>
              <a:rPr lang="ru-RU" sz="1800" i="1" dirty="0"/>
              <a:t> — это </a:t>
            </a:r>
            <a:r>
              <a:rPr lang="ru-RU" sz="1800" i="1" dirty="0" smtClean="0"/>
              <a:t>мост или </a:t>
            </a:r>
            <a:r>
              <a:rPr lang="ru-RU" sz="1800" i="1" dirty="0"/>
              <a:t>прокси, </a:t>
            </a:r>
            <a:r>
              <a:rPr lang="ru-RU" sz="1800" i="1" dirty="0" smtClean="0"/>
              <a:t>доступный </a:t>
            </a:r>
            <a:r>
              <a:rPr lang="ru-RU" sz="1800" i="1" dirty="0"/>
              <a:t>в некоторых реализациях </a:t>
            </a:r>
            <a:r>
              <a:rPr lang="ru-RU" sz="1800" i="1" dirty="0" err="1"/>
              <a:t>ReactiveX</a:t>
            </a:r>
            <a:r>
              <a:rPr lang="ru-RU" sz="1800" i="1" dirty="0"/>
              <a:t>, который действует как наблюдатель(</a:t>
            </a:r>
            <a:r>
              <a:rPr lang="ru-RU" sz="1800" i="1" dirty="0" err="1"/>
              <a:t>Observer</a:t>
            </a:r>
            <a:r>
              <a:rPr lang="ru-RU" sz="1800" i="1" dirty="0"/>
              <a:t>) и наблюдаемый(</a:t>
            </a:r>
            <a:r>
              <a:rPr lang="ru-RU" sz="1800" i="1" dirty="0" err="1"/>
              <a:t>Observable</a:t>
            </a:r>
            <a:r>
              <a:rPr lang="ru-RU" sz="1800" i="1" dirty="0"/>
              <a:t>).</a:t>
            </a:r>
            <a:endParaRPr lang="ru-RU" sz="1800" dirty="0" smtClean="0"/>
          </a:p>
          <a:p>
            <a:pPr marL="114300" indent="0">
              <a:buNone/>
            </a:pPr>
            <a:endParaRPr lang="ru-RU" sz="1800" dirty="0" smtClean="0"/>
          </a:p>
          <a:p>
            <a:pPr marL="114300" indent="0">
              <a:buNone/>
            </a:pPr>
            <a:r>
              <a:rPr lang="en-US" sz="1800" dirty="0" smtClean="0"/>
              <a:t>Subject</a:t>
            </a:r>
            <a:r>
              <a:rPr lang="ru-RU" sz="1800" dirty="0" smtClean="0"/>
              <a:t> </a:t>
            </a:r>
            <a:r>
              <a:rPr lang="ru-RU" sz="1800" dirty="0"/>
              <a:t>которые есть в </a:t>
            </a:r>
            <a:r>
              <a:rPr lang="en-US" sz="1800" dirty="0" err="1"/>
              <a:t>RxJava</a:t>
            </a:r>
            <a:r>
              <a:rPr lang="ru-RU" sz="1800" dirty="0"/>
              <a:t>.</a:t>
            </a:r>
          </a:p>
          <a:p>
            <a:pPr lvl="0"/>
            <a:r>
              <a:rPr lang="ru-RU" sz="1800" dirty="0" err="1"/>
              <a:t>Publish</a:t>
            </a:r>
            <a:r>
              <a:rPr lang="ru-RU" sz="1800" dirty="0"/>
              <a:t> </a:t>
            </a:r>
            <a:r>
              <a:rPr lang="ru-RU" sz="1800" dirty="0" err="1"/>
              <a:t>Subject</a:t>
            </a:r>
            <a:endParaRPr lang="ru-RU" sz="1800" dirty="0"/>
          </a:p>
          <a:p>
            <a:pPr lvl="0"/>
            <a:r>
              <a:rPr lang="ru-RU" sz="1800" dirty="0" err="1"/>
              <a:t>Replay</a:t>
            </a:r>
            <a:r>
              <a:rPr lang="ru-RU" sz="1800" dirty="0"/>
              <a:t> </a:t>
            </a:r>
            <a:r>
              <a:rPr lang="ru-RU" sz="1800" dirty="0" err="1"/>
              <a:t>Subject</a:t>
            </a:r>
            <a:endParaRPr lang="ru-RU" sz="1800" dirty="0"/>
          </a:p>
          <a:p>
            <a:pPr lvl="0"/>
            <a:r>
              <a:rPr lang="ru-RU" sz="1800" dirty="0" err="1"/>
              <a:t>Behavior</a:t>
            </a:r>
            <a:r>
              <a:rPr lang="ru-RU" sz="1800" dirty="0"/>
              <a:t> </a:t>
            </a:r>
            <a:r>
              <a:rPr lang="ru-RU" sz="1800" dirty="0" err="1"/>
              <a:t>Subject</a:t>
            </a:r>
            <a:endParaRPr lang="ru-RU" sz="1800" dirty="0"/>
          </a:p>
          <a:p>
            <a:pPr lvl="0"/>
            <a:r>
              <a:rPr lang="ru-RU" sz="1800" dirty="0" err="1"/>
              <a:t>Async</a:t>
            </a:r>
            <a:r>
              <a:rPr lang="ru-RU" sz="1800" dirty="0"/>
              <a:t> </a:t>
            </a:r>
            <a:r>
              <a:rPr lang="ru-RU" sz="1800" dirty="0" err="1"/>
              <a:t>Subject</a:t>
            </a:r>
            <a:endParaRPr lang="ru-RU" sz="1800" dirty="0"/>
          </a:p>
          <a:p>
            <a:pPr marL="114300" indent="0">
              <a:buNone/>
            </a:pPr>
            <a:endParaRPr lang="ru-RU" sz="1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407986"/>
            <a:ext cx="5804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Subjects</a:t>
            </a:r>
            <a:endParaRPr lang="ru-RU" sz="18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93781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9574" y="668467"/>
            <a:ext cx="9074426" cy="437796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114300" indent="0">
              <a:buNone/>
            </a:pPr>
            <a:r>
              <a:rPr lang="ru-RU" sz="1800" dirty="0" smtClean="0"/>
              <a:t>Излучает(</a:t>
            </a:r>
            <a:r>
              <a:rPr lang="ru-RU" sz="1800" dirty="0" err="1" smtClean="0"/>
              <a:t>emit</a:t>
            </a:r>
            <a:r>
              <a:rPr lang="ru-RU" sz="1800" dirty="0"/>
              <a:t>) все последующие элементы наблюдаемого источника в момент подписки</a:t>
            </a:r>
            <a:r>
              <a:rPr lang="ru-RU" sz="1800" dirty="0" smtClean="0"/>
              <a:t>.</a:t>
            </a:r>
          </a:p>
          <a:p>
            <a:pPr marL="114300" indent="0">
              <a:buNone/>
            </a:pPr>
            <a:r>
              <a:rPr lang="en-US" sz="1800" i="1" dirty="0" err="1"/>
              <a:t>PublishSubject</a:t>
            </a:r>
            <a:r>
              <a:rPr lang="en-US" sz="1800" i="1" dirty="0"/>
              <a:t>&lt;Integer&gt; source = </a:t>
            </a:r>
            <a:r>
              <a:rPr lang="en-US" sz="1800" i="1" dirty="0" err="1"/>
              <a:t>PublishSubject.create</a:t>
            </a:r>
            <a:r>
              <a:rPr lang="en-US" sz="1800" i="1" dirty="0"/>
              <a:t>();</a:t>
            </a:r>
          </a:p>
          <a:p>
            <a:pPr marL="114300" indent="0">
              <a:buNone/>
            </a:pPr>
            <a:r>
              <a:rPr lang="en-US" sz="1800" i="1" dirty="0"/>
              <a:t>// </a:t>
            </a:r>
            <a:r>
              <a:rPr lang="ru-RU" sz="1800" i="1" dirty="0"/>
              <a:t>Получит 1, 2, 3, 4 и </a:t>
            </a:r>
            <a:r>
              <a:rPr lang="en-US" sz="1800" i="1" dirty="0" err="1"/>
              <a:t>onComplete</a:t>
            </a:r>
            <a:endParaRPr lang="en-US" sz="1800" i="1" dirty="0"/>
          </a:p>
          <a:p>
            <a:pPr marL="114300" indent="0">
              <a:buNone/>
            </a:pPr>
            <a:r>
              <a:rPr lang="en-US" sz="1800" i="1" dirty="0" err="1"/>
              <a:t>source.subscribe</a:t>
            </a:r>
            <a:r>
              <a:rPr lang="en-US" sz="1800" i="1" dirty="0"/>
              <a:t>(</a:t>
            </a:r>
            <a:r>
              <a:rPr lang="en-US" sz="1800" i="1" dirty="0" err="1"/>
              <a:t>getFirstObserver</a:t>
            </a:r>
            <a:r>
              <a:rPr lang="en-US" sz="1800" i="1" dirty="0"/>
              <a:t>()); </a:t>
            </a:r>
          </a:p>
          <a:p>
            <a:pPr marL="114300" indent="0">
              <a:buNone/>
            </a:pPr>
            <a:r>
              <a:rPr lang="en-US" sz="1800" i="1" dirty="0" err="1"/>
              <a:t>source.onNext</a:t>
            </a:r>
            <a:r>
              <a:rPr lang="en-US" sz="1800" i="1" dirty="0"/>
              <a:t>(1);</a:t>
            </a:r>
          </a:p>
          <a:p>
            <a:pPr marL="114300" indent="0">
              <a:buNone/>
            </a:pPr>
            <a:r>
              <a:rPr lang="en-US" sz="1800" i="1" dirty="0" err="1"/>
              <a:t>source.onNext</a:t>
            </a:r>
            <a:r>
              <a:rPr lang="en-US" sz="1800" i="1" dirty="0"/>
              <a:t>(2);</a:t>
            </a:r>
          </a:p>
          <a:p>
            <a:pPr marL="114300" indent="0">
              <a:buNone/>
            </a:pPr>
            <a:r>
              <a:rPr lang="en-US" sz="1800" i="1" dirty="0" err="1"/>
              <a:t>source.onNext</a:t>
            </a:r>
            <a:r>
              <a:rPr lang="en-US" sz="1800" i="1" dirty="0"/>
              <a:t>(3);</a:t>
            </a:r>
          </a:p>
          <a:p>
            <a:pPr marL="114300" indent="0">
              <a:buNone/>
            </a:pPr>
            <a:r>
              <a:rPr lang="en-US" sz="1800" i="1" dirty="0"/>
              <a:t>// </a:t>
            </a:r>
            <a:r>
              <a:rPr lang="ru-RU" sz="1800" i="1" dirty="0"/>
              <a:t>Получит 4 и </a:t>
            </a:r>
            <a:r>
              <a:rPr lang="en-US" sz="1800" i="1" dirty="0" err="1"/>
              <a:t>onComplete</a:t>
            </a:r>
            <a:r>
              <a:rPr lang="en-US" sz="1800" i="1" dirty="0"/>
              <a:t> </a:t>
            </a:r>
            <a:r>
              <a:rPr lang="ru-RU" sz="1800" i="1" dirty="0"/>
              <a:t>для следующего наблюдателя тоже.</a:t>
            </a:r>
            <a:r>
              <a:rPr lang="en-US" sz="1800" i="1" dirty="0" err="1"/>
              <a:t>source.subscribe</a:t>
            </a:r>
            <a:r>
              <a:rPr lang="en-US" sz="1800" i="1" dirty="0"/>
              <a:t>(</a:t>
            </a:r>
            <a:r>
              <a:rPr lang="en-US" sz="1800" i="1" dirty="0" err="1"/>
              <a:t>getSecondObserver</a:t>
            </a:r>
            <a:r>
              <a:rPr lang="en-US" sz="1800" i="1" dirty="0"/>
              <a:t>());</a:t>
            </a:r>
          </a:p>
          <a:p>
            <a:pPr marL="114300" indent="0">
              <a:buNone/>
            </a:pPr>
            <a:r>
              <a:rPr lang="en-US" sz="1800" i="1" dirty="0" err="1"/>
              <a:t>source.onNext</a:t>
            </a:r>
            <a:r>
              <a:rPr lang="en-US" sz="1800" i="1" dirty="0"/>
              <a:t>(4);</a:t>
            </a:r>
          </a:p>
          <a:p>
            <a:pPr marL="114300" indent="0">
              <a:buNone/>
            </a:pPr>
            <a:r>
              <a:rPr lang="en-US" sz="1800" i="1" dirty="0" err="1"/>
              <a:t>source.onComplete</a:t>
            </a:r>
            <a:r>
              <a:rPr lang="en-US" sz="1800" i="1" dirty="0"/>
              <a:t>();</a:t>
            </a:r>
          </a:p>
          <a:p>
            <a:pPr marL="114300" indent="0">
              <a:buNone/>
            </a:pPr>
            <a:endParaRPr lang="ru-RU" sz="1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-49567" y="189325"/>
            <a:ext cx="58047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 err="1"/>
              <a:t>Publish</a:t>
            </a:r>
            <a:r>
              <a:rPr lang="ru-RU" sz="1800" b="1" dirty="0"/>
              <a:t> </a:t>
            </a:r>
            <a:r>
              <a:rPr lang="ru-RU" sz="1800" b="1" dirty="0" err="1"/>
              <a:t>Subject</a:t>
            </a:r>
            <a:endParaRPr lang="ru-RU" sz="1800" dirty="0"/>
          </a:p>
          <a:p>
            <a:endParaRPr lang="ru-RU" sz="18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95450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9574" y="668467"/>
            <a:ext cx="9074426" cy="437796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114300" indent="0">
              <a:buNone/>
            </a:pPr>
            <a:r>
              <a:rPr lang="ru-RU" sz="1800" dirty="0"/>
              <a:t>Излучает(</a:t>
            </a:r>
            <a:r>
              <a:rPr lang="ru-RU" sz="1800" dirty="0" err="1"/>
              <a:t>emit</a:t>
            </a:r>
            <a:r>
              <a:rPr lang="ru-RU" sz="1800" dirty="0"/>
              <a:t> все элементы источника наблюдаемого(</a:t>
            </a:r>
            <a:r>
              <a:rPr lang="ru-RU" sz="1800" dirty="0" err="1"/>
              <a:t>Observable</a:t>
            </a:r>
            <a:r>
              <a:rPr lang="ru-RU" sz="1800" dirty="0"/>
              <a:t>), независимо от того, когда подписчик(</a:t>
            </a:r>
            <a:r>
              <a:rPr lang="ru-RU" sz="1800" dirty="0" err="1"/>
              <a:t>subscriber</a:t>
            </a:r>
            <a:r>
              <a:rPr lang="ru-RU" sz="1800" dirty="0"/>
              <a:t>) </a:t>
            </a:r>
            <a:r>
              <a:rPr lang="ru-RU" sz="1800" dirty="0" smtClean="0"/>
              <a:t>подписывается.</a:t>
            </a:r>
          </a:p>
          <a:p>
            <a:pPr marL="114300" indent="0">
              <a:buNone/>
            </a:pPr>
            <a:r>
              <a:rPr lang="en-US" sz="1800" i="1" dirty="0" err="1"/>
              <a:t>ReplaySubject</a:t>
            </a:r>
            <a:r>
              <a:rPr lang="en-US" sz="1800" i="1" dirty="0"/>
              <a:t>&lt;Integer&gt; source = </a:t>
            </a:r>
            <a:r>
              <a:rPr lang="en-US" sz="1800" i="1" dirty="0" err="1"/>
              <a:t>ReplaySubject.create</a:t>
            </a:r>
            <a:r>
              <a:rPr lang="en-US" sz="1800" i="1" dirty="0"/>
              <a:t>();</a:t>
            </a:r>
          </a:p>
          <a:p>
            <a:pPr marL="114300" indent="0">
              <a:buNone/>
            </a:pPr>
            <a:r>
              <a:rPr lang="en-US" sz="1800" i="1" dirty="0"/>
              <a:t>// </a:t>
            </a:r>
            <a:r>
              <a:rPr lang="ru-RU" sz="1800" i="1" dirty="0"/>
              <a:t>Он получит 1, 2, 3, 4</a:t>
            </a:r>
          </a:p>
          <a:p>
            <a:pPr marL="114300" indent="0">
              <a:buNone/>
            </a:pPr>
            <a:r>
              <a:rPr lang="en-US" sz="1800" i="1" dirty="0" err="1"/>
              <a:t>source.subscribe</a:t>
            </a:r>
            <a:r>
              <a:rPr lang="en-US" sz="1800" i="1" dirty="0"/>
              <a:t>(</a:t>
            </a:r>
            <a:r>
              <a:rPr lang="en-US" sz="1800" i="1" dirty="0" err="1"/>
              <a:t>getFirstObserver</a:t>
            </a:r>
            <a:r>
              <a:rPr lang="en-US" sz="1800" i="1" dirty="0"/>
              <a:t>());</a:t>
            </a:r>
          </a:p>
          <a:p>
            <a:pPr marL="114300" indent="0">
              <a:buNone/>
            </a:pPr>
            <a:r>
              <a:rPr lang="en-US" sz="1800" i="1" dirty="0" err="1"/>
              <a:t>source.onNext</a:t>
            </a:r>
            <a:r>
              <a:rPr lang="en-US" sz="1800" i="1" dirty="0"/>
              <a:t>(1);</a:t>
            </a:r>
          </a:p>
          <a:p>
            <a:pPr marL="114300" indent="0">
              <a:buNone/>
            </a:pPr>
            <a:r>
              <a:rPr lang="en-US" sz="1800" i="1" dirty="0" err="1"/>
              <a:t>source.onNext</a:t>
            </a:r>
            <a:r>
              <a:rPr lang="en-US" sz="1800" i="1" dirty="0"/>
              <a:t>(2);</a:t>
            </a:r>
          </a:p>
          <a:p>
            <a:pPr marL="114300" indent="0">
              <a:buNone/>
            </a:pPr>
            <a:r>
              <a:rPr lang="en-US" sz="1800" i="1" dirty="0" err="1"/>
              <a:t>source.onNext</a:t>
            </a:r>
            <a:r>
              <a:rPr lang="en-US" sz="1800" i="1" dirty="0"/>
              <a:t>(3);</a:t>
            </a:r>
          </a:p>
          <a:p>
            <a:pPr marL="114300" indent="0">
              <a:buNone/>
            </a:pPr>
            <a:r>
              <a:rPr lang="en-US" sz="1800" i="1" dirty="0" err="1"/>
              <a:t>source.onNext</a:t>
            </a:r>
            <a:r>
              <a:rPr lang="en-US" sz="1800" i="1" dirty="0"/>
              <a:t>(4);</a:t>
            </a:r>
          </a:p>
          <a:p>
            <a:pPr marL="114300" indent="0">
              <a:buNone/>
            </a:pPr>
            <a:r>
              <a:rPr lang="en-US" sz="1800" i="1" dirty="0" err="1"/>
              <a:t>source.onComplete</a:t>
            </a:r>
            <a:r>
              <a:rPr lang="en-US" sz="1800" i="1" dirty="0"/>
              <a:t>();</a:t>
            </a:r>
          </a:p>
          <a:p>
            <a:pPr marL="114300" indent="0">
              <a:buNone/>
            </a:pPr>
            <a:r>
              <a:rPr lang="en-US" sz="1800" i="1" dirty="0"/>
              <a:t>// </a:t>
            </a:r>
            <a:r>
              <a:rPr lang="ru-RU" sz="1800" i="1" dirty="0"/>
              <a:t>Он также получит 1, 2, 3, 4 так как он использует </a:t>
            </a:r>
            <a:r>
              <a:rPr lang="en-US" sz="1800" i="1" dirty="0"/>
              <a:t>Replay Subject</a:t>
            </a:r>
          </a:p>
          <a:p>
            <a:pPr marL="114300" indent="0">
              <a:buNone/>
            </a:pPr>
            <a:r>
              <a:rPr lang="en-US" sz="1800" i="1" dirty="0" err="1"/>
              <a:t>source.subscribe</a:t>
            </a:r>
            <a:r>
              <a:rPr lang="en-US" sz="1800" i="1" dirty="0"/>
              <a:t>(</a:t>
            </a:r>
            <a:r>
              <a:rPr lang="en-US" sz="1800" i="1" dirty="0" err="1"/>
              <a:t>getSecondObserver</a:t>
            </a:r>
            <a:r>
              <a:rPr lang="en-US" sz="1800" i="1" dirty="0"/>
              <a:t>());</a:t>
            </a:r>
          </a:p>
          <a:p>
            <a:pPr marL="114300" indent="0">
              <a:buNone/>
            </a:pPr>
            <a:endParaRPr lang="ru-RU" sz="1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-49567" y="189325"/>
            <a:ext cx="58047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Replay </a:t>
            </a:r>
            <a:r>
              <a:rPr lang="ru-RU" sz="1800" b="1" dirty="0" err="1" smtClean="0"/>
              <a:t>Subject</a:t>
            </a:r>
            <a:endParaRPr lang="ru-RU" sz="1800" dirty="0"/>
          </a:p>
          <a:p>
            <a:endParaRPr lang="ru-RU" sz="18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6031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9574" y="668467"/>
            <a:ext cx="9074426" cy="437796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114300" indent="0">
              <a:buNone/>
            </a:pPr>
            <a:r>
              <a:rPr lang="ru-RU" sz="1800" dirty="0"/>
              <a:t>Он излучает(</a:t>
            </a:r>
            <a:r>
              <a:rPr lang="ru-RU" sz="1800" dirty="0" err="1"/>
              <a:t>emit</a:t>
            </a:r>
            <a:r>
              <a:rPr lang="ru-RU" sz="1800" dirty="0"/>
              <a:t>) совсем недавно </a:t>
            </a:r>
            <a:r>
              <a:rPr lang="ru-RU" sz="1800" dirty="0" err="1"/>
              <a:t>созданый</a:t>
            </a:r>
            <a:r>
              <a:rPr lang="ru-RU" sz="1800" dirty="0"/>
              <a:t> элемент и все последующие элементы наблюдаемого источника, когда наблюдатель(</a:t>
            </a:r>
            <a:r>
              <a:rPr lang="ru-RU" sz="1800" dirty="0" err="1"/>
              <a:t>observer</a:t>
            </a:r>
            <a:r>
              <a:rPr lang="ru-RU" sz="1800" dirty="0"/>
              <a:t>) присоединяется к нему. </a:t>
            </a:r>
            <a:endParaRPr lang="ru-RU" sz="1800" dirty="0" smtClean="0"/>
          </a:p>
          <a:p>
            <a:pPr marL="114300" indent="0">
              <a:buNone/>
            </a:pPr>
            <a:r>
              <a:rPr lang="en-US" sz="1800" i="1" dirty="0" err="1"/>
              <a:t>BehaviorSubject</a:t>
            </a:r>
            <a:r>
              <a:rPr lang="en-US" sz="1800" i="1" dirty="0"/>
              <a:t>&lt;Integer&gt; source = </a:t>
            </a:r>
            <a:r>
              <a:rPr lang="en-US" sz="1800" i="1" dirty="0" err="1"/>
              <a:t>BehaviorSubject.create</a:t>
            </a:r>
            <a:r>
              <a:rPr lang="en-US" sz="1800" i="1" dirty="0"/>
              <a:t>();</a:t>
            </a:r>
          </a:p>
          <a:p>
            <a:pPr marL="114300" indent="0">
              <a:buNone/>
            </a:pPr>
            <a:r>
              <a:rPr lang="en-US" sz="1800" i="1" dirty="0"/>
              <a:t>// </a:t>
            </a:r>
            <a:r>
              <a:rPr lang="ru-RU" sz="1800" i="1" dirty="0"/>
              <a:t>Получит 1, 2, 3, 4 </a:t>
            </a:r>
            <a:r>
              <a:rPr lang="en-US" sz="1800" i="1" dirty="0"/>
              <a:t>and </a:t>
            </a:r>
            <a:r>
              <a:rPr lang="en-US" sz="1800" i="1" dirty="0" err="1"/>
              <a:t>onComplete</a:t>
            </a:r>
            <a:endParaRPr lang="en-US" sz="1800" i="1" dirty="0"/>
          </a:p>
          <a:p>
            <a:pPr marL="114300" indent="0">
              <a:buNone/>
            </a:pPr>
            <a:r>
              <a:rPr lang="en-US" sz="1800" i="1" dirty="0" err="1"/>
              <a:t>source.subscribe</a:t>
            </a:r>
            <a:r>
              <a:rPr lang="en-US" sz="1800" i="1" dirty="0"/>
              <a:t>(</a:t>
            </a:r>
            <a:r>
              <a:rPr lang="en-US" sz="1800" i="1" dirty="0" err="1"/>
              <a:t>getFirstObserver</a:t>
            </a:r>
            <a:r>
              <a:rPr lang="en-US" sz="1800" i="1" dirty="0"/>
              <a:t>());</a:t>
            </a:r>
          </a:p>
          <a:p>
            <a:pPr marL="114300" indent="0">
              <a:buNone/>
            </a:pPr>
            <a:r>
              <a:rPr lang="en-US" sz="1800" i="1" dirty="0" err="1"/>
              <a:t>source.onNext</a:t>
            </a:r>
            <a:r>
              <a:rPr lang="en-US" sz="1800" i="1" dirty="0"/>
              <a:t>(1);</a:t>
            </a:r>
          </a:p>
          <a:p>
            <a:pPr marL="114300" indent="0">
              <a:buNone/>
            </a:pPr>
            <a:r>
              <a:rPr lang="en-US" sz="1800" i="1" dirty="0" err="1"/>
              <a:t>source.onNext</a:t>
            </a:r>
            <a:r>
              <a:rPr lang="en-US" sz="1800" i="1" dirty="0"/>
              <a:t>(2);</a:t>
            </a:r>
          </a:p>
          <a:p>
            <a:pPr marL="114300" indent="0">
              <a:buNone/>
            </a:pPr>
            <a:r>
              <a:rPr lang="en-US" sz="1800" i="1" dirty="0" err="1"/>
              <a:t>source.onNext</a:t>
            </a:r>
            <a:r>
              <a:rPr lang="en-US" sz="1800" i="1" dirty="0"/>
              <a:t>(3);</a:t>
            </a:r>
          </a:p>
          <a:p>
            <a:pPr marL="114300" indent="0">
              <a:buNone/>
            </a:pPr>
            <a:r>
              <a:rPr lang="en-US" sz="1800" i="1" dirty="0"/>
              <a:t>// </a:t>
            </a:r>
            <a:r>
              <a:rPr lang="ru-RU" sz="1800" i="1" dirty="0"/>
              <a:t>Получит 3(последний элемент) и 4(последующие элементы) и </a:t>
            </a:r>
            <a:r>
              <a:rPr lang="en-US" sz="1800" i="1" dirty="0" err="1"/>
              <a:t>onComplete</a:t>
            </a:r>
            <a:endParaRPr lang="en-US" sz="1800" i="1" dirty="0"/>
          </a:p>
          <a:p>
            <a:pPr marL="114300" indent="0">
              <a:buNone/>
            </a:pPr>
            <a:r>
              <a:rPr lang="en-US" sz="1800" i="1" dirty="0" err="1"/>
              <a:t>source.subscribe</a:t>
            </a:r>
            <a:r>
              <a:rPr lang="en-US" sz="1800" i="1" dirty="0"/>
              <a:t>(</a:t>
            </a:r>
            <a:r>
              <a:rPr lang="en-US" sz="1800" i="1" dirty="0" err="1"/>
              <a:t>getSecondObserver</a:t>
            </a:r>
            <a:r>
              <a:rPr lang="en-US" sz="1800" i="1" dirty="0"/>
              <a:t>());</a:t>
            </a:r>
          </a:p>
          <a:p>
            <a:pPr marL="114300" indent="0">
              <a:buNone/>
            </a:pPr>
            <a:r>
              <a:rPr lang="en-US" sz="1800" i="1" dirty="0" err="1"/>
              <a:t>source.onNext</a:t>
            </a:r>
            <a:r>
              <a:rPr lang="en-US" sz="1800" i="1" dirty="0"/>
              <a:t>(4);</a:t>
            </a:r>
          </a:p>
          <a:p>
            <a:pPr marL="114300" indent="0">
              <a:buNone/>
            </a:pPr>
            <a:r>
              <a:rPr lang="en-US" sz="1800" i="1" dirty="0" err="1"/>
              <a:t>source.onComplete</a:t>
            </a:r>
            <a:r>
              <a:rPr lang="en-US" sz="1800" i="1" dirty="0"/>
              <a:t>();</a:t>
            </a:r>
          </a:p>
          <a:p>
            <a:pPr marL="114300" indent="0">
              <a:buNone/>
            </a:pPr>
            <a:endParaRPr lang="ru-RU" sz="1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-49567" y="189325"/>
            <a:ext cx="58047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 err="1"/>
              <a:t>Behavior</a:t>
            </a:r>
            <a:r>
              <a:rPr lang="ru-RU" sz="1800" b="1" dirty="0"/>
              <a:t> 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Subject</a:t>
            </a:r>
            <a:endParaRPr lang="ru-RU" sz="1800" dirty="0"/>
          </a:p>
          <a:p>
            <a:endParaRPr lang="ru-RU" sz="18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1588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9574" y="668467"/>
            <a:ext cx="9074426" cy="437796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114300" indent="0">
              <a:buNone/>
            </a:pPr>
            <a:r>
              <a:rPr lang="ru-RU" sz="1800" dirty="0"/>
              <a:t>Он выдает только последнее значение наблюдаемого источника(и только последнее).</a:t>
            </a:r>
          </a:p>
          <a:p>
            <a:pPr marL="114300" indent="0">
              <a:buNone/>
            </a:pPr>
            <a:r>
              <a:rPr lang="en-US" sz="1800" i="1" dirty="0" err="1"/>
              <a:t>AsyncSubject</a:t>
            </a:r>
            <a:r>
              <a:rPr lang="en-US" sz="1800" i="1" dirty="0"/>
              <a:t>&lt;Integer&gt; source = </a:t>
            </a:r>
            <a:r>
              <a:rPr lang="en-US" sz="1800" i="1" dirty="0" err="1"/>
              <a:t>AsyncSubject.create</a:t>
            </a:r>
            <a:r>
              <a:rPr lang="en-US" sz="1800" i="1" dirty="0"/>
              <a:t>();</a:t>
            </a:r>
          </a:p>
          <a:p>
            <a:pPr marL="114300" indent="0">
              <a:buNone/>
            </a:pPr>
            <a:r>
              <a:rPr lang="en-US" sz="1800" i="1" dirty="0"/>
              <a:t>// </a:t>
            </a:r>
            <a:r>
              <a:rPr lang="ru-RU" sz="1800" i="1" dirty="0"/>
              <a:t>Получит только 4 и </a:t>
            </a:r>
            <a:r>
              <a:rPr lang="en-US" sz="1800" i="1" dirty="0" err="1"/>
              <a:t>onComplete</a:t>
            </a:r>
            <a:endParaRPr lang="en-US" sz="1800" i="1" dirty="0"/>
          </a:p>
          <a:p>
            <a:pPr marL="114300" indent="0">
              <a:buNone/>
            </a:pPr>
            <a:r>
              <a:rPr lang="en-US" sz="1800" i="1" dirty="0" err="1"/>
              <a:t>source.subscribe</a:t>
            </a:r>
            <a:r>
              <a:rPr lang="en-US" sz="1800" i="1" dirty="0"/>
              <a:t>(</a:t>
            </a:r>
            <a:r>
              <a:rPr lang="en-US" sz="1800" i="1" dirty="0" err="1"/>
              <a:t>getFirstObserver</a:t>
            </a:r>
            <a:r>
              <a:rPr lang="en-US" sz="1800" i="1" dirty="0"/>
              <a:t>());</a:t>
            </a:r>
          </a:p>
          <a:p>
            <a:pPr marL="114300" indent="0">
              <a:buNone/>
            </a:pPr>
            <a:r>
              <a:rPr lang="en-US" sz="1800" i="1" dirty="0" err="1"/>
              <a:t>source.onNext</a:t>
            </a:r>
            <a:r>
              <a:rPr lang="en-US" sz="1800" i="1" dirty="0"/>
              <a:t>(1);</a:t>
            </a:r>
          </a:p>
          <a:p>
            <a:pPr marL="114300" indent="0">
              <a:buNone/>
            </a:pPr>
            <a:r>
              <a:rPr lang="en-US" sz="1800" i="1" dirty="0" err="1"/>
              <a:t>source.onNext</a:t>
            </a:r>
            <a:r>
              <a:rPr lang="en-US" sz="1800" i="1" dirty="0"/>
              <a:t>(2);</a:t>
            </a:r>
          </a:p>
          <a:p>
            <a:pPr marL="114300" indent="0">
              <a:buNone/>
            </a:pPr>
            <a:r>
              <a:rPr lang="en-US" sz="1800" i="1" dirty="0" err="1"/>
              <a:t>source.onNext</a:t>
            </a:r>
            <a:r>
              <a:rPr lang="en-US" sz="1800" i="1" dirty="0"/>
              <a:t>(3);</a:t>
            </a:r>
          </a:p>
          <a:p>
            <a:pPr marL="114300" indent="0">
              <a:buNone/>
            </a:pPr>
            <a:r>
              <a:rPr lang="en-US" sz="1800" i="1" dirty="0"/>
              <a:t>// </a:t>
            </a:r>
            <a:r>
              <a:rPr lang="ru-RU" sz="1800" i="1" dirty="0"/>
              <a:t>Тоже получит только 4 и </a:t>
            </a:r>
            <a:r>
              <a:rPr lang="en-US" sz="1800" i="1" dirty="0" err="1"/>
              <a:t>onComplete</a:t>
            </a:r>
            <a:endParaRPr lang="en-US" sz="1800" i="1" dirty="0"/>
          </a:p>
          <a:p>
            <a:pPr marL="114300" indent="0">
              <a:buNone/>
            </a:pPr>
            <a:r>
              <a:rPr lang="en-US" sz="1800" i="1" dirty="0" err="1"/>
              <a:t>source.subscribe</a:t>
            </a:r>
            <a:r>
              <a:rPr lang="en-US" sz="1800" i="1" dirty="0"/>
              <a:t>(</a:t>
            </a:r>
            <a:r>
              <a:rPr lang="en-US" sz="1800" i="1" dirty="0" err="1"/>
              <a:t>getSecondObserver</a:t>
            </a:r>
            <a:r>
              <a:rPr lang="en-US" sz="1800" i="1" dirty="0"/>
              <a:t>());</a:t>
            </a:r>
          </a:p>
          <a:p>
            <a:pPr marL="114300" indent="0">
              <a:buNone/>
            </a:pPr>
            <a:r>
              <a:rPr lang="en-US" sz="1800" i="1" dirty="0" err="1"/>
              <a:t>source.onNext</a:t>
            </a:r>
            <a:r>
              <a:rPr lang="en-US" sz="1800" i="1" dirty="0"/>
              <a:t>(4);</a:t>
            </a:r>
          </a:p>
          <a:p>
            <a:pPr marL="114300" indent="0">
              <a:buNone/>
            </a:pPr>
            <a:r>
              <a:rPr lang="en-US" sz="1800" i="1" dirty="0" err="1"/>
              <a:t>source.onComplete</a:t>
            </a:r>
            <a:r>
              <a:rPr lang="en-US" sz="1800" i="1" dirty="0"/>
              <a:t>();</a:t>
            </a:r>
          </a:p>
          <a:p>
            <a:pPr marL="114300" indent="0">
              <a:buNone/>
            </a:pPr>
            <a:endParaRPr lang="ru-RU" sz="1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-49567" y="189325"/>
            <a:ext cx="58047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 err="1"/>
              <a:t>Async</a:t>
            </a:r>
            <a:r>
              <a:rPr lang="ru-RU" sz="1800" b="1" dirty="0"/>
              <a:t> </a:t>
            </a:r>
            <a:r>
              <a:rPr lang="ru-RU" sz="1800" b="1" dirty="0" err="1" smtClean="0"/>
              <a:t>Subject</a:t>
            </a:r>
            <a:endParaRPr lang="ru-RU" sz="1800" dirty="0"/>
          </a:p>
          <a:p>
            <a:endParaRPr lang="ru-RU" sz="18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9193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38279" y="482276"/>
            <a:ext cx="8520600" cy="4661224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139700" algn="just">
              <a:spcBef>
                <a:spcPts val="200"/>
              </a:spcBef>
              <a:buNone/>
            </a:pPr>
            <a:r>
              <a:rPr lang="en-US" sz="1200" i="1" dirty="0"/>
              <a:t>fun main() {</a:t>
            </a:r>
          </a:p>
          <a:p>
            <a:pPr marL="0" lvl="0" indent="139700" algn="just">
              <a:spcBef>
                <a:spcPts val="200"/>
              </a:spcBef>
              <a:buNone/>
            </a:pPr>
            <a:r>
              <a:rPr lang="en-US" sz="1200" i="1" dirty="0"/>
              <a:t>    </a:t>
            </a:r>
            <a:r>
              <a:rPr lang="en-US" sz="1200" i="1" dirty="0" err="1"/>
              <a:t>val</a:t>
            </a:r>
            <a:r>
              <a:rPr lang="en-US" sz="1200" i="1" dirty="0"/>
              <a:t> seconds = </a:t>
            </a:r>
            <a:r>
              <a:rPr lang="en-US" sz="1200" i="1" dirty="0" err="1"/>
              <a:t>Observable.interval</a:t>
            </a:r>
            <a:r>
              <a:rPr lang="en-US" sz="1200" i="1" dirty="0"/>
              <a:t>(1, </a:t>
            </a:r>
            <a:r>
              <a:rPr lang="en-US" sz="1200" i="1" dirty="0" err="1"/>
              <a:t>TimeUnit.SECONDS</a:t>
            </a:r>
            <a:r>
              <a:rPr lang="en-US" sz="1200" i="1" dirty="0"/>
              <a:t>)</a:t>
            </a:r>
          </a:p>
          <a:p>
            <a:pPr marL="0" lvl="0" indent="139700" algn="just">
              <a:spcBef>
                <a:spcPts val="200"/>
              </a:spcBef>
              <a:buNone/>
            </a:pPr>
            <a:r>
              <a:rPr lang="en-US" sz="1200" i="1" dirty="0"/>
              <a:t>    </a:t>
            </a:r>
            <a:r>
              <a:rPr lang="en-US" sz="1200" i="1" dirty="0" err="1"/>
              <a:t>seconds.subscribe</a:t>
            </a:r>
            <a:r>
              <a:rPr lang="en-US" sz="1200" i="1" dirty="0"/>
              <a:t>(</a:t>
            </a:r>
            <a:r>
              <a:rPr lang="en-US" sz="1200" i="1" dirty="0" err="1"/>
              <a:t>MyObserver</a:t>
            </a:r>
            <a:r>
              <a:rPr lang="en-US" sz="1200" i="1" dirty="0"/>
              <a:t>())</a:t>
            </a:r>
          </a:p>
          <a:p>
            <a:pPr marL="0" lvl="0" indent="139700" algn="just">
              <a:spcBef>
                <a:spcPts val="200"/>
              </a:spcBef>
              <a:buNone/>
            </a:pPr>
            <a:r>
              <a:rPr lang="en-US" sz="1200" i="1" dirty="0"/>
              <a:t>    </a:t>
            </a:r>
            <a:r>
              <a:rPr lang="en-US" sz="1200" i="1" dirty="0" err="1"/>
              <a:t>TimeUnit.SECONDS.sleep</a:t>
            </a:r>
            <a:r>
              <a:rPr lang="en-US" sz="1200" i="1" dirty="0"/>
              <a:t>(5)</a:t>
            </a:r>
          </a:p>
          <a:p>
            <a:pPr marL="0" lvl="0" indent="139700" algn="just">
              <a:spcBef>
                <a:spcPts val="200"/>
              </a:spcBef>
              <a:buNone/>
            </a:pPr>
            <a:r>
              <a:rPr lang="en-US" sz="1200" i="1" dirty="0"/>
              <a:t>}</a:t>
            </a:r>
          </a:p>
          <a:p>
            <a:pPr marL="0" lvl="0" indent="139700" algn="just">
              <a:spcBef>
                <a:spcPts val="200"/>
              </a:spcBef>
              <a:buNone/>
            </a:pPr>
            <a:r>
              <a:rPr lang="en-US" sz="1200" i="1" dirty="0"/>
              <a:t>class </a:t>
            </a:r>
            <a:r>
              <a:rPr lang="en-US" sz="1200" i="1" dirty="0" err="1"/>
              <a:t>MyObserver</a:t>
            </a:r>
            <a:r>
              <a:rPr lang="en-US" sz="1200" i="1" dirty="0"/>
              <a:t>&lt;T&gt; : Observer&lt;T&gt; {</a:t>
            </a:r>
          </a:p>
          <a:p>
            <a:pPr marL="0" lvl="0" indent="139700" algn="just">
              <a:spcBef>
                <a:spcPts val="200"/>
              </a:spcBef>
              <a:buNone/>
            </a:pPr>
            <a:r>
              <a:rPr lang="en-US" sz="1200" i="1" dirty="0"/>
              <a:t>    private </a:t>
            </a:r>
            <a:r>
              <a:rPr lang="en-US" sz="1200" i="1" dirty="0" err="1"/>
              <a:t>lateinit</a:t>
            </a:r>
            <a:r>
              <a:rPr lang="en-US" sz="1200" i="1" dirty="0"/>
              <a:t> </a:t>
            </a:r>
            <a:r>
              <a:rPr lang="en-US" sz="1200" i="1" dirty="0" err="1"/>
              <a:t>var</a:t>
            </a:r>
            <a:r>
              <a:rPr lang="en-US" sz="1200" i="1" dirty="0"/>
              <a:t> disposable: Disposable</a:t>
            </a:r>
          </a:p>
          <a:p>
            <a:pPr marL="0" lvl="0" indent="139700" algn="just">
              <a:spcBef>
                <a:spcPts val="200"/>
              </a:spcBef>
              <a:buNone/>
            </a:pPr>
            <a:r>
              <a:rPr lang="en-US" sz="1200" i="1" dirty="0"/>
              <a:t>    override fun </a:t>
            </a:r>
            <a:r>
              <a:rPr lang="en-US" sz="1200" i="1" dirty="0" err="1"/>
              <a:t>onSubscribe</a:t>
            </a:r>
            <a:r>
              <a:rPr lang="en-US" sz="1200" i="1" dirty="0"/>
              <a:t>(disposable: Disposable) {</a:t>
            </a:r>
          </a:p>
          <a:p>
            <a:pPr marL="0" lvl="0" indent="139700" algn="just">
              <a:spcBef>
                <a:spcPts val="200"/>
              </a:spcBef>
              <a:buNone/>
            </a:pPr>
            <a:r>
              <a:rPr lang="en-US" sz="1200" i="1" dirty="0"/>
              <a:t>        </a:t>
            </a:r>
            <a:r>
              <a:rPr lang="en-US" sz="1200" i="1" dirty="0" err="1"/>
              <a:t>this.disposable</a:t>
            </a:r>
            <a:r>
              <a:rPr lang="en-US" sz="1200" i="1" dirty="0"/>
              <a:t> = disposable</a:t>
            </a:r>
          </a:p>
          <a:p>
            <a:pPr marL="0" lvl="0" indent="139700" algn="just">
              <a:spcBef>
                <a:spcPts val="200"/>
              </a:spcBef>
              <a:buNone/>
            </a:pPr>
            <a:r>
              <a:rPr lang="en-US" sz="1200" i="1" dirty="0"/>
              <a:t>    }</a:t>
            </a:r>
          </a:p>
          <a:p>
            <a:pPr marL="0" lvl="0" indent="139700" algn="just">
              <a:spcBef>
                <a:spcPts val="200"/>
              </a:spcBef>
              <a:buNone/>
            </a:pPr>
            <a:r>
              <a:rPr lang="en-US" sz="1200" i="1" dirty="0"/>
              <a:t>    override fun </a:t>
            </a:r>
            <a:r>
              <a:rPr lang="en-US" sz="1200" i="1" dirty="0" err="1"/>
              <a:t>onNext</a:t>
            </a:r>
            <a:r>
              <a:rPr lang="en-US" sz="1200" i="1" dirty="0"/>
              <a:t>(t: T) {</a:t>
            </a:r>
          </a:p>
          <a:p>
            <a:pPr marL="0" lvl="0" indent="139700" algn="just">
              <a:spcBef>
                <a:spcPts val="200"/>
              </a:spcBef>
              <a:buNone/>
            </a:pPr>
            <a:r>
              <a:rPr lang="en-US" sz="1200" i="1" dirty="0"/>
              <a:t>        </a:t>
            </a:r>
            <a:r>
              <a:rPr lang="en-US" sz="1200" i="1" dirty="0" err="1"/>
              <a:t>println</a:t>
            </a:r>
            <a:r>
              <a:rPr lang="en-US" sz="1200" i="1" dirty="0"/>
              <a:t>("Received: $t")</a:t>
            </a:r>
          </a:p>
          <a:p>
            <a:pPr marL="0" lvl="0" indent="139700" algn="just">
              <a:spcBef>
                <a:spcPts val="200"/>
              </a:spcBef>
              <a:buNone/>
            </a:pPr>
            <a:r>
              <a:rPr lang="en-US" sz="1200" i="1" dirty="0"/>
              <a:t>        </a:t>
            </a:r>
            <a:r>
              <a:rPr lang="en-US" sz="1200" i="1" dirty="0" err="1"/>
              <a:t>disposable.dispose</a:t>
            </a:r>
            <a:r>
              <a:rPr lang="en-US" sz="1200" i="1" dirty="0"/>
              <a:t>() // Self dispose</a:t>
            </a:r>
          </a:p>
          <a:p>
            <a:pPr marL="0" lvl="0" indent="139700" algn="just">
              <a:spcBef>
                <a:spcPts val="200"/>
              </a:spcBef>
              <a:buNone/>
            </a:pPr>
            <a:r>
              <a:rPr lang="en-US" sz="1200" i="1" dirty="0"/>
              <a:t>    }</a:t>
            </a:r>
          </a:p>
          <a:p>
            <a:pPr marL="0" lvl="0" indent="139700" algn="just">
              <a:spcBef>
                <a:spcPts val="200"/>
              </a:spcBef>
              <a:buNone/>
            </a:pPr>
            <a:r>
              <a:rPr lang="en-US" sz="1200" i="1" dirty="0"/>
              <a:t>    override fun </a:t>
            </a:r>
            <a:r>
              <a:rPr lang="en-US" sz="1200" i="1" dirty="0" err="1"/>
              <a:t>onError</a:t>
            </a:r>
            <a:r>
              <a:rPr lang="en-US" sz="1200" i="1" dirty="0"/>
              <a:t>(e: </a:t>
            </a:r>
            <a:r>
              <a:rPr lang="en-US" sz="1200" i="1" dirty="0" err="1"/>
              <a:t>Throwable</a:t>
            </a:r>
            <a:r>
              <a:rPr lang="en-US" sz="1200" i="1" dirty="0"/>
              <a:t>) {</a:t>
            </a:r>
          </a:p>
          <a:p>
            <a:pPr marL="0" lvl="0" indent="139700" algn="just">
              <a:spcBef>
                <a:spcPts val="200"/>
              </a:spcBef>
              <a:buNone/>
            </a:pPr>
            <a:r>
              <a:rPr lang="en-US" sz="1200" i="1" dirty="0"/>
              <a:t>        </a:t>
            </a:r>
            <a:r>
              <a:rPr lang="en-US" sz="1200" i="1" dirty="0" err="1"/>
              <a:t>e.printStackTrace</a:t>
            </a:r>
            <a:r>
              <a:rPr lang="en-US" sz="1200" i="1" dirty="0"/>
              <a:t>()</a:t>
            </a:r>
          </a:p>
          <a:p>
            <a:pPr marL="0" lvl="0" indent="139700" algn="just">
              <a:spcBef>
                <a:spcPts val="200"/>
              </a:spcBef>
              <a:buNone/>
            </a:pPr>
            <a:r>
              <a:rPr lang="en-US" sz="1200" i="1" dirty="0"/>
              <a:t>    }</a:t>
            </a:r>
          </a:p>
          <a:p>
            <a:pPr marL="0" lvl="0" indent="139700" algn="just">
              <a:spcBef>
                <a:spcPts val="200"/>
              </a:spcBef>
              <a:buNone/>
            </a:pPr>
            <a:r>
              <a:rPr lang="en-US" sz="1200" i="1" dirty="0"/>
              <a:t>    override fun </a:t>
            </a:r>
            <a:r>
              <a:rPr lang="en-US" sz="1200" i="1" dirty="0" err="1"/>
              <a:t>onComplete</a:t>
            </a:r>
            <a:r>
              <a:rPr lang="en-US" sz="1200" i="1" dirty="0"/>
              <a:t>() {</a:t>
            </a:r>
          </a:p>
          <a:p>
            <a:pPr marL="0" lvl="0" indent="139700" algn="just">
              <a:spcBef>
                <a:spcPts val="200"/>
              </a:spcBef>
              <a:buNone/>
            </a:pPr>
            <a:r>
              <a:rPr lang="en-US" sz="1200" i="1" dirty="0"/>
              <a:t>        </a:t>
            </a:r>
            <a:r>
              <a:rPr lang="en-US" sz="1200" i="1" dirty="0" err="1"/>
              <a:t>println</a:t>
            </a:r>
            <a:r>
              <a:rPr lang="en-US" sz="1200" i="1" dirty="0"/>
              <a:t>("Done !")</a:t>
            </a:r>
          </a:p>
          <a:p>
            <a:pPr marL="0" lvl="0" indent="139700" algn="just">
              <a:spcBef>
                <a:spcPts val="200"/>
              </a:spcBef>
              <a:buNone/>
            </a:pPr>
            <a:r>
              <a:rPr lang="en-US" sz="1200" i="1" dirty="0"/>
              <a:t>    }</a:t>
            </a:r>
          </a:p>
          <a:p>
            <a:pPr marL="0" lvl="0" indent="139700" algn="just">
              <a:spcBef>
                <a:spcPts val="200"/>
              </a:spcBef>
              <a:buNone/>
            </a:pPr>
            <a:r>
              <a:rPr lang="en-US" sz="1200" i="1" dirty="0"/>
              <a:t>}</a:t>
            </a:r>
          </a:p>
          <a:p>
            <a:pPr marL="0" lvl="0" indent="139700" algn="just">
              <a:spcBef>
                <a:spcPts val="200"/>
              </a:spcBef>
              <a:buNone/>
            </a:pPr>
            <a:r>
              <a:rPr lang="en-US" sz="1200" dirty="0"/>
              <a:t>Received: 0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38279" y="0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Disposable  </a:t>
            </a:r>
            <a:r>
              <a:rPr lang="ru-RU" sz="2000" b="1" dirty="0"/>
              <a:t>в наблюдателе</a:t>
            </a: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0238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9574" y="668467"/>
            <a:ext cx="9074426" cy="437796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r>
              <a:rPr lang="ru-RU" sz="1800" dirty="0" err="1"/>
              <a:t>RxJava</a:t>
            </a:r>
            <a:r>
              <a:rPr lang="ru-RU" sz="1800" dirty="0"/>
              <a:t> использует </a:t>
            </a:r>
            <a:r>
              <a:rPr lang="ru-RU" sz="1800" dirty="0" err="1"/>
              <a:t>Schedulers</a:t>
            </a:r>
            <a:r>
              <a:rPr lang="ru-RU" sz="1800" dirty="0"/>
              <a:t> вместе с операторами параллельной </a:t>
            </a:r>
            <a:r>
              <a:rPr lang="ru-RU" sz="1800" dirty="0" err="1"/>
              <a:t>subscribeOn</a:t>
            </a:r>
            <a:r>
              <a:rPr lang="ru-RU" sz="1800" dirty="0"/>
              <a:t>() на </a:t>
            </a:r>
            <a:r>
              <a:rPr lang="ru-RU" sz="1800" dirty="0" err="1"/>
              <a:t>subscribeOn</a:t>
            </a:r>
            <a:r>
              <a:rPr lang="ru-RU" sz="1800" dirty="0"/>
              <a:t>() и </a:t>
            </a:r>
            <a:r>
              <a:rPr lang="ru-RU" sz="1800" dirty="0" err="1"/>
              <a:t>observeOn</a:t>
            </a:r>
            <a:r>
              <a:rPr lang="ru-RU" sz="1800" dirty="0"/>
              <a:t>() </a:t>
            </a:r>
            <a:r>
              <a:rPr lang="ru-RU" sz="1800" dirty="0" smtClean="0"/>
              <a:t>.</a:t>
            </a:r>
          </a:p>
          <a:p>
            <a:r>
              <a:rPr lang="ru-RU" sz="1800" dirty="0" err="1"/>
              <a:t>Schedulers</a:t>
            </a:r>
            <a:r>
              <a:rPr lang="ru-RU" sz="1800" dirty="0"/>
              <a:t> в </a:t>
            </a:r>
            <a:r>
              <a:rPr lang="ru-RU" sz="1800" dirty="0" err="1"/>
              <a:t>RxJava</a:t>
            </a:r>
            <a:r>
              <a:rPr lang="ru-RU" sz="1800" dirty="0"/>
              <a:t> используются для выполнения единицы работы над потоком. </a:t>
            </a:r>
            <a:endParaRPr lang="ru-RU" sz="1800" dirty="0" smtClean="0"/>
          </a:p>
          <a:p>
            <a:r>
              <a:rPr lang="ru-RU" sz="1800" dirty="0" err="1" smtClean="0"/>
              <a:t>Scheduler</a:t>
            </a:r>
            <a:r>
              <a:rPr lang="ru-RU" sz="1800" dirty="0" smtClean="0"/>
              <a:t> </a:t>
            </a:r>
            <a:r>
              <a:rPr lang="ru-RU" sz="1800" dirty="0"/>
              <a:t>предоставляет абстракцию для механизма потоков </a:t>
            </a:r>
            <a:r>
              <a:rPr lang="ru-RU" sz="1800" dirty="0" err="1"/>
              <a:t>Android</a:t>
            </a:r>
            <a:r>
              <a:rPr lang="ru-RU" sz="1800" dirty="0"/>
              <a:t> и </a:t>
            </a:r>
            <a:r>
              <a:rPr lang="ru-RU" sz="1800" dirty="0" err="1"/>
              <a:t>Java</a:t>
            </a:r>
            <a:r>
              <a:rPr lang="ru-RU" sz="1800" dirty="0"/>
              <a:t>. </a:t>
            </a:r>
            <a:endParaRPr lang="ru-RU" sz="1800" dirty="0" smtClean="0"/>
          </a:p>
          <a:p>
            <a:r>
              <a:rPr lang="ru-RU" sz="1800" dirty="0" smtClean="0"/>
              <a:t>Если запустить </a:t>
            </a:r>
            <a:r>
              <a:rPr lang="ru-RU" sz="1800" dirty="0"/>
              <a:t>задачу и </a:t>
            </a:r>
            <a:r>
              <a:rPr lang="ru-RU" sz="1800" dirty="0" smtClean="0"/>
              <a:t>использовать </a:t>
            </a:r>
            <a:r>
              <a:rPr lang="ru-RU" sz="1800" dirty="0" err="1"/>
              <a:t>Scheduler</a:t>
            </a:r>
            <a:r>
              <a:rPr lang="ru-RU" sz="1800" dirty="0"/>
              <a:t> для ее выполнения, </a:t>
            </a:r>
            <a:r>
              <a:rPr lang="ru-RU" sz="1800" dirty="0" err="1"/>
              <a:t>Scheduler</a:t>
            </a:r>
            <a:r>
              <a:rPr lang="ru-RU" sz="1800" dirty="0"/>
              <a:t> переходит в свой пул потоков (набор потоков, готовых к использованию), а затем запускает задачу в доступном потоке.</a:t>
            </a:r>
          </a:p>
          <a:p>
            <a:pPr marL="114300" indent="0">
              <a:buNone/>
            </a:pPr>
            <a:endParaRPr lang="ru-RU" sz="1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-49567" y="189325"/>
            <a:ext cx="5804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/>
              <a:t>Распараллеливание потоков</a:t>
            </a:r>
            <a:r>
              <a:rPr lang="en-US" sz="1800" b="1" dirty="0"/>
              <a:t> (Schedulers)</a:t>
            </a:r>
            <a:endParaRPr lang="ru-RU" sz="18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05315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0" y="558657"/>
            <a:ext cx="9074426" cy="437796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lvl="0"/>
            <a:r>
              <a:rPr lang="ru-RU" sz="1800" dirty="0" err="1"/>
              <a:t>Schedulers.immediate</a:t>
            </a:r>
            <a:r>
              <a:rPr lang="ru-RU" sz="1800" dirty="0"/>
              <a:t>() : возвращает </a:t>
            </a:r>
            <a:r>
              <a:rPr lang="ru-RU" sz="1800" dirty="0" err="1"/>
              <a:t>Scheduler</a:t>
            </a:r>
            <a:r>
              <a:rPr lang="ru-RU" sz="1800" dirty="0"/>
              <a:t> который мгновенно выполняет работу в текущем потоке. </a:t>
            </a:r>
            <a:endParaRPr lang="ru-RU" sz="1800" dirty="0" smtClean="0"/>
          </a:p>
          <a:p>
            <a:pPr lvl="0"/>
            <a:r>
              <a:rPr lang="ru-RU" sz="1800" dirty="0" err="1" smtClean="0"/>
              <a:t>Schedulers.trampoline</a:t>
            </a:r>
            <a:r>
              <a:rPr lang="ru-RU" sz="1800" dirty="0"/>
              <a:t>() : планирование задач в текущем потоке. </a:t>
            </a:r>
            <a:endParaRPr lang="ru-RU" sz="1800" dirty="0" smtClean="0"/>
          </a:p>
          <a:p>
            <a:pPr lvl="0"/>
            <a:r>
              <a:rPr lang="ru-RU" sz="1800" dirty="0" err="1" smtClean="0"/>
              <a:t>Schedulers.newThread</a:t>
            </a:r>
            <a:r>
              <a:rPr lang="ru-RU" sz="1800" dirty="0"/>
              <a:t>() : запускает новый поток и возвращает </a:t>
            </a:r>
            <a:r>
              <a:rPr lang="ru-RU" sz="1800" dirty="0" err="1"/>
              <a:t>Scheduler</a:t>
            </a:r>
            <a:r>
              <a:rPr lang="ru-RU" sz="1800" dirty="0"/>
              <a:t> для выполнения задачи в новом потоке для каждого </a:t>
            </a:r>
            <a:r>
              <a:rPr lang="ru-RU" sz="1800" dirty="0" err="1"/>
              <a:t>Observer</a:t>
            </a:r>
            <a:r>
              <a:rPr lang="ru-RU" sz="1800" dirty="0"/>
              <a:t> . </a:t>
            </a:r>
            <a:endParaRPr lang="ru-RU" sz="1800" dirty="0" smtClean="0"/>
          </a:p>
          <a:p>
            <a:pPr lvl="0"/>
            <a:r>
              <a:rPr lang="ru-RU" sz="1800" dirty="0" err="1" smtClean="0"/>
              <a:t>Schedulers.computation</a:t>
            </a:r>
            <a:r>
              <a:rPr lang="ru-RU" sz="1800" dirty="0"/>
              <a:t>() : </a:t>
            </a:r>
            <a:r>
              <a:rPr lang="ru-RU" sz="1800" dirty="0" smtClean="0"/>
              <a:t>предназначен </a:t>
            </a:r>
            <a:r>
              <a:rPr lang="ru-RU" sz="1800" dirty="0"/>
              <a:t>для вычислительно-интенсивной </a:t>
            </a:r>
            <a:r>
              <a:rPr lang="ru-RU" sz="1800" dirty="0" smtClean="0"/>
              <a:t>работы</a:t>
            </a:r>
          </a:p>
          <a:p>
            <a:pPr lvl="0"/>
            <a:r>
              <a:rPr lang="ru-RU" sz="1800" dirty="0" smtClean="0"/>
              <a:t>Schedulers.io</a:t>
            </a:r>
            <a:r>
              <a:rPr lang="ru-RU" sz="1800" dirty="0"/>
              <a:t>() : создает и возвращает </a:t>
            </a:r>
            <a:r>
              <a:rPr lang="ru-RU" sz="1800" dirty="0" err="1"/>
              <a:t>Scheduler</a:t>
            </a:r>
            <a:r>
              <a:rPr lang="ru-RU" sz="1800" dirty="0"/>
              <a:t> предназначенный для работы, связанной с </a:t>
            </a:r>
            <a:r>
              <a:rPr lang="ru-RU" sz="1800" dirty="0" smtClean="0"/>
              <a:t>вводом-выводом.</a:t>
            </a:r>
          </a:p>
          <a:p>
            <a:pPr lvl="0"/>
            <a:r>
              <a:rPr lang="ru-RU" sz="1800" dirty="0" err="1" smtClean="0"/>
              <a:t>Schedulers.single</a:t>
            </a:r>
            <a:r>
              <a:rPr lang="ru-RU" sz="1800" dirty="0"/>
              <a:t>() : создает и возвращает </a:t>
            </a:r>
            <a:r>
              <a:rPr lang="ru-RU" sz="1800" dirty="0" err="1"/>
              <a:t>Scheduler</a:t>
            </a:r>
            <a:r>
              <a:rPr lang="ru-RU" sz="1800" dirty="0"/>
              <a:t> и выполняет несколько задач последовательно в одном потоке.</a:t>
            </a:r>
          </a:p>
          <a:p>
            <a:pPr lvl="0"/>
            <a:r>
              <a:rPr lang="ru-RU" sz="1800" dirty="0" err="1"/>
              <a:t>Schedulers.from</a:t>
            </a:r>
            <a:r>
              <a:rPr lang="ru-RU" sz="1800" dirty="0"/>
              <a:t>(</a:t>
            </a:r>
            <a:r>
              <a:rPr lang="ru-RU" sz="1800" dirty="0" err="1"/>
              <a:t>Executor</a:t>
            </a:r>
            <a:r>
              <a:rPr lang="ru-RU" sz="1800" dirty="0"/>
              <a:t> </a:t>
            </a:r>
            <a:r>
              <a:rPr lang="ru-RU" sz="1800" dirty="0" err="1"/>
              <a:t>executor</a:t>
            </a:r>
            <a:r>
              <a:rPr lang="ru-RU" sz="1800" dirty="0"/>
              <a:t>) : это создаст </a:t>
            </a:r>
            <a:r>
              <a:rPr lang="ru-RU" sz="1800" dirty="0" err="1"/>
              <a:t>Scheduler</a:t>
            </a:r>
            <a:r>
              <a:rPr lang="ru-RU" sz="1800" dirty="0"/>
              <a:t> который будет выполнять задачу или единицу работы с данным </a:t>
            </a:r>
            <a:r>
              <a:rPr lang="ru-RU" sz="1800" dirty="0" err="1"/>
              <a:t>Executor</a:t>
            </a:r>
            <a:r>
              <a:rPr lang="ru-RU" sz="1800" dirty="0"/>
              <a:t> .</a:t>
            </a:r>
          </a:p>
          <a:p>
            <a:pPr lvl="0"/>
            <a:r>
              <a:rPr lang="ru-RU" sz="1800" dirty="0" err="1"/>
              <a:t>AndroidSchedulers.mainThread</a:t>
            </a:r>
            <a:r>
              <a:rPr lang="ru-RU" sz="1800" dirty="0"/>
              <a:t>() : это создаст </a:t>
            </a:r>
            <a:r>
              <a:rPr lang="ru-RU" sz="1800" dirty="0" err="1"/>
              <a:t>Scheduler</a:t>
            </a:r>
            <a:r>
              <a:rPr lang="ru-RU" sz="1800" dirty="0"/>
              <a:t> который выполняет задачу в главном потоке приложения </a:t>
            </a:r>
            <a:r>
              <a:rPr lang="ru-RU" sz="1800" dirty="0" err="1"/>
              <a:t>Android</a:t>
            </a:r>
            <a:r>
              <a:rPr lang="ru-RU" sz="1800" dirty="0"/>
              <a:t>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-49567" y="189325"/>
            <a:ext cx="5804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/>
              <a:t>Типы планировщиков</a:t>
            </a:r>
            <a:endParaRPr lang="ru-RU" sz="1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8573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0" y="369332"/>
            <a:ext cx="9074426" cy="437796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114300" lvl="0" indent="0">
              <a:buNone/>
            </a:pPr>
            <a:r>
              <a:rPr lang="en-US" sz="1400" i="1" dirty="0"/>
              <a:t>public class </a:t>
            </a:r>
            <a:r>
              <a:rPr lang="en-US" sz="1400" i="1" dirty="0" err="1"/>
              <a:t>MainActivity</a:t>
            </a:r>
            <a:r>
              <a:rPr lang="en-US" sz="1400" i="1" dirty="0"/>
              <a:t> extends </a:t>
            </a:r>
            <a:r>
              <a:rPr lang="en-US" sz="1400" i="1" dirty="0" err="1"/>
              <a:t>AppCompatActivity</a:t>
            </a:r>
            <a:r>
              <a:rPr lang="en-US" sz="1400" i="1" dirty="0"/>
              <a:t> {</a:t>
            </a:r>
          </a:p>
          <a:p>
            <a:pPr marL="114300" lvl="0" indent="0">
              <a:buNone/>
            </a:pPr>
            <a:r>
              <a:rPr lang="en-US" sz="1400" i="1" dirty="0"/>
              <a:t>    private static final String[] STATES = { </a:t>
            </a:r>
            <a:r>
              <a:rPr lang="en-US" sz="1400" i="1" dirty="0" smtClean="0"/>
              <a:t>«</a:t>
            </a:r>
            <a:r>
              <a:rPr lang="ru-RU" sz="1400" i="1" dirty="0" smtClean="0"/>
              <a:t>Москва</a:t>
            </a:r>
            <a:r>
              <a:rPr lang="en-US" sz="1400" i="1" dirty="0" smtClean="0"/>
              <a:t>», «</a:t>
            </a:r>
            <a:r>
              <a:rPr lang="ru-RU" sz="1400" i="1" dirty="0" smtClean="0"/>
              <a:t>Ярославль</a:t>
            </a:r>
            <a:r>
              <a:rPr lang="en-US" sz="1400" i="1" dirty="0" smtClean="0"/>
              <a:t>», «</a:t>
            </a:r>
            <a:r>
              <a:rPr lang="ru-RU" sz="1400" i="1" dirty="0" smtClean="0"/>
              <a:t>Пушкино</a:t>
            </a:r>
            <a:r>
              <a:rPr lang="en-US" sz="1400" i="1" dirty="0" smtClean="0"/>
              <a:t>»};</a:t>
            </a:r>
            <a:endParaRPr lang="en-US" sz="1400" i="1" dirty="0"/>
          </a:p>
          <a:p>
            <a:pPr marL="114300" lvl="0" indent="0">
              <a:buNone/>
            </a:pPr>
            <a:r>
              <a:rPr lang="en-US" sz="1400" i="1" dirty="0"/>
              <a:t>    private Disposable </a:t>
            </a:r>
            <a:r>
              <a:rPr lang="en-US" sz="1400" i="1" dirty="0" err="1"/>
              <a:t>mDisposable</a:t>
            </a:r>
            <a:r>
              <a:rPr lang="en-US" sz="1400" i="1" dirty="0"/>
              <a:t> = null;</a:t>
            </a:r>
          </a:p>
          <a:p>
            <a:pPr marL="114300" lvl="0" indent="0">
              <a:buNone/>
            </a:pPr>
            <a:r>
              <a:rPr lang="ru-RU" sz="1400" i="1" dirty="0" smtClean="0"/>
              <a:t>   </a:t>
            </a:r>
            <a:r>
              <a:rPr lang="en-US" sz="1400" i="1" dirty="0" smtClean="0"/>
              <a:t>protected </a:t>
            </a:r>
            <a:r>
              <a:rPr lang="en-US" sz="1400" i="1" dirty="0"/>
              <a:t>void </a:t>
            </a:r>
            <a:r>
              <a:rPr lang="en-US" sz="1400" i="1" dirty="0" err="1"/>
              <a:t>onCreate</a:t>
            </a:r>
            <a:r>
              <a:rPr lang="en-US" sz="1400" i="1" dirty="0"/>
              <a:t>(Bundle </a:t>
            </a:r>
            <a:r>
              <a:rPr lang="en-US" sz="1400" i="1" dirty="0" err="1"/>
              <a:t>savedInstanceState</a:t>
            </a:r>
            <a:r>
              <a:rPr lang="en-US" sz="1400" i="1" dirty="0"/>
              <a:t>) {</a:t>
            </a:r>
          </a:p>
          <a:p>
            <a:pPr marL="114300" lvl="0" indent="0">
              <a:buNone/>
            </a:pPr>
            <a:r>
              <a:rPr lang="en-US" sz="1400" i="1" dirty="0"/>
              <a:t>        </a:t>
            </a:r>
            <a:r>
              <a:rPr lang="en-US" sz="1400" i="1" dirty="0" err="1"/>
              <a:t>super.onCreate</a:t>
            </a:r>
            <a:r>
              <a:rPr lang="en-US" sz="1400" i="1" dirty="0"/>
              <a:t>(</a:t>
            </a:r>
            <a:r>
              <a:rPr lang="en-US" sz="1400" i="1" dirty="0" err="1"/>
              <a:t>savedInstanceState</a:t>
            </a:r>
            <a:r>
              <a:rPr lang="en-US" sz="1400" i="1" dirty="0"/>
              <a:t>);</a:t>
            </a:r>
          </a:p>
          <a:p>
            <a:pPr marL="114300" lvl="0" indent="0">
              <a:buNone/>
            </a:pPr>
            <a:r>
              <a:rPr lang="en-US" sz="1400" i="1" dirty="0"/>
              <a:t>        </a:t>
            </a:r>
            <a:r>
              <a:rPr lang="en-US" sz="1400" i="1" dirty="0" err="1"/>
              <a:t>setContentView</a:t>
            </a:r>
            <a:r>
              <a:rPr lang="en-US" sz="1400" i="1" dirty="0"/>
              <a:t>(</a:t>
            </a:r>
            <a:r>
              <a:rPr lang="en-US" sz="1400" i="1" dirty="0" err="1"/>
              <a:t>R.layout.activity_main</a:t>
            </a:r>
            <a:r>
              <a:rPr lang="en-US" sz="1400" i="1" dirty="0"/>
              <a:t>);</a:t>
            </a:r>
          </a:p>
          <a:p>
            <a:pPr marL="114300" lvl="0" indent="0">
              <a:buNone/>
            </a:pPr>
            <a:r>
              <a:rPr lang="en-US" sz="1400" i="1" dirty="0"/>
              <a:t>        Observable&lt;String&gt; observable = </a:t>
            </a:r>
            <a:r>
              <a:rPr lang="en-US" sz="1400" i="1" dirty="0" err="1"/>
              <a:t>Observable.create</a:t>
            </a:r>
            <a:r>
              <a:rPr lang="en-US" sz="1400" i="1" dirty="0"/>
              <a:t>(</a:t>
            </a:r>
            <a:r>
              <a:rPr lang="en-US" sz="1400" i="1" dirty="0" err="1"/>
              <a:t>dataSource</a:t>
            </a:r>
            <a:r>
              <a:rPr lang="en-US" sz="1400" i="1" dirty="0" smtClean="0"/>
              <a:t>()).</a:t>
            </a:r>
            <a:r>
              <a:rPr lang="en-US" sz="1400" i="1" dirty="0" err="1"/>
              <a:t>subscribeOn</a:t>
            </a:r>
            <a:r>
              <a:rPr lang="en-US" sz="1400" i="1" dirty="0"/>
              <a:t>(</a:t>
            </a:r>
            <a:r>
              <a:rPr lang="en-US" sz="1400" i="1" dirty="0" err="1"/>
              <a:t>Schedulers.newThread</a:t>
            </a:r>
            <a:r>
              <a:rPr lang="en-US" sz="1400" i="1" dirty="0"/>
              <a:t>())</a:t>
            </a:r>
          </a:p>
          <a:p>
            <a:pPr marL="114300" lvl="0" indent="0">
              <a:buNone/>
            </a:pPr>
            <a:r>
              <a:rPr lang="en-US" sz="1400" i="1" dirty="0"/>
              <a:t>                .</a:t>
            </a:r>
            <a:r>
              <a:rPr lang="en-US" sz="1400" i="1" dirty="0" err="1"/>
              <a:t>doOnComplete</a:t>
            </a:r>
            <a:r>
              <a:rPr lang="en-US" sz="1400" i="1" dirty="0"/>
              <a:t>(() -&gt; </a:t>
            </a:r>
            <a:r>
              <a:rPr lang="en-US" sz="1400" i="1" dirty="0" err="1"/>
              <a:t>Log.d</a:t>
            </a:r>
            <a:r>
              <a:rPr lang="en-US" sz="1400" i="1" dirty="0"/>
              <a:t>(«</a:t>
            </a:r>
            <a:r>
              <a:rPr lang="en-US" sz="1400" i="1" dirty="0" err="1"/>
              <a:t>MainActivity</a:t>
            </a:r>
            <a:r>
              <a:rPr lang="en-US" sz="1400" i="1" dirty="0"/>
              <a:t>», «Complete»));</a:t>
            </a:r>
          </a:p>
          <a:p>
            <a:pPr marL="114300" lvl="0" indent="0">
              <a:buNone/>
            </a:pPr>
            <a:r>
              <a:rPr lang="en-US" sz="1400" i="1" dirty="0"/>
              <a:t>        </a:t>
            </a:r>
            <a:r>
              <a:rPr lang="ru-RU" sz="1400" i="1" dirty="0" smtClean="0"/>
              <a:t>     </a:t>
            </a:r>
            <a:r>
              <a:rPr lang="en-US" sz="1400" i="1" dirty="0" err="1" smtClean="0"/>
              <a:t>mDisposable</a:t>
            </a:r>
            <a:r>
              <a:rPr lang="en-US" sz="1400" i="1" dirty="0" smtClean="0"/>
              <a:t> </a:t>
            </a:r>
            <a:r>
              <a:rPr lang="en-US" sz="1400" i="1" dirty="0"/>
              <a:t>= </a:t>
            </a:r>
            <a:r>
              <a:rPr lang="en-US" sz="1400" i="1" dirty="0" err="1"/>
              <a:t>observable.subscribe</a:t>
            </a:r>
            <a:r>
              <a:rPr lang="en-US" sz="1400" i="1" dirty="0"/>
              <a:t>(s -&gt; </a:t>
            </a:r>
            <a:r>
              <a:rPr lang="en-US" sz="1400" i="1" dirty="0" smtClean="0"/>
              <a:t>{</a:t>
            </a:r>
          </a:p>
          <a:p>
            <a:pPr marL="114300" lvl="0" indent="0">
              <a:buNone/>
            </a:pPr>
            <a:r>
              <a:rPr lang="en-US" sz="1400" i="1" dirty="0" smtClean="0"/>
              <a:t>            </a:t>
            </a:r>
            <a:r>
              <a:rPr lang="en-US" sz="1400" i="1" dirty="0" err="1" smtClean="0"/>
              <a:t>Log.d</a:t>
            </a:r>
            <a:r>
              <a:rPr lang="en-US" sz="1400" i="1" dirty="0" smtClean="0"/>
              <a:t>(«</a:t>
            </a:r>
            <a:r>
              <a:rPr lang="en-US" sz="1400" i="1" dirty="0" err="1" smtClean="0"/>
              <a:t>MainActivity</a:t>
            </a:r>
            <a:r>
              <a:rPr lang="en-US" sz="1400" i="1" dirty="0" smtClean="0"/>
              <a:t>», «received » +s + » on thread » + </a:t>
            </a:r>
            <a:r>
              <a:rPr lang="en-US" sz="1400" i="1" dirty="0" err="1" smtClean="0"/>
              <a:t>Thread.currentThread</a:t>
            </a:r>
            <a:r>
              <a:rPr lang="en-US" sz="1400" i="1" dirty="0" smtClean="0"/>
              <a:t>().</a:t>
            </a:r>
            <a:r>
              <a:rPr lang="en-US" sz="1400" i="1" dirty="0" err="1" smtClean="0"/>
              <a:t>getName</a:t>
            </a:r>
            <a:r>
              <a:rPr lang="en-US" sz="1400" i="1" dirty="0" smtClean="0"/>
              <a:t>());  }); </a:t>
            </a:r>
            <a:r>
              <a:rPr lang="en-US" sz="1400" i="1" dirty="0"/>
              <a:t>}</a:t>
            </a:r>
          </a:p>
          <a:p>
            <a:pPr marL="114300" lvl="0" indent="0">
              <a:buNone/>
            </a:pPr>
            <a:r>
              <a:rPr lang="en-US" sz="1400" i="1" dirty="0"/>
              <a:t>    private </a:t>
            </a:r>
            <a:r>
              <a:rPr lang="en-US" sz="1400" i="1" dirty="0" err="1"/>
              <a:t>ObservableOnSubscribe</a:t>
            </a:r>
            <a:r>
              <a:rPr lang="en-US" sz="1400" i="1" dirty="0"/>
              <a:t>&lt;String&gt; </a:t>
            </a:r>
            <a:r>
              <a:rPr lang="en-US" sz="1400" i="1" dirty="0" err="1"/>
              <a:t>dataSource</a:t>
            </a:r>
            <a:r>
              <a:rPr lang="en-US" sz="1400" i="1" dirty="0"/>
              <a:t>() {</a:t>
            </a:r>
          </a:p>
          <a:p>
            <a:pPr marL="114300" lvl="0" indent="0">
              <a:buNone/>
            </a:pPr>
            <a:r>
              <a:rPr lang="en-US" sz="1400" i="1" dirty="0"/>
              <a:t>       return(emitter -&gt; </a:t>
            </a:r>
            <a:r>
              <a:rPr lang="en-US" sz="1400" i="1" dirty="0" smtClean="0"/>
              <a:t>{   </a:t>
            </a:r>
            <a:r>
              <a:rPr lang="en-US" sz="1400" i="1" dirty="0"/>
              <a:t>for(String state : STATES) {</a:t>
            </a:r>
          </a:p>
          <a:p>
            <a:pPr marL="114300" lvl="0" indent="0">
              <a:buNone/>
            </a:pPr>
            <a:r>
              <a:rPr lang="en-US" sz="1400" i="1" dirty="0"/>
              <a:t>                </a:t>
            </a:r>
            <a:r>
              <a:rPr lang="en-US" sz="1400" i="1" dirty="0" err="1"/>
              <a:t>emitter.onNext</a:t>
            </a:r>
            <a:r>
              <a:rPr lang="en-US" sz="1400" i="1" dirty="0"/>
              <a:t>(state);</a:t>
            </a:r>
          </a:p>
          <a:p>
            <a:pPr marL="114300" lvl="0" indent="0">
              <a:buNone/>
            </a:pPr>
            <a:r>
              <a:rPr lang="en-US" sz="1400" i="1" dirty="0"/>
              <a:t>                </a:t>
            </a:r>
            <a:r>
              <a:rPr lang="en-US" sz="1400" i="1" dirty="0" err="1"/>
              <a:t>Log.d</a:t>
            </a:r>
            <a:r>
              <a:rPr lang="en-US" sz="1400" i="1" dirty="0"/>
              <a:t>(«</a:t>
            </a:r>
            <a:r>
              <a:rPr lang="en-US" sz="1400" i="1" dirty="0" err="1"/>
              <a:t>MainActivity</a:t>
            </a:r>
            <a:r>
              <a:rPr lang="en-US" sz="1400" i="1" dirty="0"/>
              <a:t>», «emitting » + state + » on thread » + </a:t>
            </a:r>
            <a:r>
              <a:rPr lang="en-US" sz="1400" i="1" dirty="0" err="1"/>
              <a:t>Thread.currentThread</a:t>
            </a:r>
            <a:r>
              <a:rPr lang="en-US" sz="1400" i="1" dirty="0"/>
              <a:t>().</a:t>
            </a:r>
            <a:r>
              <a:rPr lang="en-US" sz="1400" i="1" dirty="0" err="1"/>
              <a:t>getName</a:t>
            </a:r>
            <a:r>
              <a:rPr lang="en-US" sz="1400" i="1" dirty="0"/>
              <a:t>());</a:t>
            </a:r>
          </a:p>
          <a:p>
            <a:pPr marL="114300" lvl="0" indent="0">
              <a:buNone/>
            </a:pPr>
            <a:r>
              <a:rPr lang="en-US" sz="1400" i="1" dirty="0"/>
              <a:t>                </a:t>
            </a:r>
            <a:r>
              <a:rPr lang="en-US" sz="1400" i="1" dirty="0" err="1"/>
              <a:t>Thread.sleep</a:t>
            </a:r>
            <a:r>
              <a:rPr lang="en-US" sz="1400" i="1" dirty="0"/>
              <a:t>(600</a:t>
            </a:r>
            <a:r>
              <a:rPr lang="en-US" sz="1400" i="1" dirty="0" smtClean="0"/>
              <a:t>); } </a:t>
            </a:r>
            <a:r>
              <a:rPr lang="en-US" sz="1400" i="1" dirty="0" err="1"/>
              <a:t>emitter.onComplete</a:t>
            </a:r>
            <a:r>
              <a:rPr lang="en-US" sz="1400" i="1" dirty="0" smtClean="0"/>
              <a:t>(); </a:t>
            </a:r>
            <a:r>
              <a:rPr lang="en-US" sz="1400" i="1" dirty="0"/>
              <a:t>});</a:t>
            </a:r>
          </a:p>
          <a:p>
            <a:pPr marL="114300" lvl="0" indent="0">
              <a:buNone/>
            </a:pPr>
            <a:r>
              <a:rPr lang="en-US" sz="1400" i="1" dirty="0"/>
              <a:t>    }</a:t>
            </a:r>
          </a:p>
          <a:p>
            <a:pPr marL="114300" lvl="0" indent="0">
              <a:buNone/>
            </a:pPr>
            <a:r>
              <a:rPr lang="ru-RU" sz="1400" i="1" dirty="0" smtClean="0"/>
              <a:t>    </a:t>
            </a:r>
            <a:r>
              <a:rPr lang="en-US" sz="1400" i="1" dirty="0" smtClean="0"/>
              <a:t>protected </a:t>
            </a:r>
            <a:r>
              <a:rPr lang="en-US" sz="1400" i="1" dirty="0"/>
              <a:t>void </a:t>
            </a:r>
            <a:r>
              <a:rPr lang="en-US" sz="1400" i="1" dirty="0" err="1"/>
              <a:t>onDestroy</a:t>
            </a:r>
            <a:r>
              <a:rPr lang="en-US" sz="1400" i="1" dirty="0"/>
              <a:t>() {</a:t>
            </a:r>
          </a:p>
          <a:p>
            <a:pPr marL="114300" lvl="0" indent="0">
              <a:buNone/>
            </a:pPr>
            <a:r>
              <a:rPr lang="en-US" sz="1400" i="1" dirty="0"/>
              <a:t>        if (</a:t>
            </a:r>
            <a:r>
              <a:rPr lang="en-US" sz="1400" i="1" dirty="0" err="1"/>
              <a:t>mDisposable</a:t>
            </a:r>
            <a:r>
              <a:rPr lang="en-US" sz="1400" i="1" dirty="0"/>
              <a:t> != null &amp;&amp; !</a:t>
            </a:r>
            <a:r>
              <a:rPr lang="en-US" sz="1400" i="1" dirty="0" err="1"/>
              <a:t>mDisposable.isDisposed</a:t>
            </a:r>
            <a:r>
              <a:rPr lang="en-US" sz="1400" i="1" dirty="0"/>
              <a:t>()) {</a:t>
            </a:r>
          </a:p>
          <a:p>
            <a:pPr marL="114300" lvl="0" indent="0">
              <a:buNone/>
            </a:pPr>
            <a:r>
              <a:rPr lang="en-US" sz="1400" i="1" dirty="0"/>
              <a:t>            </a:t>
            </a:r>
            <a:r>
              <a:rPr lang="en-US" sz="1400" i="1" dirty="0" err="1"/>
              <a:t>mDisposable.dispose</a:t>
            </a:r>
            <a:r>
              <a:rPr lang="en-US" sz="1400" i="1" dirty="0" smtClean="0"/>
              <a:t>();  } </a:t>
            </a:r>
            <a:r>
              <a:rPr lang="en-US" sz="1400" i="1" dirty="0" err="1"/>
              <a:t>super.onDestroy</a:t>
            </a:r>
            <a:r>
              <a:rPr lang="en-US" sz="1400" i="1" dirty="0" smtClean="0"/>
              <a:t>();  }}</a:t>
            </a:r>
            <a:endParaRPr lang="en-US" sz="1400" i="1" dirty="0"/>
          </a:p>
          <a:p>
            <a:pPr marL="114300" lvl="0" indent="0">
              <a:buNone/>
            </a:pPr>
            <a:endParaRPr lang="ru-RU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5804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/>
              <a:t>Оператор </a:t>
            </a:r>
            <a:r>
              <a:rPr lang="ru-RU" sz="1800" b="1" dirty="0" err="1"/>
              <a:t>subscribeOn</a:t>
            </a:r>
            <a:r>
              <a:rPr lang="ru-RU" sz="1800" b="1" dirty="0"/>
              <a:t>()</a:t>
            </a:r>
            <a:endParaRPr lang="ru-RU" sz="1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92285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5804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/>
              <a:t>Оператор </a:t>
            </a:r>
            <a:r>
              <a:rPr lang="ru-RU" sz="1800" b="1" dirty="0" err="1"/>
              <a:t>subscribeOn</a:t>
            </a:r>
            <a:r>
              <a:rPr lang="ru-RU" sz="1800" b="1" dirty="0"/>
              <a:t>()</a:t>
            </a:r>
            <a:endParaRPr lang="ru-RU" sz="1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lang="ru"/>
          </a:p>
        </p:txBody>
      </p:sp>
      <p:pic>
        <p:nvPicPr>
          <p:cNvPr id="6" name="Рисунок 5" descr="Результат в Android Studio logcat, показывающий журналы выполнения в одном потоке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66" y="627793"/>
            <a:ext cx="8208134" cy="38646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37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5804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/>
              <a:t>Оператор </a:t>
            </a:r>
            <a:r>
              <a:rPr lang="ru-RU" sz="1800" b="1" dirty="0" err="1"/>
              <a:t>subscribeOn</a:t>
            </a:r>
            <a:r>
              <a:rPr lang="ru-RU" sz="1800" b="1" dirty="0"/>
              <a:t>()</a:t>
            </a:r>
            <a:endParaRPr lang="ru-RU" sz="1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lang="ru"/>
          </a:p>
        </p:txBody>
      </p:sp>
      <p:pic>
        <p:nvPicPr>
          <p:cNvPr id="5" name="Рисунок 4" descr="Android Studio Logcat показывает журналы выполнения в главном потоке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79" y="607916"/>
            <a:ext cx="7770812" cy="23042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329579" y="2912166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 err="1">
                <a:latin typeface="+mn-lt"/>
              </a:rPr>
              <a:t>Observable.create</a:t>
            </a:r>
            <a:r>
              <a:rPr lang="ru-RU" i="1" dirty="0">
                <a:latin typeface="+mn-lt"/>
              </a:rPr>
              <a:t>(</a:t>
            </a:r>
            <a:r>
              <a:rPr lang="ru-RU" i="1" dirty="0" err="1">
                <a:latin typeface="+mn-lt"/>
              </a:rPr>
              <a:t>dataSource</a:t>
            </a:r>
            <a:r>
              <a:rPr lang="ru-RU" i="1" dirty="0">
                <a:latin typeface="+mn-lt"/>
              </a:rPr>
              <a:t>())</a:t>
            </a:r>
          </a:p>
          <a:p>
            <a:r>
              <a:rPr lang="ru-RU" i="1" dirty="0">
                <a:latin typeface="+mn-lt"/>
              </a:rPr>
              <a:t>               </a:t>
            </a:r>
            <a:r>
              <a:rPr lang="en-US" i="1" dirty="0">
                <a:latin typeface="+mn-lt"/>
              </a:rPr>
              <a:t>.</a:t>
            </a:r>
            <a:r>
              <a:rPr lang="en-US" i="1" dirty="0" err="1">
                <a:latin typeface="+mn-lt"/>
              </a:rPr>
              <a:t>subscribeOn</a:t>
            </a:r>
            <a:r>
              <a:rPr lang="en-US" i="1" dirty="0">
                <a:latin typeface="+mn-lt"/>
              </a:rPr>
              <a:t>(</a:t>
            </a:r>
            <a:r>
              <a:rPr lang="en-US" i="1" dirty="0" err="1">
                <a:latin typeface="+mn-lt"/>
              </a:rPr>
              <a:t>Schedulers.computation</a:t>
            </a:r>
            <a:r>
              <a:rPr lang="en-US" i="1" dirty="0">
                <a:latin typeface="+mn-lt"/>
              </a:rPr>
              <a:t>()) // this has effect</a:t>
            </a:r>
            <a:endParaRPr lang="ru-RU" i="1" dirty="0">
              <a:latin typeface="+mn-lt"/>
            </a:endParaRPr>
          </a:p>
          <a:p>
            <a:r>
              <a:rPr lang="en-US" i="1" dirty="0">
                <a:latin typeface="+mn-lt"/>
              </a:rPr>
              <a:t>               .</a:t>
            </a:r>
            <a:r>
              <a:rPr lang="en-US" i="1" dirty="0" err="1">
                <a:latin typeface="+mn-lt"/>
              </a:rPr>
              <a:t>subscribeOn</a:t>
            </a:r>
            <a:r>
              <a:rPr lang="en-US" i="1" dirty="0">
                <a:latin typeface="+mn-lt"/>
              </a:rPr>
              <a:t>(Schedulers.io()) // has no effect</a:t>
            </a:r>
            <a:endParaRPr lang="ru-RU" i="1" dirty="0">
              <a:latin typeface="+mn-lt"/>
            </a:endParaRPr>
          </a:p>
          <a:p>
            <a:r>
              <a:rPr lang="en-US" i="1" dirty="0">
                <a:latin typeface="+mn-lt"/>
              </a:rPr>
              <a:t>               .</a:t>
            </a:r>
            <a:r>
              <a:rPr lang="en-US" i="1" dirty="0" err="1">
                <a:latin typeface="+mn-lt"/>
              </a:rPr>
              <a:t>doOnNext</a:t>
            </a:r>
            <a:r>
              <a:rPr lang="en-US" i="1" dirty="0">
                <a:latin typeface="+mn-lt"/>
              </a:rPr>
              <a:t>(s -&gt; {</a:t>
            </a:r>
            <a:endParaRPr lang="ru-RU" i="1" dirty="0">
              <a:latin typeface="+mn-lt"/>
            </a:endParaRPr>
          </a:p>
          <a:p>
            <a:r>
              <a:rPr lang="en-US" i="1" dirty="0">
                <a:latin typeface="+mn-lt"/>
              </a:rPr>
              <a:t>                   </a:t>
            </a:r>
            <a:r>
              <a:rPr lang="en-US" i="1" dirty="0" err="1">
                <a:latin typeface="+mn-lt"/>
              </a:rPr>
              <a:t>saveToCache</a:t>
            </a:r>
            <a:r>
              <a:rPr lang="en-US" i="1" dirty="0">
                <a:latin typeface="+mn-lt"/>
              </a:rPr>
              <a:t>(s);</a:t>
            </a:r>
            <a:endParaRPr lang="ru-RU" i="1" dirty="0">
              <a:latin typeface="+mn-lt"/>
            </a:endParaRPr>
          </a:p>
          <a:p>
            <a:r>
              <a:rPr lang="en-US" i="1" dirty="0">
                <a:latin typeface="+mn-lt"/>
              </a:rPr>
              <a:t>               })</a:t>
            </a:r>
            <a:endParaRPr lang="ru-RU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240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0" y="369332"/>
            <a:ext cx="9074426" cy="437796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114300" lvl="0" indent="0">
              <a:buNone/>
            </a:pPr>
            <a:r>
              <a:rPr lang="en-US" sz="1400" i="1" dirty="0"/>
              <a:t>public class </a:t>
            </a:r>
            <a:r>
              <a:rPr lang="en-US" sz="1400" i="1" dirty="0" err="1"/>
              <a:t>ObserveOnActivity</a:t>
            </a:r>
            <a:r>
              <a:rPr lang="en-US" sz="1400" i="1" dirty="0"/>
              <a:t> extends </a:t>
            </a:r>
            <a:r>
              <a:rPr lang="en-US" sz="1400" i="1" dirty="0" err="1"/>
              <a:t>AppCompatActivity</a:t>
            </a:r>
            <a:r>
              <a:rPr lang="en-US" sz="1400" i="1" dirty="0"/>
              <a:t> {</a:t>
            </a:r>
          </a:p>
          <a:p>
            <a:pPr marL="114300" lvl="0" indent="0">
              <a:buNone/>
            </a:pPr>
            <a:r>
              <a:rPr lang="en-US" sz="1400" i="1" dirty="0"/>
              <a:t>    private Disposable </a:t>
            </a:r>
            <a:r>
              <a:rPr lang="en-US" sz="1400" i="1" dirty="0" err="1"/>
              <a:t>mDisposable</a:t>
            </a:r>
            <a:r>
              <a:rPr lang="en-US" sz="1400" i="1" dirty="0"/>
              <a:t> = null;</a:t>
            </a:r>
          </a:p>
          <a:p>
            <a:pPr marL="114300" lvl="0" indent="0">
              <a:buNone/>
            </a:pPr>
            <a:r>
              <a:rPr lang="ru-RU" sz="1400" i="1" dirty="0" smtClean="0"/>
              <a:t>    </a:t>
            </a:r>
            <a:r>
              <a:rPr lang="en-US" sz="1400" i="1" dirty="0" smtClean="0"/>
              <a:t>protected </a:t>
            </a:r>
            <a:r>
              <a:rPr lang="en-US" sz="1400" i="1" dirty="0"/>
              <a:t>void </a:t>
            </a:r>
            <a:r>
              <a:rPr lang="en-US" sz="1400" i="1" dirty="0" err="1"/>
              <a:t>onCreate</a:t>
            </a:r>
            <a:r>
              <a:rPr lang="en-US" sz="1400" i="1" dirty="0"/>
              <a:t>(Bundle </a:t>
            </a:r>
            <a:r>
              <a:rPr lang="en-US" sz="1400" i="1" dirty="0" err="1"/>
              <a:t>savedInstanceState</a:t>
            </a:r>
            <a:r>
              <a:rPr lang="en-US" sz="1400" i="1" dirty="0"/>
              <a:t>) {</a:t>
            </a:r>
          </a:p>
          <a:p>
            <a:pPr marL="114300" lvl="0" indent="0">
              <a:buNone/>
            </a:pPr>
            <a:r>
              <a:rPr lang="en-US" sz="1400" i="1" dirty="0"/>
              <a:t>        </a:t>
            </a:r>
            <a:r>
              <a:rPr lang="en-US" sz="1400" i="1" dirty="0" err="1"/>
              <a:t>super.onCreate</a:t>
            </a:r>
            <a:r>
              <a:rPr lang="en-US" sz="1400" i="1" dirty="0"/>
              <a:t>(</a:t>
            </a:r>
            <a:r>
              <a:rPr lang="en-US" sz="1400" i="1" dirty="0" err="1"/>
              <a:t>savedInstanceState</a:t>
            </a:r>
            <a:r>
              <a:rPr lang="en-US" sz="1400" i="1" dirty="0"/>
              <a:t>);</a:t>
            </a:r>
          </a:p>
          <a:p>
            <a:pPr marL="114300" lvl="0" indent="0">
              <a:buNone/>
            </a:pPr>
            <a:r>
              <a:rPr lang="en-US" sz="1400" i="1" dirty="0"/>
              <a:t>        </a:t>
            </a:r>
            <a:r>
              <a:rPr lang="en-US" sz="1400" i="1" dirty="0" err="1"/>
              <a:t>setContentView</a:t>
            </a:r>
            <a:r>
              <a:rPr lang="en-US" sz="1400" i="1" dirty="0"/>
              <a:t>(</a:t>
            </a:r>
            <a:r>
              <a:rPr lang="en-US" sz="1400" i="1" dirty="0" err="1"/>
              <a:t>R.layout.activity_main</a:t>
            </a:r>
            <a:r>
              <a:rPr lang="en-US" sz="1400" i="1" dirty="0"/>
              <a:t>);</a:t>
            </a:r>
          </a:p>
          <a:p>
            <a:pPr marL="114300" lvl="0" indent="0">
              <a:buNone/>
            </a:pPr>
            <a:r>
              <a:rPr lang="en-US" sz="1400" i="1" dirty="0"/>
              <a:t>        </a:t>
            </a:r>
            <a:r>
              <a:rPr lang="en-US" sz="1400" i="1" dirty="0" err="1"/>
              <a:t>TextView</a:t>
            </a:r>
            <a:r>
              <a:rPr lang="en-US" sz="1400" i="1" dirty="0"/>
              <a:t> </a:t>
            </a:r>
            <a:r>
              <a:rPr lang="en-US" sz="1400" i="1" dirty="0" err="1"/>
              <a:t>textView</a:t>
            </a:r>
            <a:r>
              <a:rPr lang="en-US" sz="1400" i="1" dirty="0"/>
              <a:t> = (</a:t>
            </a:r>
            <a:r>
              <a:rPr lang="en-US" sz="1400" i="1" dirty="0" err="1"/>
              <a:t>TextView</a:t>
            </a:r>
            <a:r>
              <a:rPr lang="en-US" sz="1400" i="1" dirty="0"/>
              <a:t>) </a:t>
            </a:r>
            <a:r>
              <a:rPr lang="en-US" sz="1400" i="1" dirty="0" err="1"/>
              <a:t>findViewById</a:t>
            </a:r>
            <a:r>
              <a:rPr lang="en-US" sz="1400" i="1" dirty="0"/>
              <a:t>(</a:t>
            </a:r>
            <a:r>
              <a:rPr lang="en-US" sz="1400" i="1" dirty="0" err="1"/>
              <a:t>R.id.tv_main</a:t>
            </a:r>
            <a:r>
              <a:rPr lang="en-US" sz="1400" i="1" dirty="0"/>
              <a:t>);</a:t>
            </a:r>
          </a:p>
          <a:p>
            <a:pPr marL="114300" lvl="0" indent="0">
              <a:buNone/>
            </a:pPr>
            <a:r>
              <a:rPr lang="en-US" sz="1400" i="1" dirty="0"/>
              <a:t>        Observable&lt;String&gt; observable = </a:t>
            </a:r>
            <a:r>
              <a:rPr lang="en-US" sz="1400" i="1" dirty="0" err="1"/>
              <a:t>Observable.create</a:t>
            </a:r>
            <a:r>
              <a:rPr lang="en-US" sz="1400" i="1" dirty="0"/>
              <a:t>(</a:t>
            </a:r>
            <a:r>
              <a:rPr lang="en-US" sz="1400" i="1" dirty="0" err="1"/>
              <a:t>dataSource</a:t>
            </a:r>
            <a:r>
              <a:rPr lang="en-US" sz="1400" i="1" dirty="0" smtClean="0"/>
              <a:t>()) </a:t>
            </a:r>
            <a:r>
              <a:rPr lang="en-US" sz="1400" i="1" dirty="0"/>
              <a:t>.</a:t>
            </a:r>
            <a:r>
              <a:rPr lang="en-US" sz="1400" i="1" dirty="0" err="1"/>
              <a:t>subscribeOn</a:t>
            </a:r>
            <a:r>
              <a:rPr lang="en-US" sz="1400" i="1" dirty="0"/>
              <a:t>(</a:t>
            </a:r>
            <a:r>
              <a:rPr lang="en-US" sz="1400" i="1" dirty="0" err="1"/>
              <a:t>Schedulers.newThread</a:t>
            </a:r>
            <a:r>
              <a:rPr lang="en-US" sz="1400" i="1" dirty="0"/>
              <a:t>())</a:t>
            </a:r>
          </a:p>
          <a:p>
            <a:pPr marL="114300" lvl="0" indent="0">
              <a:buNone/>
            </a:pPr>
            <a:r>
              <a:rPr lang="en-US" sz="1400" i="1" dirty="0"/>
              <a:t>       </a:t>
            </a:r>
            <a:r>
              <a:rPr lang="en-US" sz="1400" i="1" dirty="0" smtClean="0"/>
              <a:t>.</a:t>
            </a:r>
            <a:r>
              <a:rPr lang="en-US" sz="1400" i="1" dirty="0" err="1"/>
              <a:t>observeOn</a:t>
            </a:r>
            <a:r>
              <a:rPr lang="en-US" sz="1400" i="1" dirty="0"/>
              <a:t>(</a:t>
            </a:r>
            <a:r>
              <a:rPr lang="en-US" sz="1400" i="1" dirty="0" err="1"/>
              <a:t>AndroidSchedulers.mainThread</a:t>
            </a:r>
            <a:r>
              <a:rPr lang="en-US" sz="1400" i="1" dirty="0" smtClean="0"/>
              <a:t>()) </a:t>
            </a:r>
            <a:r>
              <a:rPr lang="en-US" sz="1400" i="1" dirty="0"/>
              <a:t>.</a:t>
            </a:r>
            <a:r>
              <a:rPr lang="en-US" sz="1400" i="1" dirty="0" err="1"/>
              <a:t>doOnComplete</a:t>
            </a:r>
            <a:r>
              <a:rPr lang="en-US" sz="1400" i="1" dirty="0"/>
              <a:t>(() -&gt; </a:t>
            </a:r>
            <a:r>
              <a:rPr lang="en-US" sz="1400" i="1" dirty="0" err="1"/>
              <a:t>Log.d</a:t>
            </a:r>
            <a:r>
              <a:rPr lang="en-US" sz="1400" i="1" dirty="0"/>
              <a:t>(«</a:t>
            </a:r>
            <a:r>
              <a:rPr lang="en-US" sz="1400" i="1" dirty="0" err="1"/>
              <a:t>ObserveOnActivity</a:t>
            </a:r>
            <a:r>
              <a:rPr lang="en-US" sz="1400" i="1" dirty="0"/>
              <a:t>», «Complete»));</a:t>
            </a:r>
          </a:p>
          <a:p>
            <a:pPr marL="114300" lvl="0" indent="0">
              <a:buNone/>
            </a:pPr>
            <a:r>
              <a:rPr lang="en-US" sz="1400" i="1" dirty="0"/>
              <a:t>        </a:t>
            </a:r>
            <a:r>
              <a:rPr lang="en-US" sz="1400" i="1" dirty="0" err="1"/>
              <a:t>mDisposable</a:t>
            </a:r>
            <a:r>
              <a:rPr lang="en-US" sz="1400" i="1" dirty="0"/>
              <a:t> = </a:t>
            </a:r>
            <a:r>
              <a:rPr lang="en-US" sz="1400" i="1" dirty="0" err="1"/>
              <a:t>observable.subscribe</a:t>
            </a:r>
            <a:r>
              <a:rPr lang="en-US" sz="1400" i="1" dirty="0"/>
              <a:t>(s -&gt; </a:t>
            </a:r>
            <a:r>
              <a:rPr lang="en-US" sz="1400" i="1" dirty="0" smtClean="0"/>
              <a:t>{ </a:t>
            </a:r>
            <a:endParaRPr lang="ru-RU" sz="1400" i="1" dirty="0" smtClean="0"/>
          </a:p>
          <a:p>
            <a:pPr marL="114300" lvl="0" indent="0">
              <a:buNone/>
            </a:pPr>
            <a:r>
              <a:rPr lang="ru-RU" sz="1400" i="1" dirty="0"/>
              <a:t> </a:t>
            </a:r>
            <a:r>
              <a:rPr lang="ru-RU" sz="1400" i="1" dirty="0" smtClean="0"/>
              <a:t>            </a:t>
            </a:r>
            <a:r>
              <a:rPr lang="en-US" sz="1400" i="1" dirty="0" err="1" smtClean="0"/>
              <a:t>Log.d</a:t>
            </a:r>
            <a:r>
              <a:rPr lang="en-US" sz="1400" i="1" dirty="0"/>
              <a:t>(«</a:t>
            </a:r>
            <a:r>
              <a:rPr lang="en-US" sz="1400" i="1" dirty="0" err="1"/>
              <a:t>ObserveOnActivity</a:t>
            </a:r>
            <a:r>
              <a:rPr lang="en-US" sz="1400" i="1" dirty="0"/>
              <a:t>», «received » + s + » on thread » + </a:t>
            </a:r>
            <a:r>
              <a:rPr lang="en-US" sz="1400" i="1" dirty="0" err="1"/>
              <a:t>Thread.currentThread</a:t>
            </a:r>
            <a:r>
              <a:rPr lang="en-US" sz="1400" i="1" dirty="0"/>
              <a:t>().</a:t>
            </a:r>
            <a:r>
              <a:rPr lang="en-US" sz="1400" i="1" dirty="0" err="1"/>
              <a:t>getName</a:t>
            </a:r>
            <a:r>
              <a:rPr lang="en-US" sz="1400" i="1" dirty="0" smtClean="0"/>
              <a:t>());</a:t>
            </a:r>
          </a:p>
          <a:p>
            <a:pPr marL="114300" lvl="0" indent="0">
              <a:buNone/>
            </a:pPr>
            <a:r>
              <a:rPr lang="en-US" sz="1400" i="1" dirty="0" smtClean="0"/>
              <a:t>            </a:t>
            </a:r>
            <a:r>
              <a:rPr lang="en-US" sz="1400" i="1" dirty="0" err="1" smtClean="0"/>
              <a:t>textView.setText</a:t>
            </a:r>
            <a:r>
              <a:rPr lang="en-US" sz="1400" i="1" dirty="0" smtClean="0"/>
              <a:t>(s); }); </a:t>
            </a:r>
            <a:r>
              <a:rPr lang="en-US" sz="1400" i="1" dirty="0"/>
              <a:t>} </a:t>
            </a:r>
          </a:p>
          <a:p>
            <a:pPr marL="114300" lvl="0" indent="0">
              <a:buNone/>
            </a:pPr>
            <a:r>
              <a:rPr lang="en-US" sz="1400" i="1" dirty="0"/>
              <a:t>    private </a:t>
            </a:r>
            <a:r>
              <a:rPr lang="en-US" sz="1400" i="1" dirty="0" err="1"/>
              <a:t>ObservableOnSubscribe</a:t>
            </a:r>
            <a:r>
              <a:rPr lang="en-US" sz="1400" i="1" dirty="0"/>
              <a:t>&lt;String&gt; </a:t>
            </a:r>
            <a:r>
              <a:rPr lang="en-US" sz="1400" i="1" dirty="0" err="1"/>
              <a:t>dataSource</a:t>
            </a:r>
            <a:r>
              <a:rPr lang="en-US" sz="1400" i="1" dirty="0"/>
              <a:t>() {</a:t>
            </a:r>
          </a:p>
          <a:p>
            <a:pPr marL="114300" lvl="0" indent="0">
              <a:buNone/>
            </a:pPr>
            <a:r>
              <a:rPr lang="en-US" sz="1400" i="1" dirty="0"/>
              <a:t>        return(emitter -&gt; {</a:t>
            </a:r>
          </a:p>
          <a:p>
            <a:pPr marL="114300" lvl="0" indent="0">
              <a:buNone/>
            </a:pPr>
            <a:r>
              <a:rPr lang="en-US" sz="1400" i="1" dirty="0"/>
              <a:t>            </a:t>
            </a:r>
            <a:r>
              <a:rPr lang="en-US" sz="1400" i="1" dirty="0" err="1"/>
              <a:t>Thread.sleep</a:t>
            </a:r>
            <a:r>
              <a:rPr lang="en-US" sz="1400" i="1" dirty="0"/>
              <a:t>(800);</a:t>
            </a:r>
          </a:p>
          <a:p>
            <a:pPr marL="114300" lvl="0" indent="0">
              <a:buNone/>
            </a:pPr>
            <a:r>
              <a:rPr lang="en-US" sz="1400" i="1" dirty="0"/>
              <a:t>            </a:t>
            </a:r>
            <a:r>
              <a:rPr lang="en-US" sz="1400" i="1" dirty="0" err="1"/>
              <a:t>emitter.onNext</a:t>
            </a:r>
            <a:r>
              <a:rPr lang="en-US" sz="1400" i="1" dirty="0"/>
              <a:t>(«Value»);</a:t>
            </a:r>
          </a:p>
          <a:p>
            <a:pPr marL="114300" lvl="0" indent="0">
              <a:buNone/>
            </a:pPr>
            <a:r>
              <a:rPr lang="en-US" sz="1400" i="1" dirty="0"/>
              <a:t>            </a:t>
            </a:r>
            <a:r>
              <a:rPr lang="en-US" sz="1400" i="1" dirty="0" err="1"/>
              <a:t>Log.d</a:t>
            </a:r>
            <a:r>
              <a:rPr lang="en-US" sz="1400" i="1" dirty="0"/>
              <a:t>(«</a:t>
            </a:r>
            <a:r>
              <a:rPr lang="en-US" sz="1400" i="1" dirty="0" err="1"/>
              <a:t>ObserveOnActivity</a:t>
            </a:r>
            <a:r>
              <a:rPr lang="en-US" sz="1400" i="1" dirty="0"/>
              <a:t>», «</a:t>
            </a:r>
            <a:r>
              <a:rPr lang="en-US" sz="1400" i="1" dirty="0" err="1"/>
              <a:t>dataSource</a:t>
            </a:r>
            <a:r>
              <a:rPr lang="en-US" sz="1400" i="1" dirty="0"/>
              <a:t>() on thread » + </a:t>
            </a:r>
            <a:r>
              <a:rPr lang="en-US" sz="1400" i="1" dirty="0" err="1"/>
              <a:t>Thread.currentThread</a:t>
            </a:r>
            <a:r>
              <a:rPr lang="en-US" sz="1400" i="1" dirty="0"/>
              <a:t>().</a:t>
            </a:r>
            <a:r>
              <a:rPr lang="en-US" sz="1400" i="1" dirty="0" err="1"/>
              <a:t>getName</a:t>
            </a:r>
            <a:r>
              <a:rPr lang="en-US" sz="1400" i="1" dirty="0"/>
              <a:t>());</a:t>
            </a:r>
          </a:p>
          <a:p>
            <a:pPr marL="114300" lvl="0" indent="0">
              <a:buNone/>
            </a:pPr>
            <a:r>
              <a:rPr lang="en-US" sz="1400" i="1" dirty="0"/>
              <a:t>            </a:t>
            </a:r>
            <a:r>
              <a:rPr lang="en-US" sz="1400" i="1" dirty="0" err="1"/>
              <a:t>emitter.onComplete</a:t>
            </a:r>
            <a:r>
              <a:rPr lang="en-US" sz="1400" i="1" dirty="0" smtClean="0"/>
              <a:t>();        });  }}</a:t>
            </a:r>
            <a:endParaRPr lang="en-US" sz="1400" i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5804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/>
              <a:t>Оператор</a:t>
            </a:r>
            <a:r>
              <a:rPr lang="en-US" sz="1800" b="1" dirty="0"/>
              <a:t> </a:t>
            </a:r>
            <a:r>
              <a:rPr lang="en-US" sz="1800" b="1" dirty="0" err="1"/>
              <a:t>observeOn</a:t>
            </a:r>
            <a:r>
              <a:rPr lang="en-US" sz="1800" b="1" dirty="0"/>
              <a:t>()</a:t>
            </a:r>
            <a:endParaRPr lang="ru-RU" sz="1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00369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0" y="369332"/>
            <a:ext cx="9074426" cy="2214842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114300" lvl="0" indent="0">
              <a:buNone/>
            </a:pPr>
            <a:r>
              <a:rPr lang="en-US" sz="1400" i="1" dirty="0"/>
              <a:t>Observable&lt;String&gt; observable = </a:t>
            </a:r>
            <a:r>
              <a:rPr lang="en-US" sz="1400" i="1" dirty="0" err="1"/>
              <a:t>Observable.create</a:t>
            </a:r>
            <a:r>
              <a:rPr lang="en-US" sz="1400" i="1" dirty="0"/>
              <a:t>(</a:t>
            </a:r>
            <a:r>
              <a:rPr lang="en-US" sz="1400" i="1" dirty="0" err="1"/>
              <a:t>dataSource</a:t>
            </a:r>
            <a:r>
              <a:rPr lang="en-US" sz="1400" i="1" dirty="0"/>
              <a:t>())</a:t>
            </a:r>
          </a:p>
          <a:p>
            <a:pPr marL="114300" lvl="0" indent="0">
              <a:buNone/>
            </a:pPr>
            <a:r>
              <a:rPr lang="en-US" sz="1400" i="1" dirty="0"/>
              <a:t>               .</a:t>
            </a:r>
            <a:r>
              <a:rPr lang="en-US" sz="1400" i="1" dirty="0" err="1"/>
              <a:t>subscribeOn</a:t>
            </a:r>
            <a:r>
              <a:rPr lang="en-US" sz="1400" i="1" dirty="0"/>
              <a:t>(</a:t>
            </a:r>
            <a:r>
              <a:rPr lang="en-US" sz="1400" i="1" dirty="0" err="1"/>
              <a:t>Schedulers.newThread</a:t>
            </a:r>
            <a:r>
              <a:rPr lang="en-US" sz="1400" i="1" dirty="0"/>
              <a:t>())</a:t>
            </a:r>
          </a:p>
          <a:p>
            <a:pPr marL="114300" lvl="0" indent="0">
              <a:buNone/>
            </a:pPr>
            <a:r>
              <a:rPr lang="en-US" sz="1400" i="1" dirty="0"/>
              <a:t>               .</a:t>
            </a:r>
            <a:r>
              <a:rPr lang="en-US" sz="1400" i="1" dirty="0" err="1"/>
              <a:t>observeOn</a:t>
            </a:r>
            <a:r>
              <a:rPr lang="en-US" sz="1400" i="1" dirty="0"/>
              <a:t>(Schedulers.io())</a:t>
            </a:r>
          </a:p>
          <a:p>
            <a:pPr marL="114300" lvl="0" indent="0">
              <a:buNone/>
            </a:pPr>
            <a:r>
              <a:rPr lang="en-US" sz="1400" i="1" dirty="0"/>
              <a:t>               .</a:t>
            </a:r>
            <a:r>
              <a:rPr lang="en-US" sz="1400" i="1" dirty="0" err="1"/>
              <a:t>doOnNext</a:t>
            </a:r>
            <a:r>
              <a:rPr lang="en-US" sz="1400" i="1" dirty="0"/>
              <a:t>(s -&gt; {</a:t>
            </a:r>
          </a:p>
          <a:p>
            <a:pPr marL="114300" lvl="0" indent="0">
              <a:buNone/>
            </a:pPr>
            <a:r>
              <a:rPr lang="en-US" sz="1400" i="1" dirty="0"/>
              <a:t>                   </a:t>
            </a:r>
            <a:r>
              <a:rPr lang="en-US" sz="1400" i="1" dirty="0" err="1"/>
              <a:t>saveToCache</a:t>
            </a:r>
            <a:r>
              <a:rPr lang="en-US" sz="1400" i="1" dirty="0"/>
              <a:t>(s);</a:t>
            </a:r>
          </a:p>
          <a:p>
            <a:pPr marL="114300" lvl="0" indent="0">
              <a:buNone/>
            </a:pPr>
            <a:r>
              <a:rPr lang="en-US" sz="1400" i="1" dirty="0"/>
              <a:t>                   </a:t>
            </a:r>
            <a:r>
              <a:rPr lang="en-US" sz="1400" i="1" dirty="0" err="1"/>
              <a:t>Log.d</a:t>
            </a:r>
            <a:r>
              <a:rPr lang="en-US" sz="1400" i="1" dirty="0"/>
              <a:t>(«</a:t>
            </a:r>
            <a:r>
              <a:rPr lang="en-US" sz="1400" i="1" dirty="0" err="1"/>
              <a:t>ObserveOnActivity</a:t>
            </a:r>
            <a:r>
              <a:rPr lang="en-US" sz="1400" i="1" dirty="0"/>
              <a:t>», «</a:t>
            </a:r>
            <a:r>
              <a:rPr lang="en-US" sz="1400" i="1" dirty="0" err="1"/>
              <a:t>doOnNext</a:t>
            </a:r>
            <a:r>
              <a:rPr lang="en-US" sz="1400" i="1" dirty="0"/>
              <a:t>() on thread » + </a:t>
            </a:r>
            <a:r>
              <a:rPr lang="en-US" sz="1400" i="1" dirty="0" err="1"/>
              <a:t>Thread.currentThread</a:t>
            </a:r>
            <a:r>
              <a:rPr lang="en-US" sz="1400" i="1" dirty="0"/>
              <a:t>().</a:t>
            </a:r>
            <a:r>
              <a:rPr lang="en-US" sz="1400" i="1" dirty="0" err="1"/>
              <a:t>getName</a:t>
            </a:r>
            <a:r>
              <a:rPr lang="en-US" sz="1400" i="1" dirty="0"/>
              <a:t>());</a:t>
            </a:r>
          </a:p>
          <a:p>
            <a:pPr marL="114300" lvl="0" indent="0">
              <a:buNone/>
            </a:pPr>
            <a:r>
              <a:rPr lang="en-US" sz="1400" i="1" dirty="0"/>
              <a:t>               })</a:t>
            </a:r>
          </a:p>
          <a:p>
            <a:pPr marL="114300" lvl="0" indent="0">
              <a:buNone/>
            </a:pPr>
            <a:r>
              <a:rPr lang="en-US" sz="1400" i="1" dirty="0"/>
              <a:t>               .</a:t>
            </a:r>
            <a:r>
              <a:rPr lang="en-US" sz="1400" i="1" dirty="0" err="1"/>
              <a:t>observeOn</a:t>
            </a:r>
            <a:r>
              <a:rPr lang="en-US" sz="1400" i="1" dirty="0"/>
              <a:t>(</a:t>
            </a:r>
            <a:r>
              <a:rPr lang="en-US" sz="1400" i="1" dirty="0" err="1"/>
              <a:t>AndroidSchedulers.mainThread</a:t>
            </a:r>
            <a:r>
              <a:rPr lang="en-US" sz="1400" i="1" dirty="0"/>
              <a:t>())</a:t>
            </a:r>
          </a:p>
          <a:p>
            <a:pPr marL="114300" lvl="0" indent="0">
              <a:buNone/>
            </a:pPr>
            <a:r>
              <a:rPr lang="en-US" sz="1400" i="1" dirty="0"/>
              <a:t>               .</a:t>
            </a:r>
            <a:r>
              <a:rPr lang="en-US" sz="1400" i="1" dirty="0" err="1"/>
              <a:t>doOnComplete</a:t>
            </a:r>
            <a:r>
              <a:rPr lang="en-US" sz="1400" i="1" dirty="0"/>
              <a:t>(() -&gt; </a:t>
            </a:r>
            <a:r>
              <a:rPr lang="en-US" sz="1400" i="1" dirty="0" err="1"/>
              <a:t>Log.d</a:t>
            </a:r>
            <a:r>
              <a:rPr lang="en-US" sz="1400" i="1" dirty="0"/>
              <a:t>(«</a:t>
            </a:r>
            <a:r>
              <a:rPr lang="en-US" sz="1400" i="1" dirty="0" err="1"/>
              <a:t>ObserveOnActivity</a:t>
            </a:r>
            <a:r>
              <a:rPr lang="en-US" sz="1400" i="1" dirty="0"/>
              <a:t>», «Complete»));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5804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/>
              <a:t>Оператор</a:t>
            </a:r>
            <a:r>
              <a:rPr lang="en-US" sz="1800" b="1" dirty="0"/>
              <a:t> </a:t>
            </a:r>
            <a:r>
              <a:rPr lang="en-US" sz="1800" b="1" dirty="0" err="1"/>
              <a:t>observeOn</a:t>
            </a:r>
            <a:r>
              <a:rPr lang="en-US" sz="1800" b="1" dirty="0"/>
              <a:t>()</a:t>
            </a:r>
            <a:endParaRPr lang="ru-RU" sz="1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lang="ru"/>
          </a:p>
        </p:txBody>
      </p:sp>
      <p:pic>
        <p:nvPicPr>
          <p:cNvPr id="5" name="Рисунок 4" descr="Android Studio LogCat результат показывает журналы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83" y="2571749"/>
            <a:ext cx="8605700" cy="1781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25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5804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/>
              <a:t>Параллелизм с оператором </a:t>
            </a:r>
            <a:r>
              <a:rPr lang="ru-RU" sz="1800" b="1" dirty="0" err="1"/>
              <a:t>flatMap</a:t>
            </a:r>
            <a:r>
              <a:rPr lang="ru-RU" sz="1800" b="1" dirty="0"/>
              <a:t> ()</a:t>
            </a:r>
            <a:endParaRPr lang="ru-RU" sz="1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 lang="ru"/>
          </a:p>
        </p:txBody>
      </p:sp>
      <p:pic>
        <p:nvPicPr>
          <p:cNvPr id="7" name="Рисунок 6" descr="Диаграмма оператора FlatMa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53" y="578002"/>
            <a:ext cx="7850325" cy="3626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903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28600" y="369331"/>
            <a:ext cx="8915400" cy="4774169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0">
              <a:buNone/>
            </a:pPr>
            <a:r>
              <a:rPr lang="ru-RU" sz="1400" i="1" dirty="0" smtClean="0"/>
              <a:t>     </a:t>
            </a:r>
            <a:r>
              <a:rPr lang="en-US" sz="1400" i="1" dirty="0" smtClean="0"/>
              <a:t>protected </a:t>
            </a:r>
            <a:r>
              <a:rPr lang="en-US" sz="1400" i="1" dirty="0"/>
              <a:t>void </a:t>
            </a:r>
            <a:r>
              <a:rPr lang="en-US" sz="1400" i="1" dirty="0" err="1"/>
              <a:t>onCreate</a:t>
            </a:r>
            <a:r>
              <a:rPr lang="en-US" sz="1400" i="1" dirty="0"/>
              <a:t>(Bundle </a:t>
            </a:r>
            <a:r>
              <a:rPr lang="en-US" sz="1400" i="1" dirty="0" err="1"/>
              <a:t>savedInstanceState</a:t>
            </a:r>
            <a:r>
              <a:rPr lang="en-US" sz="1400" i="1" dirty="0"/>
              <a:t>) {</a:t>
            </a:r>
          </a:p>
          <a:p>
            <a:pPr marL="0" lvl="0" indent="0">
              <a:buNone/>
            </a:pPr>
            <a:r>
              <a:rPr lang="ru-RU" sz="1400" i="1" dirty="0" smtClean="0"/>
              <a:t>         </a:t>
            </a:r>
            <a:r>
              <a:rPr lang="en-US" sz="1400" i="1" dirty="0" smtClean="0"/>
              <a:t>final </a:t>
            </a:r>
            <a:r>
              <a:rPr lang="en-US" sz="1400" i="1" dirty="0"/>
              <a:t>String[] states = </a:t>
            </a:r>
            <a:r>
              <a:rPr lang="en-US" sz="1400" i="1" dirty="0"/>
              <a:t>{«</a:t>
            </a:r>
            <a:r>
              <a:rPr lang="ru-RU" sz="1400" i="1" dirty="0"/>
              <a:t>Москва</a:t>
            </a:r>
            <a:r>
              <a:rPr lang="en-US" sz="1400" i="1" dirty="0"/>
              <a:t>», «</a:t>
            </a:r>
            <a:r>
              <a:rPr lang="ru-RU" sz="1400" i="1" dirty="0"/>
              <a:t>Ярославль</a:t>
            </a:r>
            <a:r>
              <a:rPr lang="en-US" sz="1400" i="1" dirty="0"/>
              <a:t>», «</a:t>
            </a:r>
            <a:r>
              <a:rPr lang="ru-RU" sz="1400" i="1" dirty="0"/>
              <a:t>Пушкино</a:t>
            </a:r>
            <a:r>
              <a:rPr lang="en-US" sz="1400" i="1" dirty="0"/>
              <a:t>», «</a:t>
            </a:r>
            <a:r>
              <a:rPr lang="ru-RU" sz="1400" i="1" dirty="0"/>
              <a:t>Н</a:t>
            </a:r>
            <a:r>
              <a:rPr lang="en-US" sz="1400" i="1" dirty="0"/>
              <a:t>.</a:t>
            </a:r>
            <a:r>
              <a:rPr lang="ru-RU" sz="1400" i="1" dirty="0"/>
              <a:t>Новгород</a:t>
            </a:r>
            <a:r>
              <a:rPr lang="en-US" sz="1400" i="1" dirty="0" smtClean="0"/>
              <a:t>»</a:t>
            </a:r>
            <a:r>
              <a:rPr lang="en-US" sz="1400" i="1" dirty="0"/>
              <a:t>}</a:t>
            </a:r>
            <a:r>
              <a:rPr lang="en-US" sz="1400" i="1" dirty="0" smtClean="0"/>
              <a:t>;</a:t>
            </a:r>
            <a:endParaRPr lang="en-US" sz="1400" i="1" dirty="0"/>
          </a:p>
          <a:p>
            <a:pPr marL="0" lvl="0" indent="0">
              <a:buNone/>
            </a:pPr>
            <a:r>
              <a:rPr lang="en-US" sz="1400" i="1" dirty="0"/>
              <a:t>        Observable&lt;String&gt; </a:t>
            </a:r>
            <a:r>
              <a:rPr lang="en-US" sz="1400" i="1" dirty="0" err="1"/>
              <a:t>statesObservable</a:t>
            </a:r>
            <a:r>
              <a:rPr lang="en-US" sz="1400" i="1" dirty="0"/>
              <a:t> = </a:t>
            </a:r>
            <a:r>
              <a:rPr lang="en-US" sz="1400" i="1" dirty="0" err="1"/>
              <a:t>Observable.fromArray</a:t>
            </a:r>
            <a:r>
              <a:rPr lang="en-US" sz="1400" i="1" dirty="0"/>
              <a:t>(states);   </a:t>
            </a:r>
          </a:p>
          <a:p>
            <a:pPr marL="0" lvl="0" indent="0">
              <a:buNone/>
            </a:pPr>
            <a:r>
              <a:rPr lang="en-US" sz="1400" i="1" dirty="0"/>
              <a:t>        </a:t>
            </a:r>
            <a:r>
              <a:rPr lang="en-US" sz="1400" b="1" i="1" dirty="0" err="1"/>
              <a:t>statesObservable.flatMap</a:t>
            </a:r>
            <a:r>
              <a:rPr lang="en-US" sz="1400" i="1" dirty="0" smtClean="0"/>
              <a:t>( </a:t>
            </a:r>
            <a:r>
              <a:rPr lang="en-US" sz="1400" i="1" dirty="0"/>
              <a:t>s -&gt; </a:t>
            </a:r>
            <a:r>
              <a:rPr lang="en-US" sz="1400" i="1" dirty="0" err="1"/>
              <a:t>Observable.create</a:t>
            </a:r>
            <a:r>
              <a:rPr lang="en-US" sz="1400" i="1" dirty="0"/>
              <a:t>(</a:t>
            </a:r>
            <a:r>
              <a:rPr lang="en-US" sz="1400" i="1" dirty="0" err="1"/>
              <a:t>getPopulation</a:t>
            </a:r>
            <a:r>
              <a:rPr lang="en-US" sz="1400" i="1" dirty="0"/>
              <a:t>(s))</a:t>
            </a:r>
          </a:p>
          <a:p>
            <a:pPr marL="0" lvl="0" indent="0">
              <a:buNone/>
            </a:pPr>
            <a:r>
              <a:rPr lang="en-US" sz="1400" i="1" dirty="0"/>
              <a:t>          ).subscribe(pair -&gt; </a:t>
            </a:r>
            <a:r>
              <a:rPr lang="en-US" sz="1400" i="1" dirty="0" err="1"/>
              <a:t>Log.d</a:t>
            </a:r>
            <a:r>
              <a:rPr lang="en-US" sz="1400" i="1" dirty="0"/>
              <a:t>(«</a:t>
            </a:r>
            <a:r>
              <a:rPr lang="en-US" sz="1400" i="1" dirty="0" err="1"/>
              <a:t>MainActivity</a:t>
            </a:r>
            <a:r>
              <a:rPr lang="en-US" sz="1400" i="1" dirty="0"/>
              <a:t>», </a:t>
            </a:r>
            <a:r>
              <a:rPr lang="en-US" sz="1400" i="1" dirty="0" err="1"/>
              <a:t>pair.first</a:t>
            </a:r>
            <a:r>
              <a:rPr lang="en-US" sz="1400" i="1" dirty="0"/>
              <a:t> + » population is » + </a:t>
            </a:r>
            <a:r>
              <a:rPr lang="en-US" sz="1400" i="1" dirty="0" err="1"/>
              <a:t>pair.second</a:t>
            </a:r>
            <a:r>
              <a:rPr lang="en-US" sz="1400" i="1" dirty="0" smtClean="0"/>
              <a:t>));}</a:t>
            </a:r>
            <a:endParaRPr lang="en-US" sz="1400" i="1" dirty="0"/>
          </a:p>
          <a:p>
            <a:pPr marL="0" lvl="0" indent="0">
              <a:buNone/>
            </a:pPr>
            <a:r>
              <a:rPr lang="en-US" sz="1400" i="1" dirty="0"/>
              <a:t>    private </a:t>
            </a:r>
            <a:r>
              <a:rPr lang="en-US" sz="1400" i="1" dirty="0" err="1"/>
              <a:t>ObservableOnSubscribe</a:t>
            </a:r>
            <a:r>
              <a:rPr lang="en-US" sz="1400" i="1" dirty="0"/>
              <a:t>&lt;Pair&gt; </a:t>
            </a:r>
            <a:r>
              <a:rPr lang="en-US" sz="1400" i="1" dirty="0" err="1"/>
              <a:t>getPopulation</a:t>
            </a:r>
            <a:r>
              <a:rPr lang="en-US" sz="1400" i="1" dirty="0"/>
              <a:t>(String state) {</a:t>
            </a:r>
          </a:p>
          <a:p>
            <a:pPr marL="0" lvl="0" indent="0">
              <a:buNone/>
            </a:pPr>
            <a:r>
              <a:rPr lang="en-US" sz="1400" i="1" dirty="0"/>
              <a:t>        return(emitter -&gt; {</a:t>
            </a:r>
          </a:p>
          <a:p>
            <a:pPr marL="0" lvl="0" indent="0">
              <a:buNone/>
            </a:pPr>
            <a:r>
              <a:rPr lang="en-US" sz="1400" i="1" dirty="0"/>
              <a:t>            Random r = new Random();</a:t>
            </a:r>
          </a:p>
          <a:p>
            <a:pPr marL="0" lvl="0" indent="0">
              <a:buNone/>
            </a:pPr>
            <a:r>
              <a:rPr lang="en-US" sz="1400" i="1" dirty="0"/>
              <a:t>            </a:t>
            </a:r>
            <a:r>
              <a:rPr lang="en-US" sz="1400" i="1" dirty="0" err="1"/>
              <a:t>Log.d</a:t>
            </a:r>
            <a:r>
              <a:rPr lang="en-US" sz="1400" i="1" dirty="0"/>
              <a:t>(«</a:t>
            </a:r>
            <a:r>
              <a:rPr lang="en-US" sz="1400" i="1" dirty="0" err="1"/>
              <a:t>MainActivity</a:t>
            </a:r>
            <a:r>
              <a:rPr lang="en-US" sz="1400" i="1" dirty="0"/>
              <a:t>», «</a:t>
            </a:r>
            <a:r>
              <a:rPr lang="en-US" sz="1400" i="1" dirty="0" err="1"/>
              <a:t>getPopulation</a:t>
            </a:r>
            <a:r>
              <a:rPr lang="en-US" sz="1400" i="1" dirty="0"/>
              <a:t>() for » + state + » called on » + </a:t>
            </a:r>
            <a:r>
              <a:rPr lang="en-US" sz="1400" i="1" dirty="0" err="1"/>
              <a:t>Thread.currentThread</a:t>
            </a:r>
            <a:r>
              <a:rPr lang="en-US" sz="1400" i="1" dirty="0"/>
              <a:t>().</a:t>
            </a:r>
            <a:r>
              <a:rPr lang="en-US" sz="1400" i="1" dirty="0" err="1"/>
              <a:t>getName</a:t>
            </a:r>
            <a:r>
              <a:rPr lang="en-US" sz="1400" i="1" dirty="0"/>
              <a:t>());</a:t>
            </a:r>
          </a:p>
          <a:p>
            <a:pPr marL="0" lvl="0" indent="0">
              <a:buNone/>
            </a:pPr>
            <a:r>
              <a:rPr lang="en-US" sz="1400" i="1" dirty="0"/>
              <a:t>            </a:t>
            </a:r>
            <a:r>
              <a:rPr lang="en-US" sz="1400" i="1" dirty="0" err="1"/>
              <a:t>emitter.onNext</a:t>
            </a:r>
            <a:r>
              <a:rPr lang="en-US" sz="1400" i="1" dirty="0"/>
              <a:t>(new Pair(state, </a:t>
            </a:r>
            <a:r>
              <a:rPr lang="en-US" sz="1400" i="1" dirty="0" err="1"/>
              <a:t>r.nextInt</a:t>
            </a:r>
            <a:r>
              <a:rPr lang="en-US" sz="1400" i="1" dirty="0"/>
              <a:t>(300000 — 10000) + 10000));</a:t>
            </a:r>
          </a:p>
          <a:p>
            <a:pPr marL="0" lvl="0" indent="0">
              <a:buNone/>
            </a:pPr>
            <a:r>
              <a:rPr lang="en-US" sz="1400" i="1" dirty="0"/>
              <a:t>            </a:t>
            </a:r>
            <a:r>
              <a:rPr lang="en-US" sz="1400" i="1" dirty="0" err="1"/>
              <a:t>emitter.onComplete</a:t>
            </a:r>
            <a:r>
              <a:rPr lang="en-US" sz="1400" i="1" dirty="0"/>
              <a:t>();</a:t>
            </a:r>
          </a:p>
          <a:p>
            <a:pPr marL="0" lvl="0" indent="0">
              <a:buNone/>
            </a:pPr>
            <a:r>
              <a:rPr lang="en-US" sz="1400" i="1" dirty="0"/>
              <a:t>        </a:t>
            </a:r>
            <a:r>
              <a:rPr lang="en-US" sz="1400" i="1" dirty="0" smtClean="0"/>
              <a:t>});}}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84138" indent="0">
              <a:buNone/>
            </a:pPr>
            <a:endParaRPr lang="en-US" sz="1400" dirty="0" smtClean="0"/>
          </a:p>
          <a:p>
            <a:pPr marL="84138" indent="0">
              <a:buNone/>
            </a:pPr>
            <a:r>
              <a:rPr lang="ru-RU" sz="1400" dirty="0" smtClean="0"/>
              <a:t>В</a:t>
            </a:r>
            <a:r>
              <a:rPr lang="en-US" sz="1400" dirty="0" smtClean="0"/>
              <a:t> </a:t>
            </a:r>
            <a:r>
              <a:rPr lang="en-US" sz="1400" dirty="0"/>
              <a:t>Android Studio logcat </a:t>
            </a:r>
            <a:r>
              <a:rPr lang="ru-RU" sz="1400" dirty="0"/>
              <a:t>будет напечатано следующее</a:t>
            </a:r>
            <a:r>
              <a:rPr lang="en-US" sz="1400" dirty="0"/>
              <a:t>:</a:t>
            </a:r>
            <a:endParaRPr lang="ru-RU" sz="1400" dirty="0"/>
          </a:p>
          <a:p>
            <a:pPr marL="84138" lvl="0" indent="0">
              <a:buNone/>
            </a:pPr>
            <a:r>
              <a:rPr lang="en-US" sz="1400" i="1" dirty="0" err="1" smtClean="0"/>
              <a:t>getPopulation</a:t>
            </a:r>
            <a:r>
              <a:rPr lang="en-US" sz="1400" i="1" dirty="0"/>
              <a:t>() for </a:t>
            </a:r>
            <a:r>
              <a:rPr lang="ru-RU" sz="1400" i="1" dirty="0"/>
              <a:t>Москва </a:t>
            </a:r>
            <a:r>
              <a:rPr lang="en-US" sz="1400" i="1" dirty="0"/>
              <a:t>called on main</a:t>
            </a:r>
          </a:p>
          <a:p>
            <a:pPr marL="84138" lvl="0" indent="0">
              <a:buNone/>
            </a:pPr>
            <a:r>
              <a:rPr lang="ru-RU" sz="1400" i="1" dirty="0"/>
              <a:t>Москва </a:t>
            </a:r>
            <a:r>
              <a:rPr lang="en-US" sz="1400" i="1" dirty="0"/>
              <a:t>population is 80362</a:t>
            </a:r>
          </a:p>
          <a:p>
            <a:pPr marL="84138" lvl="0" indent="0">
              <a:buNone/>
            </a:pPr>
            <a:r>
              <a:rPr lang="en-US" sz="1400" i="1" dirty="0" err="1"/>
              <a:t>getPopulation</a:t>
            </a:r>
            <a:r>
              <a:rPr lang="en-US" sz="1400" i="1" dirty="0"/>
              <a:t>() for </a:t>
            </a:r>
            <a:r>
              <a:rPr lang="ru-RU" sz="1400" i="1" dirty="0"/>
              <a:t>Ярославль </a:t>
            </a:r>
            <a:r>
              <a:rPr lang="en-US" sz="1400" i="1" dirty="0"/>
              <a:t>called on main</a:t>
            </a:r>
          </a:p>
          <a:p>
            <a:pPr marL="84138" lvl="0" indent="0">
              <a:buNone/>
            </a:pPr>
            <a:r>
              <a:rPr lang="ru-RU" sz="1400" i="1" dirty="0"/>
              <a:t>Ярославль </a:t>
            </a:r>
            <a:r>
              <a:rPr lang="en-US" sz="1400" i="1" dirty="0"/>
              <a:t>population is 132559</a:t>
            </a:r>
          </a:p>
          <a:p>
            <a:pPr marL="84138" lvl="0" indent="0">
              <a:buNone/>
            </a:pPr>
            <a:r>
              <a:rPr lang="en-US" sz="1400" i="1" dirty="0" err="1"/>
              <a:t>getPopulation</a:t>
            </a:r>
            <a:r>
              <a:rPr lang="en-US" sz="1400" i="1" dirty="0"/>
              <a:t>() for </a:t>
            </a:r>
            <a:r>
              <a:rPr lang="ru-RU" sz="1400" i="1" dirty="0"/>
              <a:t>Пушкино </a:t>
            </a:r>
            <a:r>
              <a:rPr lang="en-US" sz="1400" i="1" dirty="0"/>
              <a:t>called on main</a:t>
            </a:r>
          </a:p>
          <a:p>
            <a:pPr marL="84138" lvl="0" indent="0">
              <a:buNone/>
            </a:pPr>
            <a:r>
              <a:rPr lang="ru-RU" sz="1400" i="1" dirty="0"/>
              <a:t>Пушкино </a:t>
            </a:r>
            <a:r>
              <a:rPr lang="en-US" sz="1400" i="1" dirty="0"/>
              <a:t>population is 34106</a:t>
            </a:r>
          </a:p>
          <a:p>
            <a:pPr marL="84138" lvl="0" indent="0">
              <a:buNone/>
            </a:pPr>
            <a:r>
              <a:rPr lang="en-US" sz="1400" i="1" dirty="0" err="1"/>
              <a:t>getPopulation</a:t>
            </a:r>
            <a:r>
              <a:rPr lang="en-US" sz="1400" i="1" dirty="0"/>
              <a:t>() for </a:t>
            </a:r>
            <a:r>
              <a:rPr lang="ru-RU" sz="1400" i="1" dirty="0" err="1"/>
              <a:t>Н.Новгород</a:t>
            </a:r>
            <a:r>
              <a:rPr lang="ru-RU" sz="1400" i="1" dirty="0"/>
              <a:t> </a:t>
            </a:r>
            <a:r>
              <a:rPr lang="en-US" sz="1400" i="1" dirty="0"/>
              <a:t>called on main</a:t>
            </a:r>
          </a:p>
          <a:p>
            <a:pPr marL="84138" lvl="0" indent="0">
              <a:buNone/>
            </a:pPr>
            <a:r>
              <a:rPr lang="ru-RU" sz="1400" i="1" dirty="0" err="1"/>
              <a:t>Н.Новгород</a:t>
            </a:r>
            <a:r>
              <a:rPr lang="ru-RU" sz="1400" i="1" dirty="0"/>
              <a:t> </a:t>
            </a:r>
            <a:r>
              <a:rPr lang="en-US" sz="1400" i="1" dirty="0"/>
              <a:t>population is 220301</a:t>
            </a:r>
          </a:p>
          <a:p>
            <a:pPr marL="0" lvl="0" indent="0">
              <a:buNone/>
            </a:pPr>
            <a:endParaRPr lang="en-US" sz="1400" i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5804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/>
              <a:t>Параллелизм с оператором </a:t>
            </a:r>
            <a:r>
              <a:rPr lang="ru-RU" sz="1800" b="1" dirty="0" err="1"/>
              <a:t>flatMap</a:t>
            </a:r>
            <a:r>
              <a:rPr lang="ru-RU" sz="1800" b="1" dirty="0"/>
              <a:t> ()</a:t>
            </a:r>
            <a:endParaRPr lang="ru-RU" sz="1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 lang="ru"/>
          </a:p>
        </p:txBody>
      </p:sp>
      <p:cxnSp>
        <p:nvCxnSpPr>
          <p:cNvPr id="5" name="Прямая соединительная линия 4"/>
          <p:cNvCxnSpPr>
            <a:stCxn id="61" idx="0"/>
            <a:endCxn id="61" idx="2"/>
          </p:cNvCxnSpPr>
          <p:nvPr/>
        </p:nvCxnSpPr>
        <p:spPr bwMode="auto">
          <a:xfrm>
            <a:off x="4686300" y="369331"/>
            <a:ext cx="0" cy="47741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500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28600" y="369331"/>
            <a:ext cx="8915400" cy="4774169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0">
              <a:buNone/>
            </a:pPr>
            <a:r>
              <a:rPr lang="ru-RU" sz="1400" i="1" dirty="0" smtClean="0"/>
              <a:t>     </a:t>
            </a:r>
            <a:r>
              <a:rPr lang="en-US" sz="1400" i="1" dirty="0" smtClean="0"/>
              <a:t>protected </a:t>
            </a:r>
            <a:r>
              <a:rPr lang="en-US" sz="1400" i="1" dirty="0"/>
              <a:t>void </a:t>
            </a:r>
            <a:r>
              <a:rPr lang="en-US" sz="1400" i="1" dirty="0" err="1"/>
              <a:t>onCreate</a:t>
            </a:r>
            <a:r>
              <a:rPr lang="en-US" sz="1400" i="1" dirty="0"/>
              <a:t>(Bundle </a:t>
            </a:r>
            <a:r>
              <a:rPr lang="en-US" sz="1400" i="1" dirty="0" err="1"/>
              <a:t>savedInstanceState</a:t>
            </a:r>
            <a:r>
              <a:rPr lang="en-US" sz="1400" i="1" dirty="0"/>
              <a:t>) {</a:t>
            </a:r>
          </a:p>
          <a:p>
            <a:pPr marL="0" lvl="0" indent="0">
              <a:buNone/>
            </a:pPr>
            <a:r>
              <a:rPr lang="ru-RU" sz="1400" i="1" dirty="0" smtClean="0"/>
              <a:t>         </a:t>
            </a:r>
            <a:r>
              <a:rPr lang="en-US" sz="1400" i="1" dirty="0" smtClean="0"/>
              <a:t>final </a:t>
            </a:r>
            <a:r>
              <a:rPr lang="en-US" sz="1400" i="1" dirty="0"/>
              <a:t>String[] states = </a:t>
            </a:r>
            <a:r>
              <a:rPr lang="en-US" sz="1400" i="1" dirty="0"/>
              <a:t>{«</a:t>
            </a:r>
            <a:r>
              <a:rPr lang="ru-RU" sz="1400" i="1" dirty="0"/>
              <a:t>Москва</a:t>
            </a:r>
            <a:r>
              <a:rPr lang="en-US" sz="1400" i="1" dirty="0"/>
              <a:t>», «</a:t>
            </a:r>
            <a:r>
              <a:rPr lang="ru-RU" sz="1400" i="1" dirty="0"/>
              <a:t>Ярославль</a:t>
            </a:r>
            <a:r>
              <a:rPr lang="en-US" sz="1400" i="1" dirty="0"/>
              <a:t>», «</a:t>
            </a:r>
            <a:r>
              <a:rPr lang="ru-RU" sz="1400" i="1" dirty="0"/>
              <a:t>Пушкино</a:t>
            </a:r>
            <a:r>
              <a:rPr lang="en-US" sz="1400" i="1" dirty="0"/>
              <a:t>», «</a:t>
            </a:r>
            <a:r>
              <a:rPr lang="ru-RU" sz="1400" i="1" dirty="0"/>
              <a:t>Н</a:t>
            </a:r>
            <a:r>
              <a:rPr lang="en-US" sz="1400" i="1" dirty="0"/>
              <a:t>.</a:t>
            </a:r>
            <a:r>
              <a:rPr lang="ru-RU" sz="1400" i="1" dirty="0"/>
              <a:t>Новгород</a:t>
            </a:r>
            <a:r>
              <a:rPr lang="en-US" sz="1400" i="1" dirty="0" smtClean="0"/>
              <a:t>»</a:t>
            </a:r>
            <a:r>
              <a:rPr lang="en-US" sz="1400" i="1" dirty="0"/>
              <a:t>}</a:t>
            </a:r>
            <a:r>
              <a:rPr lang="en-US" sz="1400" i="1" dirty="0" smtClean="0"/>
              <a:t>;</a:t>
            </a:r>
            <a:endParaRPr lang="en-US" sz="1400" i="1" dirty="0"/>
          </a:p>
          <a:p>
            <a:pPr marL="0" lvl="0" indent="0">
              <a:buNone/>
            </a:pPr>
            <a:r>
              <a:rPr lang="en-US" sz="1400" i="1" dirty="0"/>
              <a:t>        Observable&lt;String&gt; </a:t>
            </a:r>
            <a:r>
              <a:rPr lang="en-US" sz="1400" i="1" dirty="0" err="1"/>
              <a:t>statesObservable</a:t>
            </a:r>
            <a:r>
              <a:rPr lang="en-US" sz="1400" i="1" dirty="0"/>
              <a:t> = </a:t>
            </a:r>
            <a:r>
              <a:rPr lang="en-US" sz="1400" i="1" dirty="0" err="1"/>
              <a:t>Observable.fromArray</a:t>
            </a:r>
            <a:r>
              <a:rPr lang="en-US" sz="1400" i="1" dirty="0"/>
              <a:t>(states);   </a:t>
            </a:r>
          </a:p>
          <a:p>
            <a:pPr marL="0" lvl="0" indent="0">
              <a:buNone/>
            </a:pPr>
            <a:r>
              <a:rPr lang="en-US" sz="1400" i="1" dirty="0"/>
              <a:t>        </a:t>
            </a:r>
            <a:r>
              <a:rPr lang="en-US" sz="1400" b="1" i="1" u="sng" dirty="0" err="1"/>
              <a:t>statesObservable.flatMap</a:t>
            </a:r>
            <a:r>
              <a:rPr lang="en-US" sz="1400" i="1" u="sng" dirty="0" smtClean="0"/>
              <a:t>( </a:t>
            </a:r>
            <a:r>
              <a:rPr lang="en-US" sz="1400" i="1" u="sng" dirty="0"/>
              <a:t>s -&gt; </a:t>
            </a:r>
            <a:r>
              <a:rPr lang="en-US" sz="1400" i="1" u="sng" dirty="0" err="1"/>
              <a:t>Observable.create</a:t>
            </a:r>
            <a:r>
              <a:rPr lang="en-US" sz="1400" i="1" u="sng" dirty="0"/>
              <a:t>(</a:t>
            </a:r>
            <a:r>
              <a:rPr lang="en-US" sz="1400" i="1" u="sng" dirty="0" err="1"/>
              <a:t>getPopulation</a:t>
            </a:r>
            <a:r>
              <a:rPr lang="en-US" sz="1400" i="1" u="sng" dirty="0"/>
              <a:t>(s))</a:t>
            </a:r>
          </a:p>
          <a:p>
            <a:pPr marL="0" lvl="0" indent="0">
              <a:buNone/>
            </a:pPr>
            <a:r>
              <a:rPr lang="en-US" sz="1400" i="1" u="sng" dirty="0"/>
              <a:t>          ).subscribe(pair -&gt; </a:t>
            </a:r>
            <a:r>
              <a:rPr lang="en-US" sz="1400" i="1" u="sng" dirty="0" err="1"/>
              <a:t>Log.d</a:t>
            </a:r>
            <a:r>
              <a:rPr lang="en-US" sz="1400" i="1" u="sng" dirty="0"/>
              <a:t>(«</a:t>
            </a:r>
            <a:r>
              <a:rPr lang="en-US" sz="1400" i="1" u="sng" dirty="0" err="1"/>
              <a:t>MainActivity</a:t>
            </a:r>
            <a:r>
              <a:rPr lang="en-US" sz="1400" i="1" u="sng" dirty="0"/>
              <a:t>», </a:t>
            </a:r>
            <a:r>
              <a:rPr lang="en-US" sz="1400" i="1" u="sng" dirty="0" err="1"/>
              <a:t>pair.first</a:t>
            </a:r>
            <a:r>
              <a:rPr lang="en-US" sz="1400" i="1" u="sng" dirty="0"/>
              <a:t> + » population is » + </a:t>
            </a:r>
            <a:r>
              <a:rPr lang="en-US" sz="1400" i="1" u="sng" dirty="0" err="1"/>
              <a:t>pair.second</a:t>
            </a:r>
            <a:r>
              <a:rPr lang="en-US" sz="1400" i="1" u="sng" dirty="0" smtClean="0"/>
              <a:t>));}</a:t>
            </a:r>
            <a:endParaRPr lang="en-US" sz="1400" i="1" u="sng" dirty="0"/>
          </a:p>
          <a:p>
            <a:pPr marL="0" lvl="0" indent="0">
              <a:buNone/>
            </a:pPr>
            <a:r>
              <a:rPr lang="en-US" sz="1400" i="1" dirty="0"/>
              <a:t>    private </a:t>
            </a:r>
            <a:r>
              <a:rPr lang="en-US" sz="1400" i="1" dirty="0" err="1"/>
              <a:t>ObservableOnSubscribe</a:t>
            </a:r>
            <a:r>
              <a:rPr lang="en-US" sz="1400" i="1" dirty="0"/>
              <a:t>&lt;Pair&gt; </a:t>
            </a:r>
            <a:r>
              <a:rPr lang="en-US" sz="1400" i="1" dirty="0" err="1"/>
              <a:t>getPopulation</a:t>
            </a:r>
            <a:r>
              <a:rPr lang="en-US" sz="1400" i="1" dirty="0"/>
              <a:t>(String state) {</a:t>
            </a:r>
          </a:p>
          <a:p>
            <a:pPr marL="0" lvl="0" indent="0">
              <a:buNone/>
            </a:pPr>
            <a:r>
              <a:rPr lang="en-US" sz="1400" i="1" dirty="0"/>
              <a:t>        return(emitter -&gt; {</a:t>
            </a:r>
          </a:p>
          <a:p>
            <a:pPr marL="0" lvl="0" indent="0">
              <a:buNone/>
            </a:pPr>
            <a:r>
              <a:rPr lang="en-US" sz="1400" i="1" dirty="0"/>
              <a:t>            Random r = new Random();</a:t>
            </a:r>
          </a:p>
          <a:p>
            <a:pPr marL="0" lvl="0" indent="0">
              <a:buNone/>
            </a:pPr>
            <a:r>
              <a:rPr lang="en-US" sz="1400" i="1" dirty="0"/>
              <a:t>            </a:t>
            </a:r>
            <a:r>
              <a:rPr lang="en-US" sz="1400" i="1" dirty="0" err="1"/>
              <a:t>Log.d</a:t>
            </a:r>
            <a:r>
              <a:rPr lang="en-US" sz="1400" i="1" dirty="0"/>
              <a:t>(«</a:t>
            </a:r>
            <a:r>
              <a:rPr lang="en-US" sz="1400" i="1" dirty="0" err="1"/>
              <a:t>MainActivity</a:t>
            </a:r>
            <a:r>
              <a:rPr lang="en-US" sz="1400" i="1" dirty="0"/>
              <a:t>», «</a:t>
            </a:r>
            <a:r>
              <a:rPr lang="en-US" sz="1400" i="1" dirty="0" err="1"/>
              <a:t>getPopulation</a:t>
            </a:r>
            <a:r>
              <a:rPr lang="en-US" sz="1400" i="1" dirty="0"/>
              <a:t>() for » + state + » called on » + </a:t>
            </a:r>
            <a:r>
              <a:rPr lang="en-US" sz="1400" i="1" dirty="0" err="1"/>
              <a:t>Thread.currentThread</a:t>
            </a:r>
            <a:r>
              <a:rPr lang="en-US" sz="1400" i="1" dirty="0"/>
              <a:t>().</a:t>
            </a:r>
            <a:r>
              <a:rPr lang="en-US" sz="1400" i="1" dirty="0" err="1"/>
              <a:t>getName</a:t>
            </a:r>
            <a:r>
              <a:rPr lang="en-US" sz="1400" i="1" dirty="0"/>
              <a:t>());</a:t>
            </a:r>
          </a:p>
          <a:p>
            <a:pPr marL="0" lvl="0" indent="0">
              <a:buNone/>
            </a:pPr>
            <a:r>
              <a:rPr lang="en-US" sz="1400" i="1" dirty="0"/>
              <a:t>            </a:t>
            </a:r>
            <a:r>
              <a:rPr lang="en-US" sz="1400" i="1" dirty="0" err="1"/>
              <a:t>emitter.onNext</a:t>
            </a:r>
            <a:r>
              <a:rPr lang="en-US" sz="1400" i="1" dirty="0"/>
              <a:t>(new Pair(state, </a:t>
            </a:r>
            <a:r>
              <a:rPr lang="en-US" sz="1400" i="1" dirty="0" err="1"/>
              <a:t>r.nextInt</a:t>
            </a:r>
            <a:r>
              <a:rPr lang="en-US" sz="1400" i="1" dirty="0"/>
              <a:t>(300000 — 10000) + 10000));</a:t>
            </a:r>
          </a:p>
          <a:p>
            <a:pPr marL="0" lvl="0" indent="0">
              <a:buNone/>
            </a:pPr>
            <a:r>
              <a:rPr lang="en-US" sz="1400" i="1" dirty="0"/>
              <a:t>            </a:t>
            </a:r>
            <a:r>
              <a:rPr lang="en-US" sz="1400" i="1" dirty="0" err="1"/>
              <a:t>emitter.onComplete</a:t>
            </a:r>
            <a:r>
              <a:rPr lang="en-US" sz="1400" i="1" dirty="0"/>
              <a:t>();</a:t>
            </a:r>
          </a:p>
          <a:p>
            <a:pPr marL="0" lvl="0" indent="0">
              <a:buNone/>
            </a:pPr>
            <a:r>
              <a:rPr lang="en-US" sz="1400" i="1" dirty="0"/>
              <a:t>        </a:t>
            </a:r>
            <a:r>
              <a:rPr lang="en-US" sz="1400" i="1" dirty="0" smtClean="0"/>
              <a:t>});}}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84138" indent="0">
              <a:buNone/>
            </a:pPr>
            <a:endParaRPr lang="en-US" sz="1400" dirty="0" smtClean="0"/>
          </a:p>
          <a:p>
            <a:pPr marL="84138" indent="0">
              <a:buNone/>
            </a:pPr>
            <a:r>
              <a:rPr lang="en-US" sz="1400" i="1" dirty="0" err="1"/>
              <a:t>statesObservable.flatMap</a:t>
            </a:r>
            <a:r>
              <a:rPr lang="en-US" sz="1400" i="1" dirty="0"/>
              <a:t>(</a:t>
            </a:r>
          </a:p>
          <a:p>
            <a:pPr marL="84138" indent="0">
              <a:buNone/>
            </a:pPr>
            <a:r>
              <a:rPr lang="en-US" sz="1400" i="1" dirty="0"/>
              <a:t>               s -&gt; </a:t>
            </a:r>
            <a:r>
              <a:rPr lang="en-US" sz="1400" i="1" dirty="0" err="1"/>
              <a:t>Observable.create</a:t>
            </a:r>
            <a:r>
              <a:rPr lang="en-US" sz="1400" i="1" dirty="0"/>
              <a:t>(</a:t>
            </a:r>
            <a:r>
              <a:rPr lang="en-US" sz="1400" i="1" dirty="0" err="1"/>
              <a:t>getPopulation</a:t>
            </a:r>
            <a:r>
              <a:rPr lang="en-US" sz="1400" i="1" dirty="0"/>
              <a:t>(s))</a:t>
            </a:r>
          </a:p>
          <a:p>
            <a:pPr marL="84138" indent="0">
              <a:buNone/>
            </a:pPr>
            <a:r>
              <a:rPr lang="en-US" sz="1400" i="1" dirty="0"/>
              <a:t>               .</a:t>
            </a:r>
            <a:r>
              <a:rPr lang="en-US" sz="1400" i="1" dirty="0" err="1"/>
              <a:t>subscribeOn</a:t>
            </a:r>
            <a:r>
              <a:rPr lang="en-US" sz="1400" i="1" dirty="0"/>
              <a:t>(Schedulers.io())</a:t>
            </a:r>
          </a:p>
          <a:p>
            <a:pPr marL="84138" indent="0">
              <a:buNone/>
            </a:pPr>
            <a:r>
              <a:rPr lang="en-US" sz="1400" i="1" dirty="0"/>
              <a:t>       ).subscribe(pair -&gt; </a:t>
            </a:r>
            <a:r>
              <a:rPr lang="en-US" sz="1400" i="1" dirty="0" err="1"/>
              <a:t>Log.d</a:t>
            </a:r>
            <a:r>
              <a:rPr lang="en-US" sz="1400" i="1" dirty="0"/>
              <a:t>(«</a:t>
            </a:r>
            <a:r>
              <a:rPr lang="en-US" sz="1400" i="1" dirty="0" err="1"/>
              <a:t>MainActivity</a:t>
            </a:r>
            <a:r>
              <a:rPr lang="en-US" sz="1400" i="1" dirty="0"/>
              <a:t>», </a:t>
            </a:r>
            <a:r>
              <a:rPr lang="en-US" sz="1400" i="1" dirty="0" err="1"/>
              <a:t>pair.first</a:t>
            </a:r>
            <a:r>
              <a:rPr lang="en-US" sz="1400" i="1" dirty="0"/>
              <a:t> + » population is » + </a:t>
            </a:r>
            <a:r>
              <a:rPr lang="en-US" sz="1400" i="1" dirty="0" err="1"/>
              <a:t>pair.second</a:t>
            </a:r>
            <a:r>
              <a:rPr lang="en-US" sz="1400" i="1" dirty="0"/>
              <a:t>));</a:t>
            </a:r>
          </a:p>
          <a:p>
            <a:pPr marL="84138" lvl="0" indent="0">
              <a:buNone/>
            </a:pPr>
            <a:r>
              <a:rPr lang="en-US" sz="1400" i="1" dirty="0"/>
              <a:t> </a:t>
            </a:r>
            <a:endParaRPr lang="en-US" sz="1400" i="1" dirty="0" smtClean="0"/>
          </a:p>
          <a:p>
            <a:pPr marL="84138" lvl="0" indent="0">
              <a:buNone/>
            </a:pPr>
            <a:r>
              <a:rPr lang="en-US" sz="1400" i="1" dirty="0" err="1" smtClean="0"/>
              <a:t>getPopulation</a:t>
            </a:r>
            <a:r>
              <a:rPr lang="en-US" sz="1400" i="1" dirty="0"/>
              <a:t>() for </a:t>
            </a:r>
            <a:r>
              <a:rPr lang="ru-RU" sz="1400" i="1" dirty="0"/>
              <a:t>Москва </a:t>
            </a:r>
            <a:r>
              <a:rPr lang="en-US" sz="1400" i="1" dirty="0" smtClean="0"/>
              <a:t> called </a:t>
            </a:r>
            <a:r>
              <a:rPr lang="en-US" sz="1400" i="1" dirty="0"/>
              <a:t>on RxCachedThreadScheduler-1</a:t>
            </a:r>
          </a:p>
          <a:p>
            <a:pPr marL="84138" lvl="0" indent="0">
              <a:buNone/>
            </a:pPr>
            <a:r>
              <a:rPr lang="ru-RU" sz="1400" i="1" dirty="0"/>
              <a:t>Москва </a:t>
            </a:r>
            <a:r>
              <a:rPr lang="en-US" sz="1400" i="1" dirty="0" smtClean="0"/>
              <a:t> population </a:t>
            </a:r>
            <a:r>
              <a:rPr lang="en-US" sz="1400" i="1" dirty="0"/>
              <a:t>is 143965</a:t>
            </a:r>
          </a:p>
          <a:p>
            <a:pPr marL="84138" lvl="0" indent="0">
              <a:buNone/>
            </a:pPr>
            <a:r>
              <a:rPr lang="en-US" sz="1400" i="1" dirty="0" err="1"/>
              <a:t>getPopulation</a:t>
            </a:r>
            <a:r>
              <a:rPr lang="en-US" sz="1400" i="1" dirty="0"/>
              <a:t>() for </a:t>
            </a:r>
            <a:r>
              <a:rPr lang="ru-RU" sz="1400" i="1" dirty="0"/>
              <a:t>Ярославль </a:t>
            </a:r>
            <a:r>
              <a:rPr lang="en-US" sz="1400" i="1" dirty="0" smtClean="0"/>
              <a:t>called </a:t>
            </a:r>
            <a:r>
              <a:rPr lang="en-US" sz="1400" i="1" dirty="0"/>
              <a:t>on RxCachedThreadScheduler-2</a:t>
            </a:r>
          </a:p>
          <a:p>
            <a:pPr marL="84138" lvl="0" indent="0">
              <a:buNone/>
            </a:pPr>
            <a:r>
              <a:rPr lang="en-US" sz="1400" i="1" dirty="0" err="1"/>
              <a:t>getPopulation</a:t>
            </a:r>
            <a:r>
              <a:rPr lang="en-US" sz="1400" i="1" dirty="0"/>
              <a:t>() for </a:t>
            </a:r>
            <a:r>
              <a:rPr lang="ru-RU" sz="1400" i="1" dirty="0"/>
              <a:t>Пушкино </a:t>
            </a:r>
            <a:r>
              <a:rPr lang="en-US" sz="1400" i="1" dirty="0" smtClean="0"/>
              <a:t>called </a:t>
            </a:r>
            <a:r>
              <a:rPr lang="en-US" sz="1400" i="1" dirty="0"/>
              <a:t>on RxCachedThreadScheduler-4</a:t>
            </a:r>
          </a:p>
          <a:p>
            <a:pPr marL="84138" lvl="0" indent="0">
              <a:buNone/>
            </a:pPr>
            <a:r>
              <a:rPr lang="ru-RU" sz="1400" i="1" dirty="0"/>
              <a:t>Ярославль </a:t>
            </a:r>
            <a:r>
              <a:rPr lang="en-US" sz="1400" i="1" dirty="0" smtClean="0"/>
              <a:t> population </a:t>
            </a:r>
            <a:r>
              <a:rPr lang="en-US" sz="1400" i="1" dirty="0"/>
              <a:t>is 158363</a:t>
            </a:r>
          </a:p>
          <a:p>
            <a:pPr marL="84138" lvl="0" indent="0">
              <a:buNone/>
            </a:pPr>
            <a:r>
              <a:rPr lang="ru-RU" sz="1400" i="1" dirty="0"/>
              <a:t>Пушкино </a:t>
            </a:r>
            <a:r>
              <a:rPr lang="en-US" sz="1400" i="1" dirty="0" smtClean="0"/>
              <a:t>population </a:t>
            </a:r>
            <a:r>
              <a:rPr lang="en-US" sz="1400" i="1" dirty="0"/>
              <a:t>is 271420</a:t>
            </a:r>
          </a:p>
          <a:p>
            <a:pPr marL="84138" lvl="0" indent="0">
              <a:buNone/>
            </a:pPr>
            <a:r>
              <a:rPr lang="en-US" sz="1400" i="1" dirty="0" err="1"/>
              <a:t>getPopulation</a:t>
            </a:r>
            <a:r>
              <a:rPr lang="en-US" sz="1400" i="1" dirty="0"/>
              <a:t>() for </a:t>
            </a:r>
            <a:r>
              <a:rPr lang="ru-RU" sz="1400" i="1" dirty="0"/>
              <a:t>Н</a:t>
            </a:r>
            <a:r>
              <a:rPr lang="en-US" sz="1400" i="1" dirty="0"/>
              <a:t>.</a:t>
            </a:r>
            <a:r>
              <a:rPr lang="ru-RU" sz="1400" i="1" dirty="0"/>
              <a:t>Новгород </a:t>
            </a:r>
            <a:r>
              <a:rPr lang="en-US" sz="1400" i="1" dirty="0" smtClean="0"/>
              <a:t>called </a:t>
            </a:r>
            <a:r>
              <a:rPr lang="en-US" sz="1400" i="1" dirty="0"/>
              <a:t>on RxCachedThreadScheduler-3</a:t>
            </a:r>
          </a:p>
          <a:p>
            <a:pPr marL="84138" lvl="0" indent="0">
              <a:buNone/>
            </a:pPr>
            <a:r>
              <a:rPr lang="ru-RU" sz="1400" i="1" dirty="0"/>
              <a:t>Н</a:t>
            </a:r>
            <a:r>
              <a:rPr lang="en-US" sz="1400" i="1" dirty="0"/>
              <a:t>.</a:t>
            </a:r>
            <a:r>
              <a:rPr lang="ru-RU" sz="1400" i="1" dirty="0"/>
              <a:t>Новгород </a:t>
            </a:r>
            <a:r>
              <a:rPr lang="en-US" sz="1400" i="1" dirty="0" smtClean="0"/>
              <a:t> population </a:t>
            </a:r>
            <a:r>
              <a:rPr lang="en-US" sz="1400" i="1" dirty="0"/>
              <a:t>is 81564</a:t>
            </a:r>
          </a:p>
          <a:p>
            <a:pPr marL="0" lvl="0" indent="0">
              <a:buNone/>
            </a:pPr>
            <a:endParaRPr lang="en-US" sz="1400" i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5804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/>
              <a:t>Параллелизм с оператором </a:t>
            </a:r>
            <a:r>
              <a:rPr lang="ru-RU" sz="1800" b="1" dirty="0" err="1"/>
              <a:t>flatMap</a:t>
            </a:r>
            <a:r>
              <a:rPr lang="ru-RU" sz="1800" b="1" dirty="0"/>
              <a:t> ()</a:t>
            </a:r>
            <a:endParaRPr lang="ru-RU" sz="1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 lang="ru"/>
          </a:p>
        </p:txBody>
      </p:sp>
      <p:cxnSp>
        <p:nvCxnSpPr>
          <p:cNvPr id="5" name="Прямая соединительная линия 4"/>
          <p:cNvCxnSpPr>
            <a:stCxn id="61" idx="0"/>
            <a:endCxn id="61" idx="2"/>
          </p:cNvCxnSpPr>
          <p:nvPr/>
        </p:nvCxnSpPr>
        <p:spPr bwMode="auto">
          <a:xfrm>
            <a:off x="4686300" y="369331"/>
            <a:ext cx="0" cy="47741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Стрелка вправо 3"/>
          <p:cNvSpPr/>
          <p:nvPr/>
        </p:nvSpPr>
        <p:spPr bwMode="auto">
          <a:xfrm>
            <a:off x="4088524" y="1166648"/>
            <a:ext cx="714704" cy="47296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38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38279" y="432580"/>
            <a:ext cx="8520600" cy="4546923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fun main() {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</a:t>
            </a:r>
            <a:r>
              <a:rPr lang="en-US" sz="1200" i="1" dirty="0" err="1"/>
              <a:t>val</a:t>
            </a:r>
            <a:r>
              <a:rPr lang="en-US" sz="1200" i="1" dirty="0"/>
              <a:t> seconds = </a:t>
            </a:r>
            <a:r>
              <a:rPr lang="en-US" sz="1200" i="1" dirty="0" err="1"/>
              <a:t>Observable.interval</a:t>
            </a:r>
            <a:r>
              <a:rPr lang="en-US" sz="1200" i="1" dirty="0"/>
              <a:t>(1, </a:t>
            </a:r>
            <a:r>
              <a:rPr lang="en-US" sz="1200" i="1" dirty="0" err="1"/>
              <a:t>TimeUnit.SECONDS</a:t>
            </a:r>
            <a:r>
              <a:rPr lang="en-US" sz="1200" i="1" dirty="0"/>
              <a:t>)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</a:t>
            </a:r>
            <a:r>
              <a:rPr lang="en-US" sz="1200" i="1" dirty="0" err="1"/>
              <a:t>val</a:t>
            </a:r>
            <a:r>
              <a:rPr lang="en-US" sz="1200" i="1" dirty="0"/>
              <a:t> disposable: Disposable = </a:t>
            </a:r>
            <a:r>
              <a:rPr lang="en-US" sz="1200" i="1" dirty="0" err="1"/>
              <a:t>seconds.subscribeWith</a:t>
            </a:r>
            <a:r>
              <a:rPr lang="en-US" sz="1200" i="1" dirty="0"/>
              <a:t>(</a:t>
            </a:r>
            <a:r>
              <a:rPr lang="en-US" sz="1200" i="1" dirty="0" err="1"/>
              <a:t>MyResourceObserver</a:t>
            </a:r>
            <a:r>
              <a:rPr lang="en-US" sz="1200" i="1" dirty="0"/>
              <a:t>())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</a:t>
            </a:r>
            <a:r>
              <a:rPr lang="en-US" sz="1200" i="1" dirty="0" err="1"/>
              <a:t>TimeUnit.SECONDS.sleep</a:t>
            </a:r>
            <a:r>
              <a:rPr lang="en-US" sz="1200" i="1" dirty="0"/>
              <a:t>(5)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// Dispose and stop emissions.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</a:t>
            </a:r>
            <a:r>
              <a:rPr lang="en-US" sz="1200" i="1" dirty="0" err="1"/>
              <a:t>disposable.dispose</a:t>
            </a:r>
            <a:r>
              <a:rPr lang="en-US" sz="1200" i="1" dirty="0"/>
              <a:t>()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// Sleep 5 secs: no new emissions.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</a:t>
            </a:r>
            <a:r>
              <a:rPr lang="en-US" sz="1200" i="1" dirty="0" err="1"/>
              <a:t>TimeUnit.SECONDS.sleep</a:t>
            </a:r>
            <a:r>
              <a:rPr lang="en-US" sz="1200" i="1" dirty="0"/>
              <a:t>(5)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}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class </a:t>
            </a:r>
            <a:r>
              <a:rPr lang="en-US" sz="1200" i="1" dirty="0" err="1"/>
              <a:t>MyResourceObserver</a:t>
            </a:r>
            <a:r>
              <a:rPr lang="en-US" sz="1200" i="1" dirty="0"/>
              <a:t>&lt;T&gt; : </a:t>
            </a:r>
            <a:r>
              <a:rPr lang="en-US" sz="1200" i="1" dirty="0" err="1"/>
              <a:t>ResourceObserver</a:t>
            </a:r>
            <a:r>
              <a:rPr lang="en-US" sz="1200" i="1" dirty="0"/>
              <a:t>&lt;T&gt;() {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override fun </a:t>
            </a:r>
            <a:r>
              <a:rPr lang="en-US" sz="1200" i="1" dirty="0" err="1"/>
              <a:t>onNext</a:t>
            </a:r>
            <a:r>
              <a:rPr lang="en-US" sz="1200" i="1" dirty="0"/>
              <a:t>(t: T) {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    </a:t>
            </a:r>
            <a:r>
              <a:rPr lang="en-US" sz="1200" i="1" dirty="0" err="1"/>
              <a:t>println</a:t>
            </a:r>
            <a:r>
              <a:rPr lang="en-US" sz="1200" i="1" dirty="0"/>
              <a:t>("Received: $t")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}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override fun </a:t>
            </a:r>
            <a:r>
              <a:rPr lang="en-US" sz="1200" i="1" dirty="0" err="1"/>
              <a:t>onError</a:t>
            </a:r>
            <a:r>
              <a:rPr lang="en-US" sz="1200" i="1" dirty="0"/>
              <a:t>(e: </a:t>
            </a:r>
            <a:r>
              <a:rPr lang="en-US" sz="1200" i="1" dirty="0" err="1"/>
              <a:t>Throwable</a:t>
            </a:r>
            <a:r>
              <a:rPr lang="en-US" sz="1200" i="1" dirty="0"/>
              <a:t>) {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    </a:t>
            </a:r>
            <a:r>
              <a:rPr lang="en-US" sz="1200" i="1" dirty="0" err="1"/>
              <a:t>e.printStackTrace</a:t>
            </a:r>
            <a:r>
              <a:rPr lang="en-US" sz="1200" i="1" dirty="0"/>
              <a:t>()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}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override fun </a:t>
            </a:r>
            <a:r>
              <a:rPr lang="en-US" sz="1200" i="1" dirty="0" err="1"/>
              <a:t>onComplete</a:t>
            </a:r>
            <a:r>
              <a:rPr lang="en-US" sz="1200" i="1" dirty="0"/>
              <a:t>() {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    </a:t>
            </a:r>
            <a:r>
              <a:rPr lang="en-US" sz="1200" i="1" dirty="0" err="1"/>
              <a:t>println</a:t>
            </a:r>
            <a:r>
              <a:rPr lang="en-US" sz="1200" i="1" dirty="0"/>
              <a:t>("Done !")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}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}</a:t>
            </a:r>
          </a:p>
          <a:p>
            <a:pPr marL="0" lvl="0" indent="139700" algn="just">
              <a:spcBef>
                <a:spcPts val="200"/>
              </a:spcBef>
              <a:buNone/>
            </a:pPr>
            <a:r>
              <a:rPr lang="en-US" sz="1200" dirty="0"/>
              <a:t>Received: 0</a:t>
            </a:r>
          </a:p>
          <a:p>
            <a:pPr marL="0" lvl="0" indent="139700" algn="just">
              <a:spcBef>
                <a:spcPts val="200"/>
              </a:spcBef>
              <a:buNone/>
            </a:pPr>
            <a:r>
              <a:rPr lang="en-US" sz="1200" dirty="0"/>
              <a:t>Received: 1</a:t>
            </a:r>
          </a:p>
          <a:p>
            <a:pPr marL="0" lvl="0" indent="139700" algn="just">
              <a:spcBef>
                <a:spcPts val="200"/>
              </a:spcBef>
              <a:buNone/>
            </a:pPr>
            <a:r>
              <a:rPr lang="en-US" sz="1200" dirty="0"/>
              <a:t>Received: 2</a:t>
            </a:r>
          </a:p>
          <a:p>
            <a:pPr marL="0" lvl="0" indent="139700" algn="just">
              <a:spcBef>
                <a:spcPts val="200"/>
              </a:spcBef>
              <a:buNone/>
            </a:pPr>
            <a:r>
              <a:rPr lang="en-US" sz="1200" dirty="0"/>
              <a:t>Received: 3</a:t>
            </a:r>
          </a:p>
          <a:p>
            <a:pPr marL="0" lvl="0" indent="139700" algn="just">
              <a:spcBef>
                <a:spcPts val="200"/>
              </a:spcBef>
              <a:buNone/>
            </a:pPr>
            <a:r>
              <a:rPr lang="en-US" sz="1200" dirty="0"/>
              <a:t>Received: 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38279" y="0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Disposable  </a:t>
            </a:r>
            <a:r>
              <a:rPr lang="ru-RU" sz="2000" b="1" dirty="0"/>
              <a:t>в наблюдателе</a:t>
            </a: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04770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0" y="307740"/>
            <a:ext cx="9074426" cy="4288221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114300" lvl="0" indent="0">
              <a:buNone/>
            </a:pPr>
            <a:r>
              <a:rPr lang="ru-RU" sz="1800" dirty="0"/>
              <a:t>Противодавление — это процесс обработки быстрого производителя предметов, например. когда конвейер обработки </a:t>
            </a:r>
            <a:r>
              <a:rPr lang="ru-RU" sz="1800" dirty="0" err="1"/>
              <a:t>Observable</a:t>
            </a:r>
            <a:r>
              <a:rPr lang="ru-RU" sz="1800" dirty="0"/>
              <a:t> не может обрабатывать значения достаточно быстро и может столкнуться с исключением </a:t>
            </a:r>
            <a:r>
              <a:rPr lang="ru-RU" sz="1800" dirty="0" err="1"/>
              <a:t>Out</a:t>
            </a:r>
            <a:r>
              <a:rPr lang="ru-RU" sz="1800" dirty="0"/>
              <a:t> </a:t>
            </a:r>
            <a:r>
              <a:rPr lang="ru-RU" sz="1800" dirty="0" err="1"/>
              <a:t>of</a:t>
            </a:r>
            <a:r>
              <a:rPr lang="ru-RU" sz="1800" dirty="0"/>
              <a:t> </a:t>
            </a:r>
            <a:r>
              <a:rPr lang="ru-RU" sz="1800" dirty="0" err="1" smtClean="0"/>
              <a:t>Memory</a:t>
            </a:r>
            <a:r>
              <a:rPr lang="en-US" sz="1800" dirty="0" smtClean="0"/>
              <a:t>.</a:t>
            </a:r>
          </a:p>
          <a:p>
            <a:pPr marL="114300" indent="0">
              <a:buNone/>
            </a:pPr>
            <a:r>
              <a:rPr lang="ru-RU" sz="1800" b="1" dirty="0" err="1" smtClean="0"/>
              <a:t>Flowable</a:t>
            </a:r>
            <a:r>
              <a:rPr lang="ru-RU" sz="1800" dirty="0" smtClean="0"/>
              <a:t> </a:t>
            </a:r>
            <a:r>
              <a:rPr lang="ru-RU" sz="1800" dirty="0"/>
              <a:t>похож на </a:t>
            </a:r>
            <a:r>
              <a:rPr lang="ru-RU" sz="1800" dirty="0" err="1"/>
              <a:t>Observable</a:t>
            </a:r>
            <a:r>
              <a:rPr lang="ru-RU" sz="1800" dirty="0"/>
              <a:t>. </a:t>
            </a:r>
            <a:endParaRPr lang="ru-RU" sz="1800" dirty="0" smtClean="0"/>
          </a:p>
          <a:p>
            <a:pPr marL="114300" indent="0">
              <a:buNone/>
            </a:pPr>
            <a:r>
              <a:rPr lang="ru-RU" sz="1800" b="1" dirty="0" smtClean="0"/>
              <a:t>Терминология </a:t>
            </a:r>
            <a:r>
              <a:rPr lang="ru-RU" sz="1800" b="1" dirty="0"/>
              <a:t>обратного давления:</a:t>
            </a:r>
            <a:endParaRPr lang="ru-RU" sz="1800" dirty="0"/>
          </a:p>
          <a:p>
            <a:pPr lvl="0"/>
            <a:r>
              <a:rPr lang="ru-RU" sz="1800" dirty="0"/>
              <a:t>Горячие наблюдаемые/источники</a:t>
            </a:r>
          </a:p>
          <a:p>
            <a:pPr lvl="0"/>
            <a:r>
              <a:rPr lang="ru-RU" sz="1800" dirty="0"/>
              <a:t>Холодные наблюдаемые/источники</a:t>
            </a:r>
          </a:p>
          <a:p>
            <a:pPr lvl="0"/>
            <a:r>
              <a:rPr lang="ru-RU" sz="1800" dirty="0"/>
              <a:t>Многоадресные наблюдаемые/источники</a:t>
            </a:r>
          </a:p>
          <a:p>
            <a:pPr marL="114300" indent="0">
              <a:buNone/>
            </a:pPr>
            <a:r>
              <a:rPr lang="ru-RU" sz="1800" b="1" dirty="0" smtClean="0"/>
              <a:t>Предотвращение </a:t>
            </a:r>
            <a:r>
              <a:rPr lang="ru-RU" sz="1800" b="1" dirty="0"/>
              <a:t>противодавления:</a:t>
            </a:r>
            <a:endParaRPr lang="ru-RU" sz="1800" dirty="0"/>
          </a:p>
          <a:p>
            <a:r>
              <a:rPr lang="ru-RU" sz="1800" dirty="0"/>
              <a:t>Чтобы предотвратить обратное давление, </a:t>
            </a:r>
            <a:r>
              <a:rPr lang="ru-RU" sz="1800" dirty="0" smtClean="0"/>
              <a:t>преобразуем </a:t>
            </a:r>
            <a:r>
              <a:rPr lang="ru-RU" sz="1800" dirty="0" err="1"/>
              <a:t>Observable</a:t>
            </a:r>
            <a:r>
              <a:rPr lang="ru-RU" sz="1800" dirty="0"/>
              <a:t> в </a:t>
            </a:r>
            <a:r>
              <a:rPr lang="ru-RU" sz="1800" dirty="0" err="1"/>
              <a:t>Flowable</a:t>
            </a:r>
            <a:r>
              <a:rPr lang="ru-RU" sz="1800" dirty="0"/>
              <a:t> с помощью </a:t>
            </a:r>
            <a:r>
              <a:rPr lang="ru-RU" sz="1800" dirty="0" err="1"/>
              <a:t>observable.toFloawable</a:t>
            </a:r>
            <a:r>
              <a:rPr lang="ru-RU" sz="1800" dirty="0"/>
              <a:t>()метода и указываем с ним стратегию буферизации</a:t>
            </a:r>
            <a:r>
              <a:rPr lang="ru-RU" sz="1800" dirty="0" smtClean="0"/>
              <a:t>.</a:t>
            </a:r>
          </a:p>
          <a:p>
            <a:pPr marL="114300" indent="0">
              <a:buNone/>
            </a:pPr>
            <a:r>
              <a:rPr lang="ru-RU" sz="1800" b="1" dirty="0" smtClean="0"/>
              <a:t>Стратегии </a:t>
            </a:r>
            <a:r>
              <a:rPr lang="ru-RU" sz="1800" b="1" dirty="0"/>
              <a:t>обратного давления</a:t>
            </a:r>
            <a:endParaRPr lang="ru-RU" sz="1800" dirty="0"/>
          </a:p>
          <a:p>
            <a:r>
              <a:rPr lang="ru-RU" sz="1800" dirty="0"/>
              <a:t>Увеличение размеров буфера</a:t>
            </a:r>
          </a:p>
          <a:p>
            <a:r>
              <a:rPr lang="ru-RU" sz="1800" dirty="0"/>
              <a:t>Пакетирование/пропуск значений со стандартными операторами</a:t>
            </a:r>
          </a:p>
          <a:p>
            <a:r>
              <a:rPr lang="ru-RU" sz="1800" dirty="0" err="1"/>
              <a:t>onBackpressureBuffer</a:t>
            </a:r>
            <a:r>
              <a:rPr lang="ru-RU" sz="1800" dirty="0"/>
              <a:t>()</a:t>
            </a:r>
          </a:p>
          <a:p>
            <a:pPr marL="114300" lvl="0" indent="0">
              <a:buNone/>
            </a:pPr>
            <a:endParaRPr lang="en-US" sz="1800" i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7451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/>
              <a:t>Противодавление (</a:t>
            </a:r>
            <a:r>
              <a:rPr lang="ru-RU" sz="1800" b="1" dirty="0" err="1"/>
              <a:t>backpressure</a:t>
            </a:r>
            <a:r>
              <a:rPr lang="ru-RU" sz="1800" b="1" dirty="0"/>
              <a:t>) и интерфейс </a:t>
            </a:r>
            <a:r>
              <a:rPr lang="ru-RU" sz="1800" b="1" dirty="0" err="1"/>
              <a:t>Flowable</a:t>
            </a:r>
            <a:endParaRPr lang="ru-RU" sz="18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86995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9574" y="451945"/>
            <a:ext cx="5816219" cy="4193627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114300" lvl="0" indent="0">
              <a:buNone/>
            </a:pPr>
            <a:r>
              <a:rPr lang="ru-RU" sz="1400" b="1" dirty="0"/>
              <a:t>Увеличение размеров </a:t>
            </a:r>
            <a:r>
              <a:rPr lang="ru-RU" sz="1400" b="1" dirty="0" smtClean="0"/>
              <a:t>буфера</a:t>
            </a:r>
          </a:p>
          <a:p>
            <a:pPr marL="114300" lvl="0" indent="0">
              <a:buNone/>
            </a:pPr>
            <a:r>
              <a:rPr lang="en-US" sz="1400" i="1" dirty="0" err="1"/>
              <a:t>PublishProcessor</a:t>
            </a:r>
            <a:r>
              <a:rPr lang="en-US" sz="1400" i="1" dirty="0"/>
              <a:t>&lt;Integer&gt; source = </a:t>
            </a:r>
            <a:r>
              <a:rPr lang="en-US" sz="1400" i="1" dirty="0" err="1"/>
              <a:t>PublishProcessor.create</a:t>
            </a:r>
            <a:r>
              <a:rPr lang="en-US" sz="1400" i="1" dirty="0"/>
              <a:t>(); </a:t>
            </a:r>
          </a:p>
          <a:p>
            <a:pPr marL="114300" lvl="0" indent="0">
              <a:buNone/>
            </a:pPr>
            <a:r>
              <a:rPr lang="en-US" sz="1400" i="1" dirty="0"/>
              <a:t>    </a:t>
            </a:r>
            <a:r>
              <a:rPr lang="en-US" sz="1400" i="1" dirty="0" err="1"/>
              <a:t>source.observeOn</a:t>
            </a:r>
            <a:r>
              <a:rPr lang="en-US" sz="1400" i="1" dirty="0"/>
              <a:t>(</a:t>
            </a:r>
            <a:r>
              <a:rPr lang="en-US" sz="1400" i="1" dirty="0" err="1"/>
              <a:t>Schedulers.computation</a:t>
            </a:r>
            <a:r>
              <a:rPr lang="en-US" sz="1400" i="1" dirty="0"/>
              <a:t>(), 1024 * 1024) </a:t>
            </a:r>
          </a:p>
          <a:p>
            <a:pPr marL="114300" lvl="0" indent="0">
              <a:buNone/>
            </a:pPr>
            <a:r>
              <a:rPr lang="en-US" sz="1400" i="1" dirty="0"/>
              <a:t>          .subscribe(e -&gt; {}, </a:t>
            </a:r>
            <a:r>
              <a:rPr lang="en-US" sz="1400" i="1" dirty="0" err="1"/>
              <a:t>Throwable</a:t>
            </a:r>
            <a:r>
              <a:rPr lang="en-US" sz="1400" i="1" dirty="0"/>
              <a:t>::</a:t>
            </a:r>
            <a:r>
              <a:rPr lang="en-US" sz="1400" i="1" dirty="0" err="1"/>
              <a:t>printStackTrace</a:t>
            </a:r>
            <a:r>
              <a:rPr lang="en-US" sz="1400" i="1" dirty="0"/>
              <a:t>); </a:t>
            </a:r>
          </a:p>
          <a:p>
            <a:pPr marL="114300" lvl="0" indent="0">
              <a:buNone/>
            </a:pPr>
            <a:r>
              <a:rPr lang="en-US" sz="1400" i="1" dirty="0"/>
              <a:t>    for (</a:t>
            </a:r>
            <a:r>
              <a:rPr lang="en-US" sz="1400" i="1" dirty="0" err="1"/>
              <a:t>int</a:t>
            </a:r>
            <a:r>
              <a:rPr lang="en-US" sz="1400" i="1" dirty="0"/>
              <a:t> </a:t>
            </a:r>
            <a:r>
              <a:rPr lang="en-US" sz="1400" i="1" dirty="0" err="1"/>
              <a:t>i</a:t>
            </a:r>
            <a:r>
              <a:rPr lang="en-US" sz="1400" i="1" dirty="0"/>
              <a:t> = 0; </a:t>
            </a:r>
            <a:r>
              <a:rPr lang="en-US" sz="1400" i="1" dirty="0" err="1"/>
              <a:t>i</a:t>
            </a:r>
            <a:r>
              <a:rPr lang="en-US" sz="1400" i="1" dirty="0"/>
              <a:t> &lt; 1_000_000; </a:t>
            </a:r>
            <a:r>
              <a:rPr lang="en-US" sz="1400" i="1" dirty="0" err="1"/>
              <a:t>i</a:t>
            </a:r>
            <a:r>
              <a:rPr lang="en-US" sz="1400" i="1" dirty="0"/>
              <a:t>++) { </a:t>
            </a:r>
          </a:p>
          <a:p>
            <a:pPr marL="114300" lvl="0" indent="0">
              <a:buNone/>
            </a:pPr>
            <a:r>
              <a:rPr lang="en-US" sz="1400" i="1" dirty="0"/>
              <a:t>        </a:t>
            </a:r>
            <a:r>
              <a:rPr lang="en-US" sz="1400" i="1" dirty="0" err="1"/>
              <a:t>source.onNext</a:t>
            </a:r>
            <a:r>
              <a:rPr lang="en-US" sz="1400" i="1" dirty="0"/>
              <a:t>(</a:t>
            </a:r>
            <a:r>
              <a:rPr lang="en-US" sz="1400" i="1" dirty="0" err="1"/>
              <a:t>i</a:t>
            </a:r>
            <a:r>
              <a:rPr lang="en-US" sz="1400" i="1" dirty="0"/>
              <a:t>); </a:t>
            </a:r>
          </a:p>
          <a:p>
            <a:pPr marL="114300" lvl="0" indent="0">
              <a:buNone/>
            </a:pPr>
            <a:r>
              <a:rPr lang="en-US" sz="1400" i="1" dirty="0"/>
              <a:t>    }</a:t>
            </a:r>
          </a:p>
          <a:p>
            <a:pPr marL="114300" indent="0">
              <a:buNone/>
            </a:pPr>
            <a:r>
              <a:rPr lang="ru-RU" sz="1400" b="1" dirty="0"/>
              <a:t>Пакетирование/пропуск значений со стандартными операторами</a:t>
            </a:r>
          </a:p>
          <a:p>
            <a:pPr marL="114300" lvl="0" indent="0">
              <a:buNone/>
            </a:pPr>
            <a:r>
              <a:rPr lang="en-US" sz="1400" i="1" dirty="0" err="1"/>
              <a:t>PublishProcessor</a:t>
            </a:r>
            <a:r>
              <a:rPr lang="en-US" sz="1400" i="1" dirty="0"/>
              <a:t>&lt;Integer&gt; source = </a:t>
            </a:r>
            <a:r>
              <a:rPr lang="en-US" sz="1400" i="1" dirty="0" err="1"/>
              <a:t>PublishProcessor.create</a:t>
            </a:r>
            <a:r>
              <a:rPr lang="en-US" sz="1400" i="1" dirty="0"/>
              <a:t>(); </a:t>
            </a:r>
          </a:p>
          <a:p>
            <a:pPr marL="114300" lvl="0" indent="0">
              <a:buNone/>
            </a:pPr>
            <a:r>
              <a:rPr lang="en-US" sz="1400" i="1" dirty="0"/>
              <a:t>    source </a:t>
            </a:r>
          </a:p>
          <a:p>
            <a:pPr marL="114300" lvl="0" indent="0">
              <a:buNone/>
            </a:pPr>
            <a:r>
              <a:rPr lang="en-US" sz="1400" i="1" dirty="0"/>
              <a:t>          .buffer(1024) </a:t>
            </a:r>
          </a:p>
          <a:p>
            <a:pPr marL="114300" lvl="0" indent="0">
              <a:buNone/>
            </a:pPr>
            <a:r>
              <a:rPr lang="en-US" sz="1400" i="1" dirty="0"/>
              <a:t>          .</a:t>
            </a:r>
            <a:r>
              <a:rPr lang="en-US" sz="1400" i="1" dirty="0" err="1"/>
              <a:t>observeOn</a:t>
            </a:r>
            <a:r>
              <a:rPr lang="en-US" sz="1400" i="1" dirty="0"/>
              <a:t>(</a:t>
            </a:r>
            <a:r>
              <a:rPr lang="en-US" sz="1400" i="1" dirty="0" err="1"/>
              <a:t>Schedulers.computation</a:t>
            </a:r>
            <a:r>
              <a:rPr lang="en-US" sz="1400" i="1" dirty="0"/>
              <a:t>(), 1024) </a:t>
            </a:r>
          </a:p>
          <a:p>
            <a:pPr marL="114300" lvl="0" indent="0">
              <a:buNone/>
            </a:pPr>
            <a:r>
              <a:rPr lang="en-US" sz="1400" i="1" dirty="0"/>
              <a:t>          .subscribe(list -&gt; { </a:t>
            </a:r>
          </a:p>
          <a:p>
            <a:pPr marL="114300" lvl="0" indent="0">
              <a:buNone/>
            </a:pPr>
            <a:r>
              <a:rPr lang="en-US" sz="1400" i="1" dirty="0"/>
              <a:t>              </a:t>
            </a:r>
            <a:r>
              <a:rPr lang="en-US" sz="1400" i="1" dirty="0" err="1"/>
              <a:t>list.parallelStream</a:t>
            </a:r>
            <a:r>
              <a:rPr lang="en-US" sz="1400" i="1" dirty="0"/>
              <a:t>().map(e -&gt; e * e).first(); </a:t>
            </a:r>
          </a:p>
          <a:p>
            <a:pPr marL="114300" lvl="0" indent="0">
              <a:buNone/>
            </a:pPr>
            <a:r>
              <a:rPr lang="en-US" sz="1400" i="1" dirty="0"/>
              <a:t>          }, </a:t>
            </a:r>
            <a:r>
              <a:rPr lang="en-US" sz="1400" i="1" dirty="0" err="1"/>
              <a:t>Throwable</a:t>
            </a:r>
            <a:r>
              <a:rPr lang="en-US" sz="1400" i="1" dirty="0"/>
              <a:t>::</a:t>
            </a:r>
            <a:r>
              <a:rPr lang="en-US" sz="1400" i="1" dirty="0" err="1"/>
              <a:t>printStackTrace</a:t>
            </a:r>
            <a:r>
              <a:rPr lang="en-US" sz="1400" i="1" dirty="0"/>
              <a:t> ); </a:t>
            </a:r>
          </a:p>
          <a:p>
            <a:pPr marL="114300" lvl="0" indent="0">
              <a:buNone/>
            </a:pPr>
            <a:r>
              <a:rPr lang="en-US" sz="1400" i="1" dirty="0"/>
              <a:t>    for (</a:t>
            </a:r>
            <a:r>
              <a:rPr lang="en-US" sz="1400" i="1" dirty="0" err="1"/>
              <a:t>int</a:t>
            </a:r>
            <a:r>
              <a:rPr lang="en-US" sz="1400" i="1" dirty="0"/>
              <a:t> </a:t>
            </a:r>
            <a:r>
              <a:rPr lang="en-US" sz="1400" i="1" dirty="0" err="1"/>
              <a:t>i</a:t>
            </a:r>
            <a:r>
              <a:rPr lang="en-US" sz="1400" i="1" dirty="0"/>
              <a:t> = 0; </a:t>
            </a:r>
            <a:r>
              <a:rPr lang="en-US" sz="1400" i="1" dirty="0" err="1"/>
              <a:t>i</a:t>
            </a:r>
            <a:r>
              <a:rPr lang="en-US" sz="1400" i="1" dirty="0"/>
              <a:t> &lt; 1_000_000; </a:t>
            </a:r>
            <a:r>
              <a:rPr lang="en-US" sz="1400" i="1" dirty="0" err="1"/>
              <a:t>i</a:t>
            </a:r>
            <a:r>
              <a:rPr lang="en-US" sz="1400" i="1" dirty="0"/>
              <a:t>++) { </a:t>
            </a:r>
          </a:p>
          <a:p>
            <a:pPr marL="114300" lvl="0" indent="0">
              <a:buNone/>
            </a:pPr>
            <a:r>
              <a:rPr lang="en-US" sz="1400" i="1" dirty="0"/>
              <a:t>        </a:t>
            </a:r>
            <a:r>
              <a:rPr lang="en-US" sz="1400" i="1" dirty="0" err="1"/>
              <a:t>source.onNext</a:t>
            </a:r>
            <a:r>
              <a:rPr lang="en-US" sz="1400" i="1" dirty="0"/>
              <a:t>(</a:t>
            </a:r>
            <a:r>
              <a:rPr lang="en-US" sz="1400" i="1" dirty="0" err="1"/>
              <a:t>i</a:t>
            </a:r>
            <a:r>
              <a:rPr lang="en-US" sz="1400" i="1" dirty="0"/>
              <a:t>); </a:t>
            </a:r>
          </a:p>
          <a:p>
            <a:pPr marL="114300" lvl="0" indent="0">
              <a:buNone/>
            </a:pPr>
            <a:r>
              <a:rPr lang="en-US" sz="1400" i="1" dirty="0"/>
              <a:t>    }</a:t>
            </a:r>
          </a:p>
          <a:p>
            <a:pPr marL="114300" lvl="0" indent="0">
              <a:buNone/>
            </a:pPr>
            <a:endParaRPr lang="en-US" sz="1800" i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82613"/>
            <a:ext cx="7451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/>
              <a:t>Противодавление (</a:t>
            </a:r>
            <a:r>
              <a:rPr lang="ru-RU" sz="1800" b="1" dirty="0" err="1"/>
              <a:t>backpressure</a:t>
            </a:r>
            <a:r>
              <a:rPr lang="ru-RU" sz="1800" b="1" dirty="0"/>
              <a:t>) и интерфейс </a:t>
            </a:r>
            <a:r>
              <a:rPr lang="ru-RU" sz="1800" b="1" dirty="0" err="1"/>
              <a:t>Flowable</a:t>
            </a:r>
            <a:endParaRPr lang="ru-RU" sz="18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 lang="ru"/>
          </a:p>
        </p:txBody>
      </p:sp>
      <p:sp>
        <p:nvSpPr>
          <p:cNvPr id="4" name="Прямоугольник 3"/>
          <p:cNvSpPr/>
          <p:nvPr/>
        </p:nvSpPr>
        <p:spPr>
          <a:xfrm>
            <a:off x="5665076" y="755302"/>
            <a:ext cx="337934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>
                <a:latin typeface="+mn-lt"/>
              </a:rPr>
              <a:t>onBackpressureBuffer</a:t>
            </a:r>
            <a:endParaRPr lang="ru-RU" b="1" dirty="0" smtClean="0">
              <a:latin typeface="+mn-lt"/>
            </a:endParaRPr>
          </a:p>
          <a:p>
            <a:r>
              <a:rPr lang="en-US" i="1" dirty="0" err="1">
                <a:latin typeface="+mn-lt"/>
              </a:rPr>
              <a:t>Flowable.range</a:t>
            </a:r>
            <a:r>
              <a:rPr lang="en-US" i="1" dirty="0">
                <a:latin typeface="+mn-lt"/>
              </a:rPr>
              <a:t>(1, 1_000_000) </a:t>
            </a:r>
            <a:endParaRPr lang="ru-RU" dirty="0">
              <a:latin typeface="+mn-lt"/>
            </a:endParaRPr>
          </a:p>
          <a:p>
            <a:r>
              <a:rPr lang="en-US" i="1" dirty="0">
                <a:latin typeface="+mn-lt"/>
              </a:rPr>
              <a:t>               .</a:t>
            </a:r>
            <a:r>
              <a:rPr lang="en-US" i="1" dirty="0" err="1">
                <a:latin typeface="+mn-lt"/>
              </a:rPr>
              <a:t>onBackpressureBuffer</a:t>
            </a:r>
            <a:r>
              <a:rPr lang="en-US" i="1" dirty="0">
                <a:latin typeface="+mn-lt"/>
              </a:rPr>
              <a:t>() </a:t>
            </a:r>
            <a:endParaRPr lang="ru-RU" dirty="0">
              <a:latin typeface="+mn-lt"/>
            </a:endParaRPr>
          </a:p>
          <a:p>
            <a:r>
              <a:rPr lang="en-US" i="1" dirty="0">
                <a:latin typeface="+mn-lt"/>
              </a:rPr>
              <a:t>               .</a:t>
            </a:r>
            <a:r>
              <a:rPr lang="en-US" i="1" dirty="0" err="1">
                <a:latin typeface="+mn-lt"/>
              </a:rPr>
              <a:t>observeOn</a:t>
            </a:r>
            <a:r>
              <a:rPr lang="en-US" i="1" dirty="0">
                <a:latin typeface="+mn-lt"/>
              </a:rPr>
              <a:t>(</a:t>
            </a:r>
            <a:r>
              <a:rPr lang="en-US" i="1" dirty="0" err="1">
                <a:latin typeface="+mn-lt"/>
              </a:rPr>
              <a:t>Schedulers.computation</a:t>
            </a:r>
            <a:r>
              <a:rPr lang="en-US" i="1" dirty="0">
                <a:latin typeface="+mn-lt"/>
              </a:rPr>
              <a:t>(), 8) </a:t>
            </a:r>
            <a:endParaRPr lang="ru-RU" dirty="0">
              <a:latin typeface="+mn-lt"/>
            </a:endParaRPr>
          </a:p>
          <a:p>
            <a:r>
              <a:rPr lang="en-US" i="1" dirty="0">
                <a:latin typeface="+mn-lt"/>
              </a:rPr>
              <a:t>               </a:t>
            </a:r>
            <a:r>
              <a:rPr lang="ru-RU" i="1" dirty="0">
                <a:latin typeface="+mn-lt"/>
              </a:rPr>
              <a:t>.</a:t>
            </a:r>
            <a:r>
              <a:rPr lang="ru-RU" i="1" dirty="0" err="1">
                <a:latin typeface="+mn-lt"/>
              </a:rPr>
              <a:t>subscribe</a:t>
            </a:r>
            <a:r>
              <a:rPr lang="ru-RU" i="1" dirty="0">
                <a:latin typeface="+mn-lt"/>
              </a:rPr>
              <a:t>(e -&gt; {}, </a:t>
            </a:r>
            <a:r>
              <a:rPr lang="ru-RU" i="1" dirty="0" err="1">
                <a:latin typeface="+mn-lt"/>
              </a:rPr>
              <a:t>Throwable</a:t>
            </a:r>
            <a:r>
              <a:rPr lang="ru-RU" i="1" dirty="0">
                <a:latin typeface="+mn-lt"/>
              </a:rPr>
              <a:t>::</a:t>
            </a:r>
            <a:r>
              <a:rPr lang="ru-RU" i="1" dirty="0" err="1">
                <a:latin typeface="+mn-lt"/>
              </a:rPr>
              <a:t>printStackTrace</a:t>
            </a:r>
            <a:r>
              <a:rPr lang="ru-RU" i="1" dirty="0" smtClean="0">
                <a:latin typeface="+mn-lt"/>
              </a:rPr>
              <a:t>);</a:t>
            </a:r>
          </a:p>
          <a:p>
            <a:pPr lvl="0"/>
            <a:r>
              <a:rPr lang="ru-RU" b="1" i="1" dirty="0" err="1">
                <a:latin typeface="+mn-lt"/>
              </a:rPr>
              <a:t>onBackpressureBuffer</a:t>
            </a:r>
            <a:r>
              <a:rPr lang="ru-RU" i="1" dirty="0">
                <a:latin typeface="+mn-lt"/>
              </a:rPr>
              <a:t> (целая емкость)</a:t>
            </a:r>
          </a:p>
          <a:p>
            <a:pPr lvl="0"/>
            <a:r>
              <a:rPr lang="ru-RU" b="1" i="1" dirty="0" err="1">
                <a:latin typeface="+mn-lt"/>
              </a:rPr>
              <a:t>onBackpressureBuffer</a:t>
            </a:r>
            <a:r>
              <a:rPr lang="ru-RU" i="1" dirty="0">
                <a:latin typeface="+mn-lt"/>
              </a:rPr>
              <a:t> (целая емкость, действие при переполнении)</a:t>
            </a:r>
          </a:p>
          <a:p>
            <a:pPr lvl="0"/>
            <a:r>
              <a:rPr lang="ru-RU" b="1" i="1" dirty="0" err="1">
                <a:latin typeface="+mn-lt"/>
              </a:rPr>
              <a:t>onBackpressureBuffer</a:t>
            </a:r>
            <a:r>
              <a:rPr lang="ru-RU" i="1" dirty="0">
                <a:latin typeface="+mn-lt"/>
              </a:rPr>
              <a:t> (целая емкость, действие при переполнении, стратегия </a:t>
            </a:r>
            <a:r>
              <a:rPr lang="ru-RU" i="1" dirty="0" err="1">
                <a:latin typeface="+mn-lt"/>
              </a:rPr>
              <a:t>BackpressureOverflowStrategy</a:t>
            </a:r>
            <a:r>
              <a:rPr lang="ru-RU" i="1" dirty="0">
                <a:latin typeface="+mn-lt"/>
              </a:rPr>
              <a:t>)</a:t>
            </a:r>
          </a:p>
          <a:p>
            <a:endParaRPr lang="ru-RU" dirty="0">
              <a:latin typeface="+mn-lt"/>
            </a:endParaRPr>
          </a:p>
          <a:p>
            <a:endParaRPr lang="ru-RU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480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9574" y="861848"/>
            <a:ext cx="9074426" cy="3783724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r>
              <a:rPr lang="ru-RU" sz="1600" dirty="0"/>
              <a:t>Это протокол, обеспечивающий семантику </a:t>
            </a:r>
            <a:r>
              <a:rPr lang="ru-RU" sz="1600" dirty="0" err="1"/>
              <a:t>Reactive</a:t>
            </a:r>
            <a:r>
              <a:rPr lang="ru-RU" sz="1600" dirty="0"/>
              <a:t> </a:t>
            </a:r>
            <a:r>
              <a:rPr lang="ru-RU" sz="1600" dirty="0" err="1"/>
              <a:t>Streams</a:t>
            </a:r>
            <a:r>
              <a:rPr lang="ru-RU" sz="1600" dirty="0"/>
              <a:t>.</a:t>
            </a:r>
          </a:p>
          <a:p>
            <a:r>
              <a:rPr lang="ru-RU" sz="1600" dirty="0"/>
              <a:t>Это двоичный протокол связи точка-точка, разработанный для использования в распределенных </a:t>
            </a:r>
            <a:r>
              <a:rPr lang="ru-RU" sz="1600" dirty="0" smtClean="0"/>
              <a:t>приложениях</a:t>
            </a:r>
          </a:p>
          <a:p>
            <a:r>
              <a:rPr lang="ru-RU" sz="1600" dirty="0"/>
              <a:t>С </a:t>
            </a:r>
            <a:r>
              <a:rPr lang="ru-RU" sz="1600" dirty="0" err="1"/>
              <a:t>RSocket</a:t>
            </a:r>
            <a:r>
              <a:rPr lang="ru-RU" sz="1600" dirty="0"/>
              <a:t> можно узнать, когда лучше отправлять запрос, а когда нет. Сделать это с HTTP нельзя</a:t>
            </a:r>
            <a:r>
              <a:rPr lang="ru-RU" sz="1600" dirty="0" smtClean="0"/>
              <a:t>.</a:t>
            </a:r>
          </a:p>
          <a:p>
            <a:r>
              <a:rPr lang="ru-RU" sz="1600" dirty="0" err="1"/>
              <a:t>RSocket</a:t>
            </a:r>
            <a:r>
              <a:rPr lang="ru-RU" sz="1600" dirty="0"/>
              <a:t> имеет реализации на нескольких языках. Библиотека </a:t>
            </a:r>
            <a:r>
              <a:rPr lang="ru-RU" sz="1600" dirty="0" err="1"/>
              <a:t>Java</a:t>
            </a:r>
            <a:r>
              <a:rPr lang="ru-RU" sz="1600" dirty="0"/>
              <a:t> построена на </a:t>
            </a:r>
            <a:r>
              <a:rPr lang="ru-RU" sz="1600" dirty="0" err="1"/>
              <a:t>Project</a:t>
            </a:r>
            <a:r>
              <a:rPr lang="ru-RU" sz="1600" dirty="0"/>
              <a:t> </a:t>
            </a:r>
            <a:r>
              <a:rPr lang="ru-RU" sz="1600" dirty="0" err="1"/>
              <a:t>Reactor</a:t>
            </a:r>
            <a:r>
              <a:rPr lang="ru-RU" sz="1600" dirty="0"/>
              <a:t> и </a:t>
            </a:r>
            <a:r>
              <a:rPr lang="ru-RU" sz="1600" dirty="0" err="1"/>
              <a:t>Reactor</a:t>
            </a:r>
            <a:r>
              <a:rPr lang="ru-RU" sz="1600" dirty="0"/>
              <a:t> </a:t>
            </a:r>
            <a:r>
              <a:rPr lang="ru-RU" sz="1600" dirty="0" err="1"/>
              <a:t>Netty</a:t>
            </a:r>
            <a:r>
              <a:rPr lang="ru-RU" sz="1600" dirty="0"/>
              <a:t> для транспорта. </a:t>
            </a:r>
            <a:endParaRPr lang="ru-RU" sz="1600" dirty="0" smtClean="0"/>
          </a:p>
          <a:p>
            <a:r>
              <a:rPr lang="ru-RU" sz="1600" dirty="0"/>
              <a:t>Протокол </a:t>
            </a:r>
            <a:r>
              <a:rPr lang="ru-RU" sz="1600" dirty="0" err="1"/>
              <a:t>RSocket</a:t>
            </a:r>
            <a:r>
              <a:rPr lang="ru-RU" sz="1600" dirty="0"/>
              <a:t> использует транспортный протокол более низкого уровня для передачи кадров </a:t>
            </a:r>
            <a:r>
              <a:rPr lang="ru-RU" sz="1600" dirty="0" err="1"/>
              <a:t>RSocket</a:t>
            </a:r>
            <a:r>
              <a:rPr lang="ru-RU" sz="1600" dirty="0"/>
              <a:t> .</a:t>
            </a:r>
          </a:p>
          <a:p>
            <a:r>
              <a:rPr lang="ru-RU" sz="1600" dirty="0" err="1"/>
              <a:t>RSocket</a:t>
            </a:r>
            <a:r>
              <a:rPr lang="ru-RU" sz="1600" dirty="0"/>
              <a:t> позволяет общаться с использованием следующих транспортных протоколов:</a:t>
            </a:r>
          </a:p>
          <a:p>
            <a:pPr lvl="0">
              <a:buFont typeface="Wingdings" panose="05000000000000000000" pitchFamily="2" charset="2"/>
              <a:buChar char="v"/>
              <a:tabLst>
                <a:tab pos="3500438" algn="l"/>
              </a:tabLst>
            </a:pPr>
            <a:r>
              <a:rPr lang="ru-RU" sz="1600" dirty="0"/>
              <a:t>TCP</a:t>
            </a:r>
          </a:p>
          <a:p>
            <a:pPr lvl="0">
              <a:buFont typeface="Wingdings" panose="05000000000000000000" pitchFamily="2" charset="2"/>
              <a:buChar char="v"/>
              <a:tabLst>
                <a:tab pos="3500438" algn="l"/>
              </a:tabLst>
            </a:pPr>
            <a:r>
              <a:rPr lang="ru-RU" sz="1600" dirty="0" err="1"/>
              <a:t>WebSocket</a:t>
            </a:r>
            <a:endParaRPr lang="ru-RU" sz="1600" dirty="0"/>
          </a:p>
          <a:p>
            <a:pPr lvl="0">
              <a:buFont typeface="Wingdings" panose="05000000000000000000" pitchFamily="2" charset="2"/>
              <a:buChar char="v"/>
              <a:tabLst>
                <a:tab pos="3500438" algn="l"/>
              </a:tabLst>
            </a:pPr>
            <a:r>
              <a:rPr lang="ru-RU" sz="1600" dirty="0" err="1"/>
              <a:t>Aeron</a:t>
            </a:r>
            <a:endParaRPr lang="ru-RU" sz="1600" dirty="0"/>
          </a:p>
          <a:p>
            <a:pPr lvl="0">
              <a:buFont typeface="Wingdings" panose="05000000000000000000" pitchFamily="2" charset="2"/>
              <a:buChar char="v"/>
              <a:tabLst>
                <a:tab pos="3500438" algn="l"/>
              </a:tabLst>
            </a:pPr>
            <a:r>
              <a:rPr lang="ru-RU" sz="1600" dirty="0"/>
              <a:t>HTTP / 2 </a:t>
            </a:r>
            <a:r>
              <a:rPr lang="ru-RU" sz="1600" dirty="0" err="1"/>
              <a:t>Stream</a:t>
            </a:r>
            <a:endParaRPr lang="ru-RU" sz="1600" dirty="0"/>
          </a:p>
          <a:p>
            <a:endParaRPr lang="ru-RU" sz="1800" dirty="0"/>
          </a:p>
          <a:p>
            <a:pPr marL="114300" lvl="0" indent="0">
              <a:buNone/>
            </a:pPr>
            <a:endParaRPr lang="en-US" sz="1800" i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447425"/>
            <a:ext cx="7451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/>
              <a:t>Тестирование реактивных потоков, протокол </a:t>
            </a:r>
            <a:r>
              <a:rPr lang="en-US" sz="1800" b="1" dirty="0" err="1"/>
              <a:t>RSocket</a:t>
            </a:r>
            <a:endParaRPr lang="ru-RU" sz="18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71378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9574" y="369332"/>
            <a:ext cx="9074426" cy="4281653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114300" indent="0">
              <a:buNone/>
            </a:pPr>
            <a:r>
              <a:rPr lang="ru-RU" sz="1800" dirty="0" smtClean="0"/>
              <a:t>Пример: Много </a:t>
            </a:r>
            <a:r>
              <a:rPr lang="ru-RU" sz="1800" dirty="0" err="1"/>
              <a:t>микросервисов</a:t>
            </a:r>
            <a:r>
              <a:rPr lang="ru-RU" sz="1800" dirty="0"/>
              <a:t>, которые общаются друг с другом через </a:t>
            </a:r>
            <a:r>
              <a:rPr lang="ru-RU" sz="1800" dirty="0" smtClean="0"/>
              <a:t>HTTP. Используем </a:t>
            </a:r>
            <a:r>
              <a:rPr lang="ru-RU" sz="1800" dirty="0"/>
              <a:t>облачные серверы (AWS, GCP, </a:t>
            </a:r>
            <a:r>
              <a:rPr lang="ru-RU" sz="1800" dirty="0" err="1"/>
              <a:t>Azure</a:t>
            </a:r>
            <a:r>
              <a:rPr lang="ru-RU" sz="1800" dirty="0"/>
              <a:t>). Каждый компонент предоставляет простые REST API.</a:t>
            </a:r>
          </a:p>
          <a:p>
            <a:r>
              <a:rPr lang="ru-RU" sz="1800" b="1" i="1" dirty="0"/>
              <a:t>Первая проблема</a:t>
            </a:r>
            <a:r>
              <a:rPr lang="ru-RU" sz="1800" dirty="0"/>
              <a:t> — модель взаимодействия запрос/ответ HTTP .</a:t>
            </a:r>
          </a:p>
          <a:p>
            <a:r>
              <a:rPr lang="ru-RU" sz="1800" b="1" i="1" dirty="0"/>
              <a:t>Вторая проблема</a:t>
            </a:r>
            <a:r>
              <a:rPr lang="ru-RU" sz="1800" dirty="0"/>
              <a:t> — производительность</a:t>
            </a:r>
            <a:r>
              <a:rPr lang="ru-RU" sz="1800" dirty="0" smtClean="0"/>
              <a:t>.</a:t>
            </a:r>
            <a:endParaRPr lang="ru-RU" sz="1800" dirty="0"/>
          </a:p>
          <a:p>
            <a:pPr marL="114300" indent="0">
              <a:buNone/>
            </a:pPr>
            <a:r>
              <a:rPr lang="ru-RU" sz="1800" b="1" dirty="0"/>
              <a:t>Разница между </a:t>
            </a:r>
            <a:r>
              <a:rPr lang="ru-RU" sz="1800" b="1" dirty="0" err="1"/>
              <a:t>gRPC</a:t>
            </a:r>
            <a:r>
              <a:rPr lang="ru-RU" sz="1800" b="1" dirty="0"/>
              <a:t>, </a:t>
            </a:r>
            <a:r>
              <a:rPr lang="ru-RU" sz="1800" b="1" dirty="0" err="1"/>
              <a:t>WebSocket</a:t>
            </a:r>
            <a:r>
              <a:rPr lang="ru-RU" sz="1800" b="1" dirty="0"/>
              <a:t> и HTTP</a:t>
            </a:r>
            <a:endParaRPr lang="ru-RU" sz="1800" dirty="0"/>
          </a:p>
          <a:p>
            <a:r>
              <a:rPr lang="ru-RU" sz="1800" dirty="0"/>
              <a:t>HTTP.1 — это хорошее решение, проверенное временем, но оно не будет работать на производительность и реактивность.</a:t>
            </a:r>
          </a:p>
          <a:p>
            <a:r>
              <a:rPr lang="ru-RU" sz="1800" dirty="0" err="1"/>
              <a:t>WebSocket</a:t>
            </a:r>
            <a:r>
              <a:rPr lang="ru-RU" sz="1800" dirty="0"/>
              <a:t> слишком сложен для разработки и в тяжелых стресс-тестах не работает так, как ожидалось.</a:t>
            </a:r>
          </a:p>
          <a:p>
            <a:r>
              <a:rPr lang="ru-RU" sz="1800" dirty="0" err="1"/>
              <a:t>gRPC</a:t>
            </a:r>
            <a:r>
              <a:rPr lang="ru-RU" sz="1800" dirty="0"/>
              <a:t> — несомненно лучше, чем HTTP и </a:t>
            </a:r>
            <a:r>
              <a:rPr lang="ru-RU" sz="1800" dirty="0" err="1"/>
              <a:t>WebSocket</a:t>
            </a:r>
            <a:r>
              <a:rPr lang="ru-RU" sz="1800" dirty="0"/>
              <a:t>, он прост в разработке. </a:t>
            </a:r>
            <a:endParaRPr lang="ru-RU" sz="1800" dirty="0" smtClean="0"/>
          </a:p>
          <a:p>
            <a:pPr>
              <a:buFont typeface="+mj-lt"/>
              <a:buAutoNum type="arabicPeriod"/>
            </a:pPr>
            <a:r>
              <a:rPr lang="ru-RU" sz="1800" i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gRPC</a:t>
            </a:r>
            <a:r>
              <a:rPr lang="ru-RU" sz="1800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ru-RU" sz="1800" i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RSocket</a:t>
            </a:r>
            <a:r>
              <a:rPr lang="ru-RU" sz="1800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находятся на разных уровнях в стеке.</a:t>
            </a:r>
          </a:p>
          <a:p>
            <a:pPr>
              <a:buFont typeface="+mj-lt"/>
              <a:buAutoNum type="arabicPeriod"/>
            </a:pPr>
            <a:r>
              <a:rPr lang="ru-RU" sz="1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gRPC</a:t>
            </a:r>
            <a:r>
              <a:rPr lang="ru-RU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находится на уровне 7 OSI — уровне RPC, построенном поверх HTTP/2.</a:t>
            </a:r>
          </a:p>
          <a:p>
            <a:pPr>
              <a:buFont typeface="+mj-lt"/>
              <a:buAutoNum type="arabicPeriod"/>
            </a:pPr>
            <a:r>
              <a:rPr lang="ru-RU" sz="1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RSocket</a:t>
            </a:r>
            <a:r>
              <a:rPr lang="ru-RU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— это уровень OSI 5/6</a:t>
            </a:r>
            <a:endParaRPr lang="en-US" sz="18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7451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/>
              <a:t>Тестирование реактивных потоков, протокол </a:t>
            </a:r>
            <a:r>
              <a:rPr lang="en-US" sz="1800" b="1" dirty="0" err="1"/>
              <a:t>RSocket</a:t>
            </a:r>
            <a:endParaRPr lang="ru-RU" sz="18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74956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9574" y="369332"/>
            <a:ext cx="9074426" cy="4281653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114300" indent="0">
              <a:buNone/>
            </a:pPr>
            <a:r>
              <a:rPr lang="ru-RU" sz="1400" b="1" dirty="0"/>
              <a:t>Основные </a:t>
            </a:r>
            <a:r>
              <a:rPr lang="ru-RU" sz="1400" b="1" dirty="0" smtClean="0"/>
              <a:t>понятия</a:t>
            </a:r>
          </a:p>
          <a:p>
            <a:pPr>
              <a:buFont typeface="+mj-lt"/>
              <a:buAutoNum type="arabicPeriod"/>
            </a:pPr>
            <a:r>
              <a:rPr lang="ru-RU" sz="1400" dirty="0" err="1"/>
              <a:t>RSocket</a:t>
            </a:r>
            <a:r>
              <a:rPr lang="ru-RU" sz="1400" dirty="0"/>
              <a:t> использует кадрирование.</a:t>
            </a:r>
          </a:p>
          <a:p>
            <a:pPr>
              <a:buFont typeface="+mj-lt"/>
              <a:buAutoNum type="arabicPeriod"/>
            </a:pPr>
            <a:r>
              <a:rPr lang="ru-RU" sz="1400" dirty="0"/>
              <a:t>Кадр </a:t>
            </a:r>
            <a:r>
              <a:rPr lang="ru-RU" sz="1400" dirty="0" err="1"/>
              <a:t>RSocket</a:t>
            </a:r>
            <a:r>
              <a:rPr lang="ru-RU" sz="1400" dirty="0"/>
              <a:t> — это отдельное сообщение</a:t>
            </a:r>
          </a:p>
          <a:p>
            <a:pPr>
              <a:buFont typeface="+mj-lt"/>
              <a:buAutoNum type="arabicPeriod"/>
            </a:pPr>
            <a:r>
              <a:rPr lang="ru-RU" sz="1400" dirty="0"/>
              <a:t>К кадру </a:t>
            </a:r>
            <a:r>
              <a:rPr lang="ru-RU" sz="1400" dirty="0" err="1"/>
              <a:t>RSocket</a:t>
            </a:r>
            <a:r>
              <a:rPr lang="ru-RU" sz="1400" dirty="0"/>
              <a:t> может добавляться 24-битное поле длины кадра </a:t>
            </a:r>
          </a:p>
          <a:p>
            <a:pPr>
              <a:buFont typeface="+mj-lt"/>
              <a:buAutoNum type="arabicPeriod"/>
            </a:pPr>
            <a:r>
              <a:rPr lang="ru-RU" sz="1400" dirty="0"/>
              <a:t>Кадры </a:t>
            </a:r>
            <a:r>
              <a:rPr lang="ru-RU" sz="1400" dirty="0" err="1"/>
              <a:t>RSocket</a:t>
            </a:r>
            <a:r>
              <a:rPr lang="ru-RU" sz="1400" dirty="0"/>
              <a:t> начинаются с заголовка </a:t>
            </a:r>
            <a:r>
              <a:rPr lang="ru-RU" sz="1400" dirty="0" err="1"/>
              <a:t>RSocket</a:t>
            </a:r>
            <a:r>
              <a:rPr lang="ru-RU" sz="1400" dirty="0"/>
              <a:t> </a:t>
            </a:r>
            <a:r>
              <a:rPr lang="ru-RU" sz="1400" dirty="0" err="1"/>
              <a:t>Frame</a:t>
            </a:r>
            <a:endParaRPr lang="ru-RU" sz="1400" dirty="0"/>
          </a:p>
          <a:p>
            <a:pPr>
              <a:buFont typeface="+mj-lt"/>
              <a:buAutoNum type="arabicPeriod"/>
            </a:pPr>
            <a:r>
              <a:rPr lang="ru-RU" sz="1400" dirty="0" err="1"/>
              <a:t>RSocket</a:t>
            </a:r>
            <a:r>
              <a:rPr lang="ru-RU" sz="1400" dirty="0"/>
              <a:t> поддерживает два типа полезных данных: данные и метаданные</a:t>
            </a:r>
          </a:p>
          <a:p>
            <a:pPr marL="114300" indent="0">
              <a:buNone/>
            </a:pPr>
            <a:r>
              <a:rPr lang="ru-RU" sz="1400" b="1" dirty="0"/>
              <a:t>В настоящее время в протоколе </a:t>
            </a:r>
            <a:r>
              <a:rPr lang="ru-RU" sz="1400" b="1" dirty="0" err="1"/>
              <a:t>RSocket</a:t>
            </a:r>
            <a:r>
              <a:rPr lang="ru-RU" sz="1400" b="1" dirty="0"/>
              <a:t> имеется 16 типов кадров:</a:t>
            </a:r>
          </a:p>
          <a:p>
            <a:pPr lvl="0"/>
            <a:r>
              <a:rPr lang="ru-RU" sz="1400" dirty="0"/>
              <a:t>SETUP - Настройка подключения. Всегда использует идентификатор потока 0.</a:t>
            </a:r>
          </a:p>
          <a:p>
            <a:pPr lvl="0"/>
            <a:r>
              <a:rPr lang="ru-RU" sz="1400" dirty="0"/>
              <a:t>REQUEST_RESPONSE - Используется в модели запроса-ответа. Запрос одного сообщения.</a:t>
            </a:r>
          </a:p>
          <a:p>
            <a:pPr lvl="0"/>
            <a:r>
              <a:rPr lang="ru-RU" sz="1400" dirty="0"/>
              <a:t>REQUEST_STREAM - Запрашивается поток сообщений.</a:t>
            </a:r>
          </a:p>
          <a:p>
            <a:pPr lvl="0"/>
            <a:r>
              <a:rPr lang="ru-RU" sz="1400" dirty="0"/>
              <a:t>REQUEST_FNF - Используется в модели «</a:t>
            </a:r>
            <a:r>
              <a:rPr lang="ru-RU" sz="1400" dirty="0" err="1"/>
              <a:t>fire-and-forget</a:t>
            </a:r>
            <a:r>
              <a:rPr lang="ru-RU" sz="1400" dirty="0"/>
              <a:t>». Отправляет сообщение и не ждет ответа.</a:t>
            </a:r>
          </a:p>
          <a:p>
            <a:pPr lvl="0"/>
            <a:r>
              <a:rPr lang="ru-RU" sz="1400" dirty="0"/>
              <a:t>REQUEST_CHANNEL - Используется в модели канала. Запрашивает поток сообщений в обоих направлениях.</a:t>
            </a:r>
          </a:p>
          <a:p>
            <a:pPr lvl="0"/>
            <a:r>
              <a:rPr lang="ru-RU" sz="1400" dirty="0"/>
              <a:t>REQUEST_N - Запрашивает больше данных и используется для контроля потока.</a:t>
            </a:r>
          </a:p>
          <a:p>
            <a:pPr lvl="0"/>
            <a:r>
              <a:rPr lang="ru-RU" sz="1400" dirty="0"/>
              <a:t>PAYLOAD - Полезная нагрузка сообщения.</a:t>
            </a:r>
          </a:p>
          <a:p>
            <a:pPr lvl="0"/>
            <a:r>
              <a:rPr lang="ru-RU" sz="1400" dirty="0"/>
              <a:t>ERROR - Ошибка на уровне соединения или приложения.</a:t>
            </a:r>
          </a:p>
          <a:p>
            <a:pPr lvl="0"/>
            <a:r>
              <a:rPr lang="ru-RU" sz="1400" dirty="0"/>
              <a:t>CANCEL - Отмена невыполненного запроса.</a:t>
            </a:r>
          </a:p>
          <a:p>
            <a:pPr marL="114300" indent="0">
              <a:buNone/>
            </a:pPr>
            <a:endParaRPr lang="ru-RU" sz="1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7451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/>
              <a:t>Тестирование реактивных потоков, протокол </a:t>
            </a:r>
            <a:r>
              <a:rPr lang="en-US" sz="1800" b="1" dirty="0" err="1"/>
              <a:t>RSocket</a:t>
            </a:r>
            <a:endParaRPr lang="ru-RU" sz="18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44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1195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9574" y="369332"/>
            <a:ext cx="9074426" cy="4281653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114300" indent="0">
              <a:buNone/>
            </a:pPr>
            <a:r>
              <a:rPr lang="ru-RU" sz="1400" b="1" dirty="0"/>
              <a:t>Принцип работы</a:t>
            </a:r>
            <a:endParaRPr lang="ru-RU" sz="1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7451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/>
              <a:t>Тестирование реактивных потоков, протокол </a:t>
            </a:r>
            <a:r>
              <a:rPr lang="en-US" sz="1800" b="1" dirty="0" err="1"/>
              <a:t>RSocket</a:t>
            </a:r>
            <a:endParaRPr lang="ru-RU" sz="18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45</a:t>
            </a:fld>
            <a:endParaRPr lang="ru"/>
          </a:p>
        </p:txBody>
      </p:sp>
      <p:pic>
        <p:nvPicPr>
          <p:cNvPr id="5" name="Рисунок 4" descr="https://miro.medium.com/max/700/1*Clf7OeKy4aNJLNelBmfYug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35" y="781016"/>
            <a:ext cx="8362020" cy="3969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396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9574" y="369332"/>
            <a:ext cx="9074426" cy="4281653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114300" indent="0">
              <a:buNone/>
            </a:pPr>
            <a:r>
              <a:rPr lang="ru-RU" sz="1400" b="1" dirty="0"/>
              <a:t>Интеграция с</a:t>
            </a:r>
            <a:r>
              <a:rPr lang="en-US" sz="1400" b="1" dirty="0"/>
              <a:t> </a:t>
            </a:r>
            <a:r>
              <a:rPr lang="en-US" sz="1400" b="1" dirty="0" smtClean="0"/>
              <a:t>Spring</a:t>
            </a:r>
            <a:endParaRPr lang="ru-RU" sz="1400" b="1" dirty="0" smtClean="0"/>
          </a:p>
          <a:p>
            <a:pPr marL="114300" indent="0">
              <a:buNone/>
            </a:pPr>
            <a:r>
              <a:rPr lang="en-US" sz="1400" i="1" dirty="0"/>
              <a:t>Maven:</a:t>
            </a:r>
          </a:p>
          <a:p>
            <a:pPr marL="114300" indent="0">
              <a:buNone/>
            </a:pPr>
            <a:r>
              <a:rPr lang="en-US" sz="1400" i="1" dirty="0"/>
              <a:t>&lt;dependency&gt;</a:t>
            </a:r>
          </a:p>
          <a:p>
            <a:pPr marL="114300" indent="0">
              <a:buNone/>
            </a:pPr>
            <a:r>
              <a:rPr lang="en-US" sz="1400" i="1" dirty="0"/>
              <a:t>   &lt;</a:t>
            </a:r>
            <a:r>
              <a:rPr lang="en-US" sz="1400" i="1" dirty="0" err="1"/>
              <a:t>groupId</a:t>
            </a:r>
            <a:r>
              <a:rPr lang="en-US" sz="1400" i="1" dirty="0"/>
              <a:t>&gt;</a:t>
            </a:r>
            <a:r>
              <a:rPr lang="en-US" sz="1400" i="1" dirty="0" err="1"/>
              <a:t>org.springframework.integration</a:t>
            </a:r>
            <a:r>
              <a:rPr lang="en-US" sz="1400" i="1" dirty="0"/>
              <a:t>&lt;/</a:t>
            </a:r>
            <a:r>
              <a:rPr lang="en-US" sz="1400" i="1" dirty="0" err="1"/>
              <a:t>groupId</a:t>
            </a:r>
            <a:r>
              <a:rPr lang="en-US" sz="1400" i="1" dirty="0"/>
              <a:t>&gt;</a:t>
            </a:r>
          </a:p>
          <a:p>
            <a:pPr marL="114300" indent="0">
              <a:buNone/>
            </a:pPr>
            <a:r>
              <a:rPr lang="en-US" sz="1400" i="1" dirty="0"/>
              <a:t>   &lt;</a:t>
            </a:r>
            <a:r>
              <a:rPr lang="en-US" sz="1400" i="1" dirty="0" err="1"/>
              <a:t>artifactId</a:t>
            </a:r>
            <a:r>
              <a:rPr lang="en-US" sz="1400" i="1" dirty="0"/>
              <a:t>&gt;spring-integration-</a:t>
            </a:r>
            <a:r>
              <a:rPr lang="en-US" sz="1400" i="1" dirty="0" err="1"/>
              <a:t>rsocket</a:t>
            </a:r>
            <a:r>
              <a:rPr lang="en-US" sz="1400" i="1" dirty="0"/>
              <a:t>&lt;/</a:t>
            </a:r>
            <a:r>
              <a:rPr lang="en-US" sz="1400" i="1" dirty="0" err="1"/>
              <a:t>artifactId</a:t>
            </a:r>
            <a:r>
              <a:rPr lang="en-US" sz="1400" i="1" dirty="0"/>
              <a:t>&gt;</a:t>
            </a:r>
          </a:p>
          <a:p>
            <a:pPr marL="114300" indent="0">
              <a:buNone/>
            </a:pPr>
            <a:r>
              <a:rPr lang="en-US" sz="1400" i="1" dirty="0"/>
              <a:t>   &lt;version&gt;5.2.3.RELEASE&lt;/version&gt;</a:t>
            </a:r>
          </a:p>
          <a:p>
            <a:pPr marL="114300" indent="0">
              <a:buNone/>
            </a:pPr>
            <a:r>
              <a:rPr lang="en-US" sz="1400" i="1" dirty="0"/>
              <a:t>&lt;/dependency&gt;</a:t>
            </a:r>
          </a:p>
          <a:p>
            <a:pPr marL="114300" indent="0">
              <a:buNone/>
            </a:pPr>
            <a:r>
              <a:rPr lang="en-US" sz="1400" i="1" dirty="0" err="1"/>
              <a:t>Gradle</a:t>
            </a:r>
            <a:r>
              <a:rPr lang="en-US" sz="1400" i="1" dirty="0"/>
              <a:t>:</a:t>
            </a:r>
          </a:p>
          <a:p>
            <a:pPr marL="114300" indent="0">
              <a:buNone/>
            </a:pPr>
            <a:r>
              <a:rPr lang="en-US" sz="1400" i="1" dirty="0"/>
              <a:t>compile "org.springframework.integration:spring-integration-rsocket:5.2.3.RELEASE"</a:t>
            </a:r>
          </a:p>
          <a:p>
            <a:pPr marL="114300" indent="0">
              <a:buNone/>
            </a:pPr>
            <a:r>
              <a:rPr lang="en-US" sz="1400" i="1" dirty="0"/>
              <a:t>Spring Boot 2.2 </a:t>
            </a:r>
            <a:r>
              <a:rPr lang="ru-RU" sz="1400" i="1" dirty="0"/>
              <a:t>поддерживает установку сервера </a:t>
            </a:r>
            <a:r>
              <a:rPr lang="en-US" sz="1400" i="1" dirty="0" err="1"/>
              <a:t>RSocket</a:t>
            </a:r>
            <a:r>
              <a:rPr lang="en-US" sz="1400" i="1" dirty="0"/>
              <a:t> </a:t>
            </a:r>
            <a:r>
              <a:rPr lang="ru-RU" sz="1400" i="1" dirty="0"/>
              <a:t>через </a:t>
            </a:r>
            <a:r>
              <a:rPr lang="en-US" sz="1400" i="1" dirty="0"/>
              <a:t>TCP </a:t>
            </a:r>
            <a:r>
              <a:rPr lang="ru-RU" sz="1400" i="1" dirty="0"/>
              <a:t>или </a:t>
            </a:r>
            <a:r>
              <a:rPr lang="en-US" sz="1400" i="1" dirty="0" err="1"/>
              <a:t>WebSocket</a:t>
            </a:r>
            <a:r>
              <a:rPr lang="en-US" sz="1400" i="1" dirty="0"/>
              <a:t>.</a:t>
            </a:r>
          </a:p>
          <a:p>
            <a:pPr marL="114300" indent="0">
              <a:buNone/>
            </a:pPr>
            <a:r>
              <a:rPr lang="ru-RU" sz="1400" b="1" dirty="0"/>
              <a:t>Характеристики</a:t>
            </a:r>
            <a:endParaRPr lang="ru-RU" sz="1400" dirty="0"/>
          </a:p>
          <a:p>
            <a:pPr lvl="0"/>
            <a:r>
              <a:rPr lang="ru-RU" sz="1400" dirty="0"/>
              <a:t>Он бинарный.</a:t>
            </a:r>
          </a:p>
          <a:p>
            <a:pPr lvl="0"/>
            <a:r>
              <a:rPr lang="ru-RU" sz="1400" dirty="0"/>
              <a:t>Он является </a:t>
            </a:r>
            <a:r>
              <a:rPr lang="ru-RU" sz="1400" dirty="0" err="1"/>
              <a:t>Multiplexed</a:t>
            </a:r>
            <a:endParaRPr lang="ru-RU" sz="1400" dirty="0"/>
          </a:p>
          <a:p>
            <a:pPr lvl="0"/>
            <a:r>
              <a:rPr lang="ru-RU" sz="1400" dirty="0" err="1"/>
              <a:t>Bi-directional</a:t>
            </a:r>
            <a:endParaRPr lang="ru-RU" sz="1400" dirty="0"/>
          </a:p>
          <a:p>
            <a:pPr lvl="0"/>
            <a:r>
              <a:rPr lang="ru-RU" sz="1400" dirty="0" err="1"/>
              <a:t>Backpressure</a:t>
            </a:r>
            <a:endParaRPr lang="ru-RU" sz="1400" dirty="0"/>
          </a:p>
          <a:p>
            <a:pPr lvl="0"/>
            <a:r>
              <a:rPr lang="ru-RU" sz="1400" dirty="0"/>
              <a:t>Возобновление сессии</a:t>
            </a:r>
          </a:p>
          <a:p>
            <a:pPr marL="114300" indent="0">
              <a:buNone/>
            </a:pPr>
            <a:endParaRPr lang="ru-RU" sz="1400" dirty="0" smtClean="0"/>
          </a:p>
          <a:p>
            <a:pPr marL="114300" indent="0">
              <a:buNone/>
            </a:pPr>
            <a:endParaRPr lang="ru-RU" sz="1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7451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/>
              <a:t>Тестирование реактивных потоков, протокол </a:t>
            </a:r>
            <a:r>
              <a:rPr lang="en-US" sz="1800" b="1" dirty="0" err="1"/>
              <a:t>RSocket</a:t>
            </a:r>
            <a:endParaRPr lang="ru-RU" sz="18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46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96202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9574" y="369332"/>
            <a:ext cx="9074426" cy="4281653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114300" indent="0">
              <a:buNone/>
            </a:pPr>
            <a:r>
              <a:rPr lang="ru-RU" sz="1400" b="1" dirty="0"/>
              <a:t>Стратегии использования</a:t>
            </a:r>
            <a:endParaRPr lang="ru-RU" sz="1400" dirty="0"/>
          </a:p>
          <a:p>
            <a:pPr marL="114300" indent="0">
              <a:buNone/>
            </a:pPr>
            <a:endParaRPr lang="ru-RU" sz="1400" dirty="0" smtClean="0"/>
          </a:p>
          <a:p>
            <a:pPr marL="114300" indent="0">
              <a:buNone/>
            </a:pPr>
            <a:endParaRPr lang="ru-RU" sz="1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7451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/>
              <a:t>Тестирование реактивных потоков, протокол </a:t>
            </a:r>
            <a:r>
              <a:rPr lang="en-US" sz="1800" b="1" dirty="0" err="1"/>
              <a:t>RSocket</a:t>
            </a:r>
            <a:endParaRPr lang="ru-RU" sz="18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47</a:t>
            </a:fld>
            <a:endParaRPr lang="ru"/>
          </a:p>
        </p:txBody>
      </p:sp>
      <p:pic>
        <p:nvPicPr>
          <p:cNvPr id="5" name="Рисунок 4" descr="https://miro.medium.com/max/700/1*sURk75bQTkitwBpd6mpaUw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94" y="825051"/>
            <a:ext cx="8225385" cy="3694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13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38278" y="432580"/>
            <a:ext cx="8905722" cy="3374107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fun main() {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</a:t>
            </a:r>
            <a:r>
              <a:rPr lang="en-US" sz="1200" i="1" dirty="0" err="1"/>
              <a:t>val</a:t>
            </a:r>
            <a:r>
              <a:rPr lang="en-US" sz="1200" i="1" dirty="0"/>
              <a:t> disposables = </a:t>
            </a:r>
            <a:r>
              <a:rPr lang="en-US" sz="1200" i="1" dirty="0" err="1"/>
              <a:t>CompositeDisposable</a:t>
            </a:r>
            <a:r>
              <a:rPr lang="en-US" sz="1200" i="1" dirty="0"/>
              <a:t>()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</a:t>
            </a:r>
            <a:r>
              <a:rPr lang="en-US" sz="1200" i="1" dirty="0" err="1"/>
              <a:t>val</a:t>
            </a:r>
            <a:r>
              <a:rPr lang="en-US" sz="1200" i="1" dirty="0"/>
              <a:t> seconds = </a:t>
            </a:r>
            <a:r>
              <a:rPr lang="en-US" sz="1200" i="1" dirty="0" err="1"/>
              <a:t>Observable.interval</a:t>
            </a:r>
            <a:r>
              <a:rPr lang="en-US" sz="1200" i="1" dirty="0"/>
              <a:t>(1, </a:t>
            </a:r>
            <a:r>
              <a:rPr lang="en-US" sz="1200" i="1" dirty="0" err="1"/>
              <a:t>TimeUnit.SECONDS</a:t>
            </a:r>
            <a:r>
              <a:rPr lang="en-US" sz="1200" i="1" dirty="0"/>
              <a:t>)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// Subscribe and capture disposables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</a:t>
            </a:r>
            <a:r>
              <a:rPr lang="en-US" sz="1200" i="1" dirty="0" err="1"/>
              <a:t>val</a:t>
            </a:r>
            <a:r>
              <a:rPr lang="en-US" sz="1200" i="1" dirty="0"/>
              <a:t> disposable1 = </a:t>
            </a:r>
            <a:r>
              <a:rPr lang="en-US" sz="1200" i="1" dirty="0" err="1"/>
              <a:t>seconds.subscribe</a:t>
            </a:r>
            <a:r>
              <a:rPr lang="en-US" sz="1200" i="1" dirty="0"/>
              <a:t> { </a:t>
            </a:r>
            <a:r>
              <a:rPr lang="en-US" sz="1200" i="1" dirty="0" err="1"/>
              <a:t>println</a:t>
            </a:r>
            <a:r>
              <a:rPr lang="en-US" sz="1200" i="1" dirty="0"/>
              <a:t>("Observer 1: $it") }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</a:t>
            </a:r>
            <a:r>
              <a:rPr lang="en-US" sz="1200" i="1" dirty="0" err="1"/>
              <a:t>val</a:t>
            </a:r>
            <a:r>
              <a:rPr lang="en-US" sz="1200" i="1" dirty="0"/>
              <a:t> disposable2 = </a:t>
            </a:r>
            <a:r>
              <a:rPr lang="en-US" sz="1200" i="1" dirty="0" err="1"/>
              <a:t>seconds.subscribe</a:t>
            </a:r>
            <a:r>
              <a:rPr lang="en-US" sz="1200" i="1" dirty="0"/>
              <a:t> { </a:t>
            </a:r>
            <a:r>
              <a:rPr lang="en-US" sz="1200" i="1" dirty="0" err="1"/>
              <a:t>println</a:t>
            </a:r>
            <a:r>
              <a:rPr lang="en-US" sz="1200" i="1" dirty="0"/>
              <a:t>("Observer 2: $it") }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// Put disposables into </a:t>
            </a:r>
            <a:r>
              <a:rPr lang="en-US" sz="1200" i="1" dirty="0" err="1"/>
              <a:t>CompositeDisposable</a:t>
            </a:r>
            <a:endParaRPr lang="en-US" sz="1200" i="1" dirty="0"/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</a:t>
            </a:r>
            <a:r>
              <a:rPr lang="en-US" sz="1200" i="1" dirty="0" err="1"/>
              <a:t>disposables.addAll</a:t>
            </a:r>
            <a:r>
              <a:rPr lang="en-US" sz="1200" i="1" dirty="0"/>
              <a:t>(disposable1, disposable2)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// Sleep 5 secs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</a:t>
            </a:r>
            <a:r>
              <a:rPr lang="en-US" sz="1200" i="1" dirty="0" err="1"/>
              <a:t>TimeUnit.SECONDS.sleep</a:t>
            </a:r>
            <a:r>
              <a:rPr lang="en-US" sz="1200" i="1" dirty="0"/>
              <a:t>(3)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//dispose all disposables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</a:t>
            </a:r>
            <a:r>
              <a:rPr lang="en-US" sz="1200" i="1" dirty="0" err="1"/>
              <a:t>disposables.dispose</a:t>
            </a:r>
            <a:r>
              <a:rPr lang="en-US" sz="1200" i="1" dirty="0"/>
              <a:t>()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//sleep 5 seconds: no emissions.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</a:t>
            </a:r>
            <a:r>
              <a:rPr lang="en-US" sz="1200" i="1" dirty="0" err="1"/>
              <a:t>TimeUnit.SECONDS.sleep</a:t>
            </a:r>
            <a:r>
              <a:rPr lang="en-US" sz="1200" i="1" dirty="0"/>
              <a:t>(3)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}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dirty="0"/>
              <a:t>Observer 1: 0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dirty="0"/>
              <a:t>Observer 2: 0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dirty="0"/>
              <a:t>Observer 1: 1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dirty="0"/>
              <a:t>Observer 2: 1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dirty="0"/>
              <a:t>Observer 1: 2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dirty="0"/>
              <a:t>Observer 2: 2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38279" y="0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CompositeDisposable</a:t>
            </a:r>
            <a:r>
              <a:rPr lang="ru-RU" sz="2000" dirty="0"/>
              <a:t>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11335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38278" y="432580"/>
            <a:ext cx="8905722" cy="3374107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fun main() {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</a:t>
            </a:r>
            <a:r>
              <a:rPr lang="en-US" sz="1200" i="1" dirty="0" err="1"/>
              <a:t>val</a:t>
            </a:r>
            <a:r>
              <a:rPr lang="en-US" sz="1200" i="1" dirty="0"/>
              <a:t> source: Observable&lt;</a:t>
            </a:r>
            <a:r>
              <a:rPr lang="en-US" sz="1200" i="1" dirty="0" err="1"/>
              <a:t>Int</a:t>
            </a:r>
            <a:r>
              <a:rPr lang="en-US" sz="1200" i="1" dirty="0"/>
              <a:t>&gt; = </a:t>
            </a:r>
            <a:r>
              <a:rPr lang="en-US" sz="1200" i="1" dirty="0" err="1"/>
              <a:t>Observable.create</a:t>
            </a:r>
            <a:r>
              <a:rPr lang="en-US" sz="1200" i="1" dirty="0"/>
              <a:t> { </a:t>
            </a:r>
            <a:r>
              <a:rPr lang="en-US" sz="1200" i="1" dirty="0" err="1"/>
              <a:t>observableEmitter</a:t>
            </a:r>
            <a:r>
              <a:rPr lang="en-US" sz="1200" i="1" dirty="0"/>
              <a:t> -&gt;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    try {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        for (</a:t>
            </a:r>
            <a:r>
              <a:rPr lang="en-US" sz="1200" i="1" dirty="0" err="1"/>
              <a:t>i</a:t>
            </a:r>
            <a:r>
              <a:rPr lang="en-US" sz="1200" i="1" dirty="0"/>
              <a:t> in 0..1_000_000) {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            if (</a:t>
            </a:r>
            <a:r>
              <a:rPr lang="en-US" sz="1200" i="1" dirty="0" err="1"/>
              <a:t>observableEmitter.isDisposed</a:t>
            </a:r>
            <a:r>
              <a:rPr lang="en-US" sz="1200" i="1" dirty="0"/>
              <a:t>)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                </a:t>
            </a:r>
            <a:r>
              <a:rPr lang="en-US" sz="1200" i="1" dirty="0" err="1"/>
              <a:t>return@create</a:t>
            </a:r>
            <a:endParaRPr lang="en-US" sz="1200" i="1" dirty="0"/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            </a:t>
            </a:r>
            <a:r>
              <a:rPr lang="en-US" sz="1200" i="1" dirty="0" err="1"/>
              <a:t>observableEmitter.onNext</a:t>
            </a:r>
            <a:r>
              <a:rPr lang="en-US" sz="1200" i="1" dirty="0"/>
              <a:t>(</a:t>
            </a:r>
            <a:r>
              <a:rPr lang="en-US" sz="1200" i="1" dirty="0" err="1"/>
              <a:t>i</a:t>
            </a:r>
            <a:r>
              <a:rPr lang="en-US" sz="1200" i="1" dirty="0"/>
              <a:t>)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        }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        </a:t>
            </a:r>
            <a:r>
              <a:rPr lang="en-US" sz="1200" i="1" dirty="0" err="1"/>
              <a:t>observableEmitter.onComplete</a:t>
            </a:r>
            <a:r>
              <a:rPr lang="en-US" sz="1200" i="1" dirty="0"/>
              <a:t>()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    } catch (e: Exception) {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        </a:t>
            </a:r>
            <a:r>
              <a:rPr lang="en-US" sz="1200" i="1" dirty="0" err="1"/>
              <a:t>observableEmitter.onError</a:t>
            </a:r>
            <a:r>
              <a:rPr lang="en-US" sz="1200" i="1" dirty="0"/>
              <a:t>(e)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    }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}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}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38279" y="0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Удаление с помощью</a:t>
            </a:r>
            <a:r>
              <a:rPr lang="en-US" sz="2000" b="1" dirty="0"/>
              <a:t> </a:t>
            </a:r>
            <a:r>
              <a:rPr lang="en-US" sz="2000" b="1" dirty="0" err="1"/>
              <a:t>Observable.create</a:t>
            </a:r>
            <a:r>
              <a:rPr lang="en-US" sz="2000" b="1" dirty="0"/>
              <a:t>()</a:t>
            </a: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0796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38278" y="432580"/>
            <a:ext cx="8905722" cy="3374107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fun &lt;T&gt; </a:t>
            </a:r>
            <a:r>
              <a:rPr lang="en-US" sz="1200" i="1" dirty="0" err="1"/>
              <a:t>valuesOf</a:t>
            </a:r>
            <a:r>
              <a:rPr lang="en-US" sz="1200" i="1" dirty="0"/>
              <a:t>(</a:t>
            </a:r>
            <a:r>
              <a:rPr lang="en-US" sz="1200" i="1" dirty="0" err="1"/>
              <a:t>fxObservable</a:t>
            </a:r>
            <a:r>
              <a:rPr lang="en-US" sz="1200" i="1" dirty="0"/>
              <a:t>: </a:t>
            </a:r>
            <a:r>
              <a:rPr lang="en-US" sz="1200" i="1" dirty="0" err="1"/>
              <a:t>ObservableValue</a:t>
            </a:r>
            <a:r>
              <a:rPr lang="en-US" sz="1200" i="1" dirty="0"/>
              <a:t>&lt;T&gt;): Observable&lt;T&gt; {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return </a:t>
            </a:r>
            <a:r>
              <a:rPr lang="en-US" sz="1200" i="1" dirty="0" err="1"/>
              <a:t>Observable.create</a:t>
            </a:r>
            <a:r>
              <a:rPr lang="en-US" sz="1200" i="1" dirty="0"/>
              <a:t> { </a:t>
            </a:r>
            <a:r>
              <a:rPr lang="en-US" sz="1200" i="1" dirty="0" err="1"/>
              <a:t>observableEmitter</a:t>
            </a:r>
            <a:r>
              <a:rPr lang="en-US" sz="1200" i="1" dirty="0"/>
              <a:t> -&gt;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    // Emit initial state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    </a:t>
            </a:r>
            <a:r>
              <a:rPr lang="en-US" sz="1200" i="1" dirty="0" err="1"/>
              <a:t>observableEmitter.onNext</a:t>
            </a:r>
            <a:r>
              <a:rPr lang="en-US" sz="1200" i="1" dirty="0"/>
              <a:t>(</a:t>
            </a:r>
            <a:r>
              <a:rPr lang="en-US" sz="1200" i="1" dirty="0" err="1"/>
              <a:t>fxObservable.value</a:t>
            </a:r>
            <a:r>
              <a:rPr lang="en-US" sz="1200" i="1" dirty="0"/>
              <a:t>)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    // Emit value changes uses a listener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    </a:t>
            </a:r>
            <a:r>
              <a:rPr lang="en-US" sz="1200" i="1" dirty="0" err="1"/>
              <a:t>val</a:t>
            </a:r>
            <a:r>
              <a:rPr lang="en-US" sz="1200" i="1" dirty="0"/>
              <a:t> listener = </a:t>
            </a:r>
            <a:r>
              <a:rPr lang="en-US" sz="1200" i="1" dirty="0" err="1"/>
              <a:t>ChangeListener</a:t>
            </a:r>
            <a:r>
              <a:rPr lang="en-US" sz="1200" i="1" dirty="0"/>
              <a:t>&lt;T&gt; { _, _, current -&gt; </a:t>
            </a:r>
            <a:r>
              <a:rPr lang="en-US" sz="1200" i="1" dirty="0" err="1"/>
              <a:t>observableEmitter.onNext</a:t>
            </a:r>
            <a:r>
              <a:rPr lang="en-US" sz="1200" i="1" dirty="0"/>
              <a:t>(current) }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    // Add listener to </a:t>
            </a:r>
            <a:r>
              <a:rPr lang="en-US" sz="1200" i="1" dirty="0" err="1"/>
              <a:t>ObservableValue</a:t>
            </a:r>
            <a:endParaRPr lang="en-US" sz="1200" i="1" dirty="0"/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    </a:t>
            </a:r>
            <a:r>
              <a:rPr lang="en-US" sz="1200" i="1" dirty="0" err="1"/>
              <a:t>fxObservable.addListener</a:t>
            </a:r>
            <a:r>
              <a:rPr lang="en-US" sz="1200" i="1" dirty="0"/>
              <a:t>(listener)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    // Handle disposing by specifying cancellable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    </a:t>
            </a:r>
            <a:r>
              <a:rPr lang="en-US" sz="1200" i="1" dirty="0" err="1"/>
              <a:t>observableEmitter.setCancellable</a:t>
            </a:r>
            <a:r>
              <a:rPr lang="en-US" sz="1200" i="1" dirty="0"/>
              <a:t> { </a:t>
            </a:r>
            <a:r>
              <a:rPr lang="en-US" sz="1200" i="1" dirty="0" err="1"/>
              <a:t>fxObservable.removeListener</a:t>
            </a:r>
            <a:r>
              <a:rPr lang="en-US" sz="1200" i="1" dirty="0"/>
              <a:t>(listener) }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    }</a:t>
            </a:r>
          </a:p>
          <a:p>
            <a:pPr marL="0" lvl="0" indent="139700">
              <a:spcBef>
                <a:spcPts val="200"/>
              </a:spcBef>
              <a:buNone/>
            </a:pPr>
            <a:r>
              <a:rPr lang="en-US" sz="1200" i="1" dirty="0"/>
              <a:t>}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38279" y="0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setCancellable</a:t>
            </a:r>
            <a:r>
              <a:rPr lang="en-US" sz="2000" dirty="0"/>
              <a:t>() </a:t>
            </a:r>
            <a:r>
              <a:rPr lang="ru-RU" sz="2000" dirty="0"/>
              <a:t>и</a:t>
            </a:r>
            <a:r>
              <a:rPr lang="en-US" sz="2000" dirty="0"/>
              <a:t> </a:t>
            </a:r>
            <a:r>
              <a:rPr lang="en-US" sz="2000" dirty="0" err="1"/>
              <a:t>setDisposable</a:t>
            </a:r>
            <a:r>
              <a:rPr lang="en-US" sz="2000" dirty="0"/>
              <a:t>()</a:t>
            </a: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7047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38278" y="432580"/>
            <a:ext cx="8905722" cy="3374107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r>
              <a:rPr lang="ru-RU" sz="1600" dirty="0"/>
              <a:t>Создание </a:t>
            </a:r>
            <a:r>
              <a:rPr lang="ru-RU" sz="1600" dirty="0" smtClean="0"/>
              <a:t>наблюдаемых</a:t>
            </a:r>
          </a:p>
          <a:p>
            <a:r>
              <a:rPr lang="ru-RU" sz="1600" dirty="0"/>
              <a:t>Преобразование наблюдаемых</a:t>
            </a:r>
          </a:p>
          <a:p>
            <a:r>
              <a:rPr lang="ru-RU" sz="1600" dirty="0"/>
              <a:t>Фильтрация наблюдаемых</a:t>
            </a:r>
          </a:p>
          <a:p>
            <a:r>
              <a:rPr lang="ru-RU" sz="1600" dirty="0"/>
              <a:t>Объединение наблюдаемых</a:t>
            </a:r>
          </a:p>
          <a:p>
            <a:r>
              <a:rPr lang="ru-RU" sz="1600" dirty="0"/>
              <a:t>Операторы обработки ошибок</a:t>
            </a:r>
          </a:p>
          <a:p>
            <a:r>
              <a:rPr lang="ru-RU" sz="1600" dirty="0"/>
              <a:t>Наблюдаемые служебные операторы</a:t>
            </a:r>
          </a:p>
          <a:p>
            <a:r>
              <a:rPr lang="ru-RU" sz="1600" dirty="0"/>
              <a:t>Условные и логические операторы</a:t>
            </a:r>
          </a:p>
          <a:p>
            <a:r>
              <a:rPr lang="ru-RU" sz="1600" dirty="0"/>
              <a:t>Математические и агрегатные операторы</a:t>
            </a:r>
          </a:p>
          <a:p>
            <a:r>
              <a:rPr lang="ru-RU" sz="1600" dirty="0"/>
              <a:t>Операторы противодавления</a:t>
            </a:r>
          </a:p>
          <a:p>
            <a:r>
              <a:rPr lang="ru-RU" sz="1600" dirty="0"/>
              <a:t>Подключаемые наблюдаемые операторы</a:t>
            </a:r>
          </a:p>
          <a:p>
            <a:r>
              <a:rPr lang="ru-RU" sz="1600" dirty="0"/>
              <a:t>Операторы для преобразования наблюдаемых</a:t>
            </a:r>
          </a:p>
          <a:p>
            <a:endParaRPr lang="ru-RU" sz="12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38279" y="0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Операторы по категориям</a:t>
            </a: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30523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19008" y="621423"/>
            <a:ext cx="8905722" cy="3751794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lvl="0"/>
            <a:r>
              <a:rPr lang="ru-RU" sz="1600" b="1" dirty="0" err="1" smtClean="0">
                <a:hlinkClick r:id="rId3"/>
              </a:rPr>
              <a:t>Create</a:t>
            </a:r>
            <a:r>
              <a:rPr lang="ru-RU" sz="1600" dirty="0" smtClean="0"/>
              <a:t>— создать </a:t>
            </a:r>
            <a:r>
              <a:rPr lang="ru-RU" sz="1600" dirty="0" err="1" smtClean="0"/>
              <a:t>Observable</a:t>
            </a:r>
            <a:r>
              <a:rPr lang="ru-RU" sz="1600" dirty="0" smtClean="0"/>
              <a:t> с нуля, </a:t>
            </a:r>
            <a:r>
              <a:rPr lang="ru-RU" sz="1600" dirty="0" err="1" smtClean="0"/>
              <a:t>программно</a:t>
            </a:r>
            <a:r>
              <a:rPr lang="ru-RU" sz="1600" dirty="0" smtClean="0"/>
              <a:t> вызывая методы наблюдателя</a:t>
            </a:r>
          </a:p>
          <a:p>
            <a:pPr lvl="0"/>
            <a:r>
              <a:rPr lang="ru-RU" sz="1600" b="1" dirty="0" err="1" smtClean="0">
                <a:hlinkClick r:id="rId4"/>
              </a:rPr>
              <a:t>Defer</a:t>
            </a:r>
            <a:r>
              <a:rPr lang="ru-RU" sz="1600" dirty="0" smtClean="0"/>
              <a:t>— не создавать </a:t>
            </a:r>
            <a:r>
              <a:rPr lang="ru-RU" sz="1600" dirty="0" err="1" smtClean="0"/>
              <a:t>Observable</a:t>
            </a:r>
            <a:r>
              <a:rPr lang="ru-RU" sz="1600" dirty="0" smtClean="0"/>
              <a:t>, пока наблюдатель не подпишется, и создавать новый </a:t>
            </a:r>
            <a:r>
              <a:rPr lang="ru-RU" sz="1600" dirty="0" err="1" smtClean="0"/>
              <a:t>Observable</a:t>
            </a:r>
            <a:r>
              <a:rPr lang="ru-RU" sz="1600" dirty="0" smtClean="0"/>
              <a:t> для каждого наблюдателя</a:t>
            </a:r>
          </a:p>
          <a:p>
            <a:pPr lvl="0"/>
            <a:r>
              <a:rPr lang="ru-RU" sz="1600" b="1" dirty="0" err="1" smtClean="0">
                <a:hlinkClick r:id="rId5"/>
              </a:rPr>
              <a:t>Empty</a:t>
            </a:r>
            <a:r>
              <a:rPr lang="ru-RU" sz="1600" b="1" dirty="0">
                <a:hlinkClick r:id="rId5"/>
              </a:rPr>
              <a:t>// </a:t>
            </a:r>
            <a:r>
              <a:rPr lang="ru-RU" sz="1600" b="1" dirty="0" err="1">
                <a:hlinkClick r:id="rId5"/>
              </a:rPr>
              <a:t>Never</a:t>
            </a:r>
            <a:r>
              <a:rPr lang="ru-RU" sz="1600" b="1" dirty="0">
                <a:hlinkClick r:id="rId5"/>
              </a:rPr>
              <a:t>—</a:t>
            </a:r>
            <a:r>
              <a:rPr lang="ru-RU" sz="1600" b="1" dirty="0" err="1">
                <a:hlinkClick r:id="rId5"/>
              </a:rPr>
              <a:t>Throw</a:t>
            </a:r>
            <a:r>
              <a:rPr lang="ru-RU" sz="1600" dirty="0"/>
              <a:t> создаем </a:t>
            </a:r>
            <a:r>
              <a:rPr lang="ru-RU" sz="1600" dirty="0" err="1"/>
              <a:t>Observable</a:t>
            </a:r>
            <a:r>
              <a:rPr lang="ru-RU" sz="1600" dirty="0"/>
              <a:t> с очень точным и ограниченным поведением</a:t>
            </a:r>
          </a:p>
          <a:p>
            <a:pPr lvl="0"/>
            <a:r>
              <a:rPr lang="ru-RU" sz="1600" b="1" dirty="0" err="1">
                <a:hlinkClick r:id="rId6"/>
              </a:rPr>
              <a:t>From</a:t>
            </a:r>
            <a:r>
              <a:rPr lang="ru-RU" sz="1600" dirty="0"/>
              <a:t>— преобразовать какой-либо другой объект или структуру данных в </a:t>
            </a:r>
            <a:r>
              <a:rPr lang="ru-RU" sz="1600" dirty="0" err="1"/>
              <a:t>Observable</a:t>
            </a:r>
            <a:endParaRPr lang="ru-RU" sz="1600" dirty="0"/>
          </a:p>
          <a:p>
            <a:pPr lvl="0"/>
            <a:r>
              <a:rPr lang="ru-RU" sz="1600" b="1" dirty="0" err="1">
                <a:hlinkClick r:id="rId7"/>
              </a:rPr>
              <a:t>Interval</a:t>
            </a:r>
            <a:r>
              <a:rPr lang="ru-RU" sz="1600" dirty="0"/>
              <a:t>— создать </a:t>
            </a:r>
            <a:r>
              <a:rPr lang="ru-RU" sz="1600" dirty="0" err="1"/>
              <a:t>Observable</a:t>
            </a:r>
            <a:r>
              <a:rPr lang="ru-RU" sz="1600" dirty="0"/>
              <a:t>, который выдает последовательность целых чисел, разделенных определенным интервалом времени</a:t>
            </a:r>
          </a:p>
          <a:p>
            <a:pPr lvl="0"/>
            <a:r>
              <a:rPr lang="ru-RU" sz="1600" b="1" dirty="0" err="1">
                <a:hlinkClick r:id="rId8"/>
              </a:rPr>
              <a:t>Just</a:t>
            </a:r>
            <a:r>
              <a:rPr lang="ru-RU" sz="1600" dirty="0"/>
              <a:t>— конвертировать объект или набор объектов в </a:t>
            </a:r>
            <a:r>
              <a:rPr lang="ru-RU" sz="1600" dirty="0" err="1"/>
              <a:t>Observable</a:t>
            </a:r>
            <a:r>
              <a:rPr lang="ru-RU" sz="1600" dirty="0"/>
              <a:t>, который излучает те или иные объекты</a:t>
            </a:r>
          </a:p>
          <a:p>
            <a:pPr lvl="0"/>
            <a:r>
              <a:rPr lang="ru-RU" sz="1600" b="1" dirty="0" err="1">
                <a:hlinkClick r:id="rId9"/>
              </a:rPr>
              <a:t>Range</a:t>
            </a:r>
            <a:r>
              <a:rPr lang="ru-RU" sz="1600" dirty="0"/>
              <a:t>— создать </a:t>
            </a:r>
            <a:r>
              <a:rPr lang="ru-RU" sz="1600" dirty="0" err="1"/>
              <a:t>Observable</a:t>
            </a:r>
            <a:r>
              <a:rPr lang="ru-RU" sz="1600" dirty="0"/>
              <a:t>, который выдает диапазон последовательных целых чисел</a:t>
            </a:r>
          </a:p>
          <a:p>
            <a:pPr lvl="0"/>
            <a:r>
              <a:rPr lang="ru-RU" sz="1600" b="1" dirty="0" err="1">
                <a:hlinkClick r:id="rId10"/>
              </a:rPr>
              <a:t>Repeat</a:t>
            </a:r>
            <a:r>
              <a:rPr lang="ru-RU" sz="1600" dirty="0"/>
              <a:t>- создать </a:t>
            </a:r>
            <a:r>
              <a:rPr lang="ru-RU" sz="1600" dirty="0" err="1"/>
              <a:t>Observable</a:t>
            </a:r>
            <a:r>
              <a:rPr lang="ru-RU" sz="1600" dirty="0"/>
              <a:t>, который многократно испускает определенный элемент или последовательность элементов</a:t>
            </a:r>
          </a:p>
          <a:p>
            <a:pPr lvl="0"/>
            <a:r>
              <a:rPr lang="ru-RU" sz="1600" b="1" dirty="0" err="1">
                <a:hlinkClick r:id="rId11"/>
              </a:rPr>
              <a:t>Start</a:t>
            </a:r>
            <a:r>
              <a:rPr lang="ru-RU" sz="1600" dirty="0"/>
              <a:t>— создать </a:t>
            </a:r>
            <a:r>
              <a:rPr lang="ru-RU" sz="1600" dirty="0" err="1"/>
              <a:t>Observable</a:t>
            </a:r>
            <a:r>
              <a:rPr lang="ru-RU" sz="1600" dirty="0"/>
              <a:t>, который выдает возвращаемое значение функции</a:t>
            </a:r>
          </a:p>
          <a:p>
            <a:pPr lvl="0"/>
            <a:r>
              <a:rPr lang="ru-RU" sz="1600" b="1" dirty="0" err="1">
                <a:hlinkClick r:id="rId12"/>
              </a:rPr>
              <a:t>Timer</a:t>
            </a:r>
            <a:r>
              <a:rPr lang="ru-RU" sz="1600" dirty="0"/>
              <a:t>— создать </a:t>
            </a:r>
            <a:r>
              <a:rPr lang="ru-RU" sz="1600" dirty="0" err="1"/>
              <a:t>Observable</a:t>
            </a:r>
            <a:r>
              <a:rPr lang="ru-RU" sz="1600" dirty="0"/>
              <a:t>, который испускает один элемент после заданной задержки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38279" y="0"/>
            <a:ext cx="5804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Создание наблюдаемых</a:t>
            </a: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26421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3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4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5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6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7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8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9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20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23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Default Design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418</TotalTime>
  <Words>3470</Words>
  <Application>Microsoft Office PowerPoint</Application>
  <PresentationFormat>Экран (16:9)</PresentationFormat>
  <Paragraphs>663</Paragraphs>
  <Slides>47</Slides>
  <Notes>47</Notes>
  <HiddenSlides>0</HiddenSlides>
  <MMClips>0</MMClips>
  <ScaleCrop>false</ScaleCrop>
  <HeadingPairs>
    <vt:vector size="4" baseType="variant">
      <vt:variant>
        <vt:lpstr>Тема</vt:lpstr>
      </vt:variant>
      <vt:variant>
        <vt:i4>23</vt:i4>
      </vt:variant>
      <vt:variant>
        <vt:lpstr>Заголовки слайдов</vt:lpstr>
      </vt:variant>
      <vt:variant>
        <vt:i4>47</vt:i4>
      </vt:variant>
    </vt:vector>
  </HeadingPairs>
  <TitlesOfParts>
    <vt:vector size="70" baseType="lpstr">
      <vt:lpstr>Тема1</vt:lpstr>
      <vt:lpstr>2_Default Design</vt:lpstr>
      <vt:lpstr>3_Default Design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10_Default Design</vt:lpstr>
      <vt:lpstr>11_Default Design</vt:lpstr>
      <vt:lpstr>12_Default Design</vt:lpstr>
      <vt:lpstr>13_Default Design</vt:lpstr>
      <vt:lpstr>14_Default Design</vt:lpstr>
      <vt:lpstr>15_Default Design</vt:lpstr>
      <vt:lpstr>16_Default Design</vt:lpstr>
      <vt:lpstr>17_Default Design</vt:lpstr>
      <vt:lpstr>18_Default Design</vt:lpstr>
      <vt:lpstr>19_Default Design</vt:lpstr>
      <vt:lpstr>20_Default Design</vt:lpstr>
      <vt:lpstr>21_Default Design</vt:lpstr>
      <vt:lpstr>22_Default Design</vt:lpstr>
      <vt:lpstr>23_Default Design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ИС</dc:title>
  <cp:lastModifiedBy>fresh</cp:lastModifiedBy>
  <cp:revision>114</cp:revision>
  <dcterms:modified xsi:type="dcterms:W3CDTF">2022-10-18T13:54:40Z</dcterms:modified>
</cp:coreProperties>
</file>