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9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0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1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2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2" r:id="rId16"/>
    <p:sldMasterId id="2147483854" r:id="rId17"/>
    <p:sldMasterId id="2147483866" r:id="rId18"/>
    <p:sldMasterId id="2147483878" r:id="rId19"/>
    <p:sldMasterId id="2147483890" r:id="rId20"/>
    <p:sldMasterId id="2147483902" r:id="rId21"/>
    <p:sldMasterId id="2147483914" r:id="rId22"/>
    <p:sldMasterId id="2147483926" r:id="rId23"/>
  </p:sldMasterIdLst>
  <p:notesMasterIdLst>
    <p:notesMasterId r:id="rId58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0" autoAdjust="0"/>
  </p:normalViewPr>
  <p:slideViewPr>
    <p:cSldViewPr snapToGrid="0">
      <p:cViewPr varScale="1">
        <p:scale>
          <a:sx n="107" d="100"/>
          <a:sy n="107" d="100"/>
        </p:scale>
        <p:origin x="-40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799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1" y="389572"/>
            <a:ext cx="8072119" cy="920115"/>
          </a:xfrm>
          <a:prstGeom prst="rect">
            <a:avLst/>
          </a:prstGeom>
        </p:spPr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1673" y="1172909"/>
            <a:ext cx="30346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1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1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Relationship Id="rId1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Relationship Id="rId1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Relationship Id="rId1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4088EA-93D3-4323-B9E2-77C1F94E34D0}"/>
              </a:ext>
            </a:extLst>
          </p:cNvPr>
          <p:cNvSpPr txBox="1"/>
          <p:nvPr/>
        </p:nvSpPr>
        <p:spPr>
          <a:xfrm>
            <a:off x="2510921" y="1032066"/>
            <a:ext cx="3263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Exo 2" panose="00000500000000000000" pitchFamily="2" charset="-52"/>
              </a:rPr>
              <a:t>Лекция </a:t>
            </a:r>
            <a:r>
              <a:rPr lang="ru-RU" sz="4000" dirty="0">
                <a:solidFill>
                  <a:schemeClr val="tx1"/>
                </a:solidFill>
                <a:latin typeface="Exo 2" panose="00000500000000000000" pitchFamily="2" charset="-52"/>
              </a:rPr>
              <a:t>5</a:t>
            </a:r>
            <a:endParaRPr lang="ru-RU" sz="4000" dirty="0" smtClean="0">
              <a:solidFill>
                <a:schemeClr val="tx1"/>
              </a:solidFill>
              <a:latin typeface="Exo 2" panose="00000500000000000000" pitchFamily="2" charset="-52"/>
            </a:endParaRPr>
          </a:p>
          <a:p>
            <a:endParaRPr lang="ru-RU" sz="4000" dirty="0">
              <a:solidFill>
                <a:schemeClr val="tx1"/>
              </a:solidFill>
              <a:latin typeface="Exo 2" panose="000005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5F9B1F-6209-4550-AE8D-613AC97AD7A0}"/>
              </a:ext>
            </a:extLst>
          </p:cNvPr>
          <p:cNvSpPr txBox="1"/>
          <p:nvPr/>
        </p:nvSpPr>
        <p:spPr>
          <a:xfrm>
            <a:off x="546652" y="1799322"/>
            <a:ext cx="807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Децентрализованные</a:t>
            </a:r>
            <a:r>
              <a:rPr lang="ru-RU" sz="3600" dirty="0"/>
              <a:t> </a:t>
            </a:r>
            <a:r>
              <a:rPr lang="ru-RU" sz="3600" b="1" dirty="0"/>
              <a:t>системы</a:t>
            </a:r>
            <a:endParaRPr lang="ru-RU" sz="3600" dirty="0">
              <a:solidFill>
                <a:schemeClr val="tx1"/>
              </a:solidFill>
              <a:latin typeface="Exo 2" panose="000005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491407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err="1" smtClean="0"/>
              <a:t>MapReduce</a:t>
            </a:r>
            <a:r>
              <a:rPr lang="ru-RU" b="1" i="1" u="sng" dirty="0" smtClean="0"/>
              <a:t> – </a:t>
            </a:r>
            <a:r>
              <a:rPr lang="ru-RU" b="1" i="1" u="sng" dirty="0"/>
              <a:t>Пример </a:t>
            </a:r>
            <a:r>
              <a:rPr lang="en-US" b="1" i="1" u="sng" dirty="0"/>
              <a:t>TF</a:t>
            </a:r>
            <a:r>
              <a:rPr lang="ru-RU" b="1" i="1" u="sng" dirty="0"/>
              <a:t>-</a:t>
            </a:r>
            <a:r>
              <a:rPr lang="en-US" b="1" i="1" u="sng" dirty="0"/>
              <a:t>IDF</a:t>
            </a:r>
            <a:endParaRPr lang="ru-RU" b="1" i="1" u="sng" dirty="0"/>
          </a:p>
          <a:p>
            <a:endParaRPr lang="ru-RU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921" y="1026077"/>
            <a:ext cx="86202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TF-IDF – это алгоритм обработки текста, сокращенный от </a:t>
            </a:r>
            <a:r>
              <a:rPr lang="ru-RU" dirty="0" err="1"/>
              <a:t>Term</a:t>
            </a:r>
            <a:r>
              <a:rPr lang="ru-RU" dirty="0"/>
              <a:t> </a:t>
            </a:r>
            <a:r>
              <a:rPr lang="ru-RU" dirty="0" err="1"/>
              <a:t>Frequency</a:t>
            </a:r>
            <a:r>
              <a:rPr lang="ru-RU" dirty="0"/>
              <a:t> – </a:t>
            </a:r>
            <a:r>
              <a:rPr lang="ru-RU" dirty="0" err="1"/>
              <a:t>Inverse</a:t>
            </a:r>
            <a:r>
              <a:rPr lang="ru-RU" dirty="0"/>
              <a:t> 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 smtClean="0"/>
              <a:t>Frequency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TF-IDF </a:t>
            </a:r>
            <a:r>
              <a:rPr lang="en-US" dirty="0" smtClean="0"/>
              <a:t> </a:t>
            </a:r>
            <a:r>
              <a:rPr lang="ru-RU" dirty="0" smtClean="0"/>
              <a:t>Рассчитывается </a:t>
            </a:r>
            <a:r>
              <a:rPr lang="en-US" dirty="0"/>
              <a:t>TF(the) = (Number of times term the ‘the’ appears in a document) / (Total number of terms in the document)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IDF</a:t>
            </a:r>
            <a:r>
              <a:rPr lang="en-US" dirty="0" smtClean="0"/>
              <a:t> </a:t>
            </a:r>
            <a:r>
              <a:rPr lang="ru-RU" dirty="0" smtClean="0"/>
              <a:t>рассчитывается </a:t>
            </a:r>
            <a:r>
              <a:rPr lang="en-US" dirty="0" err="1"/>
              <a:t>log_e</a:t>
            </a:r>
            <a:r>
              <a:rPr lang="en-US" dirty="0"/>
              <a:t>(Total number of documents / Number of documents with term ‘the’ in it).</a:t>
            </a:r>
            <a:endParaRPr lang="ru-RU" dirty="0"/>
          </a:p>
          <a:p>
            <a:r>
              <a:rPr lang="ru-RU" dirty="0" smtClean="0"/>
              <a:t>Пример: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Рассмотрим документ, содержащий 1000 слов, в котором слово </a:t>
            </a:r>
            <a:r>
              <a:rPr lang="ru-RU" b="1" dirty="0"/>
              <a:t>улей</a:t>
            </a:r>
            <a:r>
              <a:rPr lang="ru-RU" dirty="0"/>
              <a:t> появляется 50 раз. Тогда TF для </a:t>
            </a:r>
            <a:r>
              <a:rPr lang="ru-RU" b="1" dirty="0"/>
              <a:t>улья</a:t>
            </a:r>
            <a:r>
              <a:rPr lang="ru-RU" dirty="0"/>
              <a:t> (50/1000) = 0,05.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Теперь предположим, что у нас есть 10 миллионов документов и слово « </a:t>
            </a:r>
            <a:r>
              <a:rPr lang="ru-RU" b="1" dirty="0"/>
              <a:t>куст»</a:t>
            </a:r>
            <a:r>
              <a:rPr lang="ru-RU" dirty="0"/>
              <a:t> появляется в 1000 из них. Затем IDF рассчитывается как </a:t>
            </a:r>
            <a:r>
              <a:rPr lang="ru-RU" dirty="0" err="1"/>
              <a:t>log</a:t>
            </a:r>
            <a:r>
              <a:rPr lang="ru-RU" dirty="0"/>
              <a:t> (10 000 000/1000) = 4.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Вес TF-IDF является произведением этих количеств – 0,05 × 4 = 0,20.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4914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 err="1"/>
              <a:t>MapReduce</a:t>
            </a:r>
            <a:r>
              <a:rPr lang="ru-RU" sz="1800" b="1" dirty="0"/>
              <a:t> – API</a:t>
            </a:r>
            <a:endParaRPr lang="ru-RU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5941" y="99386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Интерфейс </a:t>
            </a:r>
            <a:r>
              <a:rPr lang="ru-RU" sz="2000" dirty="0" err="1"/>
              <a:t>JobContext</a:t>
            </a: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Класс работы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Mapper</a:t>
            </a:r>
            <a:r>
              <a:rPr lang="ru-RU" sz="2000" dirty="0"/>
              <a:t> </a:t>
            </a:r>
            <a:r>
              <a:rPr lang="ru-RU" sz="2000" dirty="0" err="1"/>
              <a:t>Class</a:t>
            </a: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Класс редуктора</a:t>
            </a:r>
          </a:p>
        </p:txBody>
      </p:sp>
    </p:spTree>
    <p:extLst>
      <p:ext uri="{BB962C8B-B14F-4D97-AF65-F5344CB8AC3E}">
        <p14:creationId xmlns:p14="http://schemas.microsoft.com/office/powerpoint/2010/main" val="40629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4291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smtClean="0"/>
              <a:t>API </a:t>
            </a:r>
            <a:r>
              <a:rPr lang="ru-RU" sz="1600" b="1" dirty="0"/>
              <a:t>Интерфейс </a:t>
            </a:r>
            <a:r>
              <a:rPr lang="ru-RU" sz="1600" b="1" dirty="0" err="1" smtClean="0"/>
              <a:t>JobContext</a:t>
            </a:r>
            <a:endParaRPr lang="ru-RU" sz="16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97174"/>
              </p:ext>
            </p:extLst>
          </p:nvPr>
        </p:nvGraphicFramePr>
        <p:xfrm>
          <a:off x="355941" y="722372"/>
          <a:ext cx="5297170" cy="1458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775"/>
                <a:gridCol w="455739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S.No</a:t>
                      </a:r>
                      <a:r>
                        <a:rPr lang="ru-RU" sz="1200" spc="1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Подинтерфейс</a:t>
                      </a:r>
                      <a:r>
                        <a:rPr lang="ru-RU" sz="1200" spc="10" dirty="0">
                          <a:effectLst/>
                        </a:rPr>
                        <a:t> Описание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1.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MapContext &lt;KEYIN, VALUEIN, KEYOUT, VALUEOUT&gt;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Определяет контекст, который предоставляется Mapper.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2.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10" dirty="0" err="1">
                          <a:effectLst/>
                        </a:rPr>
                        <a:t>ReduceContext</a:t>
                      </a:r>
                      <a:r>
                        <a:rPr lang="en-US" sz="1200" spc="10" dirty="0">
                          <a:effectLst/>
                        </a:rPr>
                        <a:t> &lt;KEYIN, VALUEIN, KEYOUT, VALUEOUT&gt;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Определяет контекст, который передается редуктору.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55941" y="2154390"/>
            <a:ext cx="3382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smtClean="0"/>
              <a:t>API </a:t>
            </a:r>
            <a:r>
              <a:rPr lang="ru-RU" sz="1600" b="1" dirty="0"/>
              <a:t>Класс работы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5941" y="2514844"/>
            <a:ext cx="4572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// Create a new Job</a:t>
            </a:r>
          </a:p>
          <a:p>
            <a:r>
              <a:rPr lang="en-US" sz="1200" dirty="0"/>
              <a:t>Job </a:t>
            </a:r>
            <a:r>
              <a:rPr lang="en-US" sz="1200" dirty="0" err="1"/>
              <a:t>job</a:t>
            </a:r>
            <a:r>
              <a:rPr lang="en-US" sz="1200" dirty="0"/>
              <a:t> = new Job(new Configuration());</a:t>
            </a:r>
          </a:p>
          <a:p>
            <a:r>
              <a:rPr lang="en-US" sz="1200" dirty="0" err="1"/>
              <a:t>job.setJarByClass</a:t>
            </a:r>
            <a:r>
              <a:rPr lang="en-US" sz="1200" dirty="0"/>
              <a:t>(</a:t>
            </a:r>
            <a:r>
              <a:rPr lang="en-US" sz="1200" dirty="0" err="1"/>
              <a:t>MyJob.class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// Specify various job-specific parameters</a:t>
            </a:r>
          </a:p>
          <a:p>
            <a:r>
              <a:rPr lang="en-US" sz="1200" dirty="0" err="1"/>
              <a:t>job.setJobName</a:t>
            </a:r>
            <a:r>
              <a:rPr lang="en-US" sz="1200" dirty="0"/>
              <a:t>("</a:t>
            </a:r>
            <a:r>
              <a:rPr lang="en-US" sz="1200" dirty="0" err="1"/>
              <a:t>myjob</a:t>
            </a:r>
            <a:r>
              <a:rPr lang="en-US" sz="1200" dirty="0"/>
              <a:t>");</a:t>
            </a:r>
          </a:p>
          <a:p>
            <a:r>
              <a:rPr lang="en-US" sz="1200" dirty="0" err="1"/>
              <a:t>job.setInputPath</a:t>
            </a:r>
            <a:r>
              <a:rPr lang="en-US" sz="1200" dirty="0"/>
              <a:t>(new Path("in"));</a:t>
            </a:r>
          </a:p>
          <a:p>
            <a:r>
              <a:rPr lang="en-US" sz="1200" dirty="0" err="1"/>
              <a:t>job.setOutputPath</a:t>
            </a:r>
            <a:r>
              <a:rPr lang="en-US" sz="1200" dirty="0"/>
              <a:t>(new Path("out</a:t>
            </a:r>
            <a:r>
              <a:rPr lang="en-US" sz="1200" dirty="0" smtClean="0"/>
              <a:t>"));</a:t>
            </a:r>
            <a:endParaRPr lang="en-US" sz="1200" dirty="0"/>
          </a:p>
          <a:p>
            <a:r>
              <a:rPr lang="en-US" sz="1200" dirty="0" err="1"/>
              <a:t>job.setMapperClass</a:t>
            </a:r>
            <a:r>
              <a:rPr lang="en-US" sz="1200" dirty="0"/>
              <a:t>(</a:t>
            </a:r>
            <a:r>
              <a:rPr lang="en-US" sz="1200" dirty="0" err="1"/>
              <a:t>MyJob.MyMapper.class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job.setReducerClass</a:t>
            </a:r>
            <a:r>
              <a:rPr lang="en-US" sz="1200" dirty="0"/>
              <a:t>(</a:t>
            </a:r>
            <a:r>
              <a:rPr lang="en-US" sz="1200" dirty="0" err="1"/>
              <a:t>MyJob.MyReducer.class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// Submit the job, then poll for progress until the job is complete</a:t>
            </a:r>
          </a:p>
          <a:p>
            <a:r>
              <a:rPr lang="en-US" sz="1200" dirty="0" err="1"/>
              <a:t>job.waitForCompletion</a:t>
            </a:r>
            <a:r>
              <a:rPr lang="en-US" sz="12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5721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4953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smtClean="0"/>
              <a:t>API </a:t>
            </a:r>
            <a:r>
              <a:rPr lang="ru-RU" sz="1600" b="1" dirty="0"/>
              <a:t>Класс работы </a:t>
            </a:r>
            <a:r>
              <a:rPr lang="ru-RU" sz="1600" b="1" dirty="0" smtClean="0"/>
              <a:t> Конструкторы</a:t>
            </a:r>
            <a:endParaRPr lang="ru-RU" sz="1600" dirty="0"/>
          </a:p>
          <a:p>
            <a:pPr lvl="0"/>
            <a:endParaRPr lang="ru-RU" sz="1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5941" y="215439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методы</a:t>
            </a:r>
            <a:endParaRPr lang="ru-RU" sz="1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95025"/>
              </p:ext>
            </p:extLst>
          </p:nvPr>
        </p:nvGraphicFramePr>
        <p:xfrm>
          <a:off x="499116" y="771106"/>
          <a:ext cx="4667250" cy="1383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775"/>
                <a:gridCol w="36734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S.No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Сводка конструктора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Работа ()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Job (Конфиг конфигурации)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Job (</a:t>
                      </a:r>
                      <a:r>
                        <a:rPr lang="ru-RU" sz="1200" spc="10" dirty="0">
                          <a:effectLst/>
                        </a:rPr>
                        <a:t>Конфигурация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spc="10" dirty="0" err="1">
                          <a:effectLst/>
                        </a:rPr>
                        <a:t>conf</a:t>
                      </a:r>
                      <a:r>
                        <a:rPr lang="en-US" sz="1200" spc="10" dirty="0">
                          <a:effectLst/>
                        </a:rPr>
                        <a:t>, String </a:t>
                      </a:r>
                      <a:r>
                        <a:rPr lang="en-US" sz="1200" spc="10" dirty="0" err="1">
                          <a:effectLst/>
                        </a:rPr>
                        <a:t>jobName</a:t>
                      </a:r>
                      <a:r>
                        <a:rPr lang="en-US" sz="1200" spc="1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98967"/>
              </p:ext>
            </p:extLst>
          </p:nvPr>
        </p:nvGraphicFramePr>
        <p:xfrm>
          <a:off x="443883" y="2576192"/>
          <a:ext cx="2388857" cy="1754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956"/>
                <a:gridCol w="1808901"/>
              </a:tblGrid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S.No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Описание метода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getJobName</a:t>
                      </a:r>
                      <a:r>
                        <a:rPr lang="ru-RU" sz="1200" spc="10" dirty="0">
                          <a:effectLst/>
                        </a:rPr>
                        <a:t> </a:t>
                      </a:r>
                      <a:r>
                        <a:rPr lang="ru-RU" sz="1200" spc="10" dirty="0" smtClean="0">
                          <a:effectLst/>
                        </a:rPr>
                        <a:t>()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getJobState</a:t>
                      </a:r>
                      <a:r>
                        <a:rPr lang="ru-RU" sz="1200" spc="10" dirty="0">
                          <a:effectLst/>
                        </a:rPr>
                        <a:t> </a:t>
                      </a:r>
                      <a:r>
                        <a:rPr lang="ru-RU" sz="1200" spc="10" dirty="0" smtClean="0">
                          <a:effectLst/>
                        </a:rPr>
                        <a:t>()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завершено</a:t>
                      </a:r>
                      <a:r>
                        <a:rPr lang="ru-RU" sz="1200" spc="10" dirty="0" smtClean="0">
                          <a:effectLst/>
                        </a:rPr>
                        <a:t>()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setInputFormatClass</a:t>
                      </a:r>
                      <a:r>
                        <a:rPr lang="ru-RU" sz="1200" spc="10" dirty="0">
                          <a:effectLst/>
                        </a:rPr>
                        <a:t> </a:t>
                      </a:r>
                      <a:r>
                        <a:rPr lang="ru-RU" sz="1200" spc="10" dirty="0" smtClean="0">
                          <a:effectLst/>
                        </a:rPr>
                        <a:t>()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setJobName</a:t>
                      </a:r>
                      <a:r>
                        <a:rPr lang="ru-RU" sz="1200" spc="10" dirty="0">
                          <a:effectLst/>
                        </a:rPr>
                        <a:t> (имя строки</a:t>
                      </a:r>
                      <a:r>
                        <a:rPr lang="ru-RU" sz="1200" spc="10" dirty="0" smtClean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01745"/>
              </p:ext>
            </p:extLst>
          </p:nvPr>
        </p:nvGraphicFramePr>
        <p:xfrm>
          <a:off x="2883232" y="2602822"/>
          <a:ext cx="2426309" cy="1754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049"/>
                <a:gridCol w="1837260"/>
              </a:tblGrid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S.No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Описание метода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6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setOutputFormatClass</a:t>
                      </a:r>
                      <a:r>
                        <a:rPr lang="ru-RU" sz="1200" spc="10" dirty="0">
                          <a:effectLst/>
                        </a:rPr>
                        <a:t> </a:t>
                      </a:r>
                      <a:r>
                        <a:rPr lang="ru-RU" sz="1200" spc="10" dirty="0" smtClean="0">
                          <a:effectLst/>
                        </a:rPr>
                        <a:t>()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setMapperClass</a:t>
                      </a:r>
                      <a:r>
                        <a:rPr lang="ru-RU" sz="1200" spc="10" dirty="0">
                          <a:effectLst/>
                        </a:rPr>
                        <a:t> (класс</a:t>
                      </a:r>
                      <a:r>
                        <a:rPr lang="ru-RU" sz="1200" spc="10" dirty="0" smtClean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setReducerClass</a:t>
                      </a:r>
                      <a:r>
                        <a:rPr lang="ru-RU" sz="1200" spc="10" dirty="0">
                          <a:effectLst/>
                        </a:rPr>
                        <a:t> (класс</a:t>
                      </a:r>
                      <a:r>
                        <a:rPr lang="ru-RU" sz="1200" spc="10" dirty="0" smtClean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29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setPartitionerClass</a:t>
                      </a:r>
                      <a:r>
                        <a:rPr lang="ru-RU" sz="1200" spc="10" dirty="0">
                          <a:effectLst/>
                        </a:rPr>
                        <a:t> (класс</a:t>
                      </a:r>
                      <a:r>
                        <a:rPr lang="ru-RU" sz="1200" spc="10" dirty="0" smtClean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  <a:tr h="173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031" marR="41031" marT="41031" marB="410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err="1">
                          <a:effectLst/>
                        </a:rPr>
                        <a:t>setCombinerClass</a:t>
                      </a:r>
                      <a:r>
                        <a:rPr lang="ru-RU" sz="1200" spc="10" dirty="0">
                          <a:effectLst/>
                        </a:rPr>
                        <a:t> (класс</a:t>
                      </a:r>
                      <a:r>
                        <a:rPr lang="ru-RU" sz="1200" spc="10" dirty="0" smtClean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</a:txBody>
                  <a:tcPr marL="41031" marR="41031" marT="41031" marB="410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8452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smtClean="0"/>
              <a:t>API </a:t>
            </a:r>
            <a:r>
              <a:rPr lang="ru-RU" sz="1600" b="1" dirty="0" err="1"/>
              <a:t>Mapper</a:t>
            </a:r>
            <a:r>
              <a:rPr lang="ru-RU" sz="1600" b="1" dirty="0"/>
              <a:t> </a:t>
            </a:r>
            <a:r>
              <a:rPr lang="ru-RU" sz="1600" b="1" dirty="0" err="1" smtClean="0"/>
              <a:t>Class</a:t>
            </a:r>
            <a:r>
              <a:rPr lang="ru-RU" sz="1600" b="1" dirty="0" smtClean="0"/>
              <a:t> </a:t>
            </a:r>
            <a:r>
              <a:rPr lang="ru-RU" sz="1600" b="1" dirty="0"/>
              <a:t>метод</a:t>
            </a:r>
            <a:endParaRPr lang="ru-RU" sz="1600" dirty="0"/>
          </a:p>
          <a:p>
            <a:endParaRPr lang="ru-RU" sz="1600" dirty="0"/>
          </a:p>
          <a:p>
            <a:pPr lvl="0"/>
            <a:r>
              <a:rPr lang="en-US" sz="1600" i="1" dirty="0"/>
              <a:t>map(KEYIN key, VALUEIN value, </a:t>
            </a:r>
            <a:r>
              <a:rPr lang="en-US" sz="1600" i="1" dirty="0" err="1"/>
              <a:t>org.apache.hadoop.mapreduce.Mapper.Context</a:t>
            </a:r>
            <a:r>
              <a:rPr lang="en-US" sz="1600" i="1" dirty="0"/>
              <a:t> context)</a:t>
            </a:r>
            <a:endParaRPr lang="ru-RU" sz="16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6963" y="1470809"/>
            <a:ext cx="1888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Класс редуктора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6963" y="191952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Редуктор имеет три основных этапа – </a:t>
            </a:r>
            <a:endParaRPr lang="ru-RU" dirty="0" smtClean="0"/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Перемешивание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Сортировка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уменьшение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4847" y="3216852"/>
            <a:ext cx="728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метод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6963" y="3599741"/>
            <a:ext cx="5774338" cy="200055"/>
          </a:xfrm>
          <a:prstGeom prst="rect">
            <a:avLst/>
          </a:prstGeom>
          <a:solidFill>
            <a:srgbClr val="EFF0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reduce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(KEYIN key, 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Iterable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&lt;VALUEIN&gt; values, </a:t>
            </a: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org.apache.hadoop.mapreduce.Reducer.Context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context)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3581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реализация </a:t>
            </a:r>
            <a:r>
              <a:rPr lang="ru-RU" sz="1600" b="1" dirty="0" err="1"/>
              <a:t>Hadoop</a:t>
            </a:r>
            <a:endParaRPr lang="ru-RU" sz="1600" b="1" dirty="0"/>
          </a:p>
        </p:txBody>
      </p:sp>
      <p:pic>
        <p:nvPicPr>
          <p:cNvPr id="11" name="Рисунок 10" descr="Алгоритм MapRedu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" y="714547"/>
            <a:ext cx="5050155" cy="222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97188"/>
              </p:ext>
            </p:extLst>
          </p:nvPr>
        </p:nvGraphicFramePr>
        <p:xfrm>
          <a:off x="355941" y="3507216"/>
          <a:ext cx="4217035" cy="108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858"/>
                <a:gridCol w="1363566"/>
                <a:gridCol w="169661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>
                        <a:effectLst/>
                        <a:latin typeface="Calib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вход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Выход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карта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&lt;k1, v1&gt;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список (&lt;k2, v2&gt;)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уменьшить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&lt;k2, список (v2)&gt;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список (&lt;k3, v3&gt;)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55940" y="3154708"/>
            <a:ext cx="4493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Оба формата ввода и вывода задания </a:t>
            </a:r>
            <a:r>
              <a:rPr lang="ru-RU" dirty="0" err="1"/>
              <a:t>MapReduce</a:t>
            </a:r>
            <a:r>
              <a:rPr lang="ru-RU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3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2601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Реализация </a:t>
            </a:r>
            <a:r>
              <a:rPr lang="ru-RU" sz="1600" b="1" dirty="0" err="1"/>
              <a:t>MapReduce</a:t>
            </a: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49928"/>
              </p:ext>
            </p:extLst>
          </p:nvPr>
        </p:nvGraphicFramePr>
        <p:xfrm>
          <a:off x="85235" y="714547"/>
          <a:ext cx="8925599" cy="215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201"/>
                <a:gridCol w="665825"/>
                <a:gridCol w="745724"/>
                <a:gridCol w="604174"/>
                <a:gridCol w="637776"/>
                <a:gridCol w="431726"/>
                <a:gridCol w="534751"/>
                <a:gridCol w="520850"/>
                <a:gridCol w="638595"/>
                <a:gridCol w="813511"/>
                <a:gridCol w="674703"/>
                <a:gridCol w="665825"/>
                <a:gridCol w="710214"/>
                <a:gridCol w="745724"/>
              </a:tblGrid>
              <a:tr h="19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январь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февраль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март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апрель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май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июнь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июль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август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сентябрь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октябрь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ноябрь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декабрь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spc="1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в </a:t>
                      </a:r>
                      <a:r>
                        <a:rPr lang="ru-RU" sz="1000" b="1" spc="1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среднем</a:t>
                      </a:r>
                      <a:endParaRPr lang="ru-RU" sz="1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solidFill>
                            <a:schemeClr val="tx2"/>
                          </a:solidFill>
                          <a:effectLst/>
                        </a:rPr>
                        <a:t>2017</a:t>
                      </a:r>
                      <a:endParaRPr lang="ru-RU" sz="12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solidFill>
                            <a:schemeClr val="tx2"/>
                          </a:solidFill>
                          <a:effectLst/>
                        </a:rPr>
                        <a:t>2018</a:t>
                      </a:r>
                      <a:endParaRPr lang="ru-RU" sz="12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26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27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28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29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solidFill>
                            <a:schemeClr val="tx2"/>
                          </a:solidFill>
                          <a:effectLst/>
                        </a:rPr>
                        <a:t>2019</a:t>
                      </a:r>
                      <a:endParaRPr lang="ru-RU" sz="12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32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33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35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36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34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34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solidFill>
                            <a:schemeClr val="tx2"/>
                          </a:solidFill>
                          <a:effectLst/>
                        </a:rPr>
                        <a:t>2020</a:t>
                      </a:r>
                      <a:endParaRPr lang="ru-RU" sz="12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38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38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40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solidFill>
                            <a:schemeClr val="tx2"/>
                          </a:solidFill>
                          <a:effectLst/>
                        </a:rPr>
                        <a:t>2021</a:t>
                      </a:r>
                      <a:endParaRPr lang="ru-RU" sz="12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38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39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39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39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>
                          <a:effectLst/>
                        </a:rPr>
                        <a:t>39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spc="10" dirty="0">
                          <a:effectLst/>
                        </a:rPr>
                        <a:t>45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3528"/>
              </p:ext>
            </p:extLst>
          </p:nvPr>
        </p:nvGraphicFramePr>
        <p:xfrm>
          <a:off x="76846" y="3215526"/>
          <a:ext cx="7143752" cy="1796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0268"/>
                <a:gridCol w="510268"/>
                <a:gridCol w="510268"/>
                <a:gridCol w="510268"/>
                <a:gridCol w="510268"/>
                <a:gridCol w="510268"/>
                <a:gridCol w="510268"/>
                <a:gridCol w="510268"/>
                <a:gridCol w="510268"/>
                <a:gridCol w="391014"/>
                <a:gridCol w="629522"/>
                <a:gridCol w="510268"/>
                <a:gridCol w="510268"/>
                <a:gridCol w="51026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solidFill>
                            <a:schemeClr val="tx2"/>
                          </a:solidFill>
                          <a:effectLst/>
                        </a:rPr>
                        <a:t>2017</a:t>
                      </a:r>
                      <a:endParaRPr lang="ru-RU" sz="12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spc="1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0" marR="76200" marT="76200" marB="7620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368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spc="10" dirty="0">
                          <a:solidFill>
                            <a:schemeClr val="tx2"/>
                          </a:solidFill>
                          <a:effectLst/>
                        </a:rPr>
                        <a:t>2018</a:t>
                      </a:r>
                      <a:endParaRPr lang="ru-RU" sz="1200" b="1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26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27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28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28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28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31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31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31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29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spc="10" dirty="0">
                          <a:solidFill>
                            <a:schemeClr val="tx2"/>
                          </a:solidFill>
                          <a:effectLst/>
                        </a:rPr>
                        <a:t>2019</a:t>
                      </a:r>
                      <a:endParaRPr lang="ru-RU" sz="1200" b="1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32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spc="10" dirty="0">
                          <a:solidFill>
                            <a:schemeClr val="tx2"/>
                          </a:solidFill>
                          <a:effectLst/>
                        </a:rPr>
                        <a:t>2022</a:t>
                      </a:r>
                      <a:endParaRPr lang="ru-RU" sz="1200" b="1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39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spc="10" dirty="0">
                          <a:solidFill>
                            <a:schemeClr val="tx2"/>
                          </a:solidFill>
                          <a:effectLst/>
                        </a:rPr>
                        <a:t>2021</a:t>
                      </a:r>
                      <a:endParaRPr lang="ru-RU" sz="1200" b="1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45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3215" y="2940454"/>
            <a:ext cx="8544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Приведенные выше данные сохраняются как </a:t>
            </a:r>
            <a:r>
              <a:rPr lang="ru-RU" b="1" dirty="0"/>
              <a:t>sample.txt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3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2590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err="1"/>
              <a:t>Partitioner</a:t>
            </a:r>
            <a:endParaRPr lang="ru-RU" sz="1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12432"/>
              </p:ext>
            </p:extLst>
          </p:nvPr>
        </p:nvGraphicFramePr>
        <p:xfrm>
          <a:off x="98335" y="714547"/>
          <a:ext cx="4774825" cy="4344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965"/>
                <a:gridCol w="954965"/>
                <a:gridCol w="954965"/>
                <a:gridCol w="954965"/>
                <a:gridCol w="954965"/>
              </a:tblGrid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название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Возраст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Пол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Оплата труда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Гопал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50000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Маниша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40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женский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50000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Халил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30000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Prasanth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30000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Киран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40000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1206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Лакшми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женский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35000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1207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Бхавайя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женский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15000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Reshma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женский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15000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1209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kranthi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22000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1210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Сатиш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25000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1211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Кришна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25000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1212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Аршад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мужчина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20000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  <a:tr h="2424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1213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Лаванья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18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>
                          <a:effectLst/>
                        </a:rPr>
                        <a:t>женский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>
                          <a:effectLst/>
                        </a:rPr>
                        <a:t>8000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931" marR="50931" marT="50931" marB="50931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31449"/>
              </p:ext>
            </p:extLst>
          </p:nvPr>
        </p:nvGraphicFramePr>
        <p:xfrm>
          <a:off x="5770485" y="714547"/>
          <a:ext cx="3031035" cy="387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0397"/>
                <a:gridCol w="728566"/>
                <a:gridCol w="560397"/>
                <a:gridCol w="618284"/>
                <a:gridCol w="563391"/>
              </a:tblGrid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 dirty="0">
                          <a:effectLst/>
                        </a:rPr>
                        <a:t>1201</a:t>
                      </a:r>
                      <a:endParaRPr lang="ru-RU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Гопал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45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50000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1202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Маниша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40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женский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51000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1203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Khaleel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34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30000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1204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Prasanth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30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31000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1205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Киран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40000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1206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Лакшми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25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женский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35000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1207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Бхавайя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женский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15000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1208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Reshma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19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женский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14 000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1209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kranthi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22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22000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 dirty="0" smtClean="0">
                          <a:effectLst/>
                        </a:rPr>
                        <a:t>1210</a:t>
                      </a:r>
                      <a:endParaRPr lang="ru-RU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Сатиш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24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25000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1211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Кришна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25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26000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1212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Аршад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28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мужчина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20000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1213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 dirty="0" err="1">
                          <a:effectLst/>
                        </a:rPr>
                        <a:t>Лаванья</a:t>
                      </a:r>
                      <a:endParaRPr lang="ru-RU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18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>
                          <a:effectLst/>
                        </a:rPr>
                        <a:t>женский</a:t>
                      </a:r>
                      <a:endParaRPr lang="ru-RU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spc="10" dirty="0">
                          <a:effectLst/>
                        </a:rPr>
                        <a:t>8000</a:t>
                      </a:r>
                      <a:endParaRPr lang="ru-RU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849" marR="54849" marT="54849" marB="54849"/>
                </a:tc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 bwMode="auto">
          <a:xfrm>
            <a:off x="4935984" y="1731146"/>
            <a:ext cx="834501" cy="11363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2590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err="1"/>
              <a:t>Partitioner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8278" y="714547"/>
            <a:ext cx="83641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Задачи карты</a:t>
            </a:r>
            <a:endParaRPr lang="ru-RU" dirty="0"/>
          </a:p>
          <a:p>
            <a:r>
              <a:rPr lang="ru-RU" b="1" dirty="0" smtClean="0"/>
              <a:t>Ввод</a:t>
            </a:r>
            <a:r>
              <a:rPr lang="ru-RU" dirty="0"/>
              <a:t> – ключом будет шаблон, такой как «любая специальная клавиша + имя файла + номер строки» (пример: ключ = @ input1), а значением будут данные в этой строке (пример: значение = 1201 \ t </a:t>
            </a:r>
            <a:r>
              <a:rPr lang="ru-RU" dirty="0" err="1"/>
              <a:t>gopal</a:t>
            </a:r>
            <a:r>
              <a:rPr lang="ru-RU" dirty="0"/>
              <a:t> \ t 45 \ т мужской \ т 50000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b="1" dirty="0"/>
              <a:t>Метод</a:t>
            </a:r>
            <a:r>
              <a:rPr lang="ru-RU" dirty="0"/>
              <a:t> 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Прочитать</a:t>
            </a:r>
            <a:r>
              <a:rPr lang="ru-RU" dirty="0"/>
              <a:t> </a:t>
            </a:r>
            <a:r>
              <a:rPr lang="ru-RU" b="1" dirty="0"/>
              <a:t>значение</a:t>
            </a:r>
            <a:r>
              <a:rPr lang="ru-RU" dirty="0"/>
              <a:t> (запись данных), которое поступает в качестве входного значения из списка аргументов в строке.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Используя функцию </a:t>
            </a:r>
            <a:r>
              <a:rPr lang="ru-RU" dirty="0" err="1"/>
              <a:t>split</a:t>
            </a:r>
            <a:r>
              <a:rPr lang="ru-RU" dirty="0"/>
              <a:t>, разделите пол и сохраните в строковую </a:t>
            </a:r>
            <a:r>
              <a:rPr lang="ru-RU" dirty="0" smtClean="0"/>
              <a:t>переменную</a:t>
            </a:r>
          </a:p>
          <a:p>
            <a:r>
              <a:rPr lang="ru-RU" dirty="0" smtClean="0"/>
              <a:t>      </a:t>
            </a:r>
            <a:r>
              <a:rPr lang="en-US" i="1" dirty="0" smtClean="0"/>
              <a:t>String</a:t>
            </a:r>
            <a:r>
              <a:rPr lang="en-US" i="1" dirty="0"/>
              <a:t>[] </a:t>
            </a:r>
            <a:r>
              <a:rPr lang="en-US" i="1" dirty="0" err="1"/>
              <a:t>str</a:t>
            </a:r>
            <a:r>
              <a:rPr lang="en-US" i="1" dirty="0"/>
              <a:t> = </a:t>
            </a:r>
            <a:r>
              <a:rPr lang="en-US" i="1" dirty="0" err="1"/>
              <a:t>value.toString</a:t>
            </a:r>
            <a:r>
              <a:rPr lang="en-US" i="1" dirty="0"/>
              <a:t>().split("\t", -3);</a:t>
            </a:r>
            <a:r>
              <a:rPr lang="ru-RU" i="1" dirty="0" err="1"/>
              <a:t>String</a:t>
            </a:r>
            <a:r>
              <a:rPr lang="ru-RU" i="1" dirty="0"/>
              <a:t> </a:t>
            </a:r>
            <a:r>
              <a:rPr lang="ru-RU" i="1" dirty="0" err="1"/>
              <a:t>gender</a:t>
            </a:r>
            <a:r>
              <a:rPr lang="ru-RU" i="1" dirty="0"/>
              <a:t>=</a:t>
            </a:r>
            <a:r>
              <a:rPr lang="ru-RU" i="1" dirty="0" err="1"/>
              <a:t>str</a:t>
            </a:r>
            <a:r>
              <a:rPr lang="ru-RU" i="1" dirty="0"/>
              <a:t>[3</a:t>
            </a:r>
            <a:r>
              <a:rPr lang="ru-RU" i="1" dirty="0" smtClean="0"/>
              <a:t>];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Отправить </a:t>
            </a:r>
            <a:r>
              <a:rPr lang="ru-RU" dirty="0"/>
              <a:t>информацию о поле и значение записи в виде пары выходной ключ-значение из задачи сопоставления в задачу </a:t>
            </a:r>
            <a:r>
              <a:rPr lang="ru-RU" b="1" dirty="0"/>
              <a:t>разбиения</a:t>
            </a:r>
            <a:r>
              <a:rPr lang="ru-RU" dirty="0"/>
              <a:t> .</a:t>
            </a:r>
          </a:p>
          <a:p>
            <a:r>
              <a:rPr lang="ru-RU" i="1" dirty="0" smtClean="0"/>
              <a:t>      </a:t>
            </a:r>
            <a:r>
              <a:rPr lang="en-US" i="1" dirty="0" err="1" smtClean="0"/>
              <a:t>context.write</a:t>
            </a:r>
            <a:r>
              <a:rPr lang="en-US" i="1" dirty="0" smtClean="0"/>
              <a:t>(new </a:t>
            </a:r>
            <a:r>
              <a:rPr lang="en-US" i="1" dirty="0"/>
              <a:t>Text(gender), new Text(value</a:t>
            </a:r>
            <a:r>
              <a:rPr lang="en-US" i="1" dirty="0" smtClean="0"/>
              <a:t>));</a:t>
            </a:r>
            <a:endParaRPr lang="ru-RU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Повторить </a:t>
            </a:r>
            <a:r>
              <a:rPr lang="ru-RU" dirty="0"/>
              <a:t>все вышеперечисленные шаги для всех записей в текстовом файле</a:t>
            </a:r>
            <a:endParaRPr lang="ru-RU" i="1" dirty="0"/>
          </a:p>
          <a:p>
            <a:r>
              <a:rPr lang="ru-RU" b="1" dirty="0"/>
              <a:t>Вывод.</a:t>
            </a:r>
            <a:r>
              <a:rPr lang="ru-RU" dirty="0"/>
              <a:t> </a:t>
            </a:r>
            <a:r>
              <a:rPr lang="ru-RU" dirty="0" smtClean="0"/>
              <a:t>Получим готовые данные </a:t>
            </a:r>
            <a:r>
              <a:rPr lang="ru-RU" dirty="0"/>
              <a:t>и данные записи в виде пар ключ-значение.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8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2590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err="1"/>
              <a:t>Partitioner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8278" y="714547"/>
            <a:ext cx="8364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Задача </a:t>
            </a:r>
            <a:r>
              <a:rPr lang="ru-RU" b="1" dirty="0" err="1" smtClean="0"/>
              <a:t>Partitioner</a:t>
            </a:r>
            <a:endParaRPr lang="ru-RU" b="1" dirty="0" smtClean="0"/>
          </a:p>
          <a:p>
            <a:r>
              <a:rPr lang="ru-RU" b="1" dirty="0"/>
              <a:t>Ввод</a:t>
            </a:r>
            <a:r>
              <a:rPr lang="ru-RU" dirty="0"/>
              <a:t> – все данные в коллекции пар ключ-значение.</a:t>
            </a:r>
          </a:p>
          <a:p>
            <a:r>
              <a:rPr lang="ru-RU" dirty="0"/>
              <a:t>ключ = значение поля пола в записи.</a:t>
            </a:r>
          </a:p>
          <a:p>
            <a:r>
              <a:rPr lang="ru-RU" dirty="0"/>
              <a:t>значение = значение всей записи данных этого пола.</a:t>
            </a:r>
          </a:p>
          <a:p>
            <a:r>
              <a:rPr lang="ru-RU" b="1" dirty="0" smtClean="0"/>
              <a:t>Метод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Считайте значение поля возраста из пары ключ-значение.</a:t>
            </a:r>
          </a:p>
          <a:p>
            <a:pPr lvl="2"/>
            <a:r>
              <a:rPr lang="ru-RU" i="1" dirty="0" smtClean="0"/>
              <a:t>       </a:t>
            </a:r>
            <a:r>
              <a:rPr lang="en-US" i="1" dirty="0" smtClean="0"/>
              <a:t>String</a:t>
            </a:r>
            <a:r>
              <a:rPr lang="en-US" i="1" dirty="0"/>
              <a:t>[] </a:t>
            </a:r>
            <a:r>
              <a:rPr lang="en-US" i="1" dirty="0" err="1"/>
              <a:t>str</a:t>
            </a:r>
            <a:r>
              <a:rPr lang="en-US" i="1" dirty="0"/>
              <a:t> = </a:t>
            </a:r>
            <a:r>
              <a:rPr lang="en-US" i="1" dirty="0" err="1"/>
              <a:t>value.toString</a:t>
            </a:r>
            <a:r>
              <a:rPr lang="en-US" i="1" dirty="0"/>
              <a:t>().split("\t</a:t>
            </a:r>
            <a:r>
              <a:rPr lang="en-US" i="1" dirty="0" smtClean="0"/>
              <a:t>");</a:t>
            </a:r>
            <a:endParaRPr lang="ru-RU" i="1" dirty="0" smtClean="0"/>
          </a:p>
          <a:p>
            <a:pPr lvl="2"/>
            <a:r>
              <a:rPr lang="ru-RU" i="1" dirty="0" smtClean="0"/>
              <a:t>       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/>
              <a:t>age = </a:t>
            </a:r>
            <a:r>
              <a:rPr lang="en-US" i="1" dirty="0" err="1"/>
              <a:t>Integer.parseInt</a:t>
            </a:r>
            <a:r>
              <a:rPr lang="en-US" i="1" dirty="0"/>
              <a:t>(</a:t>
            </a:r>
            <a:r>
              <a:rPr lang="en-US" i="1" dirty="0" err="1"/>
              <a:t>str</a:t>
            </a:r>
            <a:r>
              <a:rPr lang="en-US" i="1" dirty="0"/>
              <a:t>[2]);</a:t>
            </a:r>
            <a:endParaRPr lang="ru-RU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Проверьте значение возраста с соблюдением следующих условий.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ru-RU" dirty="0" smtClean="0"/>
              <a:t>       Возраст </a:t>
            </a:r>
            <a:r>
              <a:rPr lang="ru-RU" dirty="0"/>
              <a:t>не более 20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ru-RU" dirty="0"/>
              <a:t>Возраст больше 20 и меньше или равно 30.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ru-RU" dirty="0"/>
              <a:t>Возраст старше 30.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if(age</a:t>
            </a:r>
            <a:r>
              <a:rPr lang="en-US" i="1" dirty="0"/>
              <a:t>&lt;=20){   return 0</a:t>
            </a:r>
            <a:r>
              <a:rPr lang="en-US" i="1" dirty="0" smtClean="0"/>
              <a:t>;}</a:t>
            </a:r>
            <a:endParaRPr lang="ru-RU" i="1" dirty="0" smtClean="0"/>
          </a:p>
          <a:p>
            <a:r>
              <a:rPr lang="ru-RU" i="1" dirty="0" smtClean="0"/>
              <a:t>         </a:t>
            </a:r>
            <a:r>
              <a:rPr lang="en-US" i="1" dirty="0" smtClean="0"/>
              <a:t>else </a:t>
            </a:r>
            <a:r>
              <a:rPr lang="en-US" i="1" dirty="0"/>
              <a:t>if(age&gt;20 &amp;&amp; age&lt;=30</a:t>
            </a:r>
            <a:r>
              <a:rPr lang="en-US" i="1" dirty="0" smtClean="0"/>
              <a:t>)</a:t>
            </a:r>
            <a:endParaRPr lang="ru-RU" i="1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     </a:t>
            </a:r>
            <a:r>
              <a:rPr lang="en-US" i="1" dirty="0" smtClean="0"/>
              <a:t>{   </a:t>
            </a:r>
            <a:r>
              <a:rPr lang="en-US" i="1" dirty="0"/>
              <a:t>return 1 % </a:t>
            </a:r>
            <a:r>
              <a:rPr lang="en-US" i="1" dirty="0" err="1"/>
              <a:t>numReduceTasks</a:t>
            </a:r>
            <a:r>
              <a:rPr lang="en-US" i="1" dirty="0" smtClean="0"/>
              <a:t>;}</a:t>
            </a:r>
            <a:endParaRPr lang="ru-RU" i="1" dirty="0" smtClean="0"/>
          </a:p>
          <a:p>
            <a:r>
              <a:rPr lang="ru-RU" i="1" dirty="0" smtClean="0"/>
              <a:t>        </a:t>
            </a:r>
            <a:r>
              <a:rPr lang="en-US" i="1" dirty="0" smtClean="0"/>
              <a:t>else</a:t>
            </a:r>
            <a:r>
              <a:rPr lang="en-US" i="1" dirty="0"/>
              <a:t>{   return 2 % </a:t>
            </a:r>
            <a:r>
              <a:rPr lang="en-US" i="1" dirty="0" err="1"/>
              <a:t>numReduceTasks</a:t>
            </a:r>
            <a:r>
              <a:rPr lang="en-US" i="1" dirty="0"/>
              <a:t>;</a:t>
            </a:r>
            <a:r>
              <a:rPr lang="ru-RU" i="1" dirty="0"/>
              <a:t>}</a:t>
            </a:r>
            <a:endParaRPr lang="ru-RU" i="1" dirty="0"/>
          </a:p>
          <a:p>
            <a:r>
              <a:rPr lang="ru-RU" b="1" dirty="0"/>
              <a:t>Вывод</a:t>
            </a:r>
            <a:r>
              <a:rPr lang="ru-RU" dirty="0"/>
              <a:t> . Все данные пар ключ-значение сегментированы на три набора пар ключ-значение</a:t>
            </a:r>
            <a:r>
              <a:rPr lang="ru-RU" dirty="0" smtClean="0"/>
              <a:t>.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/>
          </a:p>
        </p:txBody>
      </p:sp>
      <p:sp>
        <p:nvSpPr>
          <p:cNvPr id="6" name="Прямоугольник 5"/>
          <p:cNvSpPr/>
          <p:nvPr/>
        </p:nvSpPr>
        <p:spPr>
          <a:xfrm>
            <a:off x="238278" y="434189"/>
            <a:ext cx="75142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139700" algn="just">
              <a:spcBef>
                <a:spcPts val="600"/>
              </a:spcBef>
              <a:buNone/>
            </a:pPr>
            <a:r>
              <a:rPr lang="ru-RU" b="1" dirty="0" err="1"/>
              <a:t>MapReduce</a:t>
            </a:r>
            <a:r>
              <a:rPr lang="ru-RU" dirty="0"/>
              <a:t> – это модель программирования для написания приложений, которые могут обрабатывать большие данные параллельно на нескольких </a:t>
            </a:r>
            <a:r>
              <a:rPr lang="ru-RU" dirty="0" smtClean="0"/>
              <a:t>узлах</a:t>
            </a:r>
          </a:p>
          <a:p>
            <a:pPr marL="0" lvl="0" indent="139700" algn="just">
              <a:spcBef>
                <a:spcPts val="600"/>
              </a:spcBef>
              <a:buNone/>
            </a:pPr>
            <a:endParaRPr lang="ru-RU" dirty="0" smtClean="0"/>
          </a:p>
          <a:p>
            <a:pPr marL="0" lvl="0" indent="139700" algn="just">
              <a:spcBef>
                <a:spcPts val="600"/>
              </a:spcBef>
              <a:buNone/>
            </a:pPr>
            <a:r>
              <a:rPr lang="ru-RU" b="1" dirty="0" smtClean="0"/>
              <a:t>Большие </a:t>
            </a:r>
            <a:r>
              <a:rPr lang="ru-RU" b="1" dirty="0"/>
              <a:t>данные </a:t>
            </a:r>
            <a:r>
              <a:rPr lang="ru-RU" dirty="0"/>
              <a:t>– это набор больших наборов данных, которые не могут быть обработаны с использованием традиционных вычислительных технологий</a:t>
            </a:r>
            <a:endParaRPr lang="ru-RU" dirty="0"/>
          </a:p>
        </p:txBody>
      </p:sp>
      <p:pic>
        <p:nvPicPr>
          <p:cNvPr id="7" name="Рисунок 6" descr="Традиционный корпоративный вид систем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" y="2407645"/>
            <a:ext cx="4284980" cy="118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375993"/>
            <a:ext cx="2590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/>
              <a:t>MapReduce</a:t>
            </a:r>
            <a:r>
              <a:rPr lang="ru-RU" sz="1600" b="1" dirty="0"/>
              <a:t> – </a:t>
            </a:r>
            <a:r>
              <a:rPr lang="ru-RU" sz="1600" b="1" dirty="0" err="1"/>
              <a:t>Partitioner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8278" y="714547"/>
            <a:ext cx="8364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Уменьшить </a:t>
            </a:r>
            <a:r>
              <a:rPr lang="ru-RU" b="1" dirty="0" smtClean="0"/>
              <a:t>задачи</a:t>
            </a:r>
          </a:p>
          <a:p>
            <a:r>
              <a:rPr lang="ru-RU" b="1" dirty="0"/>
              <a:t>Ввод</a:t>
            </a:r>
            <a:r>
              <a:rPr lang="ru-RU" dirty="0"/>
              <a:t> – Редуктор будет выполняться три раза с различным набором пар ключ-значение.</a:t>
            </a:r>
          </a:p>
          <a:p>
            <a:r>
              <a:rPr lang="ru-RU" dirty="0"/>
              <a:t>ключ = значение поля пола в записи.</a:t>
            </a:r>
          </a:p>
          <a:p>
            <a:r>
              <a:rPr lang="ru-RU" dirty="0"/>
              <a:t>значение = все данные записи этого пола.</a:t>
            </a:r>
          </a:p>
          <a:p>
            <a:r>
              <a:rPr lang="ru-RU" b="1" dirty="0" smtClean="0"/>
              <a:t>Метод</a:t>
            </a:r>
            <a:r>
              <a:rPr lang="ru-RU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Прочитайте значение поля Зарплата каждой записи.</a:t>
            </a:r>
          </a:p>
          <a:p>
            <a:r>
              <a:rPr lang="ru-RU" i="1" dirty="0"/>
              <a:t>	</a:t>
            </a:r>
            <a:r>
              <a:rPr lang="en-US" i="1" dirty="0" smtClean="0"/>
              <a:t>String </a:t>
            </a:r>
            <a:r>
              <a:rPr lang="en-US" i="1" dirty="0"/>
              <a:t>[] </a:t>
            </a:r>
            <a:r>
              <a:rPr lang="en-US" i="1" dirty="0" err="1"/>
              <a:t>str</a:t>
            </a:r>
            <a:r>
              <a:rPr lang="en-US" i="1" dirty="0"/>
              <a:t> = </a:t>
            </a:r>
            <a:r>
              <a:rPr lang="en-US" i="1" dirty="0" err="1"/>
              <a:t>val.toString</a:t>
            </a:r>
            <a:r>
              <a:rPr lang="en-US" i="1" dirty="0"/>
              <a:t>().split("\t", -3</a:t>
            </a:r>
            <a:r>
              <a:rPr lang="en-US" i="1" dirty="0" smtClean="0"/>
              <a:t>);</a:t>
            </a:r>
            <a:endParaRPr lang="ru-RU" i="1" dirty="0" smtClean="0"/>
          </a:p>
          <a:p>
            <a:r>
              <a:rPr lang="ru-RU" i="1" dirty="0" smtClean="0"/>
              <a:t>	</a:t>
            </a:r>
            <a:r>
              <a:rPr lang="en-US" i="1" dirty="0" smtClean="0"/>
              <a:t>Note</a:t>
            </a:r>
            <a:r>
              <a:rPr lang="en-US" i="1" dirty="0"/>
              <a:t>: </a:t>
            </a:r>
            <a:r>
              <a:rPr lang="en-US" i="1" dirty="0" err="1"/>
              <a:t>str</a:t>
            </a:r>
            <a:r>
              <a:rPr lang="en-US" i="1" dirty="0"/>
              <a:t>[4] have the salary field value.</a:t>
            </a:r>
            <a:endParaRPr lang="ru-RU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Проверьте зарплату с помощью переменной </a:t>
            </a:r>
            <a:r>
              <a:rPr lang="ru-RU" dirty="0" err="1"/>
              <a:t>max</a:t>
            </a:r>
            <a:r>
              <a:rPr lang="ru-RU" dirty="0"/>
              <a:t>. Если </a:t>
            </a:r>
            <a:r>
              <a:rPr lang="ru-RU" dirty="0" err="1"/>
              <a:t>str</a:t>
            </a:r>
            <a:r>
              <a:rPr lang="ru-RU" dirty="0"/>
              <a:t> [4] является максимальной зарплатой, присвойте </a:t>
            </a:r>
            <a:r>
              <a:rPr lang="ru-RU" dirty="0" err="1"/>
              <a:t>str</a:t>
            </a:r>
            <a:r>
              <a:rPr lang="ru-RU" dirty="0"/>
              <a:t> [4] значение </a:t>
            </a:r>
            <a:r>
              <a:rPr lang="ru-RU" dirty="0" err="1"/>
              <a:t>max</a:t>
            </a:r>
            <a:r>
              <a:rPr lang="ru-RU" dirty="0"/>
              <a:t>, в противном случае пропустите шаг.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if(</a:t>
            </a:r>
            <a:r>
              <a:rPr lang="en-US" i="1" dirty="0" err="1" smtClean="0"/>
              <a:t>Integer.parseInt</a:t>
            </a:r>
            <a:r>
              <a:rPr lang="en-US" i="1" dirty="0" smtClean="0"/>
              <a:t>(</a:t>
            </a:r>
            <a:r>
              <a:rPr lang="en-US" i="1" dirty="0" err="1" smtClean="0"/>
              <a:t>str</a:t>
            </a:r>
            <a:r>
              <a:rPr lang="en-US" i="1" dirty="0" smtClean="0"/>
              <a:t>[4</a:t>
            </a:r>
            <a:r>
              <a:rPr lang="en-US" i="1" dirty="0"/>
              <a:t>])&gt;max</a:t>
            </a:r>
            <a:r>
              <a:rPr lang="en-US" i="1" dirty="0" smtClean="0"/>
              <a:t>)</a:t>
            </a:r>
            <a:endParaRPr lang="ru-RU" i="1" dirty="0" smtClean="0"/>
          </a:p>
          <a:p>
            <a:r>
              <a:rPr lang="ru-RU" i="1" dirty="0" smtClean="0"/>
              <a:t>	{   </a:t>
            </a:r>
            <a:r>
              <a:rPr lang="ru-RU" i="1" dirty="0" err="1"/>
              <a:t>max</a:t>
            </a:r>
            <a:r>
              <a:rPr lang="ru-RU" i="1" dirty="0"/>
              <a:t>=</a:t>
            </a:r>
            <a:r>
              <a:rPr lang="ru-RU" i="1" dirty="0" err="1"/>
              <a:t>Integer.parseInt</a:t>
            </a:r>
            <a:r>
              <a:rPr lang="ru-RU" i="1" dirty="0"/>
              <a:t>(</a:t>
            </a:r>
            <a:r>
              <a:rPr lang="ru-RU" i="1" dirty="0" err="1"/>
              <a:t>str</a:t>
            </a:r>
            <a:r>
              <a:rPr lang="ru-RU" i="1" dirty="0"/>
              <a:t>[4]);}</a:t>
            </a:r>
            <a:endParaRPr lang="ru-RU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Повторите шаги 1 и 2 для каждой коллекции ключей (мужские и женские – ключевые коллекции). Выполнив эти три шага, вы найдете одну максимальную зарплату из коллекции ключей для мужчин и одну максимальную зарплату из коллекции ключей для женщин.</a:t>
            </a:r>
          </a:p>
          <a:p>
            <a:r>
              <a:rPr lang="ru-RU" i="1" dirty="0"/>
              <a:t>	</a:t>
            </a:r>
            <a:r>
              <a:rPr lang="en-US" i="1" dirty="0" err="1" smtClean="0"/>
              <a:t>context.write</a:t>
            </a:r>
            <a:r>
              <a:rPr lang="en-US" i="1" dirty="0" smtClean="0"/>
              <a:t>(new </a:t>
            </a:r>
            <a:r>
              <a:rPr lang="en-US" i="1" dirty="0"/>
              <a:t>Text(key), new </a:t>
            </a:r>
            <a:r>
              <a:rPr lang="en-US" i="1" dirty="0" err="1"/>
              <a:t>IntWritable</a:t>
            </a:r>
            <a:r>
              <a:rPr lang="en-US" i="1" dirty="0"/>
              <a:t>(max));</a:t>
            </a:r>
            <a:endParaRPr lang="ru-RU" i="1" dirty="0"/>
          </a:p>
          <a:p>
            <a:r>
              <a:rPr lang="ru-RU" b="1" dirty="0"/>
              <a:t>Вывод.</a:t>
            </a:r>
            <a:r>
              <a:rPr lang="ru-RU" dirty="0"/>
              <a:t> </a:t>
            </a:r>
            <a:r>
              <a:rPr lang="ru-RU" dirty="0" smtClean="0"/>
              <a:t>Получим </a:t>
            </a:r>
            <a:r>
              <a:rPr lang="ru-RU" dirty="0"/>
              <a:t>набор данных пары ключ-значение в трех коллекциях разных возрастных групп. </a:t>
            </a:r>
          </a:p>
        </p:txBody>
      </p:sp>
    </p:spTree>
    <p:extLst>
      <p:ext uri="{BB962C8B-B14F-4D97-AF65-F5344CB8AC3E}">
        <p14:creationId xmlns:p14="http://schemas.microsoft.com/office/powerpoint/2010/main" val="14040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ru"/>
          </a:p>
        </p:txBody>
      </p:sp>
      <p:sp>
        <p:nvSpPr>
          <p:cNvPr id="6" name="Прямоугольник 5"/>
          <p:cNvSpPr/>
          <p:nvPr/>
        </p:nvSpPr>
        <p:spPr>
          <a:xfrm>
            <a:off x="306279" y="54760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 smtClean="0"/>
              <a:t>Требования </a:t>
            </a:r>
            <a:r>
              <a:rPr lang="ru-RU" sz="1200" dirty="0"/>
              <a:t>и спецификации этих заданий должны быть указаны в Конфигурациях –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200" dirty="0"/>
              <a:t>Название работы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200" dirty="0"/>
              <a:t>Форматы ввода и вывода ключей и значений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200" dirty="0"/>
              <a:t>Отдельные классы для задач </a:t>
            </a:r>
            <a:r>
              <a:rPr lang="ru-RU" sz="1200" dirty="0" err="1"/>
              <a:t>Map</a:t>
            </a:r>
            <a:r>
              <a:rPr lang="ru-RU" sz="1200" dirty="0"/>
              <a:t>, </a:t>
            </a:r>
            <a:r>
              <a:rPr lang="ru-RU" sz="1200" dirty="0" err="1"/>
              <a:t>Reduce</a:t>
            </a:r>
            <a:r>
              <a:rPr lang="ru-RU" sz="1200" dirty="0"/>
              <a:t> и </a:t>
            </a:r>
            <a:r>
              <a:rPr lang="ru-RU" sz="1200" dirty="0" err="1"/>
              <a:t>Partitioner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4708" y="1563266"/>
            <a:ext cx="7867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Configuration </a:t>
            </a:r>
            <a:r>
              <a:rPr lang="en-US" sz="1200" i="1" dirty="0" err="1"/>
              <a:t>conf</a:t>
            </a:r>
            <a:r>
              <a:rPr lang="en-US" sz="1200" i="1" dirty="0"/>
              <a:t> = </a:t>
            </a:r>
            <a:r>
              <a:rPr lang="en-US" sz="1200" i="1" dirty="0" err="1"/>
              <a:t>getConf</a:t>
            </a:r>
            <a:r>
              <a:rPr lang="en-US" sz="1200" i="1" dirty="0"/>
              <a:t>();</a:t>
            </a:r>
          </a:p>
          <a:p>
            <a:r>
              <a:rPr lang="en-US" sz="1200" i="1" dirty="0" smtClean="0"/>
              <a:t>Job </a:t>
            </a:r>
            <a:r>
              <a:rPr lang="en-US" sz="1200" i="1" dirty="0" err="1"/>
              <a:t>job</a:t>
            </a:r>
            <a:r>
              <a:rPr lang="en-US" sz="1200" i="1" dirty="0"/>
              <a:t> = new Job(</a:t>
            </a:r>
            <a:r>
              <a:rPr lang="en-US" sz="1200" i="1" dirty="0" err="1"/>
              <a:t>conf</a:t>
            </a:r>
            <a:r>
              <a:rPr lang="en-US" sz="1200" i="1" dirty="0"/>
              <a:t>, "</a:t>
            </a:r>
            <a:r>
              <a:rPr lang="en-US" sz="1200" i="1" dirty="0" err="1"/>
              <a:t>topsal</a:t>
            </a:r>
            <a:r>
              <a:rPr lang="en-US" sz="1200" i="1" dirty="0" smtClean="0"/>
              <a:t>");</a:t>
            </a:r>
            <a:r>
              <a:rPr lang="ru-RU" sz="1200" i="1" dirty="0" smtClean="0"/>
              <a:t> </a:t>
            </a:r>
            <a:r>
              <a:rPr lang="en-US" sz="1200" i="1" dirty="0"/>
              <a:t>//Create </a:t>
            </a:r>
            <a:r>
              <a:rPr lang="en-US" sz="1200" i="1" dirty="0" smtClean="0"/>
              <a:t>Job</a:t>
            </a:r>
            <a:endParaRPr lang="en-US" sz="1200" i="1" dirty="0"/>
          </a:p>
          <a:p>
            <a:r>
              <a:rPr lang="en-US" sz="1200" i="1" dirty="0" err="1"/>
              <a:t>job.setJarByClass</a:t>
            </a:r>
            <a:r>
              <a:rPr lang="en-US" sz="1200" i="1" dirty="0"/>
              <a:t>(</a:t>
            </a:r>
            <a:r>
              <a:rPr lang="en-US" sz="1200" i="1" dirty="0" err="1"/>
              <a:t>PartitionerExample.class</a:t>
            </a:r>
            <a:r>
              <a:rPr lang="en-US" sz="1200" i="1" dirty="0"/>
              <a:t>);</a:t>
            </a:r>
          </a:p>
          <a:p>
            <a:r>
              <a:rPr lang="en-US" sz="1200" i="1" dirty="0" err="1" smtClean="0"/>
              <a:t>FileInputFormat.setInputPaths</a:t>
            </a:r>
            <a:r>
              <a:rPr lang="en-US" sz="1200" i="1" dirty="0" smtClean="0"/>
              <a:t>(job</a:t>
            </a:r>
            <a:r>
              <a:rPr lang="en-US" sz="1200" i="1" dirty="0"/>
              <a:t>, new Path(</a:t>
            </a:r>
            <a:r>
              <a:rPr lang="en-US" sz="1200" i="1" dirty="0" err="1"/>
              <a:t>arg</a:t>
            </a:r>
            <a:r>
              <a:rPr lang="en-US" sz="1200" i="1" dirty="0"/>
              <a:t>[0</a:t>
            </a:r>
            <a:r>
              <a:rPr lang="en-US" sz="1200" i="1" dirty="0" smtClean="0"/>
              <a:t>]));</a:t>
            </a:r>
            <a:r>
              <a:rPr lang="en-US" sz="1200" i="1" dirty="0"/>
              <a:t> // File Input and Output </a:t>
            </a:r>
            <a:r>
              <a:rPr lang="en-US" sz="1200" i="1" dirty="0" smtClean="0"/>
              <a:t>paths</a:t>
            </a:r>
            <a:endParaRPr lang="en-US" sz="1200" i="1" dirty="0"/>
          </a:p>
          <a:p>
            <a:r>
              <a:rPr lang="en-US" sz="1200" i="1" dirty="0" err="1"/>
              <a:t>FileOutputFormat.setOutputPath</a:t>
            </a:r>
            <a:r>
              <a:rPr lang="en-US" sz="1200" i="1" dirty="0"/>
              <a:t>(</a:t>
            </a:r>
            <a:r>
              <a:rPr lang="en-US" sz="1200" i="1" dirty="0" err="1"/>
              <a:t>job,new</a:t>
            </a:r>
            <a:r>
              <a:rPr lang="en-US" sz="1200" i="1" dirty="0"/>
              <a:t> Path(</a:t>
            </a:r>
            <a:r>
              <a:rPr lang="en-US" sz="1200" i="1" dirty="0" err="1"/>
              <a:t>arg</a:t>
            </a:r>
            <a:r>
              <a:rPr lang="en-US" sz="1200" i="1" dirty="0"/>
              <a:t>[1]));</a:t>
            </a:r>
          </a:p>
          <a:p>
            <a:r>
              <a:rPr lang="en-US" sz="1200" i="1" dirty="0" err="1" smtClean="0"/>
              <a:t>job.setMapperClass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MapClass.class</a:t>
            </a:r>
            <a:r>
              <a:rPr lang="en-US" sz="1200" i="1" dirty="0" smtClean="0"/>
              <a:t>);</a:t>
            </a:r>
            <a:r>
              <a:rPr lang="en-US" sz="1200" i="1" dirty="0"/>
              <a:t> //Set Mapper class and Output format for key-value </a:t>
            </a:r>
            <a:r>
              <a:rPr lang="en-US" sz="1200" i="1" dirty="0" smtClean="0"/>
              <a:t>pair.</a:t>
            </a:r>
          </a:p>
          <a:p>
            <a:r>
              <a:rPr lang="en-US" sz="1200" i="1" dirty="0" err="1" smtClean="0"/>
              <a:t>job.setMapOutputKeyClass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Text.class</a:t>
            </a:r>
            <a:r>
              <a:rPr lang="en-US" sz="1200" i="1" dirty="0"/>
              <a:t>);</a:t>
            </a:r>
          </a:p>
          <a:p>
            <a:r>
              <a:rPr lang="en-US" sz="1200" i="1" dirty="0" err="1"/>
              <a:t>job.setMapOutputValueClass</a:t>
            </a:r>
            <a:r>
              <a:rPr lang="en-US" sz="1200" i="1" dirty="0"/>
              <a:t>(</a:t>
            </a:r>
            <a:r>
              <a:rPr lang="en-US" sz="1200" i="1" dirty="0" err="1"/>
              <a:t>Text.class</a:t>
            </a:r>
            <a:r>
              <a:rPr lang="en-US" sz="1200" i="1" dirty="0"/>
              <a:t>);</a:t>
            </a:r>
          </a:p>
          <a:p>
            <a:r>
              <a:rPr lang="en-US" sz="1200" i="1" dirty="0" err="1" smtClean="0"/>
              <a:t>job.setPartitionerClass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CaderPartitioner.class</a:t>
            </a:r>
            <a:r>
              <a:rPr lang="en-US" sz="1200" i="1" dirty="0" smtClean="0"/>
              <a:t>);</a:t>
            </a:r>
            <a:r>
              <a:rPr lang="en-US" sz="1200" i="1" dirty="0"/>
              <a:t> //set </a:t>
            </a:r>
            <a:r>
              <a:rPr lang="en-US" sz="1200" i="1" dirty="0" err="1"/>
              <a:t>partitioner</a:t>
            </a:r>
            <a:r>
              <a:rPr lang="en-US" sz="1200" i="1" dirty="0"/>
              <a:t> </a:t>
            </a:r>
            <a:r>
              <a:rPr lang="en-US" sz="1200" i="1" dirty="0" smtClean="0"/>
              <a:t>statement</a:t>
            </a:r>
            <a:endParaRPr lang="en-US" sz="1200" i="1" dirty="0"/>
          </a:p>
          <a:p>
            <a:r>
              <a:rPr lang="en-US" sz="1200" i="1" dirty="0" err="1" smtClean="0"/>
              <a:t>job.setReducerClass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ReduceClass.class</a:t>
            </a:r>
            <a:r>
              <a:rPr lang="en-US" sz="1200" i="1" dirty="0" smtClean="0"/>
              <a:t>);</a:t>
            </a:r>
            <a:r>
              <a:rPr lang="en-US" sz="1200" i="1" dirty="0"/>
              <a:t> //Set Reducer class and </a:t>
            </a:r>
            <a:r>
              <a:rPr lang="en-US" sz="1200" i="1" dirty="0" err="1"/>
              <a:t>Input/Output</a:t>
            </a:r>
            <a:r>
              <a:rPr lang="en-US" sz="1200" i="1" dirty="0"/>
              <a:t> format for key-value pair</a:t>
            </a:r>
            <a:r>
              <a:rPr lang="en-US" sz="1200" i="1" dirty="0" smtClean="0"/>
              <a:t>.</a:t>
            </a:r>
            <a:endParaRPr lang="en-US" sz="1200" i="1" dirty="0"/>
          </a:p>
          <a:p>
            <a:r>
              <a:rPr lang="en-US" sz="1200" i="1" dirty="0" err="1" smtClean="0"/>
              <a:t>job.setNumReduceTasks</a:t>
            </a:r>
            <a:r>
              <a:rPr lang="en-US" sz="1200" i="1" dirty="0" smtClean="0"/>
              <a:t>(3);</a:t>
            </a:r>
            <a:r>
              <a:rPr lang="ru-RU" sz="1200" i="1" dirty="0" smtClean="0"/>
              <a:t> </a:t>
            </a:r>
            <a:r>
              <a:rPr lang="en-US" sz="1200" i="1" dirty="0"/>
              <a:t>//Number of Reducer tasks</a:t>
            </a:r>
            <a:r>
              <a:rPr lang="en-US" sz="1200" i="1" dirty="0" smtClean="0"/>
              <a:t>.</a:t>
            </a:r>
            <a:endParaRPr lang="en-US" sz="1200" i="1" dirty="0"/>
          </a:p>
          <a:p>
            <a:r>
              <a:rPr lang="en-US" sz="1200" i="1" dirty="0" err="1" smtClean="0"/>
              <a:t>job.setInputFormatClass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TextInputFormat.class</a:t>
            </a:r>
            <a:r>
              <a:rPr lang="en-US" sz="1200" i="1" dirty="0" smtClean="0"/>
              <a:t>);</a:t>
            </a:r>
            <a:r>
              <a:rPr lang="ru-RU" sz="1200" i="1" dirty="0" smtClean="0"/>
              <a:t> </a:t>
            </a:r>
            <a:r>
              <a:rPr lang="en-US" sz="1200" i="1" dirty="0"/>
              <a:t>//Input and Output format for </a:t>
            </a:r>
            <a:r>
              <a:rPr lang="en-US" sz="1200" i="1" dirty="0" smtClean="0"/>
              <a:t>data</a:t>
            </a:r>
            <a:endParaRPr lang="en-US" sz="1200" i="1" dirty="0"/>
          </a:p>
          <a:p>
            <a:r>
              <a:rPr lang="en-US" sz="1200" i="1" dirty="0" err="1"/>
              <a:t>job.setOutputFormatClass</a:t>
            </a:r>
            <a:r>
              <a:rPr lang="en-US" sz="1200" i="1" dirty="0"/>
              <a:t>(</a:t>
            </a:r>
            <a:r>
              <a:rPr lang="en-US" sz="1200" i="1" dirty="0" err="1"/>
              <a:t>TextOutputFormat.class</a:t>
            </a:r>
            <a:r>
              <a:rPr lang="en-US" sz="1200" i="1" dirty="0"/>
              <a:t>);</a:t>
            </a:r>
          </a:p>
          <a:p>
            <a:r>
              <a:rPr lang="en-US" sz="1200" i="1" dirty="0" err="1"/>
              <a:t>job.setOutputKeyClass</a:t>
            </a:r>
            <a:r>
              <a:rPr lang="en-US" sz="1200" i="1" dirty="0"/>
              <a:t>(</a:t>
            </a:r>
            <a:r>
              <a:rPr lang="en-US" sz="1200" i="1" dirty="0" err="1"/>
              <a:t>Text.class</a:t>
            </a:r>
            <a:r>
              <a:rPr lang="en-US" sz="1200" i="1" dirty="0"/>
              <a:t>);</a:t>
            </a:r>
          </a:p>
          <a:p>
            <a:r>
              <a:rPr lang="en-US" sz="1200" i="1" dirty="0" err="1"/>
              <a:t>job.setOutputValueClass</a:t>
            </a:r>
            <a:r>
              <a:rPr lang="en-US" sz="1200" i="1" dirty="0"/>
              <a:t>(</a:t>
            </a:r>
            <a:r>
              <a:rPr lang="en-US" sz="1200" i="1" dirty="0" err="1"/>
              <a:t>Text.class</a:t>
            </a:r>
            <a:r>
              <a:rPr lang="en-US" sz="1200" i="1" dirty="0"/>
              <a:t>);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35254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38790" y="457127"/>
            <a:ext cx="2323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MapReduce</a:t>
            </a:r>
            <a:r>
              <a:rPr lang="ru-RU" b="1" dirty="0"/>
              <a:t> – </a:t>
            </a:r>
            <a:r>
              <a:rPr lang="ru-RU" b="1" dirty="0" err="1"/>
              <a:t>Combiners</a:t>
            </a:r>
            <a:endParaRPr lang="ru-RU" dirty="0"/>
          </a:p>
        </p:txBody>
      </p:sp>
      <p:pic>
        <p:nvPicPr>
          <p:cNvPr id="7" name="Рисунок 6" descr="Сумматор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19" y="828040"/>
            <a:ext cx="5709920" cy="3487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2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38790" y="457127"/>
            <a:ext cx="23230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MapReduce</a:t>
            </a:r>
            <a:r>
              <a:rPr lang="ru-RU" b="1" dirty="0"/>
              <a:t> – </a:t>
            </a:r>
            <a:r>
              <a:rPr lang="ru-RU" b="1" dirty="0" err="1" smtClean="0"/>
              <a:t>Combiners</a:t>
            </a:r>
            <a:endParaRPr lang="ru-RU" b="1" dirty="0" smtClean="0"/>
          </a:p>
          <a:p>
            <a:r>
              <a:rPr lang="ru-RU" b="1" dirty="0"/>
              <a:t>Как работает </a:t>
            </a:r>
            <a:r>
              <a:rPr lang="ru-RU" b="1" dirty="0" err="1"/>
              <a:t>Combiner</a:t>
            </a:r>
            <a:r>
              <a:rPr lang="ru-RU" b="1" dirty="0"/>
              <a:t>?</a:t>
            </a:r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8790" y="967468"/>
            <a:ext cx="6841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 объединителя нет предопределенного интерфейса, и он должен реализовывать метод </a:t>
            </a:r>
            <a:r>
              <a:rPr lang="ru-RU" dirty="0" err="1"/>
              <a:t>Redu</a:t>
            </a:r>
            <a:r>
              <a:rPr lang="ru-RU" dirty="0"/>
              <a:t> () интерфейса </a:t>
            </a:r>
            <a:r>
              <a:rPr lang="ru-RU" dirty="0" err="1"/>
              <a:t>Reducer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Комбайнер работает с каждым ключом вывода карты. Он должен иметь те же типы значений выходного ключа, что и класс </a:t>
            </a:r>
            <a:r>
              <a:rPr lang="ru-RU" dirty="0" err="1"/>
              <a:t>Reducer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Объединитель может создавать сводную информацию из большого набора данных, поскольку он заменяет исходный вывод карты.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8790" y="2417862"/>
            <a:ext cx="3182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Реализация </a:t>
            </a:r>
            <a:r>
              <a:rPr lang="ru-RU" b="1" dirty="0" err="1"/>
              <a:t>MapReduce</a:t>
            </a:r>
            <a:r>
              <a:rPr lang="ru-RU" b="1" dirty="0"/>
              <a:t> </a:t>
            </a:r>
            <a:r>
              <a:rPr lang="ru-RU" b="1" dirty="0" err="1"/>
              <a:t>Combiner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8322" y="303341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What do you mean by Object</a:t>
            </a:r>
          </a:p>
          <a:p>
            <a:r>
              <a:rPr lang="en-US" i="1" dirty="0"/>
              <a:t>What do you know about Java</a:t>
            </a:r>
          </a:p>
          <a:p>
            <a:r>
              <a:rPr lang="en-US" i="1" dirty="0"/>
              <a:t>What is Java Virtual Machine</a:t>
            </a:r>
          </a:p>
          <a:p>
            <a:r>
              <a:rPr lang="en-US" i="1" dirty="0"/>
              <a:t>How Java enabled High Performance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5862" y="2725639"/>
            <a:ext cx="7471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входной текстовый файл с именем </a:t>
            </a:r>
            <a:r>
              <a:rPr lang="ru-RU" b="1" dirty="0"/>
              <a:t>input.txt</a:t>
            </a:r>
            <a:r>
              <a:rPr lang="ru-RU" dirty="0"/>
              <a:t> для </a:t>
            </a:r>
            <a:r>
              <a:rPr lang="ru-RU" dirty="0" err="1"/>
              <a:t>MapReduce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9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38790" y="457127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Record</a:t>
            </a:r>
            <a:r>
              <a:rPr lang="ru-RU" b="1" dirty="0"/>
              <a:t> </a:t>
            </a:r>
            <a:r>
              <a:rPr lang="ru-RU" b="1" dirty="0" err="1"/>
              <a:t>Reader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8790" y="760901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Ввод</a:t>
            </a:r>
            <a:r>
              <a:rPr lang="ru-RU" dirty="0"/>
              <a:t> – построчно текст из входного файла.</a:t>
            </a:r>
          </a:p>
          <a:p>
            <a:r>
              <a:rPr lang="ru-RU" b="1" dirty="0"/>
              <a:t>Выход</a:t>
            </a:r>
            <a:r>
              <a:rPr lang="ru-RU" dirty="0"/>
              <a:t> – формирует пары ключ-значение. Ниже приведен набор ожидаемых пар ключ-значение.</a:t>
            </a:r>
          </a:p>
          <a:p>
            <a:r>
              <a:rPr lang="ru-RU" i="1" dirty="0"/>
              <a:t>&lt;1, </a:t>
            </a:r>
            <a:r>
              <a:rPr lang="en-US" i="1" dirty="0"/>
              <a:t>What do you mean by Object&gt;</a:t>
            </a:r>
          </a:p>
          <a:p>
            <a:r>
              <a:rPr lang="en-US" i="1" dirty="0"/>
              <a:t>&lt;2, What do you know about Java&gt;</a:t>
            </a:r>
          </a:p>
          <a:p>
            <a:r>
              <a:rPr lang="en-US" i="1" dirty="0"/>
              <a:t>&lt;3, What is Java Virtual Machine&gt;</a:t>
            </a:r>
          </a:p>
          <a:p>
            <a:r>
              <a:rPr lang="en-US" i="1" dirty="0"/>
              <a:t>&lt;4, How Java enabled High Performance</a:t>
            </a:r>
            <a:r>
              <a:rPr lang="en-US" i="1" dirty="0" smtClean="0"/>
              <a:t>&gt;</a:t>
            </a:r>
            <a:endParaRPr lang="ru-RU" i="1" dirty="0"/>
          </a:p>
          <a:p>
            <a:r>
              <a:rPr lang="ru-RU" b="1" dirty="0"/>
              <a:t>Фаза карты</a:t>
            </a:r>
            <a:endParaRPr lang="ru-RU" dirty="0"/>
          </a:p>
          <a:p>
            <a:r>
              <a:rPr lang="ru-RU" b="1" dirty="0"/>
              <a:t>Вход</a:t>
            </a:r>
            <a:r>
              <a:rPr lang="ru-RU" dirty="0"/>
              <a:t> – следующая пара ключ-значение – это вход, полученный от устройства чтения записей.</a:t>
            </a:r>
          </a:p>
          <a:p>
            <a:r>
              <a:rPr lang="en-US" i="1" dirty="0"/>
              <a:t>&lt;1, What do you mean by Object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en-US" i="1" dirty="0" smtClean="0"/>
              <a:t>&lt;</a:t>
            </a:r>
            <a:r>
              <a:rPr lang="en-US" i="1" dirty="0"/>
              <a:t>2, What do you know about Java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en-US" i="1" dirty="0" smtClean="0"/>
              <a:t>&lt;</a:t>
            </a:r>
            <a:r>
              <a:rPr lang="en-US" i="1" dirty="0"/>
              <a:t>3, What is Java Virtual Machine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en-US" i="1" dirty="0" smtClean="0"/>
              <a:t>&lt;</a:t>
            </a:r>
            <a:r>
              <a:rPr lang="en-US" i="1" dirty="0"/>
              <a:t>4, How Java enabled High Performance&gt;</a:t>
            </a:r>
            <a:endParaRPr lang="ru-RU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63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60" y="40960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Ф</a:t>
            </a:r>
            <a:r>
              <a:rPr lang="ru-RU" b="1" dirty="0" smtClean="0"/>
              <a:t>рагмент </a:t>
            </a:r>
            <a:r>
              <a:rPr lang="ru-RU" b="1" dirty="0"/>
              <a:t>кода </a:t>
            </a:r>
            <a:r>
              <a:rPr lang="ru-RU" b="1" dirty="0" smtClean="0"/>
              <a:t>класс </a:t>
            </a:r>
            <a:r>
              <a:rPr lang="ru-RU" b="1" dirty="0" err="1"/>
              <a:t>Mapper</a:t>
            </a:r>
            <a:r>
              <a:rPr lang="ru-RU" b="1" dirty="0"/>
              <a:t> и функция </a:t>
            </a:r>
            <a:r>
              <a:rPr lang="ru-RU" b="1" dirty="0" err="1" smtClean="0"/>
              <a:t>map</a:t>
            </a:r>
            <a:endParaRPr lang="ru-RU" b="1" dirty="0" smtClean="0"/>
          </a:p>
          <a:p>
            <a:r>
              <a:rPr lang="en-US" i="1" dirty="0"/>
              <a:t>public static class </a:t>
            </a:r>
            <a:r>
              <a:rPr lang="en-US" i="1" dirty="0" err="1"/>
              <a:t>TokenizerMapper</a:t>
            </a:r>
            <a:r>
              <a:rPr lang="en-US" i="1" dirty="0"/>
              <a:t> extends Mapper&lt;Object, Text, Text, </a:t>
            </a:r>
            <a:r>
              <a:rPr lang="en-US" i="1" dirty="0" err="1"/>
              <a:t>IntWritable</a:t>
            </a:r>
            <a:r>
              <a:rPr lang="en-US" i="1" dirty="0"/>
              <a:t>&gt;</a:t>
            </a:r>
          </a:p>
          <a:p>
            <a:r>
              <a:rPr lang="en-US" i="1" dirty="0"/>
              <a:t>{</a:t>
            </a:r>
          </a:p>
          <a:p>
            <a:r>
              <a:rPr lang="en-US" i="1" dirty="0"/>
              <a:t>   private final static </a:t>
            </a:r>
            <a:r>
              <a:rPr lang="en-US" i="1" dirty="0" err="1"/>
              <a:t>IntWritable</a:t>
            </a:r>
            <a:r>
              <a:rPr lang="en-US" i="1" dirty="0"/>
              <a:t> one = new </a:t>
            </a:r>
            <a:r>
              <a:rPr lang="en-US" i="1" dirty="0" err="1"/>
              <a:t>IntWritable</a:t>
            </a:r>
            <a:r>
              <a:rPr lang="en-US" i="1" dirty="0"/>
              <a:t>(1);</a:t>
            </a:r>
          </a:p>
          <a:p>
            <a:r>
              <a:rPr lang="en-US" i="1" dirty="0"/>
              <a:t>   private Text word = new Text();</a:t>
            </a:r>
          </a:p>
          <a:p>
            <a:r>
              <a:rPr lang="en-US" i="1" dirty="0"/>
              <a:t>   </a:t>
            </a:r>
          </a:p>
          <a:p>
            <a:r>
              <a:rPr lang="en-US" i="1" dirty="0"/>
              <a:t>   public void map(Object key, Text value, Context context) throws </a:t>
            </a:r>
            <a:r>
              <a:rPr lang="en-US" i="1" dirty="0" err="1"/>
              <a:t>IOException</a:t>
            </a:r>
            <a:r>
              <a:rPr lang="en-US" i="1" dirty="0"/>
              <a:t>, </a:t>
            </a:r>
            <a:r>
              <a:rPr lang="en-US" i="1" dirty="0" err="1"/>
              <a:t>InterruptedException</a:t>
            </a:r>
            <a:r>
              <a:rPr lang="en-US" i="1" dirty="0"/>
              <a:t> </a:t>
            </a:r>
          </a:p>
          <a:p>
            <a:r>
              <a:rPr lang="en-US" i="1" dirty="0"/>
              <a:t>   {</a:t>
            </a:r>
          </a:p>
          <a:p>
            <a:r>
              <a:rPr lang="en-US" i="1" dirty="0"/>
              <a:t>      </a:t>
            </a:r>
            <a:r>
              <a:rPr lang="en-US" i="1" dirty="0" err="1"/>
              <a:t>StringTokenizer</a:t>
            </a:r>
            <a:r>
              <a:rPr lang="en-US" i="1" dirty="0"/>
              <a:t> </a:t>
            </a:r>
            <a:r>
              <a:rPr lang="en-US" i="1" dirty="0" err="1"/>
              <a:t>itr</a:t>
            </a:r>
            <a:r>
              <a:rPr lang="en-US" i="1" dirty="0"/>
              <a:t> = new </a:t>
            </a:r>
            <a:r>
              <a:rPr lang="en-US" i="1" dirty="0" err="1"/>
              <a:t>StringTokenizer</a:t>
            </a:r>
            <a:r>
              <a:rPr lang="en-US" i="1" dirty="0"/>
              <a:t>(</a:t>
            </a:r>
            <a:r>
              <a:rPr lang="en-US" i="1" dirty="0" err="1"/>
              <a:t>value.toString</a:t>
            </a:r>
            <a:r>
              <a:rPr lang="en-US" i="1" dirty="0"/>
              <a:t>());</a:t>
            </a:r>
          </a:p>
          <a:p>
            <a:r>
              <a:rPr lang="en-US" i="1" dirty="0"/>
              <a:t>      while (</a:t>
            </a:r>
            <a:r>
              <a:rPr lang="en-US" i="1" dirty="0" err="1"/>
              <a:t>itr.hasMoreTokens</a:t>
            </a:r>
            <a:r>
              <a:rPr lang="en-US" i="1" dirty="0"/>
              <a:t>()) </a:t>
            </a:r>
          </a:p>
          <a:p>
            <a:r>
              <a:rPr lang="en-US" i="1" dirty="0"/>
              <a:t>      {</a:t>
            </a:r>
          </a:p>
          <a:p>
            <a:r>
              <a:rPr lang="en-US" i="1" dirty="0"/>
              <a:t>         </a:t>
            </a:r>
            <a:r>
              <a:rPr lang="en-US" i="1" dirty="0" err="1"/>
              <a:t>word.set</a:t>
            </a:r>
            <a:r>
              <a:rPr lang="en-US" i="1" dirty="0"/>
              <a:t>(</a:t>
            </a:r>
            <a:r>
              <a:rPr lang="en-US" i="1" dirty="0" err="1"/>
              <a:t>itr.nextToken</a:t>
            </a:r>
            <a:r>
              <a:rPr lang="en-US" i="1" dirty="0"/>
              <a:t>());</a:t>
            </a:r>
          </a:p>
          <a:p>
            <a:r>
              <a:rPr lang="en-US" i="1" dirty="0"/>
              <a:t>         </a:t>
            </a:r>
            <a:r>
              <a:rPr lang="en-US" i="1" dirty="0" err="1"/>
              <a:t>context.write</a:t>
            </a:r>
            <a:r>
              <a:rPr lang="en-US" i="1" dirty="0"/>
              <a:t>(word, one);</a:t>
            </a:r>
          </a:p>
          <a:p>
            <a:r>
              <a:rPr lang="en-US" i="1" dirty="0"/>
              <a:t>      }</a:t>
            </a:r>
          </a:p>
          <a:p>
            <a:r>
              <a:rPr lang="en-US" i="1" dirty="0"/>
              <a:t>   }</a:t>
            </a:r>
          </a:p>
          <a:p>
            <a:r>
              <a:rPr lang="en-US" i="1" dirty="0"/>
              <a:t>}</a:t>
            </a:r>
          </a:p>
          <a:p>
            <a:endParaRPr lang="en-US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12898" y="409603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Вывод</a:t>
            </a:r>
            <a:r>
              <a:rPr lang="ru-RU" dirty="0"/>
              <a:t> 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1999" y="748888"/>
            <a:ext cx="464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&lt;What,1&gt; &lt;do,1&gt; &lt;you,1&gt; &lt;mean,1&gt; &lt;by,1&gt; &lt;Object,1&gt;</a:t>
            </a:r>
          </a:p>
          <a:p>
            <a:r>
              <a:rPr lang="en-US" sz="1200" dirty="0"/>
              <a:t>&lt;What,1&gt; &lt;do,1&gt; &lt;you,1&gt; &lt;know,1&gt; &lt;about,1&gt; &lt;Java,1&gt;</a:t>
            </a:r>
          </a:p>
          <a:p>
            <a:r>
              <a:rPr lang="en-US" sz="1200" dirty="0"/>
              <a:t>&lt;What,1&gt; &lt;is,1&gt; &lt;Java,1&gt; &lt;Virtual,1&gt; &lt;Machine,1&gt;</a:t>
            </a:r>
          </a:p>
          <a:p>
            <a:r>
              <a:rPr lang="en-US" sz="1200" dirty="0"/>
              <a:t>&lt;How,1&gt; &lt;Java,1&gt; &lt;enabled,1&gt; &lt;High,1&gt; &lt;Performance,1&gt;</a:t>
            </a:r>
          </a:p>
        </p:txBody>
      </p:sp>
    </p:spTree>
    <p:extLst>
      <p:ext uri="{BB962C8B-B14F-4D97-AF65-F5344CB8AC3E}">
        <p14:creationId xmlns:p14="http://schemas.microsoft.com/office/powerpoint/2010/main" val="13730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Фаза </a:t>
            </a:r>
            <a:r>
              <a:rPr lang="ru-RU" b="1" dirty="0" err="1" smtClean="0"/>
              <a:t>Combiner</a:t>
            </a:r>
            <a:endParaRPr lang="ru-RU" b="1" dirty="0" smtClean="0"/>
          </a:p>
          <a:p>
            <a:r>
              <a:rPr lang="ru-RU" b="1" dirty="0" smtClean="0"/>
              <a:t>Ввод</a:t>
            </a:r>
          </a:p>
          <a:p>
            <a:r>
              <a:rPr lang="en-US" i="1" dirty="0"/>
              <a:t>&lt;What,1&gt; &lt;do,1&gt; &lt;you,1&gt; &lt;mean,1&gt; &lt;by,1&gt; &lt;Object,1&gt;</a:t>
            </a:r>
          </a:p>
          <a:p>
            <a:r>
              <a:rPr lang="en-US" i="1" dirty="0"/>
              <a:t>&lt;What,1&gt; &lt;do,1&gt; &lt;you,1&gt; &lt;know,1&gt; &lt;about,1&gt; &lt;Java,1&gt;</a:t>
            </a:r>
          </a:p>
          <a:p>
            <a:r>
              <a:rPr lang="en-US" i="1" dirty="0"/>
              <a:t>&lt;What,1&gt; &lt;is,1&gt; &lt;Java,1&gt; &lt;Virtual,1&gt; &lt;Machine,1&gt;</a:t>
            </a:r>
          </a:p>
          <a:p>
            <a:r>
              <a:rPr lang="en-US" i="1" dirty="0"/>
              <a:t>&lt;How,1&gt; &lt;Java,1&gt; &lt;enabled,1&gt; &lt;High,1&gt; &lt;Performance,1&gt;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459" y="1857379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/>
              <a:t>фрагмент кода для объявления классов </a:t>
            </a:r>
            <a:r>
              <a:rPr lang="ru-RU" sz="1200" b="1" dirty="0" err="1"/>
              <a:t>Mapper</a:t>
            </a:r>
            <a:r>
              <a:rPr lang="ru-RU" sz="1200" b="1" dirty="0"/>
              <a:t>, </a:t>
            </a:r>
            <a:r>
              <a:rPr lang="ru-RU" sz="1200" b="1" dirty="0" err="1"/>
              <a:t>Combiner</a:t>
            </a:r>
            <a:r>
              <a:rPr lang="ru-RU" sz="1200" b="1" dirty="0"/>
              <a:t> и </a:t>
            </a:r>
            <a:r>
              <a:rPr lang="ru-RU" sz="1200" b="1" dirty="0" err="1" smtClean="0"/>
              <a:t>Reducer</a:t>
            </a:r>
            <a:endParaRPr lang="ru-RU" sz="1200" b="1" dirty="0" smtClean="0"/>
          </a:p>
          <a:p>
            <a:r>
              <a:rPr lang="en-US" sz="1200" i="1" dirty="0" err="1"/>
              <a:t>job.setMapperClass</a:t>
            </a:r>
            <a:r>
              <a:rPr lang="en-US" sz="1200" i="1" dirty="0"/>
              <a:t>(</a:t>
            </a:r>
            <a:r>
              <a:rPr lang="en-US" sz="1200" i="1" dirty="0" err="1"/>
              <a:t>TokenizerMapper.class</a:t>
            </a:r>
            <a:r>
              <a:rPr lang="en-US" sz="1200" i="1" dirty="0"/>
              <a:t>);</a:t>
            </a:r>
          </a:p>
          <a:p>
            <a:r>
              <a:rPr lang="en-US" sz="1200" i="1" dirty="0" err="1"/>
              <a:t>job.setCombinerClass</a:t>
            </a:r>
            <a:r>
              <a:rPr lang="en-US" sz="1200" i="1" dirty="0"/>
              <a:t>(</a:t>
            </a:r>
            <a:r>
              <a:rPr lang="en-US" sz="1200" i="1" dirty="0" err="1"/>
              <a:t>IntSumReducer.class</a:t>
            </a:r>
            <a:r>
              <a:rPr lang="en-US" sz="1200" i="1" dirty="0"/>
              <a:t>);</a:t>
            </a:r>
          </a:p>
          <a:p>
            <a:r>
              <a:rPr lang="en-US" sz="1200" i="1" dirty="0" err="1"/>
              <a:t>job.setReducerClass</a:t>
            </a:r>
            <a:r>
              <a:rPr lang="en-US" sz="1200" i="1" dirty="0"/>
              <a:t>(</a:t>
            </a:r>
            <a:r>
              <a:rPr lang="en-US" sz="1200" i="1" dirty="0" err="1"/>
              <a:t>IntSumReducer.class</a:t>
            </a:r>
            <a:r>
              <a:rPr lang="en-US" sz="1200" i="1" dirty="0"/>
              <a:t>);</a:t>
            </a:r>
          </a:p>
          <a:p>
            <a:r>
              <a:rPr lang="ru-RU" sz="1200" b="1" dirty="0"/>
              <a:t>Вывод</a:t>
            </a:r>
            <a:r>
              <a:rPr lang="en-US" sz="1200" dirty="0"/>
              <a:t> </a:t>
            </a:r>
            <a:endParaRPr lang="ru-RU" sz="1200" dirty="0" smtClean="0"/>
          </a:p>
          <a:p>
            <a:r>
              <a:rPr lang="en-US" sz="1200" i="1" dirty="0"/>
              <a:t>&lt;What,1,1,1&gt; &lt;do,1,1&gt; &lt;you,1,1&gt; &lt;mean,1&gt; &lt;by,1&gt; &lt;Object,1&gt;</a:t>
            </a:r>
          </a:p>
          <a:p>
            <a:r>
              <a:rPr lang="en-US" sz="1200" i="1" dirty="0"/>
              <a:t>&lt;know,1&gt; &lt;about,1&gt; &lt;Java,1,1,1&gt;</a:t>
            </a:r>
          </a:p>
          <a:p>
            <a:r>
              <a:rPr lang="en-US" sz="1200" i="1" dirty="0"/>
              <a:t>&lt;is,1&gt; &lt;Virtual,1&gt; &lt;Machine,1&gt;</a:t>
            </a:r>
          </a:p>
          <a:p>
            <a:r>
              <a:rPr lang="en-US" sz="1200" i="1" dirty="0"/>
              <a:t>&lt;How,1&gt; &lt;enabled,1&gt; &lt;High,1&gt; &lt;Performance,1&gt;</a:t>
            </a:r>
          </a:p>
          <a:p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7363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Фаза редуктора</a:t>
            </a:r>
            <a:endParaRPr lang="ru-RU" sz="1200" dirty="0"/>
          </a:p>
          <a:p>
            <a:r>
              <a:rPr lang="ru-RU" sz="1200" b="1" dirty="0" smtClean="0"/>
              <a:t>Ввод</a:t>
            </a:r>
          </a:p>
          <a:p>
            <a:r>
              <a:rPr lang="en-US" sz="1200" i="1" dirty="0"/>
              <a:t>&lt;What,1,1,1&gt; &lt;do,1,1&gt; &lt;you,1,1&gt; &lt;mean,1&gt; &lt;by,1&gt; &lt;Object,1&gt;</a:t>
            </a:r>
          </a:p>
          <a:p>
            <a:r>
              <a:rPr lang="en-US" sz="1200" i="1" dirty="0"/>
              <a:t>&lt;know,1&gt; &lt;about,1&gt; &lt;Java,1,1,1&gt;</a:t>
            </a:r>
          </a:p>
          <a:p>
            <a:r>
              <a:rPr lang="en-US" sz="1200" i="1" dirty="0"/>
              <a:t>&lt;is,1&gt; &lt;Virtual,1&gt; &lt;Machine,1&gt;</a:t>
            </a:r>
          </a:p>
          <a:p>
            <a:r>
              <a:rPr lang="en-US" sz="1200" i="1" dirty="0"/>
              <a:t>&lt;How,1&gt; &lt;enabled,1&gt; &lt;High,1&gt; &lt;Performance,1&gt;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459" y="154666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/>
              <a:t>фрагмент кода для </a:t>
            </a:r>
            <a:r>
              <a:rPr lang="ru-RU" sz="1200" b="1" dirty="0" err="1" smtClean="0"/>
              <a:t>Combiner</a:t>
            </a:r>
            <a:endParaRPr lang="ru-RU" sz="1200" b="1" dirty="0" smtClean="0"/>
          </a:p>
          <a:p>
            <a:r>
              <a:rPr lang="en-US" sz="1100" i="1" dirty="0"/>
              <a:t>public static class </a:t>
            </a:r>
            <a:r>
              <a:rPr lang="en-US" sz="1100" i="1" dirty="0" err="1"/>
              <a:t>IntSumReducer</a:t>
            </a:r>
            <a:r>
              <a:rPr lang="en-US" sz="1100" i="1" dirty="0"/>
              <a:t> extends Reducer&lt;</a:t>
            </a:r>
            <a:r>
              <a:rPr lang="en-US" sz="1100" i="1" dirty="0" err="1"/>
              <a:t>Text,IntWritable,Text,IntWritable</a:t>
            </a:r>
            <a:r>
              <a:rPr lang="en-US" sz="1100" i="1" dirty="0"/>
              <a:t>&gt; </a:t>
            </a:r>
          </a:p>
          <a:p>
            <a:r>
              <a:rPr lang="en-US" sz="1100" i="1" dirty="0"/>
              <a:t>{</a:t>
            </a:r>
          </a:p>
          <a:p>
            <a:r>
              <a:rPr lang="en-US" sz="1100" i="1" dirty="0"/>
              <a:t>   private </a:t>
            </a:r>
            <a:r>
              <a:rPr lang="en-US" sz="1100" i="1" dirty="0" err="1"/>
              <a:t>IntWritable</a:t>
            </a:r>
            <a:r>
              <a:rPr lang="en-US" sz="1100" i="1" dirty="0"/>
              <a:t> result = new </a:t>
            </a:r>
            <a:r>
              <a:rPr lang="en-US" sz="1100" i="1" dirty="0" err="1"/>
              <a:t>IntWritable</a:t>
            </a:r>
            <a:r>
              <a:rPr lang="en-US" sz="1100" i="1" dirty="0"/>
              <a:t>();  </a:t>
            </a:r>
          </a:p>
          <a:p>
            <a:r>
              <a:rPr lang="en-US" sz="1100" i="1" dirty="0"/>
              <a:t>   public void reduce(Text key, </a:t>
            </a:r>
            <a:r>
              <a:rPr lang="en-US" sz="1100" i="1" dirty="0" err="1"/>
              <a:t>Iterable</a:t>
            </a:r>
            <a:r>
              <a:rPr lang="en-US" sz="1100" i="1" dirty="0"/>
              <a:t>&lt;</a:t>
            </a:r>
            <a:r>
              <a:rPr lang="en-US" sz="1100" i="1" dirty="0" err="1"/>
              <a:t>IntWritable</a:t>
            </a:r>
            <a:r>
              <a:rPr lang="en-US" sz="1100" i="1" dirty="0"/>
              <a:t>&gt; </a:t>
            </a:r>
            <a:r>
              <a:rPr lang="en-US" sz="1100" i="1" dirty="0" err="1"/>
              <a:t>values,Context</a:t>
            </a:r>
            <a:r>
              <a:rPr lang="en-US" sz="1100" i="1" dirty="0"/>
              <a:t> context) throws </a:t>
            </a:r>
            <a:r>
              <a:rPr lang="en-US" sz="1100" i="1" dirty="0" err="1"/>
              <a:t>IOException</a:t>
            </a:r>
            <a:r>
              <a:rPr lang="en-US" sz="1100" i="1" dirty="0"/>
              <a:t>, </a:t>
            </a:r>
            <a:r>
              <a:rPr lang="en-US" sz="1100" i="1" dirty="0" err="1"/>
              <a:t>InterruptedException</a:t>
            </a:r>
            <a:r>
              <a:rPr lang="en-US" sz="1100" i="1" dirty="0"/>
              <a:t> </a:t>
            </a:r>
          </a:p>
          <a:p>
            <a:r>
              <a:rPr lang="en-US" sz="1100" i="1" dirty="0"/>
              <a:t>   {</a:t>
            </a:r>
          </a:p>
          <a:p>
            <a:r>
              <a:rPr lang="en-US" sz="1100" i="1" dirty="0"/>
              <a:t>      </a:t>
            </a:r>
            <a:r>
              <a:rPr lang="en-US" sz="1100" i="1" dirty="0" err="1"/>
              <a:t>int</a:t>
            </a:r>
            <a:r>
              <a:rPr lang="en-US" sz="1100" i="1" dirty="0"/>
              <a:t> sum = 0;</a:t>
            </a:r>
          </a:p>
          <a:p>
            <a:r>
              <a:rPr lang="en-US" sz="1100" i="1" dirty="0"/>
              <a:t>      for (</a:t>
            </a:r>
            <a:r>
              <a:rPr lang="en-US" sz="1100" i="1" dirty="0" err="1"/>
              <a:t>IntWritable</a:t>
            </a:r>
            <a:r>
              <a:rPr lang="en-US" sz="1100" i="1" dirty="0"/>
              <a:t> </a:t>
            </a:r>
            <a:r>
              <a:rPr lang="en-US" sz="1100" i="1" dirty="0" err="1"/>
              <a:t>val</a:t>
            </a:r>
            <a:r>
              <a:rPr lang="en-US" sz="1100" i="1" dirty="0"/>
              <a:t> : values) </a:t>
            </a:r>
          </a:p>
          <a:p>
            <a:r>
              <a:rPr lang="en-US" sz="1100" i="1" dirty="0"/>
              <a:t>      {</a:t>
            </a:r>
          </a:p>
          <a:p>
            <a:r>
              <a:rPr lang="en-US" sz="1100" i="1" dirty="0"/>
              <a:t>         sum += </a:t>
            </a:r>
            <a:r>
              <a:rPr lang="en-US" sz="1100" i="1" dirty="0" err="1"/>
              <a:t>val.get</a:t>
            </a:r>
            <a:r>
              <a:rPr lang="en-US" sz="1100" i="1" dirty="0"/>
              <a:t>();</a:t>
            </a:r>
          </a:p>
          <a:p>
            <a:r>
              <a:rPr lang="en-US" sz="1100" i="1" dirty="0"/>
              <a:t>      }</a:t>
            </a:r>
          </a:p>
          <a:p>
            <a:r>
              <a:rPr lang="en-US" sz="1100" i="1" dirty="0"/>
              <a:t>      </a:t>
            </a:r>
            <a:r>
              <a:rPr lang="en-US" sz="1100" i="1" dirty="0" err="1"/>
              <a:t>result.set</a:t>
            </a:r>
            <a:r>
              <a:rPr lang="en-US" sz="1100" i="1" dirty="0"/>
              <a:t>(sum);</a:t>
            </a:r>
          </a:p>
          <a:p>
            <a:r>
              <a:rPr lang="en-US" sz="1100" i="1" dirty="0"/>
              <a:t>      </a:t>
            </a:r>
            <a:r>
              <a:rPr lang="en-US" sz="1100" i="1" dirty="0" err="1"/>
              <a:t>context.write</a:t>
            </a:r>
            <a:r>
              <a:rPr lang="en-US" sz="1100" i="1" dirty="0"/>
              <a:t>(key, result);</a:t>
            </a:r>
          </a:p>
          <a:p>
            <a:r>
              <a:rPr lang="en-US" sz="1100" i="1" dirty="0"/>
              <a:t>   }</a:t>
            </a:r>
          </a:p>
          <a:p>
            <a:r>
              <a:rPr lang="en-US" sz="1100" i="1" dirty="0"/>
              <a:t>}</a:t>
            </a:r>
          </a:p>
          <a:p>
            <a:endParaRPr lang="ru-RU" sz="1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85746" y="713349"/>
            <a:ext cx="1887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Выходные </a:t>
            </a:r>
            <a:r>
              <a:rPr lang="ru-RU" b="1" dirty="0" smtClean="0"/>
              <a:t>данные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75681" y="1117489"/>
            <a:ext cx="41192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&lt;What,3&gt; &lt;do,2&gt; &lt;you,2&gt; &lt;mean,1&gt; &lt;by,1&gt; &lt;Object,1&gt;</a:t>
            </a:r>
          </a:p>
          <a:p>
            <a:r>
              <a:rPr lang="en-US" sz="1200" dirty="0"/>
              <a:t>&lt;know,1&gt; &lt;about,1&gt; &lt;Java,3&gt;</a:t>
            </a:r>
          </a:p>
          <a:p>
            <a:r>
              <a:rPr lang="en-US" sz="1200" dirty="0"/>
              <a:t>&lt;is,1&gt; &lt;Virtual,1&gt; &lt;Machine,1&gt;</a:t>
            </a:r>
          </a:p>
          <a:p>
            <a:r>
              <a:rPr lang="en-US" sz="1200" dirty="0"/>
              <a:t>&lt;How,1&gt; &lt;enabled,1&gt; &lt;High,1&gt; &lt;Performance,1&gt;</a:t>
            </a:r>
          </a:p>
        </p:txBody>
      </p:sp>
    </p:spTree>
    <p:extLst>
      <p:ext uri="{BB962C8B-B14F-4D97-AF65-F5344CB8AC3E}">
        <p14:creationId xmlns:p14="http://schemas.microsoft.com/office/powerpoint/2010/main" val="1929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Record Writer</a:t>
            </a:r>
            <a:endParaRPr lang="ru-RU" sz="1200" dirty="0"/>
          </a:p>
          <a:p>
            <a:r>
              <a:rPr lang="ru-RU" sz="1200" b="1" dirty="0" smtClean="0"/>
              <a:t>Ввод</a:t>
            </a:r>
          </a:p>
          <a:p>
            <a:r>
              <a:rPr lang="en-US" sz="1200" dirty="0"/>
              <a:t>&lt;What,3&gt; &lt;do,2&gt; &lt;you,2&gt; &lt;mean,1&gt; &lt;by,1&gt; &lt;Object,1&gt;</a:t>
            </a:r>
          </a:p>
          <a:p>
            <a:r>
              <a:rPr lang="en-US" sz="1200" dirty="0"/>
              <a:t>&lt;know,1&gt; &lt;about,1&gt; &lt;Java,3&gt;</a:t>
            </a:r>
          </a:p>
          <a:p>
            <a:r>
              <a:rPr lang="en-US" sz="1200" dirty="0"/>
              <a:t>&lt;is,1&gt; &lt;Virtual,1&gt; &lt;Machine,1&gt;</a:t>
            </a:r>
          </a:p>
          <a:p>
            <a:r>
              <a:rPr lang="en-US" sz="1200" dirty="0"/>
              <a:t>&lt;How,1&gt; &lt;enabled,1&gt; &lt;High,1&gt; &lt;Performance,1&gt;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85746" y="713349"/>
            <a:ext cx="1887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Выходные </a:t>
            </a:r>
            <a:r>
              <a:rPr lang="ru-RU" b="1" dirty="0" smtClean="0"/>
              <a:t>данные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52477" y="1116392"/>
            <a:ext cx="15535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What           3</a:t>
            </a:r>
          </a:p>
          <a:p>
            <a:r>
              <a:rPr lang="en-US" sz="1200" dirty="0"/>
              <a:t>do             2</a:t>
            </a:r>
          </a:p>
          <a:p>
            <a:r>
              <a:rPr lang="en-US" sz="1200" dirty="0"/>
              <a:t>you            2</a:t>
            </a:r>
          </a:p>
          <a:p>
            <a:r>
              <a:rPr lang="en-US" sz="1200" dirty="0"/>
              <a:t>mean           1</a:t>
            </a:r>
          </a:p>
          <a:p>
            <a:r>
              <a:rPr lang="en-US" sz="1200" dirty="0"/>
              <a:t>by             1</a:t>
            </a:r>
          </a:p>
          <a:p>
            <a:r>
              <a:rPr lang="en-US" sz="1200" dirty="0"/>
              <a:t>Object         1</a:t>
            </a:r>
          </a:p>
          <a:p>
            <a:r>
              <a:rPr lang="en-US" sz="1200" dirty="0"/>
              <a:t>know           1</a:t>
            </a:r>
          </a:p>
          <a:p>
            <a:r>
              <a:rPr lang="en-US" sz="1200" dirty="0"/>
              <a:t>about          1</a:t>
            </a:r>
          </a:p>
          <a:p>
            <a:r>
              <a:rPr lang="en-US" sz="1200" dirty="0"/>
              <a:t>Java           3</a:t>
            </a:r>
          </a:p>
          <a:p>
            <a:r>
              <a:rPr lang="en-US" sz="1200" dirty="0"/>
              <a:t>is             1</a:t>
            </a:r>
          </a:p>
          <a:p>
            <a:r>
              <a:rPr lang="en-US" sz="1200" dirty="0"/>
              <a:t>Virtual        1</a:t>
            </a:r>
          </a:p>
          <a:p>
            <a:r>
              <a:rPr lang="en-US" sz="1200" dirty="0"/>
              <a:t>Machine        1</a:t>
            </a:r>
          </a:p>
          <a:p>
            <a:r>
              <a:rPr lang="en-US" sz="1200" dirty="0"/>
              <a:t>How            1</a:t>
            </a:r>
          </a:p>
          <a:p>
            <a:r>
              <a:rPr lang="en-US" sz="1200" dirty="0"/>
              <a:t>enabled        1</a:t>
            </a:r>
          </a:p>
          <a:p>
            <a:r>
              <a:rPr lang="en-US" sz="1200" dirty="0"/>
              <a:t>High           1</a:t>
            </a:r>
          </a:p>
          <a:p>
            <a:r>
              <a:rPr lang="en-US" sz="1200" dirty="0"/>
              <a:t>Performance    1</a:t>
            </a:r>
          </a:p>
        </p:txBody>
      </p:sp>
    </p:spTree>
    <p:extLst>
      <p:ext uri="{BB962C8B-B14F-4D97-AF65-F5344CB8AC3E}">
        <p14:creationId xmlns:p14="http://schemas.microsoft.com/office/powerpoint/2010/main" val="34667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err="1"/>
              <a:t>MapReduce</a:t>
            </a:r>
            <a:r>
              <a:rPr lang="ru-RU" sz="1200" b="1" dirty="0"/>
              <a:t> – Администрирование </a:t>
            </a:r>
            <a:r>
              <a:rPr lang="ru-RU" sz="1200" b="1" dirty="0" err="1"/>
              <a:t>Hadoop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8277" y="944717"/>
            <a:ext cx="81244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Администрирование </a:t>
            </a:r>
            <a:r>
              <a:rPr lang="ru-RU" dirty="0" err="1"/>
              <a:t>Hadoop</a:t>
            </a:r>
            <a:r>
              <a:rPr lang="ru-RU" dirty="0"/>
              <a:t>, включает администрирование HDFS и </a:t>
            </a:r>
            <a:r>
              <a:rPr lang="ru-RU" dirty="0" err="1" smtClean="0"/>
              <a:t>MapReduce</a:t>
            </a:r>
            <a:r>
              <a:rPr lang="ru-RU" dirty="0"/>
              <a:t>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Администрирование HDFS включает в себя мониторинг файловой структуры HDFS, расположения и обновленных файлов.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Администрирование </a:t>
            </a:r>
            <a:r>
              <a:rPr lang="ru-RU" dirty="0" err="1"/>
              <a:t>MapReduce</a:t>
            </a:r>
            <a:r>
              <a:rPr lang="ru-RU" dirty="0"/>
              <a:t> включает мониторинг списка приложений, конфигурации узлов, состояния приложений и т. Д.</a:t>
            </a:r>
          </a:p>
        </p:txBody>
      </p:sp>
    </p:spTree>
    <p:extLst>
      <p:ext uri="{BB962C8B-B14F-4D97-AF65-F5344CB8AC3E}">
        <p14:creationId xmlns:p14="http://schemas.microsoft.com/office/powerpoint/2010/main" val="21190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/>
          </a:p>
        </p:txBody>
      </p:sp>
      <p:pic>
        <p:nvPicPr>
          <p:cNvPr id="8" name="Рисунок 7" descr="Централизованная систем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8" y="775660"/>
            <a:ext cx="4053445" cy="22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896035" y="670366"/>
            <a:ext cx="25878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/>
              <a:t>Как работает </a:t>
            </a:r>
            <a:r>
              <a:rPr lang="ru-RU" b="1" u="sng" dirty="0" err="1"/>
              <a:t>MapReduce</a:t>
            </a:r>
            <a:r>
              <a:rPr lang="ru-RU" b="1" u="sng" dirty="0"/>
              <a:t>?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Задача </a:t>
            </a:r>
            <a:r>
              <a:rPr lang="ru-RU" dirty="0"/>
              <a:t>«Карта» </a:t>
            </a:r>
            <a:endParaRPr lang="ru-RU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Задача </a:t>
            </a:r>
            <a:r>
              <a:rPr lang="ru-RU" dirty="0" err="1" smtClean="0"/>
              <a:t>Reduce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4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HDFS мониторинг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59" y="717380"/>
            <a:ext cx="8991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запуска </a:t>
            </a:r>
            <a:r>
              <a:rPr lang="ru-RU" dirty="0" err="1" smtClean="0"/>
              <a:t>Hadoop</a:t>
            </a:r>
            <a:r>
              <a:rPr lang="ru-RU" dirty="0" smtClean="0"/>
              <a:t>, передать команду </a:t>
            </a:r>
            <a:r>
              <a:rPr lang="ru-RU" dirty="0"/>
              <a:t>«start-all.sh» в </a:t>
            </a:r>
            <a:r>
              <a:rPr lang="ru-RU" dirty="0" smtClean="0"/>
              <a:t>«/$HADOOP_HOME/</a:t>
            </a:r>
            <a:r>
              <a:rPr lang="ru-RU" dirty="0" err="1" smtClean="0"/>
              <a:t>sbin</a:t>
            </a:r>
            <a:r>
              <a:rPr lang="ru-RU" dirty="0"/>
              <a:t>», </a:t>
            </a:r>
            <a:r>
              <a:rPr lang="ru-RU" dirty="0" smtClean="0"/>
              <a:t>запустить URL-адрес </a:t>
            </a:r>
            <a:r>
              <a:rPr lang="ru-RU" dirty="0"/>
              <a:t>в браузер «http: // </a:t>
            </a:r>
            <a:r>
              <a:rPr lang="ru-RU" dirty="0" err="1"/>
              <a:t>localhost</a:t>
            </a:r>
            <a:r>
              <a:rPr lang="ru-RU" dirty="0"/>
              <a:t>: 50070»</a:t>
            </a:r>
            <a:endParaRPr lang="ru-RU" dirty="0"/>
          </a:p>
        </p:txBody>
      </p:sp>
      <p:pic>
        <p:nvPicPr>
          <p:cNvPr id="7" name="Рисунок 6" descr="HDFS мониторинг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30" y="1240600"/>
            <a:ext cx="5065500" cy="347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4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HDFS мониторинг</a:t>
            </a:r>
            <a:endParaRPr lang="ru-RU" dirty="0"/>
          </a:p>
        </p:txBody>
      </p:sp>
      <p:pic>
        <p:nvPicPr>
          <p:cNvPr id="9" name="Рисунок 8" descr="HDFS файл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50" y="717380"/>
            <a:ext cx="5180910" cy="399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HDFS мониторинг</a:t>
            </a:r>
            <a:endParaRPr lang="ru-RU" dirty="0"/>
          </a:p>
        </p:txBody>
      </p:sp>
      <p:pic>
        <p:nvPicPr>
          <p:cNvPr id="6" name="Рисунок 5" descr="Датанода Информация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73" y="717380"/>
            <a:ext cx="5855612" cy="386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4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MapReduce</a:t>
            </a:r>
            <a:r>
              <a:rPr lang="ru-RU" b="1" dirty="0"/>
              <a:t> </a:t>
            </a:r>
            <a:r>
              <a:rPr lang="ru-RU" b="1" dirty="0" err="1"/>
              <a:t>Job</a:t>
            </a:r>
            <a:r>
              <a:rPr lang="ru-RU" b="1" dirty="0"/>
              <a:t> </a:t>
            </a:r>
            <a:r>
              <a:rPr lang="ru-RU" b="1" dirty="0" err="1"/>
              <a:t>Monitoring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458" y="716947"/>
            <a:ext cx="9071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запуска </a:t>
            </a:r>
            <a:r>
              <a:rPr lang="ru-RU" dirty="0" err="1" smtClean="0"/>
              <a:t>Hadoop</a:t>
            </a:r>
            <a:r>
              <a:rPr lang="ru-RU" dirty="0"/>
              <a:t>, </a:t>
            </a:r>
            <a:r>
              <a:rPr lang="ru-RU" dirty="0" smtClean="0"/>
              <a:t>запустить команду </a:t>
            </a:r>
            <a:r>
              <a:rPr lang="ru-RU" dirty="0"/>
              <a:t>«start-all.sh» в </a:t>
            </a:r>
            <a:r>
              <a:rPr lang="ru-RU" dirty="0" smtClean="0"/>
              <a:t>«/$HADOOP_HOME/</a:t>
            </a:r>
            <a:r>
              <a:rPr lang="ru-RU" dirty="0" err="1" smtClean="0"/>
              <a:t>sbin</a:t>
            </a:r>
            <a:r>
              <a:rPr lang="ru-RU" dirty="0"/>
              <a:t>», </a:t>
            </a:r>
            <a:r>
              <a:rPr lang="ru-RU" dirty="0" smtClean="0"/>
              <a:t>запустить URL-адрес </a:t>
            </a:r>
            <a:r>
              <a:rPr lang="ru-RU" dirty="0"/>
              <a:t>в браузер «http: // </a:t>
            </a:r>
            <a:r>
              <a:rPr lang="ru-RU" dirty="0" err="1"/>
              <a:t>localhost</a:t>
            </a:r>
            <a:r>
              <a:rPr lang="ru-RU" dirty="0"/>
              <a:t>: 8080»</a:t>
            </a:r>
            <a:endParaRPr lang="ru-RU" dirty="0"/>
          </a:p>
        </p:txBody>
      </p:sp>
      <p:pic>
        <p:nvPicPr>
          <p:cNvPr id="7" name="Рисунок 6" descr="Мониторинг работ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43" y="1240167"/>
            <a:ext cx="7462471" cy="2213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1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ru"/>
          </a:p>
        </p:txBody>
      </p:sp>
      <p:sp>
        <p:nvSpPr>
          <p:cNvPr id="8" name="Прямоугольник 7"/>
          <p:cNvSpPr/>
          <p:nvPr/>
        </p:nvSpPr>
        <p:spPr>
          <a:xfrm>
            <a:off x="72459" y="409603"/>
            <a:ext cx="5342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MapReduce</a:t>
            </a:r>
            <a:r>
              <a:rPr lang="ru-RU" b="1" dirty="0"/>
              <a:t> </a:t>
            </a:r>
            <a:r>
              <a:rPr lang="ru-RU" b="1" dirty="0" err="1"/>
              <a:t>Job</a:t>
            </a:r>
            <a:r>
              <a:rPr lang="ru-RU" b="1" dirty="0"/>
              <a:t> </a:t>
            </a:r>
            <a:r>
              <a:rPr lang="ru-RU" b="1" dirty="0" err="1"/>
              <a:t>Monitoring</a:t>
            </a:r>
            <a:endParaRPr lang="ru-RU" dirty="0"/>
          </a:p>
        </p:txBody>
      </p:sp>
      <p:pic>
        <p:nvPicPr>
          <p:cNvPr id="9" name="Рисунок 8" descr="Идентификатор приложения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852256"/>
            <a:ext cx="5296319" cy="3861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3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/>
          </a:p>
        </p:txBody>
      </p:sp>
      <p:pic>
        <p:nvPicPr>
          <p:cNvPr id="6" name="Рисунок 5" descr="Этап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1" y="541735"/>
            <a:ext cx="6627970" cy="3790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7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/>
          </a:p>
        </p:txBody>
      </p:sp>
      <p:pic>
        <p:nvPicPr>
          <p:cNvPr id="5" name="Рисунок 4" descr="MapReduce Wor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15" y="604461"/>
            <a:ext cx="5443855" cy="356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2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/>
          </a:p>
        </p:txBody>
      </p:sp>
      <p:pic>
        <p:nvPicPr>
          <p:cNvPr id="6" name="Рисунок 5" descr="Пример MapRedu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10" y="1103587"/>
            <a:ext cx="7205018" cy="32375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355941" y="491407"/>
            <a:ext cx="1915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err="1"/>
              <a:t>MapReduce</a:t>
            </a:r>
            <a:r>
              <a:rPr lang="ru-RU" b="1" i="1" u="sng" dirty="0"/>
              <a:t>-пример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5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491407"/>
            <a:ext cx="2345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err="1"/>
              <a:t>MapReduce</a:t>
            </a:r>
            <a:r>
              <a:rPr lang="ru-RU" b="1" i="1" u="sng" dirty="0"/>
              <a:t> – Алгоритм</a:t>
            </a:r>
            <a:endParaRPr lang="ru-RU" u="sng" dirty="0"/>
          </a:p>
        </p:txBody>
      </p:sp>
      <p:pic>
        <p:nvPicPr>
          <p:cNvPr id="7" name="Рисунок 6" descr="Картограф Редуктор Класс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0" y="816509"/>
            <a:ext cx="4284980" cy="1690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70635" y="2528847"/>
            <a:ext cx="850036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Методы сортировки реализованы в самом классе </a:t>
            </a:r>
            <a:r>
              <a:rPr lang="ru-RU" dirty="0" err="1"/>
              <a:t>mapper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 этапе перемешивания и сортировки после </a:t>
            </a:r>
            <a:r>
              <a:rPr lang="ru-RU" dirty="0" err="1"/>
              <a:t>токенизации</a:t>
            </a:r>
            <a:r>
              <a:rPr lang="ru-RU" dirty="0"/>
              <a:t> значений в классе сопоставления класс </a:t>
            </a:r>
            <a:r>
              <a:rPr lang="ru-RU" b="1" dirty="0" err="1"/>
              <a:t>Context</a:t>
            </a:r>
            <a:r>
              <a:rPr lang="ru-RU" dirty="0"/>
              <a:t> </a:t>
            </a:r>
            <a:r>
              <a:rPr lang="ru-RU" dirty="0" smtClean="0"/>
              <a:t>собирает </a:t>
            </a:r>
            <a:r>
              <a:rPr lang="ru-RU" dirty="0"/>
              <a:t>совпадающие значения ключей в виде коллекции.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Чтобы собрать похожие пары </a:t>
            </a:r>
            <a:r>
              <a:rPr lang="ru-RU" dirty="0" smtClean="0"/>
              <a:t>ключ-значение, </a:t>
            </a:r>
            <a:r>
              <a:rPr lang="ru-RU" dirty="0"/>
              <a:t>класс </a:t>
            </a:r>
            <a:r>
              <a:rPr lang="ru-RU" dirty="0" err="1"/>
              <a:t>Mapper</a:t>
            </a:r>
            <a:r>
              <a:rPr lang="ru-RU" dirty="0"/>
              <a:t> использует класс </a:t>
            </a:r>
            <a:r>
              <a:rPr lang="ru-RU" b="1" dirty="0" err="1"/>
              <a:t>RawComparator</a:t>
            </a:r>
            <a:r>
              <a:rPr lang="ru-RU" dirty="0"/>
              <a:t> для сортировки пар ключ-значение.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Набор промежуточных пар ключ-значение для данного редуктора автоматически сортируется </a:t>
            </a:r>
            <a:r>
              <a:rPr lang="ru-RU" dirty="0" err="1"/>
              <a:t>Hadoop</a:t>
            </a:r>
            <a:r>
              <a:rPr lang="ru-RU" dirty="0"/>
              <a:t> для формирования значений ключа (K2, {V2, V2,…}) до их представления редуктору.</a:t>
            </a:r>
          </a:p>
        </p:txBody>
      </p:sp>
    </p:spTree>
    <p:extLst>
      <p:ext uri="{BB962C8B-B14F-4D97-AF65-F5344CB8AC3E}">
        <p14:creationId xmlns:p14="http://schemas.microsoft.com/office/powerpoint/2010/main" val="16065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491407"/>
            <a:ext cx="30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err="1"/>
              <a:t>MapReduce</a:t>
            </a:r>
            <a:r>
              <a:rPr lang="ru-RU" b="1" i="1" u="sng" dirty="0"/>
              <a:t> – </a:t>
            </a:r>
            <a:r>
              <a:rPr lang="ru-RU" b="1" i="1" u="sng" dirty="0" smtClean="0"/>
              <a:t>Алгоритм </a:t>
            </a:r>
            <a:r>
              <a:rPr lang="ru-RU" b="1" i="1" u="sng" dirty="0"/>
              <a:t>пример</a:t>
            </a:r>
            <a:endParaRPr lang="ru-RU" dirty="0"/>
          </a:p>
          <a:p>
            <a:endParaRPr lang="ru-RU" u="sng" dirty="0"/>
          </a:p>
        </p:txBody>
      </p:sp>
      <p:pic>
        <p:nvPicPr>
          <p:cNvPr id="8" name="Рисунок 7" descr="Карта Уменьшить Иллюстрация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7" y="888097"/>
            <a:ext cx="4763135" cy="146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Карта Уменьшить Иллюстрация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7" y="2844982"/>
            <a:ext cx="4763135" cy="14776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трелка вниз 5"/>
          <p:cNvSpPr/>
          <p:nvPr/>
        </p:nvSpPr>
        <p:spPr bwMode="auto">
          <a:xfrm>
            <a:off x="1961965" y="2355582"/>
            <a:ext cx="585926" cy="489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23504" y="2446393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Фаза </a:t>
            </a:r>
            <a:r>
              <a:rPr lang="ru-RU" b="1" dirty="0" err="1"/>
              <a:t>Map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07051" y="574578"/>
            <a:ext cx="1720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Фаза объединителя</a:t>
            </a:r>
            <a:endParaRPr lang="ru-RU" sz="12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663955" y="876128"/>
            <a:ext cx="3388606" cy="1400383"/>
          </a:xfrm>
          <a:prstGeom prst="rect">
            <a:avLst/>
          </a:prstGeom>
          <a:solidFill>
            <a:srgbClr val="EFF0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&lt;k: employee name, v: salary&gt;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Max= the salary of an first employee. Treated as max salary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if(v(second employee).salary &gt; Max){   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Max = v(salary);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  Continue checking;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57" y="2628294"/>
            <a:ext cx="3557283" cy="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Стрелка вниз 17"/>
          <p:cNvSpPr/>
          <p:nvPr/>
        </p:nvSpPr>
        <p:spPr bwMode="auto">
          <a:xfrm>
            <a:off x="6897948" y="2285993"/>
            <a:ext cx="585926" cy="31429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cxnSp>
        <p:nvCxnSpPr>
          <p:cNvPr id="16" name="Соединительная линия уступом 15"/>
          <p:cNvCxnSpPr>
            <a:stCxn id="9" idx="3"/>
            <a:endCxn id="13" idx="0"/>
          </p:cNvCxnSpPr>
          <p:nvPr/>
        </p:nvCxnSpPr>
        <p:spPr bwMode="auto">
          <a:xfrm flipV="1">
            <a:off x="5213542" y="876128"/>
            <a:ext cx="2144716" cy="2707677"/>
          </a:xfrm>
          <a:prstGeom prst="bentConnector4">
            <a:avLst>
              <a:gd name="adj1" fmla="val 10501"/>
              <a:gd name="adj2" fmla="val 1143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Прямоугольник 18"/>
          <p:cNvSpPr/>
          <p:nvPr/>
        </p:nvSpPr>
        <p:spPr>
          <a:xfrm>
            <a:off x="5603744" y="3674708"/>
            <a:ext cx="15616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/>
              <a:t>Этап сокращения</a:t>
            </a:r>
            <a:r>
              <a:rPr lang="ru-RU" sz="1200" dirty="0"/>
              <a:t> </a:t>
            </a:r>
            <a:endParaRPr lang="ru-RU" sz="12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803403" y="4026422"/>
            <a:ext cx="1109709" cy="296205"/>
          </a:xfrm>
          <a:prstGeom prst="rect">
            <a:avLst/>
          </a:prstGeom>
          <a:solidFill>
            <a:srgbClr val="EFF0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gopal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50000&gt;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Стрелка вниз 23"/>
          <p:cNvSpPr/>
          <p:nvPr/>
        </p:nvSpPr>
        <p:spPr bwMode="auto">
          <a:xfrm>
            <a:off x="6934431" y="3459019"/>
            <a:ext cx="585926" cy="3541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78" y="9493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Введение в </a:t>
            </a:r>
            <a:r>
              <a:rPr lang="ru-RU" sz="2000" b="1" dirty="0" err="1"/>
              <a:t>Map-Reduce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355941" y="491407"/>
            <a:ext cx="4584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err="1" smtClean="0"/>
              <a:t>MapReduce</a:t>
            </a:r>
            <a:r>
              <a:rPr lang="ru-RU" b="1" i="1" u="sng" dirty="0" smtClean="0"/>
              <a:t> – Алгоритм индексирование</a:t>
            </a:r>
            <a:r>
              <a:rPr lang="en-US" b="1" i="1" u="sng" dirty="0" smtClean="0"/>
              <a:t> </a:t>
            </a:r>
            <a:r>
              <a:rPr lang="ru-RU" b="1" i="1" u="sng" dirty="0" smtClean="0"/>
              <a:t>пример</a:t>
            </a:r>
            <a:endParaRPr lang="ru-RU" u="sng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8278" y="1130431"/>
            <a:ext cx="2053767" cy="784830"/>
          </a:xfrm>
          <a:prstGeom prst="rect">
            <a:avLst/>
          </a:prstGeom>
          <a:solidFill>
            <a:srgbClr val="EFF0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T[0] = "it is what it is“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T[1] = "what is it“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T[2] = "it is a banana"</a:t>
            </a:r>
            <a:endParaRPr kumimoji="0" lang="en-US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38278" y="84305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текст </a:t>
            </a:r>
            <a:r>
              <a:rPr lang="ru-RU" dirty="0" smtClean="0"/>
              <a:t>для </a:t>
            </a:r>
            <a:r>
              <a:rPr lang="ru-RU" dirty="0"/>
              <a:t>инвертированной индексации</a:t>
            </a:r>
            <a:endParaRPr lang="ru-RU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83501" y="2268936"/>
            <a:ext cx="1362874" cy="1277273"/>
          </a:xfrm>
          <a:prstGeom prst="rect">
            <a:avLst/>
          </a:prstGeom>
          <a:solidFill>
            <a:srgbClr val="EFF0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"a": {2}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"banana": {2}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"is": {0, 1, 2}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"it": {0, 1, 2}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"what": {0, 1}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38278" y="195394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После применения алгоритма </a:t>
            </a:r>
            <a:r>
              <a:rPr lang="ru-RU" alt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индексирования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606</TotalTime>
  <Words>1850</Words>
  <Application>Microsoft Office PowerPoint</Application>
  <PresentationFormat>Экран (16:9)</PresentationFormat>
  <Paragraphs>667</Paragraphs>
  <Slides>34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23</vt:i4>
      </vt:variant>
      <vt:variant>
        <vt:lpstr>Заголовки слайдов</vt:lpstr>
      </vt:variant>
      <vt:variant>
        <vt:i4>34</vt:i4>
      </vt:variant>
    </vt:vector>
  </HeadingPairs>
  <TitlesOfParts>
    <vt:vector size="57" baseType="lpstr">
      <vt:lpstr>Тема1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15_Default Design</vt:lpstr>
      <vt:lpstr>16_Default Design</vt:lpstr>
      <vt:lpstr>17_Default Design</vt:lpstr>
      <vt:lpstr>18_Default Design</vt:lpstr>
      <vt:lpstr>19_Default Design</vt:lpstr>
      <vt:lpstr>20_Default Design</vt:lpstr>
      <vt:lpstr>21_Default Design</vt:lpstr>
      <vt:lpstr>22_Default Design</vt:lpstr>
      <vt:lpstr>23_Default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ИС</dc:title>
  <cp:lastModifiedBy>fresh</cp:lastModifiedBy>
  <cp:revision>169</cp:revision>
  <dcterms:modified xsi:type="dcterms:W3CDTF">2022-11-14T11:52:48Z</dcterms:modified>
</cp:coreProperties>
</file>