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3" r:id="rId3"/>
    <p:sldId id="314" r:id="rId4"/>
    <p:sldId id="315" r:id="rId5"/>
    <p:sldId id="316" r:id="rId6"/>
    <p:sldId id="320" r:id="rId7"/>
    <p:sldId id="321" r:id="rId8"/>
    <p:sldId id="347" r:id="rId9"/>
    <p:sldId id="348" r:id="rId10"/>
    <p:sldId id="338" r:id="rId11"/>
    <p:sldId id="349" r:id="rId12"/>
    <p:sldId id="350" r:id="rId13"/>
    <p:sldId id="351" r:id="rId14"/>
    <p:sldId id="336" r:id="rId15"/>
    <p:sldId id="323" r:id="rId16"/>
    <p:sldId id="324" r:id="rId17"/>
    <p:sldId id="325" r:id="rId18"/>
    <p:sldId id="326" r:id="rId19"/>
    <p:sldId id="327" r:id="rId20"/>
    <p:sldId id="328" r:id="rId21"/>
    <p:sldId id="322" r:id="rId22"/>
    <p:sldId id="329" r:id="rId23"/>
    <p:sldId id="330" r:id="rId24"/>
    <p:sldId id="331" r:id="rId25"/>
    <p:sldId id="332" r:id="rId26"/>
    <p:sldId id="333" r:id="rId27"/>
    <p:sldId id="334" r:id="rId28"/>
    <p:sldId id="335" r:id="rId29"/>
    <p:sldId id="340" r:id="rId30"/>
    <p:sldId id="341" r:id="rId31"/>
    <p:sldId id="342" r:id="rId32"/>
    <p:sldId id="339" r:id="rId33"/>
    <p:sldId id="343" r:id="rId34"/>
    <p:sldId id="345" r:id="rId35"/>
    <p:sldId id="346" r:id="rId36"/>
    <p:sldId id="344" r:id="rId37"/>
    <p:sldId id="33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FFFFCC"/>
    <a:srgbClr val="A4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77"/>
      </p:cViewPr>
      <p:guideLst>
        <p:guide orient="horz" pos="2160"/>
        <p:guide pos="2880"/>
      </p:guideLst>
    </p:cSldViewPr>
  </p:slideViewPr>
  <p:notesTextViewPr>
    <p:cViewPr>
      <p:scale>
        <a:sx n="3" d="2"/>
        <a:sy n="3" d="2"/>
      </p:scale>
      <p:origin x="0" y="0"/>
    </p:cViewPr>
  </p:notesTextViewPr>
  <p:sorterViewPr>
    <p:cViewPr varScale="1">
      <p:scale>
        <a:sx n="1" d="1"/>
        <a:sy n="1" d="1"/>
      </p:scale>
      <p:origin x="0" y="-737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30F32-E286-4464-8807-F59DCC984029}" type="datetimeFigureOut">
              <a:rPr lang="et-EE" smtClean="0"/>
              <a:pPr/>
              <a:t>17.05.2020</a:t>
            </a:fld>
            <a:endParaRPr lang="et-E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E22FA-1C40-4716-84FF-861F85D48D74}" type="slidenum">
              <a:rPr lang="et-EE" smtClean="0"/>
              <a:pPr/>
              <a:t>‹#›</a:t>
            </a:fld>
            <a:endParaRPr lang="et-EE"/>
          </a:p>
        </p:txBody>
      </p:sp>
    </p:spTree>
    <p:extLst>
      <p:ext uri="{BB962C8B-B14F-4D97-AF65-F5344CB8AC3E}">
        <p14:creationId xmlns:p14="http://schemas.microsoft.com/office/powerpoint/2010/main" val="231795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B7EE22FA-1C40-4716-84FF-861F85D48D74}" type="slidenum">
              <a:rPr lang="et-EE" smtClean="0"/>
              <a:pPr/>
              <a:t>1</a:t>
            </a:fld>
            <a:endParaRPr lang="et-EE"/>
          </a:p>
        </p:txBody>
      </p:sp>
    </p:spTree>
    <p:extLst>
      <p:ext uri="{BB962C8B-B14F-4D97-AF65-F5344CB8AC3E}">
        <p14:creationId xmlns:p14="http://schemas.microsoft.com/office/powerpoint/2010/main" val="351337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E22FA-1C40-4716-84FF-861F85D48D74}" type="slidenum">
              <a:rPr lang="et-EE" smtClean="0"/>
              <a:pPr/>
              <a:t>13</a:t>
            </a:fld>
            <a:endParaRPr lang="et-EE"/>
          </a:p>
        </p:txBody>
      </p:sp>
    </p:spTree>
    <p:extLst>
      <p:ext uri="{BB962C8B-B14F-4D97-AF65-F5344CB8AC3E}">
        <p14:creationId xmlns:p14="http://schemas.microsoft.com/office/powerpoint/2010/main" val="272185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42D88-944D-4D92-80F2-259D2D61A067}"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B51950-8063-42F4-BAEE-8C31EFBCD27F}"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28147-D461-4DCB-9D73-09A437BC65FB}"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0E5FB-2332-4B76-86E2-0B8DBED68B0E}"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58D63-383F-42E0-8B0B-C51CF748378B}" type="datetime1">
              <a:rPr lang="en-US" smtClean="0"/>
              <a:pPr/>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BAE4D-E53B-4B53-ADE8-3DB6929AA986}"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7F0B3F-1148-4F2F-B48E-C07C9643DF95}" type="datetime1">
              <a:rPr lang="en-US" smtClean="0"/>
              <a:pPr/>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FF0189-05DF-4E59-BC7F-8DC97F11CD05}" type="datetime1">
              <a:rPr lang="en-US" smtClean="0"/>
              <a:pPr/>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412DE-4550-4010-B08B-4F3E7FC14D49}" type="datetime1">
              <a:rPr lang="en-US" smtClean="0"/>
              <a:pPr/>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96BBD-9EE4-4698-8D21-EED7A6EFF915}"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0B2CE-EB30-4285-89BD-D73CF4D2B5A8}" type="datetime1">
              <a:rPr lang="en-US" smtClean="0"/>
              <a:pPr/>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EF9B7-511C-4349-8DBC-7B2D96A864E4}" type="datetime1">
              <a:rPr lang="en-US" smtClean="0"/>
              <a:pPr/>
              <a:t>5/17/2020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1775"/>
            <a:ext cx="9144000" cy="1470025"/>
          </a:xfrm>
        </p:spPr>
        <p:txBody>
          <a:bodyPr>
            <a:normAutofit fontScale="90000"/>
          </a:bodyPr>
          <a:lstStyle/>
          <a:p>
            <a:br>
              <a:rPr lang="en-US" sz="4900" dirty="0">
                <a:solidFill>
                  <a:srgbClr val="920000"/>
                </a:solidFill>
                <a:latin typeface="Comic Sans MS" panose="030F0702030302020204" pitchFamily="66" charset="0"/>
              </a:rPr>
            </a:br>
            <a:r>
              <a:rPr lang="en-US" sz="4900" dirty="0">
                <a:solidFill>
                  <a:srgbClr val="920000"/>
                </a:solidFill>
                <a:latin typeface="Comic Sans MS" panose="030F0702030302020204" pitchFamily="66" charset="0"/>
              </a:rPr>
              <a:t>Sequential </a:t>
            </a:r>
            <a:r>
              <a:rPr lang="en-US" sz="4900" dirty="0" err="1">
                <a:solidFill>
                  <a:srgbClr val="920000"/>
                </a:solidFill>
                <a:latin typeface="Comic Sans MS" panose="030F0702030302020204" pitchFamily="66" charset="0"/>
              </a:rPr>
              <a:t>Sytems</a:t>
            </a:r>
            <a:r>
              <a:rPr lang="et-EE" sz="4900" dirty="0">
                <a:solidFill>
                  <a:srgbClr val="920000"/>
                </a:solidFill>
                <a:latin typeface="Comic Sans MS" panose="030F0702030302020204" pitchFamily="66" charset="0"/>
              </a:rPr>
              <a:t>.</a:t>
            </a:r>
            <a:br>
              <a:rPr lang="et-EE" sz="4900" dirty="0">
                <a:solidFill>
                  <a:srgbClr val="920000"/>
                </a:solidFill>
                <a:latin typeface="Comic Sans MS" panose="030F0702030302020204" pitchFamily="66" charset="0"/>
              </a:rPr>
            </a:br>
            <a:r>
              <a:rPr lang="en-US" sz="3600" dirty="0">
                <a:solidFill>
                  <a:srgbClr val="920000"/>
                </a:solidFill>
                <a:latin typeface="Comic Sans MS" panose="030F0702030302020204" pitchFamily="66" charset="0"/>
              </a:rPr>
              <a:t>Part 2. Registers.</a:t>
            </a:r>
            <a:r>
              <a:rPr lang="et-EE" sz="3600" dirty="0">
                <a:solidFill>
                  <a:srgbClr val="920000"/>
                </a:solidFill>
                <a:latin typeface="Comic Sans MS" panose="030F0702030302020204" pitchFamily="66" charset="0"/>
              </a:rPr>
              <a:t> Counters</a:t>
            </a:r>
            <a:r>
              <a:rPr lang="en-US" sz="3600" dirty="0">
                <a:solidFill>
                  <a:srgbClr val="920000"/>
                </a:solidFill>
                <a:latin typeface="Comic Sans MS" panose="030F0702030302020204" pitchFamily="66" charset="0"/>
              </a:rPr>
              <a:t>. Shift Registers.</a:t>
            </a:r>
            <a:r>
              <a:rPr lang="et-EE" sz="3600" dirty="0">
                <a:solidFill>
                  <a:srgbClr val="920000"/>
                </a:solidFill>
                <a:latin typeface="Comic Sans MS" panose="030F0702030302020204" pitchFamily="66" charset="0"/>
              </a:rPr>
              <a:t> </a:t>
            </a:r>
            <a:br>
              <a:rPr lang="en-US" sz="4000" dirty="0">
                <a:solidFill>
                  <a:srgbClr val="920000"/>
                </a:solidFill>
                <a:latin typeface="Comic Sans MS" panose="030F0702030302020204" pitchFamily="66" charset="0"/>
              </a:rPr>
            </a:br>
            <a:r>
              <a:rPr lang="en-US" sz="4000" dirty="0">
                <a:solidFill>
                  <a:srgbClr val="920000"/>
                </a:solidFill>
                <a:latin typeface="Comic Sans MS" panose="030F0702030302020204" pitchFamily="66" charset="0"/>
              </a:rPr>
              <a:t>(Lab. 4, 5) </a:t>
            </a:r>
            <a:endParaRPr lang="en-GB" sz="4000" dirty="0">
              <a:solidFill>
                <a:srgbClr val="920000"/>
              </a:solidFill>
              <a:latin typeface="Comic Sans MS" panose="030F0702030302020204" pitchFamily="66" charset="0"/>
            </a:endParaRPr>
          </a:p>
        </p:txBody>
      </p:sp>
      <p:sp>
        <p:nvSpPr>
          <p:cNvPr id="3" name="Subtitle 2"/>
          <p:cNvSpPr>
            <a:spLocks noGrp="1"/>
          </p:cNvSpPr>
          <p:nvPr>
            <p:ph type="subTitle" idx="1"/>
          </p:nvPr>
        </p:nvSpPr>
        <p:spPr>
          <a:xfrm>
            <a:off x="2133600" y="4572000"/>
            <a:ext cx="6400800" cy="1295400"/>
          </a:xfrm>
        </p:spPr>
        <p:txBody>
          <a:bodyPr>
            <a:normAutofit/>
          </a:bodyPr>
          <a:lstStyle/>
          <a:p>
            <a:pPr algn="r"/>
            <a:r>
              <a:rPr lang="en-US" altLang="et-EE">
                <a:solidFill>
                  <a:srgbClr val="003365"/>
                </a:solidFill>
              </a:rPr>
              <a:t>IAX </a:t>
            </a:r>
            <a:r>
              <a:rPr lang="en-US" altLang="et-EE" dirty="0">
                <a:solidFill>
                  <a:srgbClr val="003365"/>
                </a:solidFill>
              </a:rPr>
              <a:t>0600</a:t>
            </a:r>
            <a:br>
              <a:rPr lang="en-US" altLang="et-EE" dirty="0">
                <a:solidFill>
                  <a:srgbClr val="000000"/>
                </a:solidFill>
              </a:rPr>
            </a:br>
            <a:r>
              <a:rPr lang="et-EE" altLang="et-EE" dirty="0">
                <a:solidFill>
                  <a:srgbClr val="003365"/>
                </a:solidFill>
              </a:rPr>
              <a:t>Digital Systems Design</a:t>
            </a:r>
            <a:endParaRPr lang="en-GB" dirty="0">
              <a:solidFill>
                <a:srgbClr val="003365"/>
              </a:solidFill>
            </a:endParaRPr>
          </a:p>
        </p:txBody>
      </p:sp>
      <p:grpSp>
        <p:nvGrpSpPr>
          <p:cNvPr id="4" name="Group 12"/>
          <p:cNvGrpSpPr>
            <a:grpSpLocks/>
          </p:cNvGrpSpPr>
          <p:nvPr/>
        </p:nvGrpSpPr>
        <p:grpSpPr bwMode="auto">
          <a:xfrm>
            <a:off x="5334000" y="6172200"/>
            <a:ext cx="3109913" cy="512763"/>
            <a:chOff x="3744" y="3888"/>
            <a:chExt cx="1627" cy="323"/>
          </a:xfrm>
        </p:grpSpPr>
        <p:pic>
          <p:nvPicPr>
            <p:cNvPr id="5" name="Picture 13" descr="TTU_logo_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888"/>
              <a:ext cx="283"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744" y="3888"/>
              <a:ext cx="129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Alexander Sudnitson</a:t>
              </a:r>
            </a:p>
            <a:p>
              <a:pPr algn="r">
                <a:lnSpc>
                  <a:spcPts val="1000"/>
                </a:lnSpc>
                <a:spcBef>
                  <a:spcPct val="50000"/>
                </a:spcBef>
                <a:buClr>
                  <a:schemeClr val="folHlink"/>
                </a:buClr>
                <a:buSzPct val="60000"/>
                <a:buFont typeface="Wingdings" panose="05000000000000000000" pitchFamily="2" charset="2"/>
                <a:buNone/>
              </a:pPr>
              <a:r>
                <a:rPr lang="en-US" altLang="et-EE" sz="1200" dirty="0">
                  <a:solidFill>
                    <a:srgbClr val="93154B"/>
                  </a:solidFill>
                  <a:latin typeface="Tahoma" panose="020B0604030504040204" pitchFamily="34" charset="0"/>
                </a:rPr>
                <a:t>Tallinn University of Technology</a:t>
              </a:r>
              <a:endParaRPr lang="en-US" altLang="et-EE" sz="2000" i="1" dirty="0">
                <a:solidFill>
                  <a:srgbClr val="387876"/>
                </a:solidFill>
                <a:latin typeface="Tahoma" panose="020B0604030504040204" pitchFamily="34" charset="0"/>
              </a:endParaRP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10</a:t>
            </a:fld>
            <a:endParaRPr lang="en-US" altLang="et-EE" sz="1400" dirty="0"/>
          </a:p>
        </p:txBody>
      </p:sp>
      <p:sp>
        <p:nvSpPr>
          <p:cNvPr id="30723" name="Rectangle 9"/>
          <p:cNvSpPr>
            <a:spLocks noGrp="1" noChangeArrowheads="1"/>
          </p:cNvSpPr>
          <p:nvPr>
            <p:ph type="title"/>
          </p:nvPr>
        </p:nvSpPr>
        <p:spPr>
          <a:xfrm>
            <a:off x="304800" y="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9" name="Rectangle 9"/>
          <p:cNvSpPr txBox="1">
            <a:spLocks noChangeArrowheads="1"/>
          </p:cNvSpPr>
          <p:nvPr/>
        </p:nvSpPr>
        <p:spPr>
          <a:xfrm>
            <a:off x="457200" y="490537"/>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an integer signal</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10" name="TextBox 9"/>
          <p:cNvSpPr txBox="1"/>
          <p:nvPr/>
        </p:nvSpPr>
        <p:spPr>
          <a:xfrm>
            <a:off x="533400" y="2767548"/>
            <a:ext cx="8229600" cy="3785652"/>
          </a:xfrm>
          <a:prstGeom prst="rect">
            <a:avLst/>
          </a:prstGeom>
          <a:noFill/>
        </p:spPr>
        <p:txBody>
          <a:bodyPr wrap="square" rtlCol="0">
            <a:spAutoFit/>
          </a:bodyPr>
          <a:lstStyle/>
          <a:p>
            <a:r>
              <a:rPr lang="en-GB" sz="2400" b="1" dirty="0"/>
              <a:t>library </a:t>
            </a:r>
            <a:r>
              <a:rPr lang="en-GB" sz="2400" dirty="0" err="1"/>
              <a:t>ieee</a:t>
            </a:r>
            <a:r>
              <a:rPr lang="en-GB" sz="2400" dirty="0"/>
              <a:t>;</a:t>
            </a:r>
          </a:p>
          <a:p>
            <a:r>
              <a:rPr lang="en-GB" sz="2400" b="1" dirty="0"/>
              <a:t>use </a:t>
            </a:r>
            <a:r>
              <a:rPr lang="en-GB" sz="2400" dirty="0"/>
              <a:t>ieee.std_logic_1164.</a:t>
            </a:r>
            <a:r>
              <a:rPr lang="en-GB" sz="2400" b="1" dirty="0"/>
              <a:t>all;</a:t>
            </a:r>
          </a:p>
          <a:p>
            <a:r>
              <a:rPr lang="en-GB" sz="2400" b="1" dirty="0">
                <a:solidFill>
                  <a:srgbClr val="A20000"/>
                </a:solidFill>
              </a:rPr>
              <a:t>use </a:t>
            </a:r>
            <a:r>
              <a:rPr lang="en-GB" sz="2400" dirty="0" err="1">
                <a:solidFill>
                  <a:srgbClr val="A20000"/>
                </a:solidFill>
              </a:rPr>
              <a:t>ieee.numeric_std.</a:t>
            </a:r>
            <a:r>
              <a:rPr lang="en-GB" sz="2400" b="1" dirty="0" err="1">
                <a:solidFill>
                  <a:srgbClr val="A20000"/>
                </a:solidFill>
              </a:rPr>
              <a:t>all</a:t>
            </a:r>
            <a:r>
              <a:rPr lang="en-GB" sz="2400" b="1" dirty="0">
                <a:solidFill>
                  <a:srgbClr val="A20000"/>
                </a:solidFill>
              </a:rPr>
              <a:t>;</a:t>
            </a:r>
          </a:p>
          <a:p>
            <a:r>
              <a:rPr lang="en-GB" sz="2400" b="1" dirty="0"/>
              <a:t>entity </a:t>
            </a:r>
            <a:r>
              <a:rPr lang="en-GB" sz="2400" dirty="0"/>
              <a:t>counter_4bit </a:t>
            </a:r>
            <a:r>
              <a:rPr lang="en-GB" sz="2400" b="1" dirty="0"/>
              <a:t>is</a:t>
            </a:r>
          </a:p>
          <a:p>
            <a:r>
              <a:rPr lang="en-GB" sz="2400" b="1" dirty="0"/>
              <a:t>	port </a:t>
            </a:r>
            <a:r>
              <a:rPr lang="en-GB" sz="2400" dirty="0"/>
              <a:t>(</a:t>
            </a:r>
            <a:r>
              <a:rPr lang="en-GB" sz="2400" dirty="0" err="1"/>
              <a:t>clk</a:t>
            </a:r>
            <a:r>
              <a:rPr lang="en-GB" sz="2400" dirty="0"/>
              <a:t>, </a:t>
            </a:r>
            <a:r>
              <a:rPr lang="en-GB" sz="2400" dirty="0" err="1"/>
              <a:t>reset_bar</a:t>
            </a:r>
            <a:r>
              <a:rPr lang="en-GB" sz="2400" dirty="0"/>
              <a:t>: </a:t>
            </a:r>
            <a:r>
              <a:rPr lang="en-GB" sz="2400" b="1" dirty="0"/>
              <a:t>in </a:t>
            </a:r>
            <a:r>
              <a:rPr lang="en-GB" sz="2400" dirty="0" err="1"/>
              <a:t>std_logic</a:t>
            </a:r>
            <a:r>
              <a:rPr lang="en-GB" sz="2400" dirty="0"/>
              <a:t>;</a:t>
            </a:r>
          </a:p>
          <a:p>
            <a:r>
              <a:rPr lang="en-GB" sz="2400" dirty="0"/>
              <a:t>	count: </a:t>
            </a:r>
            <a:r>
              <a:rPr lang="en-GB" sz="2400" b="1" dirty="0"/>
              <a:t>out </a:t>
            </a:r>
            <a:r>
              <a:rPr lang="en-GB" sz="2400" dirty="0" err="1"/>
              <a:t>std_logic_vector</a:t>
            </a:r>
            <a:r>
              <a:rPr lang="en-GB" sz="2400" dirty="0"/>
              <a:t> (3</a:t>
            </a:r>
            <a:r>
              <a:rPr lang="en-GB" sz="2400" b="1" dirty="0"/>
              <a:t> </a:t>
            </a:r>
            <a:r>
              <a:rPr lang="en-GB" sz="2400" b="1" dirty="0" err="1"/>
              <a:t>downto</a:t>
            </a:r>
            <a:r>
              <a:rPr lang="en-GB" sz="2400" b="1" dirty="0"/>
              <a:t> </a:t>
            </a:r>
            <a:r>
              <a:rPr lang="en-GB" sz="2400" dirty="0"/>
              <a:t>0));</a:t>
            </a:r>
          </a:p>
          <a:p>
            <a:r>
              <a:rPr lang="en-GB" sz="2400" b="1" dirty="0"/>
              <a:t>end </a:t>
            </a:r>
            <a:r>
              <a:rPr lang="en-GB" sz="2400" dirty="0"/>
              <a:t>counter_4bit;</a:t>
            </a:r>
          </a:p>
          <a:p>
            <a:r>
              <a:rPr lang="en-GB" sz="2400" b="1" dirty="0"/>
              <a:t>architecture </a:t>
            </a:r>
            <a:r>
              <a:rPr lang="en-GB" sz="2400" dirty="0" err="1"/>
              <a:t>behav_int</a:t>
            </a:r>
            <a:r>
              <a:rPr lang="en-GB" sz="2400" dirty="0"/>
              <a:t> of counter_4bit </a:t>
            </a:r>
            <a:r>
              <a:rPr lang="en-GB" sz="2400" b="1" dirty="0"/>
              <a:t>is</a:t>
            </a:r>
          </a:p>
          <a:p>
            <a:r>
              <a:rPr lang="en-GB" sz="2400" b="1" dirty="0"/>
              <a:t>signal </a:t>
            </a:r>
            <a:r>
              <a:rPr lang="en-GB" sz="2400" dirty="0" err="1"/>
              <a:t>count_int</a:t>
            </a:r>
            <a:r>
              <a:rPr lang="en-GB" sz="2400" dirty="0"/>
              <a:t> :</a:t>
            </a:r>
            <a:r>
              <a:rPr lang="en-GB" sz="2400" b="1" dirty="0"/>
              <a:t> </a:t>
            </a:r>
            <a:r>
              <a:rPr lang="en-GB" sz="2400" dirty="0"/>
              <a:t>integer </a:t>
            </a:r>
            <a:r>
              <a:rPr lang="en-GB" sz="2400" b="1" dirty="0"/>
              <a:t>range </a:t>
            </a:r>
            <a:r>
              <a:rPr lang="en-GB" sz="2400" dirty="0"/>
              <a:t>0</a:t>
            </a:r>
            <a:r>
              <a:rPr lang="en-GB" sz="2400" b="1" dirty="0"/>
              <a:t> to </a:t>
            </a:r>
            <a:r>
              <a:rPr lang="en-GB" sz="2400" dirty="0"/>
              <a:t>15</a:t>
            </a:r>
            <a:r>
              <a:rPr lang="en-GB" sz="2400" b="1" dirty="0"/>
              <a:t>;</a:t>
            </a:r>
          </a:p>
          <a:p>
            <a:r>
              <a:rPr lang="en-GB" sz="2400" b="1" dirty="0"/>
              <a:t>begin</a:t>
            </a:r>
          </a:p>
        </p:txBody>
      </p:sp>
      <p:sp>
        <p:nvSpPr>
          <p:cNvPr id="6" name="Down Arrow 5"/>
          <p:cNvSpPr/>
          <p:nvPr/>
        </p:nvSpPr>
        <p:spPr>
          <a:xfrm>
            <a:off x="3429000" y="63246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28600" y="1111984"/>
            <a:ext cx="8763000" cy="1631216"/>
          </a:xfrm>
          <a:prstGeom prst="rect">
            <a:avLst/>
          </a:prstGeom>
          <a:noFill/>
          <a:ln w="6350">
            <a:solidFill>
              <a:schemeClr val="tx1"/>
            </a:solidFill>
          </a:ln>
        </p:spPr>
        <p:txBody>
          <a:bodyPr wrap="square" rtlCol="0">
            <a:spAutoFit/>
          </a:bodyPr>
          <a:lstStyle/>
          <a:p>
            <a:r>
              <a:rPr lang="en-GB" sz="2000" dirty="0">
                <a:latin typeface="Arial" pitchFamily="34" charset="0"/>
                <a:cs typeface="Arial" pitchFamily="34" charset="0"/>
              </a:rPr>
              <a:t>Signal </a:t>
            </a:r>
            <a:r>
              <a:rPr lang="en-GB" sz="2000" dirty="0" err="1">
                <a:latin typeface="Arial" pitchFamily="34" charset="0"/>
                <a:cs typeface="Arial" pitchFamily="34" charset="0"/>
              </a:rPr>
              <a:t>count_int</a:t>
            </a:r>
            <a:r>
              <a:rPr lang="en-GB" sz="2000" dirty="0">
                <a:latin typeface="Arial" pitchFamily="34" charset="0"/>
                <a:cs typeface="Arial" pitchFamily="34" charset="0"/>
              </a:rPr>
              <a:t> is declared as type integer with a range of 0 to 15. This range is consistent with that of a 4-bit binary counter. Signal </a:t>
            </a:r>
            <a:r>
              <a:rPr lang="en-GB" sz="2000" dirty="0" err="1">
                <a:latin typeface="Arial" pitchFamily="34" charset="0"/>
                <a:cs typeface="Arial" pitchFamily="34" charset="0"/>
              </a:rPr>
              <a:t>count_int</a:t>
            </a:r>
            <a:r>
              <a:rPr lang="en-GB" sz="2000" dirty="0">
                <a:latin typeface="Arial" pitchFamily="34" charset="0"/>
                <a:cs typeface="Arial" pitchFamily="34" charset="0"/>
              </a:rPr>
              <a:t> maintains the counter’s value and is incremented by the process at each triggering clock edge. Use of signal </a:t>
            </a:r>
            <a:r>
              <a:rPr lang="en-GB" sz="2000" dirty="0" err="1">
                <a:latin typeface="Arial" pitchFamily="34" charset="0"/>
                <a:cs typeface="Arial" pitchFamily="34" charset="0"/>
              </a:rPr>
              <a:t>count_int</a:t>
            </a:r>
            <a:r>
              <a:rPr lang="en-GB" sz="2000" dirty="0">
                <a:latin typeface="Arial" pitchFamily="34" charset="0"/>
                <a:cs typeface="Arial" pitchFamily="34" charset="0"/>
              </a:rPr>
              <a:t> is another example of the technique used to read the value assigned to a mode out port.</a:t>
            </a:r>
          </a:p>
        </p:txBody>
      </p:sp>
    </p:spTree>
    <p:extLst>
      <p:ext uri="{BB962C8B-B14F-4D97-AF65-F5344CB8AC3E}">
        <p14:creationId xmlns:p14="http://schemas.microsoft.com/office/powerpoint/2010/main" val="313421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11</a:t>
            </a:fld>
            <a:endParaRPr lang="en-US" altLang="et-EE" sz="1400" dirty="0"/>
          </a:p>
        </p:txBody>
      </p:sp>
      <p:sp>
        <p:nvSpPr>
          <p:cNvPr id="30723" name="Rectangle 9"/>
          <p:cNvSpPr>
            <a:spLocks noGrp="1" noChangeArrowheads="1"/>
          </p:cNvSpPr>
          <p:nvPr>
            <p:ph type="title"/>
          </p:nvPr>
        </p:nvSpPr>
        <p:spPr>
          <a:xfrm>
            <a:off x="304800" y="7620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9" name="Rectangle 9"/>
          <p:cNvSpPr txBox="1">
            <a:spLocks noChangeArrowheads="1"/>
          </p:cNvSpPr>
          <p:nvPr/>
        </p:nvSpPr>
        <p:spPr>
          <a:xfrm>
            <a:off x="457200" y="566737"/>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an integer signal</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10" name="TextBox 9"/>
          <p:cNvSpPr txBox="1"/>
          <p:nvPr/>
        </p:nvSpPr>
        <p:spPr>
          <a:xfrm>
            <a:off x="533400" y="1295400"/>
            <a:ext cx="8229600" cy="5262979"/>
          </a:xfrm>
          <a:prstGeom prst="rect">
            <a:avLst/>
          </a:prstGeom>
          <a:noFill/>
        </p:spPr>
        <p:txBody>
          <a:bodyPr wrap="square" rtlCol="0">
            <a:spAutoFit/>
          </a:bodyPr>
          <a:lstStyle/>
          <a:p>
            <a:r>
              <a:rPr lang="en-GB" sz="2400" dirty="0" err="1"/>
              <a:t>cnt_int</a:t>
            </a:r>
            <a:r>
              <a:rPr lang="en-GB" sz="2400" dirty="0"/>
              <a:t>: </a:t>
            </a:r>
            <a:r>
              <a:rPr lang="en-GB" sz="2400" b="1" dirty="0"/>
              <a:t>process </a:t>
            </a:r>
            <a:r>
              <a:rPr lang="en-GB" sz="2400" dirty="0"/>
              <a:t>(</a:t>
            </a:r>
            <a:r>
              <a:rPr lang="en-GB" sz="2400" dirty="0" err="1"/>
              <a:t>clk</a:t>
            </a:r>
            <a:r>
              <a:rPr lang="en-GB" sz="2400" dirty="0"/>
              <a:t>, </a:t>
            </a:r>
            <a:r>
              <a:rPr lang="en-GB" sz="2400" dirty="0" err="1"/>
              <a:t>reset_bar</a:t>
            </a:r>
            <a:r>
              <a:rPr lang="en-GB" sz="2400" dirty="0"/>
              <a:t>)</a:t>
            </a:r>
          </a:p>
          <a:p>
            <a:r>
              <a:rPr lang="en-GB" sz="2400" b="1" dirty="0"/>
              <a:t>begin</a:t>
            </a:r>
          </a:p>
          <a:p>
            <a:r>
              <a:rPr lang="en-GB" sz="2400" b="1" dirty="0"/>
              <a:t>	if </a:t>
            </a:r>
            <a:r>
              <a:rPr lang="en-GB" sz="2400" dirty="0" err="1"/>
              <a:t>reset_bar</a:t>
            </a:r>
            <a:r>
              <a:rPr lang="en-GB" sz="2400" dirty="0"/>
              <a:t> = '0' </a:t>
            </a:r>
            <a:r>
              <a:rPr lang="en-GB" sz="2400" b="1" dirty="0"/>
              <a:t>then</a:t>
            </a:r>
          </a:p>
          <a:p>
            <a:r>
              <a:rPr lang="en-GB" sz="2400" dirty="0"/>
              <a:t>	</a:t>
            </a:r>
            <a:r>
              <a:rPr lang="en-GB" sz="2400" dirty="0" err="1"/>
              <a:t>count_int</a:t>
            </a:r>
            <a:r>
              <a:rPr lang="en-GB" sz="2400" dirty="0"/>
              <a:t> &lt;= 0;</a:t>
            </a:r>
          </a:p>
          <a:p>
            <a:r>
              <a:rPr lang="en-GB" sz="2400" b="1" dirty="0" err="1"/>
              <a:t>elsif</a:t>
            </a:r>
            <a:r>
              <a:rPr lang="en-GB" sz="2400" b="1" dirty="0"/>
              <a:t> </a:t>
            </a:r>
            <a:r>
              <a:rPr lang="en-GB" sz="2400" dirty="0" err="1"/>
              <a:t>rising_edge</a:t>
            </a:r>
            <a:r>
              <a:rPr lang="en-GB" sz="2400" dirty="0"/>
              <a:t>(</a:t>
            </a:r>
            <a:r>
              <a:rPr lang="en-GB" sz="2400" dirty="0" err="1"/>
              <a:t>clk</a:t>
            </a:r>
            <a:r>
              <a:rPr lang="en-GB" sz="2400" dirty="0"/>
              <a:t>)</a:t>
            </a:r>
            <a:r>
              <a:rPr lang="en-GB" sz="2400" b="1" dirty="0"/>
              <a:t> then</a:t>
            </a:r>
          </a:p>
          <a:p>
            <a:r>
              <a:rPr lang="en-GB" sz="2400" b="1" dirty="0"/>
              <a:t>	if </a:t>
            </a:r>
            <a:r>
              <a:rPr lang="en-GB" sz="2400" dirty="0" err="1"/>
              <a:t>count_int</a:t>
            </a:r>
            <a:r>
              <a:rPr lang="en-GB" sz="2400" dirty="0"/>
              <a:t> = 15 </a:t>
            </a:r>
            <a:r>
              <a:rPr lang="en-GB" sz="2400" b="1" dirty="0"/>
              <a:t>then</a:t>
            </a:r>
          </a:p>
          <a:p>
            <a:r>
              <a:rPr lang="en-GB" sz="2400" dirty="0"/>
              <a:t>	</a:t>
            </a:r>
            <a:r>
              <a:rPr lang="en-GB" sz="2400" dirty="0" err="1"/>
              <a:t>count_int</a:t>
            </a:r>
            <a:r>
              <a:rPr lang="en-GB" sz="2400" dirty="0"/>
              <a:t> &lt;= 0;</a:t>
            </a:r>
          </a:p>
          <a:p>
            <a:r>
              <a:rPr lang="en-GB" sz="2400" b="1" dirty="0"/>
              <a:t>else</a:t>
            </a:r>
          </a:p>
          <a:p>
            <a:r>
              <a:rPr lang="en-GB" sz="2400" dirty="0"/>
              <a:t>      </a:t>
            </a:r>
            <a:r>
              <a:rPr lang="en-GB" sz="2400" dirty="0" err="1"/>
              <a:t>count_int</a:t>
            </a:r>
            <a:r>
              <a:rPr lang="en-GB" sz="2400" dirty="0"/>
              <a:t> &lt;= </a:t>
            </a:r>
            <a:r>
              <a:rPr lang="en-GB" sz="2400" dirty="0" err="1"/>
              <a:t>count_int</a:t>
            </a:r>
            <a:r>
              <a:rPr lang="en-GB" sz="2400" dirty="0"/>
              <a:t> + 1;      --</a:t>
            </a:r>
            <a:r>
              <a:rPr lang="en-GB" sz="2400" i="1" dirty="0"/>
              <a:t>read and increment </a:t>
            </a:r>
            <a:r>
              <a:rPr lang="en-GB" sz="2400" i="1" dirty="0" err="1"/>
              <a:t>count_int</a:t>
            </a:r>
            <a:endParaRPr lang="en-GB" sz="2400" i="1" dirty="0"/>
          </a:p>
          <a:p>
            <a:r>
              <a:rPr lang="en-GB" sz="2400" b="1" i="1" dirty="0"/>
              <a:t>	</a:t>
            </a:r>
            <a:r>
              <a:rPr lang="en-GB" sz="2400" b="1" dirty="0"/>
              <a:t>end if;</a:t>
            </a:r>
          </a:p>
          <a:p>
            <a:r>
              <a:rPr lang="en-GB" sz="2400" b="1" dirty="0"/>
              <a:t>       end if;</a:t>
            </a:r>
          </a:p>
          <a:p>
            <a:r>
              <a:rPr lang="en-GB" sz="2400" b="1" dirty="0"/>
              <a:t>    end process;</a:t>
            </a:r>
          </a:p>
          <a:p>
            <a:r>
              <a:rPr lang="en-GB" sz="2400" dirty="0">
                <a:solidFill>
                  <a:srgbClr val="A20000"/>
                </a:solidFill>
              </a:rPr>
              <a:t>count &lt;= </a:t>
            </a:r>
            <a:r>
              <a:rPr lang="en-GB" sz="2400" dirty="0" err="1">
                <a:solidFill>
                  <a:srgbClr val="A20000"/>
                </a:solidFill>
              </a:rPr>
              <a:t>std_logic_vector</a:t>
            </a:r>
            <a:r>
              <a:rPr lang="en-GB" sz="2400" dirty="0">
                <a:solidFill>
                  <a:srgbClr val="A20000"/>
                </a:solidFill>
              </a:rPr>
              <a:t>(</a:t>
            </a:r>
            <a:r>
              <a:rPr lang="en-GB" sz="2400" dirty="0" err="1">
                <a:solidFill>
                  <a:srgbClr val="A20000"/>
                </a:solidFill>
              </a:rPr>
              <a:t>to_unsigned</a:t>
            </a:r>
            <a:r>
              <a:rPr lang="en-GB" sz="2400" dirty="0">
                <a:solidFill>
                  <a:srgbClr val="A20000"/>
                </a:solidFill>
              </a:rPr>
              <a:t>(count_int,4));</a:t>
            </a:r>
          </a:p>
          <a:p>
            <a:r>
              <a:rPr lang="en-GB" sz="2400" b="1" dirty="0"/>
              <a:t>end </a:t>
            </a:r>
            <a:r>
              <a:rPr lang="en-GB" sz="2400" dirty="0" err="1"/>
              <a:t>behav_int</a:t>
            </a:r>
            <a:r>
              <a:rPr lang="en-GB" sz="2400" dirty="0"/>
              <a:t>;</a:t>
            </a:r>
          </a:p>
        </p:txBody>
      </p:sp>
      <p:sp>
        <p:nvSpPr>
          <p:cNvPr id="6" name="Down Arrow 5"/>
          <p:cNvSpPr/>
          <p:nvPr/>
        </p:nvSpPr>
        <p:spPr>
          <a:xfrm>
            <a:off x="3048000" y="8382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425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12</a:t>
            </a:fld>
            <a:endParaRPr lang="en-US" altLang="et-EE" sz="1400" dirty="0"/>
          </a:p>
        </p:txBody>
      </p:sp>
      <p:sp>
        <p:nvSpPr>
          <p:cNvPr id="30723" name="Rectangle 9"/>
          <p:cNvSpPr>
            <a:spLocks noGrp="1" noChangeArrowheads="1"/>
          </p:cNvSpPr>
          <p:nvPr>
            <p:ph type="title"/>
          </p:nvPr>
        </p:nvSpPr>
        <p:spPr>
          <a:xfrm>
            <a:off x="304800" y="7620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9" name="Rectangle 9"/>
          <p:cNvSpPr txBox="1">
            <a:spLocks noChangeArrowheads="1"/>
          </p:cNvSpPr>
          <p:nvPr/>
        </p:nvSpPr>
        <p:spPr>
          <a:xfrm>
            <a:off x="457200" y="566737"/>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an integer signal</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7" name="TextBox 6"/>
          <p:cNvSpPr txBox="1"/>
          <p:nvPr/>
        </p:nvSpPr>
        <p:spPr>
          <a:xfrm>
            <a:off x="762000" y="1295400"/>
            <a:ext cx="8077200" cy="4832092"/>
          </a:xfrm>
          <a:prstGeom prst="rect">
            <a:avLst/>
          </a:prstGeom>
          <a:noFill/>
        </p:spPr>
        <p:txBody>
          <a:bodyPr wrap="square" rtlCol="0">
            <a:spAutoFit/>
          </a:bodyPr>
          <a:lstStyle/>
          <a:p>
            <a:r>
              <a:rPr lang="en-GB" sz="2200" dirty="0"/>
              <a:t>Signal </a:t>
            </a:r>
            <a:r>
              <a:rPr lang="en-GB" sz="2200" i="1" dirty="0" err="1"/>
              <a:t>count_int</a:t>
            </a:r>
            <a:r>
              <a:rPr lang="en-GB" sz="2200" dirty="0"/>
              <a:t> is needed for two reasons. </a:t>
            </a:r>
            <a:r>
              <a:rPr lang="en-GB" sz="2200" b="1" dirty="0"/>
              <a:t>First</a:t>
            </a:r>
            <a:r>
              <a:rPr lang="en-GB" sz="2200" dirty="0"/>
              <a:t>, we want an integer signal so that we can use the predefined + operator. This integer signal is then converted to a </a:t>
            </a:r>
            <a:r>
              <a:rPr lang="en-GB" sz="2200" dirty="0" err="1"/>
              <a:t>std_logic_vector</a:t>
            </a:r>
            <a:r>
              <a:rPr lang="en-GB" sz="2200" dirty="0"/>
              <a:t> for output. </a:t>
            </a:r>
            <a:r>
              <a:rPr lang="en-GB" sz="2200" b="1" dirty="0"/>
              <a:t>Second</a:t>
            </a:r>
            <a:r>
              <a:rPr lang="en-GB" sz="2200" dirty="0"/>
              <a:t>, in order to increment this signal, we need to be able to read the present value of the counter. We can’t read that value directly from count, because count is a mode out port.</a:t>
            </a:r>
          </a:p>
          <a:p>
            <a:r>
              <a:rPr lang="en-GB" sz="2200" dirty="0"/>
              <a:t>The concurrent assignment statement</a:t>
            </a:r>
          </a:p>
          <a:p>
            <a:r>
              <a:rPr lang="en-GB" sz="2200" b="1" dirty="0"/>
              <a:t>count &lt;= </a:t>
            </a:r>
            <a:r>
              <a:rPr lang="en-GB" sz="2200" b="1" dirty="0" err="1"/>
              <a:t>std_logic_vector</a:t>
            </a:r>
            <a:r>
              <a:rPr lang="en-GB" sz="2200" b="1" dirty="0"/>
              <a:t>(</a:t>
            </a:r>
            <a:r>
              <a:rPr lang="en-GB" sz="2200" b="1" dirty="0" err="1"/>
              <a:t>to_unsigned</a:t>
            </a:r>
            <a:r>
              <a:rPr lang="en-GB" sz="2200" b="1" dirty="0"/>
              <a:t>(count_int,4));</a:t>
            </a:r>
          </a:p>
          <a:p>
            <a:r>
              <a:rPr lang="en-GB" sz="2200" dirty="0"/>
              <a:t>first uses the function </a:t>
            </a:r>
            <a:r>
              <a:rPr lang="en-GB" sz="2200" dirty="0" err="1"/>
              <a:t>to_unsigned</a:t>
            </a:r>
            <a:r>
              <a:rPr lang="en-GB" sz="2200" dirty="0"/>
              <a:t> to convert integer signal </a:t>
            </a:r>
            <a:r>
              <a:rPr lang="en-GB" sz="2200" i="1" dirty="0" err="1"/>
              <a:t>count_int</a:t>
            </a:r>
            <a:r>
              <a:rPr lang="en-GB" sz="2200" i="1" dirty="0"/>
              <a:t> </a:t>
            </a:r>
            <a:r>
              <a:rPr lang="en-GB" sz="2200" dirty="0"/>
              <a:t>into a 4-bit unsigned vector. The value returned by this function is then converted to type </a:t>
            </a:r>
            <a:r>
              <a:rPr lang="en-GB" sz="2200" dirty="0" err="1"/>
              <a:t>std_logic_vector</a:t>
            </a:r>
            <a:r>
              <a:rPr lang="en-GB" sz="2200" dirty="0"/>
              <a:t> and assigned to output count. Since this assignment statement is a </a:t>
            </a:r>
            <a:r>
              <a:rPr lang="en-GB" sz="2200" b="1" dirty="0"/>
              <a:t>concurrent function call</a:t>
            </a:r>
            <a:r>
              <a:rPr lang="en-GB" sz="2200" dirty="0"/>
              <a:t>, it executes anytime there is an event on the parameter </a:t>
            </a:r>
            <a:r>
              <a:rPr lang="en-GB" sz="2200" i="1" dirty="0" err="1"/>
              <a:t>count_int</a:t>
            </a:r>
            <a:r>
              <a:rPr lang="en-GB" sz="2200" dirty="0"/>
              <a:t> of the function </a:t>
            </a:r>
            <a:r>
              <a:rPr lang="en-GB" sz="2200" dirty="0" err="1"/>
              <a:t>to_unsigned</a:t>
            </a:r>
            <a:r>
              <a:rPr lang="en-GB" sz="2200" dirty="0"/>
              <a:t>.</a:t>
            </a:r>
          </a:p>
        </p:txBody>
      </p:sp>
    </p:spTree>
    <p:extLst>
      <p:ext uri="{BB962C8B-B14F-4D97-AF65-F5344CB8AC3E}">
        <p14:creationId xmlns:p14="http://schemas.microsoft.com/office/powerpoint/2010/main" val="347784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13</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a:t>
            </a:r>
          </a:p>
        </p:txBody>
      </p:sp>
      <p:sp>
        <p:nvSpPr>
          <p:cNvPr id="9" name="Rectangle 9"/>
          <p:cNvSpPr txBox="1">
            <a:spLocks noChangeArrowheads="1"/>
          </p:cNvSpPr>
          <p:nvPr/>
        </p:nvSpPr>
        <p:spPr>
          <a:xfrm>
            <a:off x="457200" y="60960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US" altLang="et-EE" sz="2800" u="sng" dirty="0">
                <a:solidFill>
                  <a:srgbClr val="A20000"/>
                </a:solidFill>
                <a:latin typeface="Comic Sans MS" panose="030F0702030302020204" pitchFamily="66" charset="0"/>
                <a:ea typeface="+mj-ea"/>
                <a:cs typeface="+mj-cs"/>
              </a:rPr>
              <a:t>using unsigned signal </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6" name="TextBox 5"/>
          <p:cNvSpPr txBox="1"/>
          <p:nvPr/>
        </p:nvSpPr>
        <p:spPr>
          <a:xfrm>
            <a:off x="152400" y="152400"/>
            <a:ext cx="8001000" cy="5632311"/>
          </a:xfrm>
          <a:prstGeom prst="rect">
            <a:avLst/>
          </a:prstGeom>
          <a:noFill/>
        </p:spPr>
        <p:txBody>
          <a:bodyPr wrap="square" rtlCol="0">
            <a:spAutoFit/>
          </a:bodyPr>
          <a:lstStyle/>
          <a:p>
            <a:r>
              <a:rPr lang="en-GB" sz="2000" b="1" dirty="0"/>
              <a:t>library </a:t>
            </a:r>
            <a:r>
              <a:rPr lang="en-GB" sz="2000" dirty="0" err="1"/>
              <a:t>ieee</a:t>
            </a:r>
            <a:r>
              <a:rPr lang="en-GB" sz="2000" dirty="0"/>
              <a:t>;</a:t>
            </a:r>
          </a:p>
          <a:p>
            <a:r>
              <a:rPr lang="en-GB" sz="2000" dirty="0"/>
              <a:t>use ieee.std_logic_1164.</a:t>
            </a:r>
            <a:r>
              <a:rPr lang="en-GB" sz="2000" b="1" dirty="0"/>
              <a:t>all;</a:t>
            </a:r>
          </a:p>
          <a:p>
            <a:r>
              <a:rPr lang="en-GB" sz="2000" b="1" dirty="0">
                <a:solidFill>
                  <a:srgbClr val="A20000"/>
                </a:solidFill>
              </a:rPr>
              <a:t>use </a:t>
            </a:r>
            <a:r>
              <a:rPr lang="en-GB" sz="2000" dirty="0" err="1">
                <a:solidFill>
                  <a:srgbClr val="A20000"/>
                </a:solidFill>
              </a:rPr>
              <a:t>ieee.numeric_std.</a:t>
            </a:r>
            <a:r>
              <a:rPr lang="en-GB" sz="2000" b="1" dirty="0" err="1">
                <a:solidFill>
                  <a:srgbClr val="A20000"/>
                </a:solidFill>
              </a:rPr>
              <a:t>all</a:t>
            </a:r>
            <a:r>
              <a:rPr lang="en-GB" sz="2000" b="1" dirty="0">
                <a:solidFill>
                  <a:srgbClr val="A20000"/>
                </a:solidFill>
              </a:rPr>
              <a:t>;</a:t>
            </a:r>
          </a:p>
          <a:p>
            <a:r>
              <a:rPr lang="en-GB" sz="2000" b="1" dirty="0"/>
              <a:t>entity </a:t>
            </a:r>
            <a:r>
              <a:rPr lang="en-GB" sz="2000" dirty="0"/>
              <a:t>counter_4bit</a:t>
            </a:r>
            <a:r>
              <a:rPr lang="en-GB" sz="2000" b="1" dirty="0"/>
              <a:t> is</a:t>
            </a:r>
          </a:p>
          <a:p>
            <a:r>
              <a:rPr lang="en-GB" sz="2000" b="1" dirty="0"/>
              <a:t>	port </a:t>
            </a:r>
            <a:r>
              <a:rPr lang="en-GB" sz="2000" dirty="0"/>
              <a:t>(</a:t>
            </a:r>
            <a:r>
              <a:rPr lang="en-GB" sz="2000" dirty="0" err="1"/>
              <a:t>clk</a:t>
            </a:r>
            <a:r>
              <a:rPr lang="en-GB" sz="2000" dirty="0"/>
              <a:t>, </a:t>
            </a:r>
            <a:r>
              <a:rPr lang="en-GB" sz="2000" dirty="0" err="1"/>
              <a:t>reset_bar</a:t>
            </a:r>
            <a:r>
              <a:rPr lang="en-GB" sz="2000" dirty="0"/>
              <a:t>: </a:t>
            </a:r>
            <a:r>
              <a:rPr lang="en-GB" sz="2000" b="1" dirty="0"/>
              <a:t>in </a:t>
            </a:r>
            <a:r>
              <a:rPr lang="en-GB" sz="2000" dirty="0" err="1"/>
              <a:t>std_logic</a:t>
            </a:r>
            <a:r>
              <a:rPr lang="en-GB" sz="2000" dirty="0"/>
              <a:t>;</a:t>
            </a:r>
          </a:p>
          <a:p>
            <a:r>
              <a:rPr lang="en-GB" sz="2000" dirty="0"/>
              <a:t>	count: </a:t>
            </a:r>
            <a:r>
              <a:rPr lang="en-GB" sz="2000" b="1" dirty="0"/>
              <a:t>out </a:t>
            </a:r>
            <a:r>
              <a:rPr lang="en-GB" sz="2000" dirty="0" err="1"/>
              <a:t>std_logic_vector</a:t>
            </a:r>
            <a:r>
              <a:rPr lang="en-GB" sz="2000" dirty="0"/>
              <a:t> (3</a:t>
            </a:r>
            <a:r>
              <a:rPr lang="en-GB" sz="2000" b="1" dirty="0"/>
              <a:t> </a:t>
            </a:r>
            <a:r>
              <a:rPr lang="en-GB" sz="2000" b="1" dirty="0" err="1"/>
              <a:t>downto</a:t>
            </a:r>
            <a:r>
              <a:rPr lang="en-GB" sz="2000" b="1" dirty="0"/>
              <a:t> </a:t>
            </a:r>
            <a:r>
              <a:rPr lang="en-GB" sz="2000" dirty="0"/>
              <a:t>0));</a:t>
            </a:r>
          </a:p>
          <a:p>
            <a:r>
              <a:rPr lang="en-GB" sz="2000" b="1" dirty="0"/>
              <a:t>end </a:t>
            </a:r>
            <a:r>
              <a:rPr lang="en-GB" sz="2000" dirty="0"/>
              <a:t>counter_4bit;</a:t>
            </a:r>
          </a:p>
          <a:p>
            <a:r>
              <a:rPr lang="en-GB" sz="2000" b="1" dirty="0"/>
              <a:t>architecture </a:t>
            </a:r>
            <a:r>
              <a:rPr lang="en-GB" sz="2000" dirty="0" err="1"/>
              <a:t>behav_us</a:t>
            </a:r>
            <a:r>
              <a:rPr lang="en-GB" sz="2000" b="1" dirty="0"/>
              <a:t> of </a:t>
            </a:r>
            <a:r>
              <a:rPr lang="en-GB" sz="2000" dirty="0"/>
              <a:t>counter_4bit</a:t>
            </a:r>
            <a:r>
              <a:rPr lang="en-GB" sz="2000" b="1" dirty="0"/>
              <a:t> is</a:t>
            </a:r>
          </a:p>
          <a:p>
            <a:r>
              <a:rPr lang="en-GB" sz="2000" b="1" dirty="0"/>
              <a:t>	signal </a:t>
            </a:r>
            <a:r>
              <a:rPr lang="en-GB" sz="2000" dirty="0" err="1"/>
              <a:t>count_us</a:t>
            </a:r>
            <a:r>
              <a:rPr lang="en-GB" sz="2000" dirty="0"/>
              <a:t> : unsigned(3</a:t>
            </a:r>
            <a:r>
              <a:rPr lang="en-GB" sz="2000" b="1" dirty="0"/>
              <a:t> </a:t>
            </a:r>
            <a:r>
              <a:rPr lang="en-GB" sz="2000" b="1" dirty="0" err="1"/>
              <a:t>downto</a:t>
            </a:r>
            <a:r>
              <a:rPr lang="en-GB" sz="2000" b="1" dirty="0"/>
              <a:t> </a:t>
            </a:r>
            <a:r>
              <a:rPr lang="en-GB" sz="2000" dirty="0"/>
              <a:t>0);</a:t>
            </a:r>
          </a:p>
          <a:p>
            <a:r>
              <a:rPr lang="en-GB" sz="2000" b="1" dirty="0"/>
              <a:t>begin</a:t>
            </a:r>
          </a:p>
          <a:p>
            <a:r>
              <a:rPr lang="en-GB" sz="2000" dirty="0"/>
              <a:t>	</a:t>
            </a:r>
            <a:r>
              <a:rPr lang="en-GB" sz="2000" dirty="0" err="1"/>
              <a:t>cnt_us</a:t>
            </a:r>
            <a:r>
              <a:rPr lang="en-GB" sz="2000" dirty="0"/>
              <a:t>: </a:t>
            </a:r>
            <a:r>
              <a:rPr lang="en-GB" sz="2000" b="1" dirty="0"/>
              <a:t>process </a:t>
            </a:r>
            <a:r>
              <a:rPr lang="en-GB" sz="2000" dirty="0"/>
              <a:t>(</a:t>
            </a:r>
            <a:r>
              <a:rPr lang="en-GB" sz="2000" dirty="0" err="1"/>
              <a:t>clk</a:t>
            </a:r>
            <a:r>
              <a:rPr lang="en-GB" sz="2000" dirty="0"/>
              <a:t>, </a:t>
            </a:r>
            <a:r>
              <a:rPr lang="en-GB" sz="2000" dirty="0" err="1"/>
              <a:t>reset_bar</a:t>
            </a:r>
            <a:r>
              <a:rPr lang="en-GB" sz="2000" dirty="0"/>
              <a:t>)</a:t>
            </a:r>
          </a:p>
          <a:p>
            <a:r>
              <a:rPr lang="en-GB" sz="2000" b="1" dirty="0"/>
              <a:t>	begin</a:t>
            </a:r>
          </a:p>
          <a:p>
            <a:r>
              <a:rPr lang="en-GB" sz="2000" b="1" dirty="0"/>
              <a:t>	    if </a:t>
            </a:r>
            <a:r>
              <a:rPr lang="en-GB" sz="2000" dirty="0" err="1"/>
              <a:t>reset_bar</a:t>
            </a:r>
            <a:r>
              <a:rPr lang="en-GB" sz="2000" dirty="0"/>
              <a:t> = '0' </a:t>
            </a:r>
            <a:r>
              <a:rPr lang="en-GB" sz="2000" b="1" dirty="0"/>
              <a:t>then </a:t>
            </a:r>
            <a:r>
              <a:rPr lang="en-GB" sz="2000" dirty="0" err="1"/>
              <a:t>count_us</a:t>
            </a:r>
            <a:r>
              <a:rPr lang="en-GB" sz="2000" dirty="0"/>
              <a:t> &lt;= "0000";</a:t>
            </a:r>
          </a:p>
          <a:p>
            <a:r>
              <a:rPr lang="en-GB" sz="2000" b="1" dirty="0"/>
              <a:t>	    </a:t>
            </a:r>
            <a:r>
              <a:rPr lang="en-GB" sz="2000" b="1" dirty="0" err="1"/>
              <a:t>elsif</a:t>
            </a:r>
            <a:r>
              <a:rPr lang="en-GB" sz="2000" b="1" dirty="0"/>
              <a:t> </a:t>
            </a:r>
            <a:r>
              <a:rPr lang="en-GB" sz="2000" dirty="0" err="1"/>
              <a:t>rising_edge</a:t>
            </a:r>
            <a:r>
              <a:rPr lang="en-GB" sz="2000" dirty="0"/>
              <a:t>(</a:t>
            </a:r>
            <a:r>
              <a:rPr lang="en-GB" sz="2000" dirty="0" err="1"/>
              <a:t>clk</a:t>
            </a:r>
            <a:r>
              <a:rPr lang="en-GB" sz="2000" dirty="0"/>
              <a:t>)</a:t>
            </a:r>
            <a:r>
              <a:rPr lang="en-GB" sz="2000" b="1" dirty="0"/>
              <a:t> then </a:t>
            </a:r>
            <a:r>
              <a:rPr lang="en-GB" sz="2000" dirty="0" err="1"/>
              <a:t>count_us</a:t>
            </a:r>
            <a:r>
              <a:rPr lang="en-GB" sz="2000" dirty="0"/>
              <a:t> &lt;= </a:t>
            </a:r>
            <a:r>
              <a:rPr lang="en-GB" sz="2000" dirty="0" err="1"/>
              <a:t>count_us</a:t>
            </a:r>
            <a:r>
              <a:rPr lang="en-GB" sz="2000" dirty="0"/>
              <a:t> + 1;</a:t>
            </a:r>
          </a:p>
          <a:p>
            <a:r>
              <a:rPr lang="en-GB" sz="2000" b="1" dirty="0"/>
              <a:t>	    end if;</a:t>
            </a:r>
          </a:p>
          <a:p>
            <a:r>
              <a:rPr lang="en-GB" sz="2000" b="1" dirty="0"/>
              <a:t>	end process;</a:t>
            </a:r>
          </a:p>
          <a:p>
            <a:r>
              <a:rPr lang="en-GB" sz="2000" dirty="0"/>
              <a:t>	</a:t>
            </a:r>
            <a:r>
              <a:rPr lang="en-GB" sz="2000" dirty="0">
                <a:solidFill>
                  <a:srgbClr val="A20000"/>
                </a:solidFill>
              </a:rPr>
              <a:t>count &lt;= </a:t>
            </a:r>
            <a:r>
              <a:rPr lang="en-GB" sz="2000" dirty="0" err="1">
                <a:solidFill>
                  <a:srgbClr val="A20000"/>
                </a:solidFill>
              </a:rPr>
              <a:t>std_logic_vector</a:t>
            </a:r>
            <a:r>
              <a:rPr lang="en-GB" sz="2000" dirty="0">
                <a:solidFill>
                  <a:srgbClr val="A20000"/>
                </a:solidFill>
              </a:rPr>
              <a:t>(</a:t>
            </a:r>
            <a:r>
              <a:rPr lang="en-GB" sz="2000" dirty="0" err="1">
                <a:solidFill>
                  <a:srgbClr val="A20000"/>
                </a:solidFill>
              </a:rPr>
              <a:t>count_us</a:t>
            </a:r>
            <a:r>
              <a:rPr lang="en-GB" sz="2000" dirty="0">
                <a:solidFill>
                  <a:srgbClr val="A20000"/>
                </a:solidFill>
              </a:rPr>
              <a:t>);</a:t>
            </a:r>
          </a:p>
          <a:p>
            <a:r>
              <a:rPr lang="en-GB" sz="2000" b="1" dirty="0"/>
              <a:t>end </a:t>
            </a:r>
            <a:r>
              <a:rPr lang="en-GB" sz="2000" dirty="0" err="1"/>
              <a:t>behav_us</a:t>
            </a:r>
            <a:r>
              <a:rPr lang="en-GB" sz="2000" dirty="0"/>
              <a:t>;</a:t>
            </a:r>
            <a:endParaRPr lang="en-GB" sz="2000" dirty="0">
              <a:latin typeface="Arial" pitchFamily="34" charset="0"/>
              <a:cs typeface="Arial" pitchFamily="34" charset="0"/>
            </a:endParaRPr>
          </a:p>
        </p:txBody>
      </p:sp>
      <p:sp>
        <p:nvSpPr>
          <p:cNvPr id="7" name="TextBox 6"/>
          <p:cNvSpPr txBox="1"/>
          <p:nvPr/>
        </p:nvSpPr>
        <p:spPr>
          <a:xfrm>
            <a:off x="2057400" y="5486400"/>
            <a:ext cx="6858000" cy="1200329"/>
          </a:xfrm>
          <a:prstGeom prst="rect">
            <a:avLst/>
          </a:prstGeom>
          <a:noFill/>
          <a:ln w="12700">
            <a:solidFill>
              <a:schemeClr val="tx1"/>
            </a:solidFill>
          </a:ln>
        </p:spPr>
        <p:txBody>
          <a:bodyPr wrap="square" rtlCol="0">
            <a:spAutoFit/>
          </a:bodyPr>
          <a:lstStyle/>
          <a:p>
            <a:r>
              <a:rPr lang="en-GB" dirty="0"/>
              <a:t>An advantage of using an unsigned type in a binary counter is that we do not have to check whether the count is at its maximum value to force it to 0 on the next count. An unsigned vector naturally rolls over to 0 on the next count after it has reached all 1s or (2</a:t>
            </a:r>
            <a:r>
              <a:rPr lang="en-GB" sz="2400" i="1" baseline="30000" dirty="0"/>
              <a:t>n</a:t>
            </a:r>
            <a:r>
              <a:rPr lang="en-GB" i="1" dirty="0"/>
              <a:t> – 1).</a:t>
            </a:r>
            <a:endParaRPr lang="en-GB" dirty="0"/>
          </a:p>
        </p:txBody>
      </p:sp>
    </p:spTree>
    <p:extLst>
      <p:ext uri="{BB962C8B-B14F-4D97-AF65-F5344CB8AC3E}">
        <p14:creationId xmlns:p14="http://schemas.microsoft.com/office/powerpoint/2010/main" val="13930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AAD7FF56-BD41-4B3A-93A7-F8700267A014}" type="slidenum">
              <a:rPr lang="en-US" altLang="et-EE" smtClean="0"/>
              <a:pPr/>
              <a:t>14</a:t>
            </a:fld>
            <a:endParaRPr lang="en-US" altLang="et-EE"/>
          </a:p>
        </p:txBody>
      </p:sp>
      <p:sp>
        <p:nvSpPr>
          <p:cNvPr id="44035" name="Rectangle 2"/>
          <p:cNvSpPr>
            <a:spLocks noGrp="1" noChangeArrowheads="1"/>
          </p:cNvSpPr>
          <p:nvPr>
            <p:ph type="title"/>
          </p:nvPr>
        </p:nvSpPr>
        <p:spPr>
          <a:xfrm>
            <a:off x="328613" y="119063"/>
            <a:ext cx="8505825" cy="641350"/>
          </a:xfrm>
        </p:spPr>
        <p:txBody>
          <a:bodyPr>
            <a:normAutofit/>
          </a:bodyPr>
          <a:lstStyle/>
          <a:p>
            <a:pPr algn="r"/>
            <a:r>
              <a:rPr lang="en-US" altLang="et-EE" sz="3200" u="sng" dirty="0">
                <a:solidFill>
                  <a:srgbClr val="A20000"/>
                </a:solidFill>
                <a:latin typeface="Comic Sans MS" panose="030F0702030302020204" pitchFamily="66" charset="0"/>
              </a:rPr>
              <a:t>100MHz to 1MHz Clock Divider </a:t>
            </a:r>
          </a:p>
        </p:txBody>
      </p:sp>
      <p:sp>
        <p:nvSpPr>
          <p:cNvPr id="10" name="TextBox 5"/>
          <p:cNvSpPr txBox="1">
            <a:spLocks noChangeArrowheads="1"/>
          </p:cNvSpPr>
          <p:nvPr/>
        </p:nvSpPr>
        <p:spPr bwMode="auto">
          <a:xfrm>
            <a:off x="203200" y="990600"/>
            <a:ext cx="8699500" cy="5632311"/>
          </a:xfrm>
          <a:prstGeom prst="rect">
            <a:avLst/>
          </a:prstGeom>
          <a:noFill/>
          <a:ln w="9525">
            <a:noFill/>
            <a:miter lim="800000"/>
            <a:headEnd/>
            <a:tailEnd/>
          </a:ln>
        </p:spPr>
        <p:txBody>
          <a:bodyPr>
            <a:spAutoFit/>
          </a:bodyPr>
          <a:lstStyle/>
          <a:p>
            <a:r>
              <a:rPr lang="en-US" altLang="et-EE" sz="2400" b="1" dirty="0">
                <a:latin typeface="Arial" pitchFamily="34" charset="0"/>
                <a:cs typeface="Arial" pitchFamily="34" charset="0"/>
              </a:rPr>
              <a:t>signal</a:t>
            </a:r>
            <a:r>
              <a:rPr lang="en-US" altLang="et-EE" sz="2400" dirty="0">
                <a:latin typeface="Arial" pitchFamily="34" charset="0"/>
                <a:cs typeface="Arial" pitchFamily="34" charset="0"/>
              </a:rPr>
              <a:t> clock_1MHz: </a:t>
            </a:r>
            <a:r>
              <a:rPr lang="en-US" altLang="et-EE" sz="2400" b="1" dirty="0" err="1">
                <a:latin typeface="Arial" pitchFamily="34" charset="0"/>
                <a:cs typeface="Arial" pitchFamily="34" charset="0"/>
              </a:rPr>
              <a:t>std_logic</a:t>
            </a:r>
            <a:r>
              <a:rPr lang="en-US" altLang="et-EE" sz="2400" dirty="0">
                <a:latin typeface="Arial" pitchFamily="34" charset="0"/>
                <a:cs typeface="Arial" pitchFamily="34" charset="0"/>
              </a:rPr>
              <a:t>; </a:t>
            </a:r>
          </a:p>
          <a:p>
            <a:r>
              <a:rPr lang="en-US" altLang="et-EE" sz="2400" b="1" dirty="0">
                <a:latin typeface="Arial" pitchFamily="34" charset="0"/>
                <a:cs typeface="Arial" pitchFamily="34" charset="0"/>
              </a:rPr>
              <a:t>signal </a:t>
            </a:r>
            <a:r>
              <a:rPr lang="en-US" altLang="et-EE" sz="2400" dirty="0">
                <a:latin typeface="Arial" pitchFamily="34" charset="0"/>
                <a:cs typeface="Arial" pitchFamily="34" charset="0"/>
              </a:rPr>
              <a:t>counter: </a:t>
            </a:r>
            <a:r>
              <a:rPr lang="en-US" altLang="et-EE" sz="2400" b="1" dirty="0">
                <a:latin typeface="Arial" pitchFamily="34" charset="0"/>
                <a:cs typeface="Arial" pitchFamily="34" charset="0"/>
              </a:rPr>
              <a:t>integer range </a:t>
            </a:r>
            <a:r>
              <a:rPr lang="en-US" altLang="et-EE" sz="2400" dirty="0">
                <a:latin typeface="Arial" pitchFamily="34" charset="0"/>
                <a:cs typeface="Arial" pitchFamily="34" charset="0"/>
              </a:rPr>
              <a:t>0 </a:t>
            </a:r>
            <a:r>
              <a:rPr lang="en-US" altLang="et-EE" sz="2400" b="1" dirty="0">
                <a:latin typeface="Arial" pitchFamily="34" charset="0"/>
                <a:cs typeface="Arial" pitchFamily="34" charset="0"/>
              </a:rPr>
              <a:t>to</a:t>
            </a:r>
            <a:r>
              <a:rPr lang="en-US" altLang="et-EE" sz="2400" dirty="0">
                <a:latin typeface="Arial" pitchFamily="34" charset="0"/>
                <a:cs typeface="Arial" pitchFamily="34" charset="0"/>
              </a:rPr>
              <a:t> 99; </a:t>
            </a:r>
          </a:p>
          <a:p>
            <a:r>
              <a:rPr lang="en-US" altLang="et-EE" sz="2400" b="1" dirty="0">
                <a:latin typeface="Arial" pitchFamily="34" charset="0"/>
                <a:cs typeface="Arial" pitchFamily="34" charset="0"/>
              </a:rPr>
              <a:t>begin </a:t>
            </a:r>
          </a:p>
          <a:p>
            <a:r>
              <a:rPr lang="en-US" altLang="et-EE" sz="2400" b="1" dirty="0">
                <a:latin typeface="Arial" pitchFamily="34" charset="0"/>
                <a:cs typeface="Arial" pitchFamily="34" charset="0"/>
              </a:rPr>
              <a:t>process</a:t>
            </a:r>
            <a:r>
              <a:rPr lang="en-US" altLang="et-EE" sz="2400" dirty="0">
                <a:latin typeface="Arial" pitchFamily="34" charset="0"/>
                <a:cs typeface="Arial" pitchFamily="34" charset="0"/>
              </a:rPr>
              <a:t> (clock_100MHz) </a:t>
            </a:r>
          </a:p>
          <a:p>
            <a:r>
              <a:rPr lang="en-US" altLang="et-EE" sz="2400" b="1" dirty="0">
                <a:latin typeface="Arial" pitchFamily="34" charset="0"/>
                <a:cs typeface="Arial" pitchFamily="34" charset="0"/>
              </a:rPr>
              <a:t>begin  </a:t>
            </a:r>
          </a:p>
          <a:p>
            <a:r>
              <a:rPr lang="en-US" altLang="et-EE" sz="2400" dirty="0">
                <a:latin typeface="Arial" pitchFamily="34" charset="0"/>
                <a:cs typeface="Arial" pitchFamily="34" charset="0"/>
              </a:rPr>
              <a:t>	</a:t>
            </a:r>
            <a:r>
              <a:rPr lang="en-US" altLang="et-EE" sz="2400" b="1" dirty="0">
                <a:latin typeface="Arial" pitchFamily="34" charset="0"/>
                <a:cs typeface="Arial" pitchFamily="34" charset="0"/>
              </a:rPr>
              <a:t>if </a:t>
            </a:r>
            <a:r>
              <a:rPr lang="en-US" altLang="et-EE" sz="2400" dirty="0">
                <a:latin typeface="Arial" pitchFamily="34" charset="0"/>
                <a:cs typeface="Arial" pitchFamily="34" charset="0"/>
              </a:rPr>
              <a:t>clock_100MHz'event </a:t>
            </a:r>
            <a:r>
              <a:rPr lang="en-US" altLang="et-EE" sz="2400" b="1" dirty="0">
                <a:latin typeface="Arial" pitchFamily="34" charset="0"/>
                <a:cs typeface="Arial" pitchFamily="34" charset="0"/>
              </a:rPr>
              <a:t>and</a:t>
            </a:r>
            <a:r>
              <a:rPr lang="en-US" altLang="et-EE" sz="2400" dirty="0">
                <a:latin typeface="Arial" pitchFamily="34" charset="0"/>
                <a:cs typeface="Arial" pitchFamily="34" charset="0"/>
              </a:rPr>
              <a:t> clock_100MHz = ‘1’  </a:t>
            </a:r>
            <a:r>
              <a:rPr lang="en-US" altLang="et-EE" sz="2400" b="1" dirty="0">
                <a:latin typeface="Arial" pitchFamily="34" charset="0"/>
                <a:cs typeface="Arial" pitchFamily="34" charset="0"/>
              </a:rPr>
              <a:t>then</a:t>
            </a:r>
          </a:p>
          <a:p>
            <a:pPr lvl="2"/>
            <a:r>
              <a:rPr lang="en-US" altLang="et-EE" sz="2400" b="1" dirty="0">
                <a:latin typeface="Arial" pitchFamily="34" charset="0"/>
                <a:cs typeface="Arial" pitchFamily="34" charset="0"/>
              </a:rPr>
              <a:t>   if </a:t>
            </a:r>
            <a:r>
              <a:rPr lang="en-US" altLang="et-EE" sz="2400" dirty="0">
                <a:latin typeface="Arial" pitchFamily="34" charset="0"/>
                <a:cs typeface="Arial" pitchFamily="34" charset="0"/>
              </a:rPr>
              <a:t>counter &lt; 99 </a:t>
            </a:r>
            <a:r>
              <a:rPr lang="en-US" altLang="et-EE" sz="2400" b="1" dirty="0">
                <a:latin typeface="Arial" pitchFamily="34" charset="0"/>
                <a:cs typeface="Arial" pitchFamily="34" charset="0"/>
              </a:rPr>
              <a:t>then   </a:t>
            </a:r>
            <a:r>
              <a:rPr lang="en-US" altLang="et-EE" sz="2400" dirty="0">
                <a:latin typeface="Arial" pitchFamily="34" charset="0"/>
                <a:cs typeface="Arial" pitchFamily="34" charset="0"/>
              </a:rPr>
              <a:t>   </a:t>
            </a:r>
          </a:p>
          <a:p>
            <a:r>
              <a:rPr lang="en-US" altLang="et-EE" sz="2400" dirty="0">
                <a:latin typeface="Arial" pitchFamily="34" charset="0"/>
                <a:cs typeface="Arial" pitchFamily="34" charset="0"/>
              </a:rPr>
              <a:t>		counter  &lt;= counter + 1;     </a:t>
            </a:r>
          </a:p>
          <a:p>
            <a:r>
              <a:rPr lang="en-US" altLang="et-EE" sz="2400" dirty="0">
                <a:latin typeface="Arial" pitchFamily="34" charset="0"/>
                <a:cs typeface="Arial" pitchFamily="34" charset="0"/>
              </a:rPr>
              <a:t> 		clock_1MHz &lt;= ’0’;  </a:t>
            </a:r>
          </a:p>
          <a:p>
            <a:r>
              <a:rPr lang="en-US" altLang="et-EE" sz="2400" dirty="0">
                <a:latin typeface="Arial" pitchFamily="34" charset="0"/>
                <a:cs typeface="Arial" pitchFamily="34" charset="0"/>
              </a:rPr>
              <a:t>	   </a:t>
            </a:r>
            <a:r>
              <a:rPr lang="en-US" altLang="et-EE" sz="2400" b="1" dirty="0">
                <a:latin typeface="Arial" pitchFamily="34" charset="0"/>
                <a:cs typeface="Arial" pitchFamily="34" charset="0"/>
              </a:rPr>
              <a:t>else </a:t>
            </a:r>
            <a:r>
              <a:rPr lang="en-US" altLang="et-EE" sz="2400" dirty="0">
                <a:latin typeface="Arial" pitchFamily="34" charset="0"/>
                <a:cs typeface="Arial" pitchFamily="34" charset="0"/>
              </a:rPr>
              <a:t>     </a:t>
            </a:r>
          </a:p>
          <a:p>
            <a:r>
              <a:rPr lang="en-US" altLang="et-EE" sz="2400" dirty="0">
                <a:latin typeface="Arial" pitchFamily="34" charset="0"/>
                <a:cs typeface="Arial" pitchFamily="34" charset="0"/>
              </a:rPr>
              <a:t>	      counter &lt;= 0;     </a:t>
            </a:r>
          </a:p>
          <a:p>
            <a:r>
              <a:rPr lang="en-US" altLang="et-EE" sz="2400" dirty="0">
                <a:latin typeface="Arial" pitchFamily="34" charset="0"/>
                <a:cs typeface="Arial" pitchFamily="34" charset="0"/>
              </a:rPr>
              <a:t> 	      clock_1MHz &lt;= ’1’;  </a:t>
            </a:r>
          </a:p>
          <a:p>
            <a:r>
              <a:rPr lang="en-US" altLang="et-EE" sz="2400" b="1" dirty="0">
                <a:latin typeface="Arial" pitchFamily="34" charset="0"/>
                <a:cs typeface="Arial" pitchFamily="34" charset="0"/>
              </a:rPr>
              <a:t>	  end if</a:t>
            </a:r>
            <a:r>
              <a:rPr lang="en-US" altLang="et-EE" sz="2400" dirty="0">
                <a:latin typeface="Arial" pitchFamily="34" charset="0"/>
                <a:cs typeface="Arial" pitchFamily="34" charset="0"/>
              </a:rPr>
              <a:t>;  </a:t>
            </a:r>
          </a:p>
          <a:p>
            <a:r>
              <a:rPr lang="en-US" altLang="et-EE" sz="2400" b="1" dirty="0">
                <a:latin typeface="Arial" pitchFamily="34" charset="0"/>
                <a:cs typeface="Arial" pitchFamily="34" charset="0"/>
              </a:rPr>
              <a:t>	end if</a:t>
            </a:r>
            <a:r>
              <a:rPr lang="en-US" altLang="et-EE" sz="2400" dirty="0">
                <a:latin typeface="Arial" pitchFamily="34" charset="0"/>
                <a:cs typeface="Arial" pitchFamily="34" charset="0"/>
              </a:rPr>
              <a:t>; </a:t>
            </a:r>
          </a:p>
          <a:p>
            <a:r>
              <a:rPr lang="en-US" altLang="et-EE" sz="2400" b="1" dirty="0">
                <a:latin typeface="Arial" pitchFamily="34" charset="0"/>
                <a:cs typeface="Arial" pitchFamily="34" charset="0"/>
              </a:rPr>
              <a:t>end process</a:t>
            </a:r>
            <a:r>
              <a:rPr lang="en-US" altLang="et-EE" sz="2400" dirty="0">
                <a:latin typeface="Arial" pitchFamily="34" charset="0"/>
                <a:cs typeface="Arial" pitchFamily="34" charset="0"/>
              </a:rPr>
              <a:t>; </a:t>
            </a:r>
            <a:endParaRPr lang="en-GB" altLang="et-EE" sz="2400" dirty="0">
              <a:latin typeface="Arial" pitchFamily="34" charset="0"/>
              <a:cs typeface="Arial" pitchFamily="34" charset="0"/>
            </a:endParaRPr>
          </a:p>
        </p:txBody>
      </p:sp>
    </p:spTree>
    <p:extLst>
      <p:ext uri="{BB962C8B-B14F-4D97-AF65-F5344CB8AC3E}">
        <p14:creationId xmlns:p14="http://schemas.microsoft.com/office/powerpoint/2010/main" val="228749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15</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More about ports (port mode IN)</a:t>
            </a:r>
          </a:p>
        </p:txBody>
      </p:sp>
      <p:sp>
        <p:nvSpPr>
          <p:cNvPr id="6" name="TextBox 5"/>
          <p:cNvSpPr txBox="1"/>
          <p:nvPr/>
        </p:nvSpPr>
        <p:spPr>
          <a:xfrm>
            <a:off x="533400" y="1128117"/>
            <a:ext cx="7924800" cy="1538883"/>
          </a:xfrm>
          <a:prstGeom prst="rect">
            <a:avLst/>
          </a:prstGeom>
          <a:noFill/>
        </p:spPr>
        <p:txBody>
          <a:bodyPr wrap="square" rtlCol="0">
            <a:spAutoFit/>
          </a:bodyPr>
          <a:lstStyle/>
          <a:p>
            <a:pPr marL="0" lvl="1"/>
            <a:r>
              <a:rPr kumimoji="1" lang="en-US" sz="2400" dirty="0">
                <a:latin typeface="Arial" pitchFamily="34" charset="0"/>
              </a:rPr>
              <a:t>Data comes in this port and can only be read within the entity. It can appear </a:t>
            </a:r>
            <a:r>
              <a:rPr kumimoji="1" lang="en-US" sz="2400" b="1" dirty="0">
                <a:latin typeface="Arial" pitchFamily="34" charset="0"/>
              </a:rPr>
              <a:t>only on the right side</a:t>
            </a:r>
            <a:r>
              <a:rPr kumimoji="1" lang="en-US" sz="2400" dirty="0">
                <a:latin typeface="Arial" pitchFamily="34" charset="0"/>
              </a:rPr>
              <a:t> of a signal or variable assignment.</a:t>
            </a:r>
          </a:p>
          <a:p>
            <a:endParaRPr lang="en-GB" sz="2200" dirty="0">
              <a:latin typeface="Arial" pitchFamily="34" charset="0"/>
              <a:cs typeface="Arial" pitchFamily="34" charset="0"/>
            </a:endParaRPr>
          </a:p>
        </p:txBody>
      </p:sp>
      <p:grpSp>
        <p:nvGrpSpPr>
          <p:cNvPr id="7" name="Group 23"/>
          <p:cNvGrpSpPr>
            <a:grpSpLocks/>
          </p:cNvGrpSpPr>
          <p:nvPr/>
        </p:nvGrpSpPr>
        <p:grpSpPr bwMode="auto">
          <a:xfrm>
            <a:off x="2057400" y="2933700"/>
            <a:ext cx="4724400" cy="3162300"/>
            <a:chOff x="960" y="1848"/>
            <a:chExt cx="3199" cy="2060"/>
          </a:xfrm>
        </p:grpSpPr>
        <p:sp>
          <p:nvSpPr>
            <p:cNvPr id="9" name="Rectangle 2"/>
            <p:cNvSpPr>
              <a:spLocks noChangeArrowheads="1"/>
            </p:cNvSpPr>
            <p:nvPr/>
          </p:nvSpPr>
          <p:spPr bwMode="auto">
            <a:xfrm>
              <a:off x="2112" y="2844"/>
              <a:ext cx="816" cy="768"/>
            </a:xfrm>
            <a:prstGeom prst="rect">
              <a:avLst/>
            </a:prstGeom>
            <a:noFill/>
            <a:ln w="9525">
              <a:noFill/>
              <a:miter lim="800000"/>
              <a:headEnd/>
              <a:tailEnd/>
            </a:ln>
          </p:spPr>
          <p:txBody>
            <a:bodyPr wrap="none" anchor="ctr"/>
            <a:lstStyle/>
            <a:p>
              <a:pPr algn="ctr">
                <a:spcBef>
                  <a:spcPct val="50000"/>
                </a:spcBef>
              </a:pPr>
              <a:endParaRPr lang="et-EE" sz="1800">
                <a:latin typeface="Arial Narrow" pitchFamily="34" charset="0"/>
              </a:endParaRPr>
            </a:p>
          </p:txBody>
        </p:sp>
        <p:sp>
          <p:nvSpPr>
            <p:cNvPr id="10" name="Line 3"/>
            <p:cNvSpPr>
              <a:spLocks noChangeShapeType="1"/>
            </p:cNvSpPr>
            <p:nvPr/>
          </p:nvSpPr>
          <p:spPr bwMode="auto">
            <a:xfrm>
              <a:off x="2544" y="2124"/>
              <a:ext cx="192" cy="371"/>
            </a:xfrm>
            <a:prstGeom prst="line">
              <a:avLst/>
            </a:prstGeom>
            <a:noFill/>
            <a:ln w="25400" cap="rnd">
              <a:solidFill>
                <a:schemeClr val="tx1"/>
              </a:solidFill>
              <a:prstDash val="sysDot"/>
              <a:round/>
              <a:headEnd/>
              <a:tailEnd type="triangle" w="med" len="med"/>
            </a:ln>
          </p:spPr>
          <p:txBody>
            <a:bodyPr/>
            <a:lstStyle/>
            <a:p>
              <a:endParaRPr lang="en-GB"/>
            </a:p>
          </p:txBody>
        </p:sp>
        <p:sp>
          <p:nvSpPr>
            <p:cNvPr id="11" name="Line 4"/>
            <p:cNvSpPr>
              <a:spLocks noChangeShapeType="1"/>
            </p:cNvSpPr>
            <p:nvPr/>
          </p:nvSpPr>
          <p:spPr bwMode="auto">
            <a:xfrm flipV="1">
              <a:off x="1584" y="2927"/>
              <a:ext cx="192" cy="432"/>
            </a:xfrm>
            <a:prstGeom prst="line">
              <a:avLst/>
            </a:prstGeom>
            <a:noFill/>
            <a:ln w="12700" cap="rnd">
              <a:solidFill>
                <a:schemeClr val="tx1"/>
              </a:solidFill>
              <a:prstDash val="sysDot"/>
              <a:round/>
              <a:headEnd/>
              <a:tailEnd type="triangle" w="lg" len="med"/>
            </a:ln>
          </p:spPr>
          <p:txBody>
            <a:bodyPr/>
            <a:lstStyle/>
            <a:p>
              <a:endParaRPr lang="en-GB"/>
            </a:p>
          </p:txBody>
        </p:sp>
        <p:sp>
          <p:nvSpPr>
            <p:cNvPr id="12" name="Text Box 6"/>
            <p:cNvSpPr txBox="1">
              <a:spLocks noChangeArrowheads="1"/>
            </p:cNvSpPr>
            <p:nvPr/>
          </p:nvSpPr>
          <p:spPr bwMode="auto">
            <a:xfrm>
              <a:off x="2720" y="2381"/>
              <a:ext cx="223"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a</a:t>
              </a:r>
              <a:endParaRPr kumimoji="1" lang="en-US" sz="2400">
                <a:latin typeface="Arial" pitchFamily="34" charset="0"/>
              </a:endParaRPr>
            </a:p>
          </p:txBody>
        </p:sp>
        <p:sp>
          <p:nvSpPr>
            <p:cNvPr id="13" name="Line 7"/>
            <p:cNvSpPr>
              <a:spLocks noChangeShapeType="1"/>
            </p:cNvSpPr>
            <p:nvPr/>
          </p:nvSpPr>
          <p:spPr bwMode="auto">
            <a:xfrm>
              <a:off x="1392" y="2639"/>
              <a:ext cx="432" cy="0"/>
            </a:xfrm>
            <a:prstGeom prst="line">
              <a:avLst/>
            </a:prstGeom>
            <a:noFill/>
            <a:ln w="12700">
              <a:solidFill>
                <a:schemeClr val="tx1"/>
              </a:solidFill>
              <a:round/>
              <a:headEnd/>
              <a:tailEnd/>
            </a:ln>
          </p:spPr>
          <p:txBody>
            <a:bodyPr/>
            <a:lstStyle/>
            <a:p>
              <a:endParaRPr lang="en-GB"/>
            </a:p>
          </p:txBody>
        </p:sp>
        <p:sp>
          <p:nvSpPr>
            <p:cNvPr id="14" name="Rectangle 8"/>
            <p:cNvSpPr>
              <a:spLocks noChangeArrowheads="1"/>
            </p:cNvSpPr>
            <p:nvPr/>
          </p:nvSpPr>
          <p:spPr bwMode="auto">
            <a:xfrm>
              <a:off x="3072" y="2111"/>
              <a:ext cx="1056" cy="1104"/>
            </a:xfrm>
            <a:prstGeom prst="rect">
              <a:avLst/>
            </a:prstGeom>
            <a:noFill/>
            <a:ln w="38100">
              <a:solidFill>
                <a:srgbClr val="FFCC00"/>
              </a:solidFill>
              <a:miter lim="800000"/>
              <a:headEnd/>
              <a:tailEnd/>
            </a:ln>
          </p:spPr>
          <p:txBody>
            <a:bodyPr wrap="none" anchor="ctr"/>
            <a:lstStyle/>
            <a:p>
              <a:pPr algn="ctr">
                <a:spcBef>
                  <a:spcPct val="50000"/>
                </a:spcBef>
              </a:pPr>
              <a:endParaRPr lang="et-EE" sz="1800">
                <a:latin typeface="Arial Narrow" pitchFamily="34" charset="0"/>
              </a:endParaRPr>
            </a:p>
          </p:txBody>
        </p:sp>
        <p:sp>
          <p:nvSpPr>
            <p:cNvPr id="15" name="AutoShape 9"/>
            <p:cNvSpPr>
              <a:spLocks noChangeArrowheads="1"/>
            </p:cNvSpPr>
            <p:nvPr/>
          </p:nvSpPr>
          <p:spPr bwMode="auto">
            <a:xfrm rot="5400000">
              <a:off x="1800" y="2423"/>
              <a:ext cx="576" cy="528"/>
            </a:xfrm>
            <a:prstGeom prst="flowChartExtract">
              <a:avLst/>
            </a:prstGeom>
            <a:noFill/>
            <a:ln w="12700">
              <a:solidFill>
                <a:schemeClr val="tx1"/>
              </a:solidFill>
              <a:miter lim="800000"/>
              <a:headEnd/>
              <a:tailEnd/>
            </a:ln>
          </p:spPr>
          <p:txBody>
            <a:bodyPr rot="10800000" vert="eaVert" wrap="none" anchor="ctr"/>
            <a:lstStyle/>
            <a:p>
              <a:pPr algn="ctr">
                <a:spcBef>
                  <a:spcPct val="50000"/>
                </a:spcBef>
              </a:pPr>
              <a:endParaRPr lang="et-EE" sz="1800">
                <a:latin typeface="Arial Narrow" pitchFamily="34" charset="0"/>
              </a:endParaRPr>
            </a:p>
          </p:txBody>
        </p:sp>
        <p:sp>
          <p:nvSpPr>
            <p:cNvPr id="16" name="Line 10"/>
            <p:cNvSpPr>
              <a:spLocks noChangeShapeType="1"/>
            </p:cNvSpPr>
            <p:nvPr/>
          </p:nvSpPr>
          <p:spPr bwMode="auto">
            <a:xfrm>
              <a:off x="2352" y="2687"/>
              <a:ext cx="432" cy="0"/>
            </a:xfrm>
            <a:prstGeom prst="line">
              <a:avLst/>
            </a:prstGeom>
            <a:noFill/>
            <a:ln w="12700">
              <a:solidFill>
                <a:schemeClr val="tx1"/>
              </a:solidFill>
              <a:round/>
              <a:headEnd/>
              <a:tailEnd type="triangle" w="med" len="med"/>
            </a:ln>
          </p:spPr>
          <p:txBody>
            <a:bodyPr/>
            <a:lstStyle/>
            <a:p>
              <a:endParaRPr lang="en-GB"/>
            </a:p>
          </p:txBody>
        </p:sp>
        <p:sp>
          <p:nvSpPr>
            <p:cNvPr id="17" name="Line 11"/>
            <p:cNvSpPr>
              <a:spLocks noChangeShapeType="1"/>
            </p:cNvSpPr>
            <p:nvPr/>
          </p:nvSpPr>
          <p:spPr bwMode="auto">
            <a:xfrm>
              <a:off x="2736" y="2687"/>
              <a:ext cx="480" cy="0"/>
            </a:xfrm>
            <a:prstGeom prst="line">
              <a:avLst/>
            </a:prstGeom>
            <a:noFill/>
            <a:ln w="12700">
              <a:solidFill>
                <a:schemeClr val="tx1"/>
              </a:solidFill>
              <a:round/>
              <a:headEnd/>
              <a:tailEnd/>
            </a:ln>
          </p:spPr>
          <p:txBody>
            <a:bodyPr/>
            <a:lstStyle/>
            <a:p>
              <a:endParaRPr lang="en-GB"/>
            </a:p>
          </p:txBody>
        </p:sp>
        <p:sp>
          <p:nvSpPr>
            <p:cNvPr id="18" name="Rectangle 12"/>
            <p:cNvSpPr>
              <a:spLocks noChangeArrowheads="1"/>
            </p:cNvSpPr>
            <p:nvPr/>
          </p:nvSpPr>
          <p:spPr bwMode="auto">
            <a:xfrm>
              <a:off x="3120" y="2303"/>
              <a:ext cx="912" cy="864"/>
            </a:xfrm>
            <a:prstGeom prst="rect">
              <a:avLst/>
            </a:prstGeom>
            <a:noFill/>
            <a:ln w="9525">
              <a:noFill/>
              <a:miter lim="800000"/>
              <a:headEnd/>
              <a:tailEnd/>
            </a:ln>
          </p:spPr>
          <p:txBody>
            <a:bodyPr wrap="none" anchor="ctr"/>
            <a:lstStyle/>
            <a:p>
              <a:pPr algn="ctr">
                <a:spcBef>
                  <a:spcPct val="50000"/>
                </a:spcBef>
              </a:pPr>
              <a:endParaRPr lang="et-EE" sz="1800">
                <a:latin typeface="Arial Narrow" pitchFamily="34" charset="0"/>
              </a:endParaRPr>
            </a:p>
          </p:txBody>
        </p:sp>
        <p:sp>
          <p:nvSpPr>
            <p:cNvPr id="19" name="Text Box 13"/>
            <p:cNvSpPr txBox="1">
              <a:spLocks noChangeArrowheads="1"/>
            </p:cNvSpPr>
            <p:nvPr/>
          </p:nvSpPr>
          <p:spPr bwMode="auto">
            <a:xfrm>
              <a:off x="3563" y="2097"/>
              <a:ext cx="596"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Entity</a:t>
              </a:r>
            </a:p>
          </p:txBody>
        </p:sp>
        <p:sp>
          <p:nvSpPr>
            <p:cNvPr id="20" name="Text Box 14"/>
            <p:cNvSpPr txBox="1">
              <a:spLocks noChangeArrowheads="1"/>
            </p:cNvSpPr>
            <p:nvPr/>
          </p:nvSpPr>
          <p:spPr bwMode="auto">
            <a:xfrm>
              <a:off x="1920" y="1848"/>
              <a:ext cx="1024"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dirty="0">
                  <a:latin typeface="Arial" pitchFamily="34" charset="0"/>
                </a:rPr>
                <a:t>Port signal</a:t>
              </a:r>
            </a:p>
          </p:txBody>
        </p:sp>
        <p:sp>
          <p:nvSpPr>
            <p:cNvPr id="21" name="Text Box 15"/>
            <p:cNvSpPr txBox="1">
              <a:spLocks noChangeArrowheads="1"/>
            </p:cNvSpPr>
            <p:nvPr/>
          </p:nvSpPr>
          <p:spPr bwMode="auto">
            <a:xfrm>
              <a:off x="960" y="3344"/>
              <a:ext cx="1568" cy="564"/>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Driver resides</a:t>
              </a:r>
            </a:p>
            <a:p>
              <a:pPr eaLnBrk="0" hangingPunct="0">
                <a:spcBef>
                  <a:spcPct val="20000"/>
                </a:spcBef>
                <a:buClr>
                  <a:srgbClr val="000000"/>
                </a:buClr>
              </a:pPr>
              <a:r>
                <a:rPr kumimoji="1" lang="en-US" sz="2400">
                  <a:latin typeface="Arial" pitchFamily="34" charset="0"/>
                </a:rPr>
                <a:t>outside the entity</a:t>
              </a:r>
            </a:p>
          </p:txBody>
        </p:sp>
      </p:grpSp>
    </p:spTree>
    <p:extLst>
      <p:ext uri="{BB962C8B-B14F-4D97-AF65-F5344CB8AC3E}">
        <p14:creationId xmlns:p14="http://schemas.microsoft.com/office/powerpoint/2010/main" val="420404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16</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More about ports (port mode OUT)</a:t>
            </a:r>
          </a:p>
        </p:txBody>
      </p:sp>
      <p:sp>
        <p:nvSpPr>
          <p:cNvPr id="6" name="TextBox 5"/>
          <p:cNvSpPr txBox="1"/>
          <p:nvPr/>
        </p:nvSpPr>
        <p:spPr>
          <a:xfrm>
            <a:off x="533400" y="1066800"/>
            <a:ext cx="7924800" cy="1200329"/>
          </a:xfrm>
          <a:prstGeom prst="rect">
            <a:avLst/>
          </a:prstGeom>
          <a:noFill/>
        </p:spPr>
        <p:txBody>
          <a:bodyPr wrap="square" rtlCol="0">
            <a:spAutoFit/>
          </a:bodyPr>
          <a:lstStyle/>
          <a:p>
            <a:pPr marL="0" lvl="1"/>
            <a:r>
              <a:rPr kumimoji="1" lang="en-US" sz="2400" dirty="0">
                <a:latin typeface="Arial" pitchFamily="34" charset="0"/>
              </a:rPr>
              <a:t>The value of an output port can only be updated within the entity. </a:t>
            </a:r>
            <a:r>
              <a:rPr kumimoji="1" lang="en-US" sz="2400" b="1" dirty="0">
                <a:latin typeface="Arial" pitchFamily="34" charset="0"/>
              </a:rPr>
              <a:t>It cannot be read</a:t>
            </a:r>
            <a:r>
              <a:rPr kumimoji="1" lang="en-US" sz="2400" dirty="0">
                <a:latin typeface="Arial" pitchFamily="34" charset="0"/>
              </a:rPr>
              <a:t>. It can only appear </a:t>
            </a:r>
            <a:r>
              <a:rPr kumimoji="1" lang="en-US" sz="2400" b="1" dirty="0">
                <a:latin typeface="Arial" pitchFamily="34" charset="0"/>
              </a:rPr>
              <a:t>on the left side</a:t>
            </a:r>
            <a:r>
              <a:rPr kumimoji="1" lang="en-US" sz="2400" dirty="0">
                <a:latin typeface="Arial" pitchFamily="34" charset="0"/>
              </a:rPr>
              <a:t> of a signal assignment. </a:t>
            </a:r>
          </a:p>
        </p:txBody>
      </p:sp>
      <p:grpSp>
        <p:nvGrpSpPr>
          <p:cNvPr id="30" name="Group 43"/>
          <p:cNvGrpSpPr>
            <a:grpSpLocks/>
          </p:cNvGrpSpPr>
          <p:nvPr/>
        </p:nvGrpSpPr>
        <p:grpSpPr bwMode="auto">
          <a:xfrm>
            <a:off x="1905000" y="2590800"/>
            <a:ext cx="4876800" cy="3711575"/>
            <a:chOff x="1200" y="1632"/>
            <a:chExt cx="3072" cy="2338"/>
          </a:xfrm>
        </p:grpSpPr>
        <p:sp>
          <p:nvSpPr>
            <p:cNvPr id="31" name="Rectangle 8"/>
            <p:cNvSpPr>
              <a:spLocks noChangeArrowheads="1"/>
            </p:cNvSpPr>
            <p:nvPr/>
          </p:nvSpPr>
          <p:spPr bwMode="auto">
            <a:xfrm>
              <a:off x="1344" y="1632"/>
              <a:ext cx="1584" cy="1728"/>
            </a:xfrm>
            <a:prstGeom prst="rect">
              <a:avLst/>
            </a:prstGeom>
            <a:noFill/>
            <a:ln w="38100">
              <a:solidFill>
                <a:srgbClr val="FFCC00"/>
              </a:solidFill>
              <a:miter lim="800000"/>
              <a:headEnd/>
              <a:tailEnd/>
            </a:ln>
          </p:spPr>
          <p:txBody>
            <a:bodyPr wrap="none" anchor="ctr"/>
            <a:lstStyle/>
            <a:p>
              <a:pPr algn="ctr">
                <a:spcBef>
                  <a:spcPct val="50000"/>
                </a:spcBef>
              </a:pPr>
              <a:endParaRPr lang="et-EE" sz="2400">
                <a:latin typeface="Arial Narrow" pitchFamily="34" charset="0"/>
              </a:endParaRPr>
            </a:p>
          </p:txBody>
        </p:sp>
        <p:sp>
          <p:nvSpPr>
            <p:cNvPr id="32" name="Line 2"/>
            <p:cNvSpPr>
              <a:spLocks noChangeShapeType="1"/>
            </p:cNvSpPr>
            <p:nvPr/>
          </p:nvSpPr>
          <p:spPr bwMode="auto">
            <a:xfrm flipV="1">
              <a:off x="1968" y="2880"/>
              <a:ext cx="96" cy="528"/>
            </a:xfrm>
            <a:prstGeom prst="line">
              <a:avLst/>
            </a:prstGeom>
            <a:noFill/>
            <a:ln w="12700" cap="rnd">
              <a:solidFill>
                <a:schemeClr val="tx1"/>
              </a:solidFill>
              <a:prstDash val="sysDot"/>
              <a:round/>
              <a:headEnd/>
              <a:tailEnd type="triangle" w="lg" len="med"/>
            </a:ln>
          </p:spPr>
          <p:txBody>
            <a:bodyPr/>
            <a:lstStyle/>
            <a:p>
              <a:endParaRPr lang="en-GB"/>
            </a:p>
          </p:txBody>
        </p:sp>
        <p:sp>
          <p:nvSpPr>
            <p:cNvPr id="33" name="Line 3"/>
            <p:cNvSpPr>
              <a:spLocks noChangeShapeType="1"/>
            </p:cNvSpPr>
            <p:nvPr/>
          </p:nvSpPr>
          <p:spPr bwMode="auto">
            <a:xfrm flipH="1">
              <a:off x="3120" y="1968"/>
              <a:ext cx="384" cy="336"/>
            </a:xfrm>
            <a:prstGeom prst="line">
              <a:avLst/>
            </a:prstGeom>
            <a:noFill/>
            <a:ln w="19050" cap="rnd">
              <a:solidFill>
                <a:schemeClr val="tx1"/>
              </a:solidFill>
              <a:prstDash val="sysDot"/>
              <a:round/>
              <a:headEnd/>
              <a:tailEnd type="triangle" w="med" len="med"/>
            </a:ln>
          </p:spPr>
          <p:txBody>
            <a:bodyPr/>
            <a:lstStyle/>
            <a:p>
              <a:endParaRPr lang="en-GB"/>
            </a:p>
          </p:txBody>
        </p:sp>
        <p:sp>
          <p:nvSpPr>
            <p:cNvPr id="34" name="Line 4"/>
            <p:cNvSpPr>
              <a:spLocks noChangeShapeType="1"/>
            </p:cNvSpPr>
            <p:nvPr/>
          </p:nvSpPr>
          <p:spPr bwMode="auto">
            <a:xfrm flipH="1">
              <a:off x="2832" y="2976"/>
              <a:ext cx="672" cy="0"/>
            </a:xfrm>
            <a:prstGeom prst="line">
              <a:avLst/>
            </a:prstGeom>
            <a:noFill/>
            <a:ln w="19050" cap="rnd">
              <a:solidFill>
                <a:schemeClr val="tx1"/>
              </a:solidFill>
              <a:prstDash val="sysDot"/>
              <a:round/>
              <a:headEnd/>
              <a:tailEnd type="triangle" w="lg" len="med"/>
            </a:ln>
          </p:spPr>
          <p:txBody>
            <a:bodyPr/>
            <a:lstStyle/>
            <a:p>
              <a:endParaRPr lang="en-GB"/>
            </a:p>
          </p:txBody>
        </p:sp>
        <p:sp>
          <p:nvSpPr>
            <p:cNvPr id="35" name="Rectangle 6"/>
            <p:cNvSpPr>
              <a:spLocks noChangeArrowheads="1"/>
            </p:cNvSpPr>
            <p:nvPr/>
          </p:nvSpPr>
          <p:spPr bwMode="auto">
            <a:xfrm>
              <a:off x="2352" y="2688"/>
              <a:ext cx="816" cy="768"/>
            </a:xfrm>
            <a:prstGeom prst="rect">
              <a:avLst/>
            </a:prstGeom>
            <a:noFill/>
            <a:ln w="9525">
              <a:noFill/>
              <a:miter lim="800000"/>
              <a:headEnd/>
              <a:tailEnd/>
            </a:ln>
          </p:spPr>
          <p:txBody>
            <a:bodyPr wrap="none" anchor="ctr"/>
            <a:lstStyle/>
            <a:p>
              <a:pPr algn="ctr">
                <a:spcBef>
                  <a:spcPct val="50000"/>
                </a:spcBef>
              </a:pPr>
              <a:endParaRPr lang="et-EE" sz="2400">
                <a:latin typeface="Arial Narrow" pitchFamily="34" charset="0"/>
              </a:endParaRPr>
            </a:p>
          </p:txBody>
        </p:sp>
        <p:sp>
          <p:nvSpPr>
            <p:cNvPr id="36" name="Line 7"/>
            <p:cNvSpPr>
              <a:spLocks noChangeShapeType="1"/>
            </p:cNvSpPr>
            <p:nvPr/>
          </p:nvSpPr>
          <p:spPr bwMode="auto">
            <a:xfrm>
              <a:off x="1632" y="2483"/>
              <a:ext cx="432" cy="0"/>
            </a:xfrm>
            <a:prstGeom prst="line">
              <a:avLst/>
            </a:prstGeom>
            <a:noFill/>
            <a:ln w="12700">
              <a:solidFill>
                <a:schemeClr val="tx1"/>
              </a:solidFill>
              <a:round/>
              <a:headEnd/>
              <a:tailEnd/>
            </a:ln>
          </p:spPr>
          <p:txBody>
            <a:bodyPr/>
            <a:lstStyle/>
            <a:p>
              <a:endParaRPr lang="en-GB"/>
            </a:p>
          </p:txBody>
        </p:sp>
        <p:sp>
          <p:nvSpPr>
            <p:cNvPr id="37" name="AutoShape 9"/>
            <p:cNvSpPr>
              <a:spLocks noChangeArrowheads="1"/>
            </p:cNvSpPr>
            <p:nvPr/>
          </p:nvSpPr>
          <p:spPr bwMode="auto">
            <a:xfrm rot="5400000">
              <a:off x="2040" y="2267"/>
              <a:ext cx="576" cy="528"/>
            </a:xfrm>
            <a:prstGeom prst="flowChartExtract">
              <a:avLst/>
            </a:prstGeom>
            <a:noFill/>
            <a:ln w="12700">
              <a:solidFill>
                <a:schemeClr val="tx1"/>
              </a:solidFill>
              <a:miter lim="800000"/>
              <a:headEnd/>
              <a:tailEnd/>
            </a:ln>
          </p:spPr>
          <p:txBody>
            <a:bodyPr rot="10800000" vert="eaVert" wrap="none" anchor="ctr"/>
            <a:lstStyle/>
            <a:p>
              <a:pPr algn="ctr">
                <a:spcBef>
                  <a:spcPct val="50000"/>
                </a:spcBef>
              </a:pPr>
              <a:endParaRPr lang="et-EE" sz="2400">
                <a:latin typeface="Arial Narrow" pitchFamily="34" charset="0"/>
              </a:endParaRPr>
            </a:p>
          </p:txBody>
        </p:sp>
        <p:sp>
          <p:nvSpPr>
            <p:cNvPr id="38" name="Line 10"/>
            <p:cNvSpPr>
              <a:spLocks noChangeShapeType="1"/>
            </p:cNvSpPr>
            <p:nvPr/>
          </p:nvSpPr>
          <p:spPr bwMode="auto">
            <a:xfrm>
              <a:off x="2592" y="2531"/>
              <a:ext cx="432" cy="0"/>
            </a:xfrm>
            <a:prstGeom prst="line">
              <a:avLst/>
            </a:prstGeom>
            <a:noFill/>
            <a:ln w="12700">
              <a:solidFill>
                <a:schemeClr val="tx1"/>
              </a:solidFill>
              <a:round/>
              <a:headEnd/>
              <a:tailEnd type="triangle" w="med" len="med"/>
            </a:ln>
          </p:spPr>
          <p:txBody>
            <a:bodyPr/>
            <a:lstStyle/>
            <a:p>
              <a:endParaRPr lang="en-GB"/>
            </a:p>
          </p:txBody>
        </p:sp>
        <p:sp>
          <p:nvSpPr>
            <p:cNvPr id="39" name="Line 11"/>
            <p:cNvSpPr>
              <a:spLocks noChangeShapeType="1"/>
            </p:cNvSpPr>
            <p:nvPr/>
          </p:nvSpPr>
          <p:spPr bwMode="auto">
            <a:xfrm>
              <a:off x="2976" y="2531"/>
              <a:ext cx="480" cy="0"/>
            </a:xfrm>
            <a:prstGeom prst="line">
              <a:avLst/>
            </a:prstGeom>
            <a:noFill/>
            <a:ln w="12700">
              <a:solidFill>
                <a:schemeClr val="tx1"/>
              </a:solidFill>
              <a:round/>
              <a:headEnd/>
              <a:tailEnd/>
            </a:ln>
          </p:spPr>
          <p:txBody>
            <a:bodyPr/>
            <a:lstStyle/>
            <a:p>
              <a:endParaRPr lang="en-GB"/>
            </a:p>
          </p:txBody>
        </p:sp>
        <p:sp>
          <p:nvSpPr>
            <p:cNvPr id="40" name="Text Box 12"/>
            <p:cNvSpPr txBox="1">
              <a:spLocks noChangeArrowheads="1"/>
            </p:cNvSpPr>
            <p:nvPr/>
          </p:nvSpPr>
          <p:spPr bwMode="auto">
            <a:xfrm>
              <a:off x="1368" y="1647"/>
              <a:ext cx="596"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Entity</a:t>
              </a:r>
            </a:p>
          </p:txBody>
        </p:sp>
        <p:sp>
          <p:nvSpPr>
            <p:cNvPr id="41" name="Text Box 13"/>
            <p:cNvSpPr txBox="1">
              <a:spLocks noChangeArrowheads="1"/>
            </p:cNvSpPr>
            <p:nvPr/>
          </p:nvSpPr>
          <p:spPr bwMode="auto">
            <a:xfrm>
              <a:off x="3134" y="1728"/>
              <a:ext cx="1024"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Port signal</a:t>
              </a:r>
            </a:p>
          </p:txBody>
        </p:sp>
        <p:sp>
          <p:nvSpPr>
            <p:cNvPr id="42" name="Text Box 14"/>
            <p:cNvSpPr txBox="1">
              <a:spLocks noChangeArrowheads="1"/>
            </p:cNvSpPr>
            <p:nvPr/>
          </p:nvSpPr>
          <p:spPr bwMode="auto">
            <a:xfrm>
              <a:off x="1200" y="3443"/>
              <a:ext cx="1352" cy="527"/>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200" dirty="0">
                  <a:latin typeface="Arial" pitchFamily="34" charset="0"/>
                </a:rPr>
                <a:t>Driver resides</a:t>
              </a:r>
            </a:p>
            <a:p>
              <a:pPr eaLnBrk="0" hangingPunct="0">
                <a:spcBef>
                  <a:spcPct val="20000"/>
                </a:spcBef>
                <a:buClr>
                  <a:srgbClr val="000000"/>
                </a:buClr>
              </a:pPr>
              <a:r>
                <a:rPr kumimoji="1" lang="en-US" sz="2200" dirty="0">
                  <a:latin typeface="Arial" pitchFamily="34" charset="0"/>
                </a:rPr>
                <a:t>inside the entity</a:t>
              </a:r>
            </a:p>
          </p:txBody>
        </p:sp>
        <p:sp>
          <p:nvSpPr>
            <p:cNvPr id="43" name="Line 15"/>
            <p:cNvSpPr>
              <a:spLocks noChangeShapeType="1"/>
            </p:cNvSpPr>
            <p:nvPr/>
          </p:nvSpPr>
          <p:spPr bwMode="auto">
            <a:xfrm flipH="1">
              <a:off x="2784" y="2544"/>
              <a:ext cx="0" cy="432"/>
            </a:xfrm>
            <a:prstGeom prst="line">
              <a:avLst/>
            </a:prstGeom>
            <a:noFill/>
            <a:ln w="12700">
              <a:solidFill>
                <a:schemeClr val="tx1"/>
              </a:solidFill>
              <a:round/>
              <a:headEnd/>
              <a:tailEnd/>
            </a:ln>
          </p:spPr>
          <p:txBody>
            <a:bodyPr/>
            <a:lstStyle/>
            <a:p>
              <a:endParaRPr lang="en-GB"/>
            </a:p>
          </p:txBody>
        </p:sp>
        <p:sp>
          <p:nvSpPr>
            <p:cNvPr id="44" name="Line 16"/>
            <p:cNvSpPr>
              <a:spLocks noChangeShapeType="1"/>
            </p:cNvSpPr>
            <p:nvPr/>
          </p:nvSpPr>
          <p:spPr bwMode="auto">
            <a:xfrm flipH="1">
              <a:off x="2496" y="2976"/>
              <a:ext cx="288" cy="0"/>
            </a:xfrm>
            <a:prstGeom prst="line">
              <a:avLst/>
            </a:prstGeom>
            <a:noFill/>
            <a:ln w="12700">
              <a:solidFill>
                <a:schemeClr val="tx1"/>
              </a:solidFill>
              <a:round/>
              <a:headEnd/>
              <a:tailEnd type="triangle" w="med" len="med"/>
            </a:ln>
          </p:spPr>
          <p:txBody>
            <a:bodyPr/>
            <a:lstStyle/>
            <a:p>
              <a:endParaRPr lang="en-GB"/>
            </a:p>
          </p:txBody>
        </p:sp>
        <p:sp>
          <p:nvSpPr>
            <p:cNvPr id="45" name="Text Box 19"/>
            <p:cNvSpPr txBox="1">
              <a:spLocks noChangeArrowheads="1"/>
            </p:cNvSpPr>
            <p:nvPr/>
          </p:nvSpPr>
          <p:spPr bwMode="auto">
            <a:xfrm>
              <a:off x="2988" y="2271"/>
              <a:ext cx="212"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z</a:t>
              </a:r>
              <a:endParaRPr kumimoji="1" lang="en-US" sz="2400">
                <a:latin typeface="Arial" pitchFamily="34" charset="0"/>
              </a:endParaRPr>
            </a:p>
          </p:txBody>
        </p:sp>
        <p:sp>
          <p:nvSpPr>
            <p:cNvPr id="48" name="Text Box 20"/>
            <p:cNvSpPr txBox="1">
              <a:spLocks noChangeArrowheads="1"/>
            </p:cNvSpPr>
            <p:nvPr/>
          </p:nvSpPr>
          <p:spPr bwMode="auto">
            <a:xfrm>
              <a:off x="3552" y="3552"/>
              <a:ext cx="638"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c </a:t>
              </a:r>
              <a:r>
                <a:rPr kumimoji="1" lang="en-US" sz="2400">
                  <a:latin typeface="Arial" pitchFamily="34" charset="0"/>
                </a:rPr>
                <a:t>&lt;=</a:t>
              </a:r>
              <a:r>
                <a:rPr kumimoji="1" lang="pl-PL" sz="2400">
                  <a:latin typeface="Arial" pitchFamily="34" charset="0"/>
                </a:rPr>
                <a:t> z</a:t>
              </a:r>
              <a:endParaRPr kumimoji="1" lang="en-US" sz="2400">
                <a:latin typeface="Arial" pitchFamily="34" charset="0"/>
              </a:endParaRPr>
            </a:p>
          </p:txBody>
        </p:sp>
        <p:sp>
          <p:nvSpPr>
            <p:cNvPr id="71" name="Line 21"/>
            <p:cNvSpPr>
              <a:spLocks noChangeShapeType="1"/>
            </p:cNvSpPr>
            <p:nvPr/>
          </p:nvSpPr>
          <p:spPr bwMode="auto">
            <a:xfrm>
              <a:off x="3504" y="3504"/>
              <a:ext cx="768" cy="384"/>
            </a:xfrm>
            <a:prstGeom prst="line">
              <a:avLst/>
            </a:prstGeom>
            <a:noFill/>
            <a:ln w="19050">
              <a:solidFill>
                <a:srgbClr val="CC3300"/>
              </a:solidFill>
              <a:round/>
              <a:headEnd/>
              <a:tailEnd/>
            </a:ln>
          </p:spPr>
          <p:txBody>
            <a:bodyPr/>
            <a:lstStyle/>
            <a:p>
              <a:endParaRPr lang="en-GB"/>
            </a:p>
          </p:txBody>
        </p:sp>
        <p:sp>
          <p:nvSpPr>
            <p:cNvPr id="72" name="Line 22"/>
            <p:cNvSpPr>
              <a:spLocks noChangeShapeType="1"/>
            </p:cNvSpPr>
            <p:nvPr/>
          </p:nvSpPr>
          <p:spPr bwMode="auto">
            <a:xfrm flipH="1">
              <a:off x="3504" y="3504"/>
              <a:ext cx="768" cy="384"/>
            </a:xfrm>
            <a:prstGeom prst="line">
              <a:avLst/>
            </a:prstGeom>
            <a:noFill/>
            <a:ln w="19050">
              <a:solidFill>
                <a:srgbClr val="CC3300"/>
              </a:solidFill>
              <a:round/>
              <a:headEnd/>
              <a:tailEnd/>
            </a:ln>
          </p:spPr>
          <p:txBody>
            <a:bodyPr/>
            <a:lstStyle/>
            <a:p>
              <a:endParaRPr lang="en-GB"/>
            </a:p>
          </p:txBody>
        </p:sp>
        <p:sp>
          <p:nvSpPr>
            <p:cNvPr id="73" name="Text Box 23"/>
            <p:cNvSpPr txBox="1">
              <a:spLocks noChangeArrowheads="1"/>
            </p:cNvSpPr>
            <p:nvPr/>
          </p:nvSpPr>
          <p:spPr bwMode="auto">
            <a:xfrm>
              <a:off x="2216" y="2849"/>
              <a:ext cx="212"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c</a:t>
              </a:r>
              <a:endParaRPr kumimoji="1" lang="en-US" sz="2400">
                <a:latin typeface="Arial" pitchFamily="34" charset="0"/>
              </a:endParaRPr>
            </a:p>
          </p:txBody>
        </p:sp>
        <p:sp>
          <p:nvSpPr>
            <p:cNvPr id="74" name="Oval 24"/>
            <p:cNvSpPr>
              <a:spLocks noChangeArrowheads="1"/>
            </p:cNvSpPr>
            <p:nvPr/>
          </p:nvSpPr>
          <p:spPr bwMode="auto">
            <a:xfrm>
              <a:off x="2760" y="2508"/>
              <a:ext cx="48" cy="48"/>
            </a:xfrm>
            <a:prstGeom prst="ellipse">
              <a:avLst/>
            </a:prstGeom>
            <a:solidFill>
              <a:schemeClr val="tx1"/>
            </a:solidFill>
            <a:ln w="9525" algn="ctr">
              <a:solidFill>
                <a:schemeClr val="tx1"/>
              </a:solidFill>
              <a:round/>
              <a:headEnd/>
              <a:tailEnd/>
            </a:ln>
          </p:spPr>
          <p:txBody>
            <a:bodyPr wrap="none" anchor="ctr"/>
            <a:lstStyle/>
            <a:p>
              <a:pPr algn="ctr">
                <a:spcBef>
                  <a:spcPct val="50000"/>
                </a:spcBef>
              </a:pPr>
              <a:endParaRPr lang="et-EE" sz="2400">
                <a:latin typeface="Arial Narrow" pitchFamily="34" charset="0"/>
              </a:endParaRPr>
            </a:p>
          </p:txBody>
        </p:sp>
        <p:sp>
          <p:nvSpPr>
            <p:cNvPr id="75" name="Line 26"/>
            <p:cNvSpPr>
              <a:spLocks noChangeShapeType="1"/>
            </p:cNvSpPr>
            <p:nvPr/>
          </p:nvSpPr>
          <p:spPr bwMode="auto">
            <a:xfrm flipH="1">
              <a:off x="2544" y="2832"/>
              <a:ext cx="288" cy="240"/>
            </a:xfrm>
            <a:prstGeom prst="line">
              <a:avLst/>
            </a:prstGeom>
            <a:noFill/>
            <a:ln w="28575">
              <a:solidFill>
                <a:srgbClr val="CC3300"/>
              </a:solidFill>
              <a:round/>
              <a:headEnd/>
              <a:tailEnd/>
            </a:ln>
          </p:spPr>
          <p:txBody>
            <a:bodyPr/>
            <a:lstStyle/>
            <a:p>
              <a:endParaRPr lang="en-GB"/>
            </a:p>
          </p:txBody>
        </p:sp>
        <p:sp>
          <p:nvSpPr>
            <p:cNvPr id="76" name="Line 27"/>
            <p:cNvSpPr>
              <a:spLocks noChangeShapeType="1"/>
            </p:cNvSpPr>
            <p:nvPr/>
          </p:nvSpPr>
          <p:spPr bwMode="auto">
            <a:xfrm>
              <a:off x="2544" y="2832"/>
              <a:ext cx="240" cy="240"/>
            </a:xfrm>
            <a:prstGeom prst="line">
              <a:avLst/>
            </a:prstGeom>
            <a:noFill/>
            <a:ln w="28575">
              <a:solidFill>
                <a:srgbClr val="CC3300"/>
              </a:solidFill>
              <a:round/>
              <a:headEnd/>
              <a:tailEnd/>
            </a:ln>
          </p:spPr>
          <p:txBody>
            <a:bodyPr/>
            <a:lstStyle/>
            <a:p>
              <a:endParaRPr lang="en-GB"/>
            </a:p>
          </p:txBody>
        </p:sp>
      </p:grpSp>
      <p:sp>
        <p:nvSpPr>
          <p:cNvPr id="77" name="Text Box 18"/>
          <p:cNvSpPr txBox="1">
            <a:spLocks noChangeArrowheads="1"/>
          </p:cNvSpPr>
          <p:nvPr/>
        </p:nvSpPr>
        <p:spPr bwMode="auto">
          <a:xfrm>
            <a:off x="5553074" y="4348163"/>
            <a:ext cx="3362325" cy="769441"/>
          </a:xfrm>
          <a:prstGeom prst="rect">
            <a:avLst/>
          </a:prstGeom>
          <a:noFill/>
          <a:ln w="9525">
            <a:noFill/>
            <a:miter lim="800000"/>
            <a:headEnd/>
            <a:tailEnd/>
          </a:ln>
        </p:spPr>
        <p:txBody>
          <a:bodyPr wrap="square">
            <a:spAutoFit/>
          </a:bodyPr>
          <a:lstStyle/>
          <a:p>
            <a:pPr eaLnBrk="0" hangingPunct="0">
              <a:buClr>
                <a:srgbClr val="000000"/>
              </a:buClr>
            </a:pPr>
            <a:r>
              <a:rPr kumimoji="1" lang="en-US" sz="2200" dirty="0">
                <a:latin typeface="Arial" pitchFamily="34" charset="0"/>
              </a:rPr>
              <a:t>Output (signal z) cannot be read within the entity</a:t>
            </a:r>
          </a:p>
        </p:txBody>
      </p:sp>
    </p:spTree>
    <p:extLst>
      <p:ext uri="{BB962C8B-B14F-4D97-AF65-F5344CB8AC3E}">
        <p14:creationId xmlns:p14="http://schemas.microsoft.com/office/powerpoint/2010/main" val="264436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17</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More about ports (port mode INOUT)</a:t>
            </a:r>
          </a:p>
        </p:txBody>
      </p:sp>
      <p:sp>
        <p:nvSpPr>
          <p:cNvPr id="6" name="TextBox 5"/>
          <p:cNvSpPr txBox="1"/>
          <p:nvPr/>
        </p:nvSpPr>
        <p:spPr>
          <a:xfrm>
            <a:off x="533400" y="1066800"/>
            <a:ext cx="7924800" cy="1200329"/>
          </a:xfrm>
          <a:prstGeom prst="rect">
            <a:avLst/>
          </a:prstGeom>
          <a:noFill/>
        </p:spPr>
        <p:txBody>
          <a:bodyPr wrap="square" rtlCol="0">
            <a:spAutoFit/>
          </a:bodyPr>
          <a:lstStyle/>
          <a:p>
            <a:pPr marL="0" lvl="1"/>
            <a:r>
              <a:rPr kumimoji="1" lang="en-US" sz="2400" dirty="0">
                <a:latin typeface="Arial" pitchFamily="34" charset="0"/>
              </a:rPr>
              <a:t>The value of a bi-directional port can be read and updated within the entity model. It can appear on </a:t>
            </a:r>
            <a:r>
              <a:rPr kumimoji="1" lang="en-US" sz="2400" b="1" dirty="0">
                <a:latin typeface="Arial" pitchFamily="34" charset="0"/>
              </a:rPr>
              <a:t>both sides</a:t>
            </a:r>
            <a:r>
              <a:rPr kumimoji="1" lang="en-US" sz="2400" dirty="0">
                <a:latin typeface="Arial" pitchFamily="34" charset="0"/>
              </a:rPr>
              <a:t> of a signal assignment. </a:t>
            </a:r>
          </a:p>
        </p:txBody>
      </p:sp>
      <p:sp>
        <p:nvSpPr>
          <p:cNvPr id="46" name="Text Box 4"/>
          <p:cNvSpPr txBox="1">
            <a:spLocks noChangeArrowheads="1"/>
          </p:cNvSpPr>
          <p:nvPr/>
        </p:nvSpPr>
        <p:spPr bwMode="auto">
          <a:xfrm>
            <a:off x="6505576" y="4214813"/>
            <a:ext cx="2506663" cy="1187450"/>
          </a:xfrm>
          <a:prstGeom prst="rect">
            <a:avLst/>
          </a:prstGeom>
          <a:noFill/>
          <a:ln w="9525">
            <a:noFill/>
            <a:miter lim="800000"/>
            <a:headEnd/>
            <a:tailEnd/>
          </a:ln>
        </p:spPr>
        <p:txBody>
          <a:bodyPr>
            <a:spAutoFit/>
          </a:bodyPr>
          <a:lstStyle/>
          <a:p>
            <a:pPr eaLnBrk="0" hangingPunct="0">
              <a:buClr>
                <a:srgbClr val="000000"/>
              </a:buClr>
            </a:pPr>
            <a:r>
              <a:rPr kumimoji="1" lang="en-US" sz="2400">
                <a:latin typeface="Arial" pitchFamily="34" charset="0"/>
              </a:rPr>
              <a:t>Signal can be</a:t>
            </a:r>
          </a:p>
          <a:p>
            <a:pPr eaLnBrk="0" hangingPunct="0">
              <a:buClr>
                <a:srgbClr val="000000"/>
              </a:buClr>
            </a:pPr>
            <a:r>
              <a:rPr kumimoji="1" lang="en-US" sz="2400">
                <a:latin typeface="Arial" pitchFamily="34" charset="0"/>
              </a:rPr>
              <a:t>read inside the entity</a:t>
            </a:r>
          </a:p>
        </p:txBody>
      </p:sp>
      <p:sp>
        <p:nvSpPr>
          <p:cNvPr id="47" name="Text Box 13"/>
          <p:cNvSpPr txBox="1">
            <a:spLocks noChangeArrowheads="1"/>
          </p:cNvSpPr>
          <p:nvPr/>
        </p:nvSpPr>
        <p:spPr bwMode="auto">
          <a:xfrm>
            <a:off x="1049338" y="5624513"/>
            <a:ext cx="4584700" cy="822325"/>
          </a:xfrm>
          <a:prstGeom prst="rect">
            <a:avLst/>
          </a:prstGeom>
          <a:noFill/>
          <a:ln w="9525">
            <a:noFill/>
            <a:miter lim="800000"/>
            <a:headEnd/>
            <a:tailEnd/>
          </a:ln>
        </p:spPr>
        <p:txBody>
          <a:bodyPr>
            <a:spAutoFit/>
          </a:bodyPr>
          <a:lstStyle/>
          <a:p>
            <a:pPr eaLnBrk="0" hangingPunct="0">
              <a:spcBef>
                <a:spcPct val="20000"/>
              </a:spcBef>
              <a:buClr>
                <a:srgbClr val="000000"/>
              </a:buClr>
            </a:pPr>
            <a:r>
              <a:rPr kumimoji="1" lang="en-US" sz="2400">
                <a:latin typeface="Arial" pitchFamily="34" charset="0"/>
              </a:rPr>
              <a:t>Driver may reside</a:t>
            </a:r>
            <a:r>
              <a:rPr kumimoji="1" lang="et-EE" sz="2400">
                <a:latin typeface="Arial" pitchFamily="34" charset="0"/>
              </a:rPr>
              <a:t> </a:t>
            </a:r>
            <a:r>
              <a:rPr kumimoji="1" lang="en-US" sz="2400">
                <a:latin typeface="Arial" pitchFamily="34" charset="0"/>
              </a:rPr>
              <a:t>both inside and outside</a:t>
            </a:r>
            <a:r>
              <a:rPr kumimoji="1" lang="et-EE" sz="2400">
                <a:latin typeface="Arial" pitchFamily="34" charset="0"/>
              </a:rPr>
              <a:t> </a:t>
            </a:r>
            <a:r>
              <a:rPr kumimoji="1" lang="pl-PL" sz="2400">
                <a:latin typeface="Arial" pitchFamily="34" charset="0"/>
              </a:rPr>
              <a:t>of </a:t>
            </a:r>
            <a:r>
              <a:rPr kumimoji="1" lang="en-US" sz="2400">
                <a:latin typeface="Arial" pitchFamily="34" charset="0"/>
              </a:rPr>
              <a:t>the entity</a:t>
            </a:r>
          </a:p>
        </p:txBody>
      </p:sp>
      <p:grpSp>
        <p:nvGrpSpPr>
          <p:cNvPr id="48" name="Group 48"/>
          <p:cNvGrpSpPr>
            <a:grpSpLocks/>
          </p:cNvGrpSpPr>
          <p:nvPr/>
        </p:nvGrpSpPr>
        <p:grpSpPr bwMode="auto">
          <a:xfrm>
            <a:off x="1049338" y="2416175"/>
            <a:ext cx="7962900" cy="4030663"/>
            <a:chOff x="661" y="1522"/>
            <a:chExt cx="5016" cy="2539"/>
          </a:xfrm>
        </p:grpSpPr>
        <p:sp>
          <p:nvSpPr>
            <p:cNvPr id="49" name="Rectangle 9"/>
            <p:cNvSpPr>
              <a:spLocks noChangeArrowheads="1"/>
            </p:cNvSpPr>
            <p:nvPr/>
          </p:nvSpPr>
          <p:spPr bwMode="auto">
            <a:xfrm>
              <a:off x="2226" y="1623"/>
              <a:ext cx="1584" cy="1728"/>
            </a:xfrm>
            <a:prstGeom prst="rect">
              <a:avLst/>
            </a:prstGeom>
            <a:noFill/>
            <a:ln w="38100">
              <a:solidFill>
                <a:srgbClr val="FFCC00"/>
              </a:solidFill>
              <a:miter lim="800000"/>
              <a:headEnd/>
              <a:tailEnd/>
            </a:ln>
          </p:spPr>
          <p:txBody>
            <a:bodyPr wrap="none" anchor="ctr"/>
            <a:lstStyle/>
            <a:p>
              <a:pPr algn="ctr">
                <a:spcBef>
                  <a:spcPct val="50000"/>
                </a:spcBef>
              </a:pPr>
              <a:endParaRPr lang="et-EE" sz="2400">
                <a:latin typeface="Arial Narrow" pitchFamily="34" charset="0"/>
              </a:endParaRPr>
            </a:p>
          </p:txBody>
        </p:sp>
        <p:sp>
          <p:nvSpPr>
            <p:cNvPr id="50" name="Line 2"/>
            <p:cNvSpPr>
              <a:spLocks noChangeShapeType="1"/>
            </p:cNvSpPr>
            <p:nvPr/>
          </p:nvSpPr>
          <p:spPr bwMode="auto">
            <a:xfrm>
              <a:off x="1170" y="2439"/>
              <a:ext cx="0" cy="0"/>
            </a:xfrm>
            <a:prstGeom prst="line">
              <a:avLst/>
            </a:prstGeom>
            <a:noFill/>
            <a:ln w="9525">
              <a:noFill/>
              <a:round/>
              <a:headEnd/>
              <a:tailEnd type="triangle" w="med" len="med"/>
            </a:ln>
          </p:spPr>
          <p:txBody>
            <a:bodyPr wrap="none" anchor="ctr"/>
            <a:lstStyle/>
            <a:p>
              <a:endParaRPr lang="en-GB"/>
            </a:p>
          </p:txBody>
        </p:sp>
        <p:sp>
          <p:nvSpPr>
            <p:cNvPr id="51" name="Text Box 4"/>
            <p:cNvSpPr txBox="1">
              <a:spLocks noChangeArrowheads="1"/>
            </p:cNvSpPr>
            <p:nvPr/>
          </p:nvSpPr>
          <p:spPr bwMode="auto">
            <a:xfrm>
              <a:off x="4098" y="2655"/>
              <a:ext cx="1579" cy="748"/>
            </a:xfrm>
            <a:prstGeom prst="rect">
              <a:avLst/>
            </a:prstGeom>
            <a:noFill/>
            <a:ln w="9525">
              <a:noFill/>
              <a:miter lim="800000"/>
              <a:headEnd/>
              <a:tailEnd/>
            </a:ln>
          </p:spPr>
          <p:txBody>
            <a:bodyPr>
              <a:spAutoFit/>
            </a:bodyPr>
            <a:lstStyle/>
            <a:p>
              <a:pPr eaLnBrk="0" hangingPunct="0">
                <a:buClr>
                  <a:srgbClr val="000000"/>
                </a:buClr>
              </a:pPr>
              <a:r>
                <a:rPr kumimoji="1" lang="en-US" sz="2400">
                  <a:latin typeface="Arial" pitchFamily="34" charset="0"/>
                </a:rPr>
                <a:t>Signal can be</a:t>
              </a:r>
            </a:p>
            <a:p>
              <a:pPr eaLnBrk="0" hangingPunct="0">
                <a:buClr>
                  <a:srgbClr val="000000"/>
                </a:buClr>
              </a:pPr>
              <a:r>
                <a:rPr kumimoji="1" lang="en-US" sz="2400">
                  <a:latin typeface="Arial" pitchFamily="34" charset="0"/>
                </a:rPr>
                <a:t>read inside the entity</a:t>
              </a:r>
            </a:p>
          </p:txBody>
        </p:sp>
        <p:sp>
          <p:nvSpPr>
            <p:cNvPr id="52" name="Line 6"/>
            <p:cNvSpPr>
              <a:spLocks noChangeShapeType="1"/>
            </p:cNvSpPr>
            <p:nvPr/>
          </p:nvSpPr>
          <p:spPr bwMode="auto">
            <a:xfrm>
              <a:off x="1668" y="1819"/>
              <a:ext cx="144" cy="480"/>
            </a:xfrm>
            <a:prstGeom prst="line">
              <a:avLst/>
            </a:prstGeom>
            <a:noFill/>
            <a:ln w="25400" cap="rnd">
              <a:solidFill>
                <a:schemeClr val="tx1"/>
              </a:solidFill>
              <a:prstDash val="sysDot"/>
              <a:round/>
              <a:headEnd/>
              <a:tailEnd type="triangle" w="med" len="med"/>
            </a:ln>
          </p:spPr>
          <p:txBody>
            <a:bodyPr/>
            <a:lstStyle/>
            <a:p>
              <a:endParaRPr lang="en-GB"/>
            </a:p>
          </p:txBody>
        </p:sp>
        <p:sp>
          <p:nvSpPr>
            <p:cNvPr id="53" name="Rectangle 7"/>
            <p:cNvSpPr>
              <a:spLocks noChangeArrowheads="1"/>
            </p:cNvSpPr>
            <p:nvPr/>
          </p:nvSpPr>
          <p:spPr bwMode="auto">
            <a:xfrm>
              <a:off x="3234" y="2679"/>
              <a:ext cx="816" cy="768"/>
            </a:xfrm>
            <a:prstGeom prst="rect">
              <a:avLst/>
            </a:prstGeom>
            <a:noFill/>
            <a:ln w="9525">
              <a:noFill/>
              <a:miter lim="800000"/>
              <a:headEnd/>
              <a:tailEnd/>
            </a:ln>
          </p:spPr>
          <p:txBody>
            <a:bodyPr wrap="none" anchor="ctr"/>
            <a:lstStyle/>
            <a:p>
              <a:pPr algn="ctr">
                <a:spcBef>
                  <a:spcPct val="50000"/>
                </a:spcBef>
              </a:pPr>
              <a:endParaRPr lang="et-EE" sz="2400">
                <a:latin typeface="Arial Narrow" pitchFamily="34" charset="0"/>
              </a:endParaRPr>
            </a:p>
          </p:txBody>
        </p:sp>
        <p:sp>
          <p:nvSpPr>
            <p:cNvPr id="54" name="Line 8"/>
            <p:cNvSpPr>
              <a:spLocks noChangeShapeType="1"/>
            </p:cNvSpPr>
            <p:nvPr/>
          </p:nvSpPr>
          <p:spPr bwMode="auto">
            <a:xfrm>
              <a:off x="2418" y="2439"/>
              <a:ext cx="528" cy="0"/>
            </a:xfrm>
            <a:prstGeom prst="line">
              <a:avLst/>
            </a:prstGeom>
            <a:noFill/>
            <a:ln w="12700">
              <a:solidFill>
                <a:schemeClr val="tx1"/>
              </a:solidFill>
              <a:round/>
              <a:headEnd/>
              <a:tailEnd/>
            </a:ln>
          </p:spPr>
          <p:txBody>
            <a:bodyPr/>
            <a:lstStyle/>
            <a:p>
              <a:endParaRPr lang="en-GB"/>
            </a:p>
          </p:txBody>
        </p:sp>
        <p:sp>
          <p:nvSpPr>
            <p:cNvPr id="55" name="AutoShape 10"/>
            <p:cNvSpPr>
              <a:spLocks noChangeArrowheads="1"/>
            </p:cNvSpPr>
            <p:nvPr/>
          </p:nvSpPr>
          <p:spPr bwMode="auto">
            <a:xfrm rot="16200000" flipH="1">
              <a:off x="2922" y="2175"/>
              <a:ext cx="576" cy="528"/>
            </a:xfrm>
            <a:prstGeom prst="flowChartExtract">
              <a:avLst/>
            </a:prstGeom>
            <a:noFill/>
            <a:ln w="12700">
              <a:solidFill>
                <a:schemeClr val="tx1"/>
              </a:solidFill>
              <a:miter lim="800000"/>
              <a:headEnd/>
              <a:tailEnd/>
            </a:ln>
          </p:spPr>
          <p:txBody>
            <a:bodyPr vert="eaVert" wrap="none" anchor="ctr"/>
            <a:lstStyle/>
            <a:p>
              <a:pPr algn="ctr">
                <a:spcBef>
                  <a:spcPct val="50000"/>
                </a:spcBef>
              </a:pPr>
              <a:endParaRPr lang="et-EE" sz="2400">
                <a:latin typeface="Arial Narrow" pitchFamily="34" charset="0"/>
              </a:endParaRPr>
            </a:p>
          </p:txBody>
        </p:sp>
        <p:sp>
          <p:nvSpPr>
            <p:cNvPr id="56" name="Text Box 11"/>
            <p:cNvSpPr txBox="1">
              <a:spLocks noChangeArrowheads="1"/>
            </p:cNvSpPr>
            <p:nvPr/>
          </p:nvSpPr>
          <p:spPr bwMode="auto">
            <a:xfrm>
              <a:off x="3155" y="1660"/>
              <a:ext cx="596" cy="288"/>
            </a:xfrm>
            <a:prstGeom prst="rect">
              <a:avLst/>
            </a:prstGeom>
            <a:noFill/>
            <a:ln w="9525">
              <a:noFill/>
              <a:miter lim="800000"/>
              <a:headEnd/>
              <a:tailEnd/>
            </a:ln>
          </p:spPr>
          <p:txBody>
            <a:bodyPr>
              <a:spAutoFit/>
            </a:bodyPr>
            <a:lstStyle/>
            <a:p>
              <a:pPr eaLnBrk="0" hangingPunct="0">
                <a:spcBef>
                  <a:spcPct val="20000"/>
                </a:spcBef>
                <a:buClr>
                  <a:srgbClr val="000000"/>
                </a:buClr>
              </a:pPr>
              <a:r>
                <a:rPr kumimoji="1" lang="en-US" sz="2400">
                  <a:latin typeface="Arial" pitchFamily="34" charset="0"/>
                </a:rPr>
                <a:t>Entity</a:t>
              </a:r>
            </a:p>
          </p:txBody>
        </p:sp>
        <p:sp>
          <p:nvSpPr>
            <p:cNvPr id="57" name="Text Box 12"/>
            <p:cNvSpPr txBox="1">
              <a:spLocks noChangeArrowheads="1"/>
            </p:cNvSpPr>
            <p:nvPr/>
          </p:nvSpPr>
          <p:spPr bwMode="auto">
            <a:xfrm>
              <a:off x="1074" y="1522"/>
              <a:ext cx="1024"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Port signal</a:t>
              </a:r>
            </a:p>
          </p:txBody>
        </p:sp>
        <p:sp>
          <p:nvSpPr>
            <p:cNvPr id="58" name="Text Box 13"/>
            <p:cNvSpPr txBox="1">
              <a:spLocks noChangeArrowheads="1"/>
            </p:cNvSpPr>
            <p:nvPr/>
          </p:nvSpPr>
          <p:spPr bwMode="auto">
            <a:xfrm>
              <a:off x="661" y="3543"/>
              <a:ext cx="2888" cy="518"/>
            </a:xfrm>
            <a:prstGeom prst="rect">
              <a:avLst/>
            </a:prstGeom>
            <a:noFill/>
            <a:ln w="9525">
              <a:noFill/>
              <a:miter lim="800000"/>
              <a:headEnd/>
              <a:tailEnd/>
            </a:ln>
          </p:spPr>
          <p:txBody>
            <a:bodyPr>
              <a:spAutoFit/>
            </a:bodyPr>
            <a:lstStyle/>
            <a:p>
              <a:pPr eaLnBrk="0" hangingPunct="0">
                <a:spcBef>
                  <a:spcPct val="20000"/>
                </a:spcBef>
                <a:buClr>
                  <a:srgbClr val="000000"/>
                </a:buClr>
              </a:pPr>
              <a:r>
                <a:rPr kumimoji="1" lang="en-US" sz="2400">
                  <a:latin typeface="Arial" pitchFamily="34" charset="0"/>
                </a:rPr>
                <a:t>Driver may reside</a:t>
              </a:r>
              <a:r>
                <a:rPr kumimoji="1" lang="et-EE" sz="2400">
                  <a:latin typeface="Arial" pitchFamily="34" charset="0"/>
                </a:rPr>
                <a:t> </a:t>
              </a:r>
              <a:r>
                <a:rPr kumimoji="1" lang="en-US" sz="2400">
                  <a:latin typeface="Arial" pitchFamily="34" charset="0"/>
                </a:rPr>
                <a:t>both inside and outside</a:t>
              </a:r>
              <a:r>
                <a:rPr kumimoji="1" lang="et-EE" sz="2400">
                  <a:latin typeface="Arial" pitchFamily="34" charset="0"/>
                </a:rPr>
                <a:t> </a:t>
              </a:r>
              <a:r>
                <a:rPr kumimoji="1" lang="pl-PL" sz="2400">
                  <a:latin typeface="Arial" pitchFamily="34" charset="0"/>
                </a:rPr>
                <a:t>of </a:t>
              </a:r>
              <a:r>
                <a:rPr kumimoji="1" lang="en-US" sz="2400">
                  <a:latin typeface="Arial" pitchFamily="34" charset="0"/>
                </a:rPr>
                <a:t>the entity</a:t>
              </a:r>
            </a:p>
          </p:txBody>
        </p:sp>
        <p:sp>
          <p:nvSpPr>
            <p:cNvPr id="59" name="Line 14"/>
            <p:cNvSpPr>
              <a:spLocks noChangeShapeType="1"/>
            </p:cNvSpPr>
            <p:nvPr/>
          </p:nvSpPr>
          <p:spPr bwMode="auto">
            <a:xfrm flipH="1">
              <a:off x="2850" y="2439"/>
              <a:ext cx="0" cy="432"/>
            </a:xfrm>
            <a:prstGeom prst="line">
              <a:avLst/>
            </a:prstGeom>
            <a:noFill/>
            <a:ln w="12700">
              <a:solidFill>
                <a:schemeClr val="tx1"/>
              </a:solidFill>
              <a:round/>
              <a:headEnd/>
              <a:tailEnd/>
            </a:ln>
          </p:spPr>
          <p:txBody>
            <a:bodyPr/>
            <a:lstStyle/>
            <a:p>
              <a:endParaRPr lang="en-GB"/>
            </a:p>
          </p:txBody>
        </p:sp>
        <p:sp>
          <p:nvSpPr>
            <p:cNvPr id="60" name="Line 15"/>
            <p:cNvSpPr>
              <a:spLocks noChangeShapeType="1"/>
            </p:cNvSpPr>
            <p:nvPr/>
          </p:nvSpPr>
          <p:spPr bwMode="auto">
            <a:xfrm>
              <a:off x="2850" y="2871"/>
              <a:ext cx="288" cy="0"/>
            </a:xfrm>
            <a:prstGeom prst="line">
              <a:avLst/>
            </a:prstGeom>
            <a:noFill/>
            <a:ln w="12700">
              <a:solidFill>
                <a:schemeClr val="tx1"/>
              </a:solidFill>
              <a:round/>
              <a:headEnd/>
              <a:tailEnd type="triangle" w="med" len="med"/>
            </a:ln>
          </p:spPr>
          <p:txBody>
            <a:bodyPr/>
            <a:lstStyle/>
            <a:p>
              <a:endParaRPr lang="en-GB"/>
            </a:p>
          </p:txBody>
        </p:sp>
        <p:sp>
          <p:nvSpPr>
            <p:cNvPr id="61" name="Line 16"/>
            <p:cNvSpPr>
              <a:spLocks noChangeShapeType="1"/>
            </p:cNvSpPr>
            <p:nvPr/>
          </p:nvSpPr>
          <p:spPr bwMode="auto">
            <a:xfrm flipH="1" flipV="1">
              <a:off x="3330" y="2871"/>
              <a:ext cx="708" cy="9"/>
            </a:xfrm>
            <a:prstGeom prst="line">
              <a:avLst/>
            </a:prstGeom>
            <a:noFill/>
            <a:ln w="19050" cap="rnd">
              <a:solidFill>
                <a:schemeClr val="tx1"/>
              </a:solidFill>
              <a:prstDash val="sysDot"/>
              <a:round/>
              <a:headEnd/>
              <a:tailEnd type="triangle" w="lg" len="med"/>
            </a:ln>
          </p:spPr>
          <p:txBody>
            <a:bodyPr/>
            <a:lstStyle/>
            <a:p>
              <a:endParaRPr lang="en-GB"/>
            </a:p>
          </p:txBody>
        </p:sp>
        <p:sp>
          <p:nvSpPr>
            <p:cNvPr id="62" name="Text Box 17"/>
            <p:cNvSpPr txBox="1">
              <a:spLocks noChangeArrowheads="1"/>
            </p:cNvSpPr>
            <p:nvPr/>
          </p:nvSpPr>
          <p:spPr bwMode="auto">
            <a:xfrm>
              <a:off x="1826" y="2148"/>
              <a:ext cx="223"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a</a:t>
              </a:r>
              <a:endParaRPr kumimoji="1" lang="en-US" sz="2400">
                <a:latin typeface="Arial" pitchFamily="34" charset="0"/>
              </a:endParaRPr>
            </a:p>
          </p:txBody>
        </p:sp>
        <p:sp>
          <p:nvSpPr>
            <p:cNvPr id="63" name="AutoShape 18"/>
            <p:cNvSpPr>
              <a:spLocks noChangeArrowheads="1"/>
            </p:cNvSpPr>
            <p:nvPr/>
          </p:nvSpPr>
          <p:spPr bwMode="auto">
            <a:xfrm rot="5400000">
              <a:off x="1098" y="2175"/>
              <a:ext cx="576" cy="528"/>
            </a:xfrm>
            <a:prstGeom prst="flowChartExtract">
              <a:avLst/>
            </a:prstGeom>
            <a:noFill/>
            <a:ln w="12700">
              <a:solidFill>
                <a:schemeClr val="tx1"/>
              </a:solidFill>
              <a:miter lim="800000"/>
              <a:headEnd/>
              <a:tailEnd/>
            </a:ln>
          </p:spPr>
          <p:txBody>
            <a:bodyPr rot="10800000" vert="eaVert" wrap="none" anchor="ctr"/>
            <a:lstStyle/>
            <a:p>
              <a:pPr algn="ctr">
                <a:spcBef>
                  <a:spcPct val="50000"/>
                </a:spcBef>
              </a:pPr>
              <a:endParaRPr lang="et-EE" sz="2400">
                <a:latin typeface="Arial Narrow" pitchFamily="34" charset="0"/>
              </a:endParaRPr>
            </a:p>
          </p:txBody>
        </p:sp>
        <p:sp>
          <p:nvSpPr>
            <p:cNvPr id="64" name="Line 19"/>
            <p:cNvSpPr>
              <a:spLocks noChangeShapeType="1"/>
            </p:cNvSpPr>
            <p:nvPr/>
          </p:nvSpPr>
          <p:spPr bwMode="auto">
            <a:xfrm>
              <a:off x="1842" y="2439"/>
              <a:ext cx="240" cy="0"/>
            </a:xfrm>
            <a:prstGeom prst="line">
              <a:avLst/>
            </a:prstGeom>
            <a:noFill/>
            <a:ln w="12700">
              <a:solidFill>
                <a:schemeClr val="tx1"/>
              </a:solidFill>
              <a:round/>
              <a:headEnd/>
              <a:tailEnd type="triangle" w="lg" len="med"/>
            </a:ln>
          </p:spPr>
          <p:txBody>
            <a:bodyPr wrap="none" anchor="ctr"/>
            <a:lstStyle/>
            <a:p>
              <a:endParaRPr lang="en-GB"/>
            </a:p>
          </p:txBody>
        </p:sp>
        <p:sp>
          <p:nvSpPr>
            <p:cNvPr id="65" name="Line 20"/>
            <p:cNvSpPr>
              <a:spLocks noChangeShapeType="1"/>
            </p:cNvSpPr>
            <p:nvPr/>
          </p:nvSpPr>
          <p:spPr bwMode="auto">
            <a:xfrm flipH="1">
              <a:off x="1746" y="2439"/>
              <a:ext cx="672" cy="0"/>
            </a:xfrm>
            <a:prstGeom prst="line">
              <a:avLst/>
            </a:prstGeom>
            <a:noFill/>
            <a:ln w="9525">
              <a:solidFill>
                <a:schemeClr val="tx1"/>
              </a:solidFill>
              <a:round/>
              <a:headEnd/>
              <a:tailEnd type="triangle" w="lg" len="med"/>
            </a:ln>
          </p:spPr>
          <p:txBody>
            <a:bodyPr wrap="none" anchor="ctr"/>
            <a:lstStyle/>
            <a:p>
              <a:endParaRPr lang="en-GB"/>
            </a:p>
          </p:txBody>
        </p:sp>
        <p:sp>
          <p:nvSpPr>
            <p:cNvPr id="66" name="Line 21"/>
            <p:cNvSpPr>
              <a:spLocks noChangeShapeType="1"/>
            </p:cNvSpPr>
            <p:nvPr/>
          </p:nvSpPr>
          <p:spPr bwMode="auto">
            <a:xfrm>
              <a:off x="1650" y="2439"/>
              <a:ext cx="96" cy="0"/>
            </a:xfrm>
            <a:prstGeom prst="line">
              <a:avLst/>
            </a:prstGeom>
            <a:noFill/>
            <a:ln w="12700">
              <a:solidFill>
                <a:schemeClr val="tx1"/>
              </a:solidFill>
              <a:round/>
              <a:headEnd/>
              <a:tailEnd/>
            </a:ln>
          </p:spPr>
          <p:txBody>
            <a:bodyPr wrap="none" anchor="ctr"/>
            <a:lstStyle/>
            <a:p>
              <a:endParaRPr lang="en-GB"/>
            </a:p>
          </p:txBody>
        </p:sp>
        <p:sp>
          <p:nvSpPr>
            <p:cNvPr id="67" name="Line 22"/>
            <p:cNvSpPr>
              <a:spLocks noChangeShapeType="1"/>
            </p:cNvSpPr>
            <p:nvPr/>
          </p:nvSpPr>
          <p:spPr bwMode="auto">
            <a:xfrm flipH="1" flipV="1">
              <a:off x="1410" y="2679"/>
              <a:ext cx="432" cy="864"/>
            </a:xfrm>
            <a:prstGeom prst="line">
              <a:avLst/>
            </a:prstGeom>
            <a:noFill/>
            <a:ln w="19050" cap="rnd">
              <a:solidFill>
                <a:schemeClr val="tx1"/>
              </a:solidFill>
              <a:prstDash val="sysDot"/>
              <a:round/>
              <a:headEnd/>
              <a:tailEnd type="triangle" w="lg" len="med"/>
            </a:ln>
          </p:spPr>
          <p:txBody>
            <a:bodyPr wrap="none" anchor="ctr"/>
            <a:lstStyle/>
            <a:p>
              <a:endParaRPr lang="en-GB"/>
            </a:p>
          </p:txBody>
        </p:sp>
        <p:sp>
          <p:nvSpPr>
            <p:cNvPr id="68" name="Line 23"/>
            <p:cNvSpPr>
              <a:spLocks noChangeShapeType="1"/>
            </p:cNvSpPr>
            <p:nvPr/>
          </p:nvSpPr>
          <p:spPr bwMode="auto">
            <a:xfrm flipV="1">
              <a:off x="2130" y="2583"/>
              <a:ext cx="960" cy="960"/>
            </a:xfrm>
            <a:prstGeom prst="line">
              <a:avLst/>
            </a:prstGeom>
            <a:noFill/>
            <a:ln w="19050" cap="rnd">
              <a:solidFill>
                <a:schemeClr val="tx1"/>
              </a:solidFill>
              <a:prstDash val="sysDot"/>
              <a:round/>
              <a:headEnd/>
              <a:tailEnd type="triangle" w="lg" len="med"/>
            </a:ln>
          </p:spPr>
          <p:txBody>
            <a:bodyPr wrap="none" anchor="ctr"/>
            <a:lstStyle/>
            <a:p>
              <a:endParaRPr lang="en-GB"/>
            </a:p>
          </p:txBody>
        </p:sp>
        <p:sp>
          <p:nvSpPr>
            <p:cNvPr id="69" name="Line 24"/>
            <p:cNvSpPr>
              <a:spLocks noChangeShapeType="1"/>
            </p:cNvSpPr>
            <p:nvPr/>
          </p:nvSpPr>
          <p:spPr bwMode="auto">
            <a:xfrm>
              <a:off x="690" y="2439"/>
              <a:ext cx="432" cy="0"/>
            </a:xfrm>
            <a:prstGeom prst="line">
              <a:avLst/>
            </a:prstGeom>
            <a:noFill/>
            <a:ln w="12700">
              <a:solidFill>
                <a:schemeClr val="tx1"/>
              </a:solidFill>
              <a:round/>
              <a:headEnd/>
              <a:tailEnd/>
            </a:ln>
          </p:spPr>
          <p:txBody>
            <a:bodyPr wrap="none" anchor="ctr"/>
            <a:lstStyle/>
            <a:p>
              <a:endParaRPr lang="en-GB"/>
            </a:p>
          </p:txBody>
        </p:sp>
        <p:sp>
          <p:nvSpPr>
            <p:cNvPr id="70" name="Line 47"/>
            <p:cNvSpPr>
              <a:spLocks noChangeShapeType="1"/>
            </p:cNvSpPr>
            <p:nvPr/>
          </p:nvSpPr>
          <p:spPr bwMode="auto">
            <a:xfrm flipH="1" flipV="1">
              <a:off x="3447" y="2432"/>
              <a:ext cx="750" cy="9"/>
            </a:xfrm>
            <a:prstGeom prst="line">
              <a:avLst/>
            </a:prstGeom>
            <a:noFill/>
            <a:ln w="9525">
              <a:solidFill>
                <a:schemeClr val="tx1"/>
              </a:solidFill>
              <a:miter lim="800000"/>
              <a:headEnd/>
              <a:tailEnd/>
            </a:ln>
          </p:spPr>
          <p:txBody>
            <a:bodyPr wrap="none"/>
            <a:lstStyle/>
            <a:p>
              <a:endParaRPr lang="en-GB"/>
            </a:p>
          </p:txBody>
        </p:sp>
      </p:grpSp>
    </p:spTree>
    <p:extLst>
      <p:ext uri="{BB962C8B-B14F-4D97-AF65-F5344CB8AC3E}">
        <p14:creationId xmlns:p14="http://schemas.microsoft.com/office/powerpoint/2010/main" val="27897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18</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More about ports (port mode OUT with extra signal)</a:t>
            </a:r>
          </a:p>
        </p:txBody>
      </p:sp>
      <p:sp>
        <p:nvSpPr>
          <p:cNvPr id="6" name="TextBox 5"/>
          <p:cNvSpPr txBox="1"/>
          <p:nvPr/>
        </p:nvSpPr>
        <p:spPr>
          <a:xfrm>
            <a:off x="533400" y="1066800"/>
            <a:ext cx="7924800" cy="461665"/>
          </a:xfrm>
          <a:prstGeom prst="rect">
            <a:avLst/>
          </a:prstGeom>
          <a:noFill/>
        </p:spPr>
        <p:txBody>
          <a:bodyPr wrap="square" rtlCol="0">
            <a:spAutoFit/>
          </a:bodyPr>
          <a:lstStyle/>
          <a:p>
            <a:pPr marL="0" lvl="1"/>
            <a:endParaRPr kumimoji="1" lang="en-US" sz="2400" dirty="0">
              <a:latin typeface="Arial" pitchFamily="34" charset="0"/>
            </a:endParaRPr>
          </a:p>
        </p:txBody>
      </p:sp>
      <p:grpSp>
        <p:nvGrpSpPr>
          <p:cNvPr id="30" name="Group 49"/>
          <p:cNvGrpSpPr>
            <a:grpSpLocks/>
          </p:cNvGrpSpPr>
          <p:nvPr/>
        </p:nvGrpSpPr>
        <p:grpSpPr bwMode="auto">
          <a:xfrm>
            <a:off x="1600200" y="1447800"/>
            <a:ext cx="6934200" cy="3770313"/>
            <a:chOff x="1200" y="1686"/>
            <a:chExt cx="4368" cy="2375"/>
          </a:xfrm>
        </p:grpSpPr>
        <p:sp>
          <p:nvSpPr>
            <p:cNvPr id="31" name="Rectangle 9"/>
            <p:cNvSpPr>
              <a:spLocks noChangeArrowheads="1"/>
            </p:cNvSpPr>
            <p:nvPr/>
          </p:nvSpPr>
          <p:spPr bwMode="auto">
            <a:xfrm>
              <a:off x="1344" y="1686"/>
              <a:ext cx="1584" cy="1728"/>
            </a:xfrm>
            <a:prstGeom prst="rect">
              <a:avLst/>
            </a:prstGeom>
            <a:noFill/>
            <a:ln w="38100">
              <a:solidFill>
                <a:srgbClr val="FFCC00"/>
              </a:solidFill>
              <a:miter lim="800000"/>
              <a:headEnd/>
              <a:tailEnd/>
            </a:ln>
          </p:spPr>
          <p:txBody>
            <a:bodyPr wrap="none" anchor="ctr"/>
            <a:lstStyle/>
            <a:p>
              <a:pPr algn="ctr">
                <a:spcBef>
                  <a:spcPct val="50000"/>
                </a:spcBef>
              </a:pPr>
              <a:endParaRPr lang="et-EE" sz="2400">
                <a:latin typeface="Arial Narrow" pitchFamily="34" charset="0"/>
              </a:endParaRPr>
            </a:p>
          </p:txBody>
        </p:sp>
        <p:sp>
          <p:nvSpPr>
            <p:cNvPr id="32" name="Line 2"/>
            <p:cNvSpPr>
              <a:spLocks noChangeShapeType="1"/>
            </p:cNvSpPr>
            <p:nvPr/>
          </p:nvSpPr>
          <p:spPr bwMode="auto">
            <a:xfrm flipV="1">
              <a:off x="1968" y="2934"/>
              <a:ext cx="96" cy="528"/>
            </a:xfrm>
            <a:prstGeom prst="line">
              <a:avLst/>
            </a:prstGeom>
            <a:noFill/>
            <a:ln w="19050" cap="rnd">
              <a:solidFill>
                <a:schemeClr val="tx1"/>
              </a:solidFill>
              <a:prstDash val="sysDot"/>
              <a:round/>
              <a:headEnd/>
              <a:tailEnd type="triangle" w="lg" len="med"/>
            </a:ln>
          </p:spPr>
          <p:txBody>
            <a:bodyPr/>
            <a:lstStyle/>
            <a:p>
              <a:endParaRPr lang="en-GB"/>
            </a:p>
          </p:txBody>
        </p:sp>
        <p:sp>
          <p:nvSpPr>
            <p:cNvPr id="33" name="Line 3"/>
            <p:cNvSpPr>
              <a:spLocks noChangeShapeType="1"/>
            </p:cNvSpPr>
            <p:nvPr/>
          </p:nvSpPr>
          <p:spPr bwMode="auto">
            <a:xfrm flipH="1">
              <a:off x="3072" y="2022"/>
              <a:ext cx="432" cy="480"/>
            </a:xfrm>
            <a:prstGeom prst="line">
              <a:avLst/>
            </a:prstGeom>
            <a:noFill/>
            <a:ln w="19050" cap="rnd">
              <a:solidFill>
                <a:schemeClr val="tx1"/>
              </a:solidFill>
              <a:prstDash val="sysDot"/>
              <a:round/>
              <a:headEnd/>
              <a:tailEnd type="triangle" w="med" len="med"/>
            </a:ln>
          </p:spPr>
          <p:txBody>
            <a:bodyPr/>
            <a:lstStyle/>
            <a:p>
              <a:endParaRPr lang="en-GB"/>
            </a:p>
          </p:txBody>
        </p:sp>
        <p:sp>
          <p:nvSpPr>
            <p:cNvPr id="34" name="Text Box 5"/>
            <p:cNvSpPr txBox="1">
              <a:spLocks noChangeArrowheads="1"/>
            </p:cNvSpPr>
            <p:nvPr/>
          </p:nvSpPr>
          <p:spPr bwMode="auto">
            <a:xfrm>
              <a:off x="3038" y="1830"/>
              <a:ext cx="1024"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Port signal</a:t>
              </a:r>
            </a:p>
          </p:txBody>
        </p:sp>
        <p:sp>
          <p:nvSpPr>
            <p:cNvPr id="35" name="Rectangle 7"/>
            <p:cNvSpPr>
              <a:spLocks noChangeArrowheads="1"/>
            </p:cNvSpPr>
            <p:nvPr/>
          </p:nvSpPr>
          <p:spPr bwMode="auto">
            <a:xfrm>
              <a:off x="2352" y="2742"/>
              <a:ext cx="816" cy="768"/>
            </a:xfrm>
            <a:prstGeom prst="rect">
              <a:avLst/>
            </a:prstGeom>
            <a:noFill/>
            <a:ln w="9525">
              <a:noFill/>
              <a:miter lim="800000"/>
              <a:headEnd/>
              <a:tailEnd/>
            </a:ln>
          </p:spPr>
          <p:txBody>
            <a:bodyPr wrap="none" anchor="ctr"/>
            <a:lstStyle/>
            <a:p>
              <a:pPr algn="ctr">
                <a:spcBef>
                  <a:spcPct val="50000"/>
                </a:spcBef>
              </a:pPr>
              <a:endParaRPr lang="et-EE" sz="2400">
                <a:latin typeface="Arial Narrow" pitchFamily="34" charset="0"/>
              </a:endParaRPr>
            </a:p>
          </p:txBody>
        </p:sp>
        <p:sp>
          <p:nvSpPr>
            <p:cNvPr id="36" name="Line 8"/>
            <p:cNvSpPr>
              <a:spLocks noChangeShapeType="1"/>
            </p:cNvSpPr>
            <p:nvPr/>
          </p:nvSpPr>
          <p:spPr bwMode="auto">
            <a:xfrm>
              <a:off x="1632" y="2537"/>
              <a:ext cx="432" cy="0"/>
            </a:xfrm>
            <a:prstGeom prst="line">
              <a:avLst/>
            </a:prstGeom>
            <a:noFill/>
            <a:ln w="12700">
              <a:solidFill>
                <a:schemeClr val="tx1"/>
              </a:solidFill>
              <a:round/>
              <a:headEnd/>
              <a:tailEnd/>
            </a:ln>
          </p:spPr>
          <p:txBody>
            <a:bodyPr/>
            <a:lstStyle/>
            <a:p>
              <a:endParaRPr lang="en-GB"/>
            </a:p>
          </p:txBody>
        </p:sp>
        <p:sp>
          <p:nvSpPr>
            <p:cNvPr id="37" name="AutoShape 10"/>
            <p:cNvSpPr>
              <a:spLocks noChangeArrowheads="1"/>
            </p:cNvSpPr>
            <p:nvPr/>
          </p:nvSpPr>
          <p:spPr bwMode="auto">
            <a:xfrm rot="5400000">
              <a:off x="2040" y="2321"/>
              <a:ext cx="576" cy="528"/>
            </a:xfrm>
            <a:prstGeom prst="flowChartExtract">
              <a:avLst/>
            </a:prstGeom>
            <a:noFill/>
            <a:ln w="12700">
              <a:solidFill>
                <a:schemeClr val="tx1"/>
              </a:solidFill>
              <a:miter lim="800000"/>
              <a:headEnd/>
              <a:tailEnd/>
            </a:ln>
          </p:spPr>
          <p:txBody>
            <a:bodyPr rot="10800000" vert="eaVert" wrap="none" anchor="ctr"/>
            <a:lstStyle/>
            <a:p>
              <a:pPr algn="ctr">
                <a:spcBef>
                  <a:spcPct val="50000"/>
                </a:spcBef>
              </a:pPr>
              <a:endParaRPr lang="et-EE" sz="2400">
                <a:latin typeface="Arial Narrow" pitchFamily="34" charset="0"/>
              </a:endParaRPr>
            </a:p>
          </p:txBody>
        </p:sp>
        <p:sp>
          <p:nvSpPr>
            <p:cNvPr id="38" name="Line 11"/>
            <p:cNvSpPr>
              <a:spLocks noChangeShapeType="1"/>
            </p:cNvSpPr>
            <p:nvPr/>
          </p:nvSpPr>
          <p:spPr bwMode="auto">
            <a:xfrm>
              <a:off x="2592" y="2585"/>
              <a:ext cx="432" cy="0"/>
            </a:xfrm>
            <a:prstGeom prst="line">
              <a:avLst/>
            </a:prstGeom>
            <a:noFill/>
            <a:ln w="12700">
              <a:solidFill>
                <a:schemeClr val="tx1"/>
              </a:solidFill>
              <a:round/>
              <a:headEnd/>
              <a:tailEnd type="triangle" w="med" len="med"/>
            </a:ln>
          </p:spPr>
          <p:txBody>
            <a:bodyPr/>
            <a:lstStyle/>
            <a:p>
              <a:endParaRPr lang="en-GB"/>
            </a:p>
          </p:txBody>
        </p:sp>
        <p:sp>
          <p:nvSpPr>
            <p:cNvPr id="39" name="Line 12"/>
            <p:cNvSpPr>
              <a:spLocks noChangeShapeType="1"/>
            </p:cNvSpPr>
            <p:nvPr/>
          </p:nvSpPr>
          <p:spPr bwMode="auto">
            <a:xfrm>
              <a:off x="2976" y="2585"/>
              <a:ext cx="480" cy="0"/>
            </a:xfrm>
            <a:prstGeom prst="line">
              <a:avLst/>
            </a:prstGeom>
            <a:noFill/>
            <a:ln w="12700">
              <a:solidFill>
                <a:schemeClr val="tx1"/>
              </a:solidFill>
              <a:round/>
              <a:headEnd/>
              <a:tailEnd/>
            </a:ln>
          </p:spPr>
          <p:txBody>
            <a:bodyPr/>
            <a:lstStyle/>
            <a:p>
              <a:endParaRPr lang="en-GB"/>
            </a:p>
          </p:txBody>
        </p:sp>
        <p:sp>
          <p:nvSpPr>
            <p:cNvPr id="40" name="Text Box 13"/>
            <p:cNvSpPr txBox="1">
              <a:spLocks noChangeArrowheads="1"/>
            </p:cNvSpPr>
            <p:nvPr/>
          </p:nvSpPr>
          <p:spPr bwMode="auto">
            <a:xfrm>
              <a:off x="1377" y="1710"/>
              <a:ext cx="596"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Entity</a:t>
              </a:r>
            </a:p>
          </p:txBody>
        </p:sp>
        <p:sp>
          <p:nvSpPr>
            <p:cNvPr id="41" name="Text Box 14"/>
            <p:cNvSpPr txBox="1">
              <a:spLocks noChangeArrowheads="1"/>
            </p:cNvSpPr>
            <p:nvPr/>
          </p:nvSpPr>
          <p:spPr bwMode="auto">
            <a:xfrm>
              <a:off x="1200" y="3497"/>
              <a:ext cx="1451" cy="564"/>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dirty="0">
                  <a:latin typeface="Arial" pitchFamily="34" charset="0"/>
                </a:rPr>
                <a:t>Driver resides</a:t>
              </a:r>
            </a:p>
            <a:p>
              <a:pPr eaLnBrk="0" hangingPunct="0">
                <a:spcBef>
                  <a:spcPct val="20000"/>
                </a:spcBef>
                <a:buClr>
                  <a:srgbClr val="000000"/>
                </a:buClr>
              </a:pPr>
              <a:r>
                <a:rPr kumimoji="1" lang="en-US" sz="2400" dirty="0">
                  <a:latin typeface="Arial" pitchFamily="34" charset="0"/>
                </a:rPr>
                <a:t>inside the entity</a:t>
              </a:r>
            </a:p>
          </p:txBody>
        </p:sp>
        <p:sp>
          <p:nvSpPr>
            <p:cNvPr id="42" name="Line 15"/>
            <p:cNvSpPr>
              <a:spLocks noChangeShapeType="1"/>
            </p:cNvSpPr>
            <p:nvPr/>
          </p:nvSpPr>
          <p:spPr bwMode="auto">
            <a:xfrm flipH="1">
              <a:off x="2784" y="2598"/>
              <a:ext cx="0" cy="432"/>
            </a:xfrm>
            <a:prstGeom prst="line">
              <a:avLst/>
            </a:prstGeom>
            <a:noFill/>
            <a:ln w="12700">
              <a:solidFill>
                <a:schemeClr val="tx1"/>
              </a:solidFill>
              <a:round/>
              <a:headEnd/>
              <a:tailEnd/>
            </a:ln>
          </p:spPr>
          <p:txBody>
            <a:bodyPr/>
            <a:lstStyle/>
            <a:p>
              <a:endParaRPr lang="en-GB"/>
            </a:p>
          </p:txBody>
        </p:sp>
        <p:sp>
          <p:nvSpPr>
            <p:cNvPr id="43" name="Line 16"/>
            <p:cNvSpPr>
              <a:spLocks noChangeShapeType="1"/>
            </p:cNvSpPr>
            <p:nvPr/>
          </p:nvSpPr>
          <p:spPr bwMode="auto">
            <a:xfrm flipH="1">
              <a:off x="2496" y="3030"/>
              <a:ext cx="288" cy="0"/>
            </a:xfrm>
            <a:prstGeom prst="line">
              <a:avLst/>
            </a:prstGeom>
            <a:noFill/>
            <a:ln w="12700">
              <a:solidFill>
                <a:schemeClr val="tx1"/>
              </a:solidFill>
              <a:round/>
              <a:headEnd/>
              <a:tailEnd type="triangle" w="med" len="med"/>
            </a:ln>
          </p:spPr>
          <p:txBody>
            <a:bodyPr/>
            <a:lstStyle/>
            <a:p>
              <a:endParaRPr lang="en-GB"/>
            </a:p>
          </p:txBody>
        </p:sp>
        <p:sp>
          <p:nvSpPr>
            <p:cNvPr id="44" name="Line 17"/>
            <p:cNvSpPr>
              <a:spLocks noChangeShapeType="1"/>
            </p:cNvSpPr>
            <p:nvPr/>
          </p:nvSpPr>
          <p:spPr bwMode="auto">
            <a:xfrm flipH="1">
              <a:off x="2832" y="3030"/>
              <a:ext cx="672" cy="0"/>
            </a:xfrm>
            <a:prstGeom prst="line">
              <a:avLst/>
            </a:prstGeom>
            <a:noFill/>
            <a:ln w="19050" cap="rnd">
              <a:solidFill>
                <a:schemeClr val="tx1"/>
              </a:solidFill>
              <a:prstDash val="sysDot"/>
              <a:round/>
              <a:headEnd/>
              <a:tailEnd type="triangle" w="lg" len="med"/>
            </a:ln>
          </p:spPr>
          <p:txBody>
            <a:bodyPr/>
            <a:lstStyle/>
            <a:p>
              <a:endParaRPr lang="en-GB"/>
            </a:p>
          </p:txBody>
        </p:sp>
        <p:sp>
          <p:nvSpPr>
            <p:cNvPr id="45" name="Text Box 19"/>
            <p:cNvSpPr txBox="1">
              <a:spLocks noChangeArrowheads="1"/>
            </p:cNvSpPr>
            <p:nvPr/>
          </p:nvSpPr>
          <p:spPr bwMode="auto">
            <a:xfrm>
              <a:off x="2592" y="2340"/>
              <a:ext cx="212"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x</a:t>
              </a:r>
              <a:endParaRPr kumimoji="1" lang="en-US" sz="2400">
                <a:latin typeface="Arial" pitchFamily="34" charset="0"/>
              </a:endParaRPr>
            </a:p>
          </p:txBody>
        </p:sp>
        <p:sp>
          <p:nvSpPr>
            <p:cNvPr id="48" name="Text Box 20"/>
            <p:cNvSpPr txBox="1">
              <a:spLocks noChangeArrowheads="1"/>
            </p:cNvSpPr>
            <p:nvPr/>
          </p:nvSpPr>
          <p:spPr bwMode="auto">
            <a:xfrm>
              <a:off x="2208" y="2916"/>
              <a:ext cx="212"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c</a:t>
              </a:r>
              <a:endParaRPr kumimoji="1" lang="en-US" sz="2400">
                <a:latin typeface="Arial" pitchFamily="34" charset="0"/>
              </a:endParaRPr>
            </a:p>
          </p:txBody>
        </p:sp>
        <p:sp>
          <p:nvSpPr>
            <p:cNvPr id="71" name="Text Box 21"/>
            <p:cNvSpPr txBox="1">
              <a:spLocks noChangeArrowheads="1"/>
            </p:cNvSpPr>
            <p:nvPr/>
          </p:nvSpPr>
          <p:spPr bwMode="auto">
            <a:xfrm>
              <a:off x="3132" y="2322"/>
              <a:ext cx="288" cy="288"/>
            </a:xfrm>
            <a:prstGeom prst="rect">
              <a:avLst/>
            </a:prstGeom>
            <a:noFill/>
            <a:ln w="9525">
              <a:noFill/>
              <a:miter lim="800000"/>
              <a:headEnd/>
              <a:tailEnd/>
            </a:ln>
          </p:spPr>
          <p:txBody>
            <a:bodyPr>
              <a:spAutoFit/>
            </a:bodyPr>
            <a:lstStyle/>
            <a:p>
              <a:pPr eaLnBrk="0" hangingPunct="0">
                <a:spcBef>
                  <a:spcPct val="20000"/>
                </a:spcBef>
                <a:buClr>
                  <a:srgbClr val="000000"/>
                </a:buClr>
              </a:pPr>
              <a:r>
                <a:rPr kumimoji="1" lang="pl-PL" sz="2400">
                  <a:latin typeface="Arial" pitchFamily="34" charset="0"/>
                </a:rPr>
                <a:t>z</a:t>
              </a:r>
              <a:endParaRPr kumimoji="1" lang="en-US" sz="2400">
                <a:latin typeface="Arial" pitchFamily="34" charset="0"/>
              </a:endParaRPr>
            </a:p>
          </p:txBody>
        </p:sp>
        <p:sp>
          <p:nvSpPr>
            <p:cNvPr id="72" name="Text Box 22"/>
            <p:cNvSpPr txBox="1">
              <a:spLocks noChangeArrowheads="1"/>
            </p:cNvSpPr>
            <p:nvPr/>
          </p:nvSpPr>
          <p:spPr bwMode="auto">
            <a:xfrm>
              <a:off x="3542" y="3487"/>
              <a:ext cx="638" cy="564"/>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dirty="0">
                  <a:latin typeface="Arial" pitchFamily="34" charset="0"/>
                </a:rPr>
                <a:t>z </a:t>
              </a:r>
              <a:r>
                <a:rPr kumimoji="1" lang="en-US" sz="2400" dirty="0">
                  <a:latin typeface="Arial" pitchFamily="34" charset="0"/>
                </a:rPr>
                <a:t>&lt;= </a:t>
              </a:r>
              <a:r>
                <a:rPr kumimoji="1" lang="pl-PL" sz="2400" dirty="0">
                  <a:latin typeface="Arial" pitchFamily="34" charset="0"/>
                </a:rPr>
                <a:t>x</a:t>
              </a:r>
              <a:endParaRPr kumimoji="1" lang="en-US" sz="2400" dirty="0">
                <a:latin typeface="Arial" pitchFamily="34" charset="0"/>
              </a:endParaRPr>
            </a:p>
            <a:p>
              <a:pPr eaLnBrk="0" hangingPunct="0">
                <a:spcBef>
                  <a:spcPct val="20000"/>
                </a:spcBef>
                <a:buClr>
                  <a:srgbClr val="000000"/>
                </a:buClr>
              </a:pPr>
              <a:r>
                <a:rPr kumimoji="1" lang="pl-PL" sz="2400" dirty="0">
                  <a:latin typeface="Arial" pitchFamily="34" charset="0"/>
                </a:rPr>
                <a:t>c </a:t>
              </a:r>
              <a:r>
                <a:rPr kumimoji="1" lang="en-US" sz="2400" dirty="0">
                  <a:latin typeface="Arial" pitchFamily="34" charset="0"/>
                </a:rPr>
                <a:t>&lt;= </a:t>
              </a:r>
              <a:r>
                <a:rPr kumimoji="1" lang="pl-PL" sz="2400" dirty="0">
                  <a:latin typeface="Arial" pitchFamily="34" charset="0"/>
                </a:rPr>
                <a:t>x</a:t>
              </a:r>
              <a:endParaRPr kumimoji="1" lang="en-US" sz="2400" dirty="0">
                <a:latin typeface="Arial" pitchFamily="34" charset="0"/>
              </a:endParaRPr>
            </a:p>
          </p:txBody>
        </p:sp>
        <p:sp>
          <p:nvSpPr>
            <p:cNvPr id="73" name="Oval 23"/>
            <p:cNvSpPr>
              <a:spLocks noChangeArrowheads="1"/>
            </p:cNvSpPr>
            <p:nvPr/>
          </p:nvSpPr>
          <p:spPr bwMode="auto">
            <a:xfrm>
              <a:off x="2760" y="2562"/>
              <a:ext cx="48" cy="48"/>
            </a:xfrm>
            <a:prstGeom prst="ellipse">
              <a:avLst/>
            </a:prstGeom>
            <a:solidFill>
              <a:schemeClr val="tx1"/>
            </a:solidFill>
            <a:ln w="9525" algn="ctr">
              <a:solidFill>
                <a:schemeClr val="tx1"/>
              </a:solidFill>
              <a:round/>
              <a:headEnd/>
              <a:tailEnd/>
            </a:ln>
          </p:spPr>
          <p:txBody>
            <a:bodyPr wrap="none" anchor="ctr"/>
            <a:lstStyle/>
            <a:p>
              <a:pPr algn="ctr">
                <a:spcBef>
                  <a:spcPct val="50000"/>
                </a:spcBef>
              </a:pPr>
              <a:endParaRPr lang="et-EE" sz="2400">
                <a:latin typeface="Arial Narrow" pitchFamily="34" charset="0"/>
              </a:endParaRPr>
            </a:p>
          </p:txBody>
        </p:sp>
        <p:sp>
          <p:nvSpPr>
            <p:cNvPr id="74" name="Text Box 18"/>
            <p:cNvSpPr txBox="1">
              <a:spLocks noChangeArrowheads="1"/>
            </p:cNvSpPr>
            <p:nvPr/>
          </p:nvSpPr>
          <p:spPr bwMode="auto">
            <a:xfrm>
              <a:off x="3504" y="2769"/>
              <a:ext cx="2064" cy="518"/>
            </a:xfrm>
            <a:prstGeom prst="rect">
              <a:avLst/>
            </a:prstGeom>
            <a:noFill/>
            <a:ln w="9525">
              <a:noFill/>
              <a:miter lim="800000"/>
              <a:headEnd/>
              <a:tailEnd/>
            </a:ln>
          </p:spPr>
          <p:txBody>
            <a:bodyPr>
              <a:spAutoFit/>
            </a:bodyPr>
            <a:lstStyle/>
            <a:p>
              <a:pPr eaLnBrk="0" hangingPunct="0">
                <a:buClr>
                  <a:srgbClr val="000000"/>
                </a:buClr>
              </a:pPr>
              <a:r>
                <a:rPr kumimoji="1" lang="en-US" sz="2400">
                  <a:latin typeface="Arial" pitchFamily="34" charset="0"/>
                </a:rPr>
                <a:t>Signal x</a:t>
              </a:r>
              <a:r>
                <a:rPr kumimoji="1" lang="pl-PL" sz="2400" i="1">
                  <a:latin typeface="Arial" pitchFamily="34" charset="0"/>
                </a:rPr>
                <a:t> </a:t>
              </a:r>
              <a:r>
                <a:rPr kumimoji="1" lang="en-US" sz="2400">
                  <a:latin typeface="Arial" pitchFamily="34" charset="0"/>
                </a:rPr>
                <a:t>can be</a:t>
              </a:r>
            </a:p>
            <a:p>
              <a:pPr eaLnBrk="0" hangingPunct="0">
                <a:buClr>
                  <a:srgbClr val="000000"/>
                </a:buClr>
              </a:pPr>
              <a:r>
                <a:rPr kumimoji="1" lang="en-US" sz="2400">
                  <a:latin typeface="Arial" pitchFamily="34" charset="0"/>
                </a:rPr>
                <a:t>read inside the entity</a:t>
              </a:r>
            </a:p>
          </p:txBody>
        </p:sp>
      </p:grpSp>
    </p:spTree>
    <p:extLst>
      <p:ext uri="{BB962C8B-B14F-4D97-AF65-F5344CB8AC3E}">
        <p14:creationId xmlns:p14="http://schemas.microsoft.com/office/powerpoint/2010/main" val="239639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19</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More about ports (port mode BUFFER)</a:t>
            </a:r>
          </a:p>
        </p:txBody>
      </p:sp>
      <p:sp>
        <p:nvSpPr>
          <p:cNvPr id="6" name="TextBox 5"/>
          <p:cNvSpPr txBox="1"/>
          <p:nvPr/>
        </p:nvSpPr>
        <p:spPr>
          <a:xfrm>
            <a:off x="533400" y="762000"/>
            <a:ext cx="7924800" cy="1569660"/>
          </a:xfrm>
          <a:prstGeom prst="rect">
            <a:avLst/>
          </a:prstGeom>
          <a:noFill/>
        </p:spPr>
        <p:txBody>
          <a:bodyPr wrap="square" rtlCol="0">
            <a:spAutoFit/>
          </a:bodyPr>
          <a:lstStyle/>
          <a:p>
            <a:pPr lvl="1" eaLnBrk="0" hangingPunct="0">
              <a:spcBef>
                <a:spcPct val="20000"/>
              </a:spcBef>
              <a:buClr>
                <a:srgbClr val="000000"/>
              </a:buClr>
            </a:pPr>
            <a:r>
              <a:rPr kumimoji="1" lang="en-US" sz="2400" b="1" dirty="0"/>
              <a:t>Buffer:</a:t>
            </a:r>
            <a:r>
              <a:rPr kumimoji="1" lang="en-US" sz="2400" dirty="0"/>
              <a:t> Used for a signal that is an output from an entity. The value of the signal can be used inside the entity, which means that in an assignment statement the signal can appear on the left and right sides of the &lt;= operator</a:t>
            </a:r>
            <a:endParaRPr lang="en-US" sz="2400" dirty="0">
              <a:latin typeface="Arial" pitchFamily="34" charset="0"/>
            </a:endParaRPr>
          </a:p>
        </p:txBody>
      </p:sp>
      <p:grpSp>
        <p:nvGrpSpPr>
          <p:cNvPr id="26" name="Group 44"/>
          <p:cNvGrpSpPr>
            <a:grpSpLocks/>
          </p:cNvGrpSpPr>
          <p:nvPr/>
        </p:nvGrpSpPr>
        <p:grpSpPr bwMode="auto">
          <a:xfrm>
            <a:off x="1905000" y="2828925"/>
            <a:ext cx="8951089" cy="3800475"/>
            <a:chOff x="1200" y="1782"/>
            <a:chExt cx="5568" cy="2378"/>
          </a:xfrm>
        </p:grpSpPr>
        <p:sp>
          <p:nvSpPr>
            <p:cNvPr id="27" name="Rectangle 7"/>
            <p:cNvSpPr>
              <a:spLocks noChangeArrowheads="1"/>
            </p:cNvSpPr>
            <p:nvPr/>
          </p:nvSpPr>
          <p:spPr bwMode="auto">
            <a:xfrm>
              <a:off x="1344" y="1785"/>
              <a:ext cx="1584" cy="1728"/>
            </a:xfrm>
            <a:prstGeom prst="rect">
              <a:avLst/>
            </a:prstGeom>
            <a:noFill/>
            <a:ln w="38100">
              <a:solidFill>
                <a:srgbClr val="FFCC00"/>
              </a:solidFill>
              <a:miter lim="800000"/>
              <a:headEnd/>
              <a:tailEnd/>
            </a:ln>
          </p:spPr>
          <p:txBody>
            <a:bodyPr wrap="none" anchor="ctr"/>
            <a:lstStyle/>
            <a:p>
              <a:pPr algn="ctr">
                <a:spcBef>
                  <a:spcPct val="50000"/>
                </a:spcBef>
              </a:pPr>
              <a:endParaRPr lang="et-EE" sz="2400">
                <a:latin typeface="Arial Narrow" pitchFamily="34" charset="0"/>
              </a:endParaRPr>
            </a:p>
          </p:txBody>
        </p:sp>
        <p:sp>
          <p:nvSpPr>
            <p:cNvPr id="28" name="Line 2"/>
            <p:cNvSpPr>
              <a:spLocks noChangeShapeType="1"/>
            </p:cNvSpPr>
            <p:nvPr/>
          </p:nvSpPr>
          <p:spPr bwMode="auto">
            <a:xfrm flipV="1">
              <a:off x="1968" y="3033"/>
              <a:ext cx="96" cy="528"/>
            </a:xfrm>
            <a:prstGeom prst="line">
              <a:avLst/>
            </a:prstGeom>
            <a:noFill/>
            <a:ln w="19050" cap="rnd">
              <a:solidFill>
                <a:schemeClr val="tx1"/>
              </a:solidFill>
              <a:prstDash val="sysDot"/>
              <a:round/>
              <a:headEnd/>
              <a:tailEnd type="triangle" w="lg" len="med"/>
            </a:ln>
          </p:spPr>
          <p:txBody>
            <a:bodyPr/>
            <a:lstStyle/>
            <a:p>
              <a:endParaRPr lang="en-GB"/>
            </a:p>
          </p:txBody>
        </p:sp>
        <p:sp>
          <p:nvSpPr>
            <p:cNvPr id="29" name="Line 3"/>
            <p:cNvSpPr>
              <a:spLocks noChangeShapeType="1"/>
            </p:cNvSpPr>
            <p:nvPr/>
          </p:nvSpPr>
          <p:spPr bwMode="auto">
            <a:xfrm flipH="1">
              <a:off x="3264" y="2121"/>
              <a:ext cx="240" cy="336"/>
            </a:xfrm>
            <a:prstGeom prst="line">
              <a:avLst/>
            </a:prstGeom>
            <a:noFill/>
            <a:ln w="19050" cap="rnd">
              <a:solidFill>
                <a:schemeClr val="tx1"/>
              </a:solidFill>
              <a:prstDash val="sysDot"/>
              <a:round/>
              <a:headEnd/>
              <a:tailEnd type="triangle" w="med" len="med"/>
            </a:ln>
          </p:spPr>
          <p:txBody>
            <a:bodyPr/>
            <a:lstStyle/>
            <a:p>
              <a:endParaRPr lang="en-GB"/>
            </a:p>
          </p:txBody>
        </p:sp>
        <p:sp>
          <p:nvSpPr>
            <p:cNvPr id="30" name="Rectangle 5"/>
            <p:cNvSpPr>
              <a:spLocks noChangeArrowheads="1"/>
            </p:cNvSpPr>
            <p:nvPr/>
          </p:nvSpPr>
          <p:spPr bwMode="auto">
            <a:xfrm>
              <a:off x="2352" y="2841"/>
              <a:ext cx="816" cy="768"/>
            </a:xfrm>
            <a:prstGeom prst="rect">
              <a:avLst/>
            </a:prstGeom>
            <a:noFill/>
            <a:ln w="9525">
              <a:noFill/>
              <a:miter lim="800000"/>
              <a:headEnd/>
              <a:tailEnd/>
            </a:ln>
          </p:spPr>
          <p:txBody>
            <a:bodyPr wrap="none" anchor="ctr"/>
            <a:lstStyle/>
            <a:p>
              <a:pPr algn="ctr">
                <a:spcBef>
                  <a:spcPct val="50000"/>
                </a:spcBef>
              </a:pPr>
              <a:endParaRPr lang="et-EE" sz="2400">
                <a:latin typeface="Arial Narrow" pitchFamily="34" charset="0"/>
              </a:endParaRPr>
            </a:p>
          </p:txBody>
        </p:sp>
        <p:sp>
          <p:nvSpPr>
            <p:cNvPr id="46" name="Line 6"/>
            <p:cNvSpPr>
              <a:spLocks noChangeShapeType="1"/>
            </p:cNvSpPr>
            <p:nvPr/>
          </p:nvSpPr>
          <p:spPr bwMode="auto">
            <a:xfrm>
              <a:off x="1632" y="2636"/>
              <a:ext cx="432" cy="0"/>
            </a:xfrm>
            <a:prstGeom prst="line">
              <a:avLst/>
            </a:prstGeom>
            <a:noFill/>
            <a:ln w="12700">
              <a:solidFill>
                <a:schemeClr val="tx1"/>
              </a:solidFill>
              <a:round/>
              <a:headEnd/>
              <a:tailEnd/>
            </a:ln>
          </p:spPr>
          <p:txBody>
            <a:bodyPr/>
            <a:lstStyle/>
            <a:p>
              <a:endParaRPr lang="en-GB"/>
            </a:p>
          </p:txBody>
        </p:sp>
        <p:sp>
          <p:nvSpPr>
            <p:cNvPr id="47" name="AutoShape 8"/>
            <p:cNvSpPr>
              <a:spLocks noChangeArrowheads="1"/>
            </p:cNvSpPr>
            <p:nvPr/>
          </p:nvSpPr>
          <p:spPr bwMode="auto">
            <a:xfrm rot="5400000">
              <a:off x="2040" y="2420"/>
              <a:ext cx="576" cy="528"/>
            </a:xfrm>
            <a:prstGeom prst="flowChartExtract">
              <a:avLst/>
            </a:prstGeom>
            <a:noFill/>
            <a:ln w="12700">
              <a:solidFill>
                <a:schemeClr val="tx1"/>
              </a:solidFill>
              <a:miter lim="800000"/>
              <a:headEnd/>
              <a:tailEnd/>
            </a:ln>
          </p:spPr>
          <p:txBody>
            <a:bodyPr rot="10800000" vert="eaVert" wrap="none" anchor="ctr"/>
            <a:lstStyle/>
            <a:p>
              <a:pPr algn="ctr">
                <a:spcBef>
                  <a:spcPct val="50000"/>
                </a:spcBef>
              </a:pPr>
              <a:endParaRPr lang="et-EE" sz="2400">
                <a:latin typeface="Arial Narrow" pitchFamily="34" charset="0"/>
              </a:endParaRPr>
            </a:p>
          </p:txBody>
        </p:sp>
        <p:sp>
          <p:nvSpPr>
            <p:cNvPr id="49" name="Line 9"/>
            <p:cNvSpPr>
              <a:spLocks noChangeShapeType="1"/>
            </p:cNvSpPr>
            <p:nvPr/>
          </p:nvSpPr>
          <p:spPr bwMode="auto">
            <a:xfrm>
              <a:off x="2592" y="2684"/>
              <a:ext cx="432" cy="0"/>
            </a:xfrm>
            <a:prstGeom prst="line">
              <a:avLst/>
            </a:prstGeom>
            <a:noFill/>
            <a:ln w="12700">
              <a:solidFill>
                <a:schemeClr val="tx1"/>
              </a:solidFill>
              <a:round/>
              <a:headEnd/>
              <a:tailEnd type="triangle" w="med" len="med"/>
            </a:ln>
          </p:spPr>
          <p:txBody>
            <a:bodyPr/>
            <a:lstStyle/>
            <a:p>
              <a:endParaRPr lang="en-GB"/>
            </a:p>
          </p:txBody>
        </p:sp>
        <p:sp>
          <p:nvSpPr>
            <p:cNvPr id="50" name="Line 10"/>
            <p:cNvSpPr>
              <a:spLocks noChangeShapeType="1"/>
            </p:cNvSpPr>
            <p:nvPr/>
          </p:nvSpPr>
          <p:spPr bwMode="auto">
            <a:xfrm>
              <a:off x="2976" y="2684"/>
              <a:ext cx="480" cy="0"/>
            </a:xfrm>
            <a:prstGeom prst="line">
              <a:avLst/>
            </a:prstGeom>
            <a:noFill/>
            <a:ln w="12700">
              <a:solidFill>
                <a:schemeClr val="tx1"/>
              </a:solidFill>
              <a:round/>
              <a:headEnd/>
              <a:tailEnd/>
            </a:ln>
          </p:spPr>
          <p:txBody>
            <a:bodyPr/>
            <a:lstStyle/>
            <a:p>
              <a:endParaRPr lang="en-GB"/>
            </a:p>
          </p:txBody>
        </p:sp>
        <p:sp>
          <p:nvSpPr>
            <p:cNvPr id="51" name="Text Box 11"/>
            <p:cNvSpPr txBox="1">
              <a:spLocks noChangeArrowheads="1"/>
            </p:cNvSpPr>
            <p:nvPr/>
          </p:nvSpPr>
          <p:spPr bwMode="auto">
            <a:xfrm>
              <a:off x="1373" y="1782"/>
              <a:ext cx="596"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Entity</a:t>
              </a:r>
            </a:p>
          </p:txBody>
        </p:sp>
        <p:sp>
          <p:nvSpPr>
            <p:cNvPr id="52" name="Text Box 12"/>
            <p:cNvSpPr txBox="1">
              <a:spLocks noChangeArrowheads="1"/>
            </p:cNvSpPr>
            <p:nvPr/>
          </p:nvSpPr>
          <p:spPr bwMode="auto">
            <a:xfrm>
              <a:off x="3134" y="1881"/>
              <a:ext cx="1024"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a:latin typeface="Arial" pitchFamily="34" charset="0"/>
                </a:rPr>
                <a:t>Port signal</a:t>
              </a:r>
            </a:p>
          </p:txBody>
        </p:sp>
        <p:sp>
          <p:nvSpPr>
            <p:cNvPr id="53" name="Text Box 13"/>
            <p:cNvSpPr txBox="1">
              <a:spLocks noChangeArrowheads="1"/>
            </p:cNvSpPr>
            <p:nvPr/>
          </p:nvSpPr>
          <p:spPr bwMode="auto">
            <a:xfrm>
              <a:off x="1200" y="3596"/>
              <a:ext cx="1451" cy="564"/>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en-US" sz="2400" dirty="0">
                  <a:latin typeface="Arial" pitchFamily="34" charset="0"/>
                </a:rPr>
                <a:t>Driver resides</a:t>
              </a:r>
            </a:p>
            <a:p>
              <a:pPr eaLnBrk="0" hangingPunct="0">
                <a:spcBef>
                  <a:spcPct val="20000"/>
                </a:spcBef>
                <a:buClr>
                  <a:srgbClr val="000000"/>
                </a:buClr>
              </a:pPr>
              <a:r>
                <a:rPr kumimoji="1" lang="en-US" sz="2400" dirty="0">
                  <a:latin typeface="Arial" pitchFamily="34" charset="0"/>
                </a:rPr>
                <a:t>inside the entity</a:t>
              </a:r>
            </a:p>
          </p:txBody>
        </p:sp>
        <p:sp>
          <p:nvSpPr>
            <p:cNvPr id="54" name="Line 14"/>
            <p:cNvSpPr>
              <a:spLocks noChangeShapeType="1"/>
            </p:cNvSpPr>
            <p:nvPr/>
          </p:nvSpPr>
          <p:spPr bwMode="auto">
            <a:xfrm flipH="1">
              <a:off x="2784" y="2697"/>
              <a:ext cx="0" cy="432"/>
            </a:xfrm>
            <a:prstGeom prst="line">
              <a:avLst/>
            </a:prstGeom>
            <a:noFill/>
            <a:ln w="12700">
              <a:solidFill>
                <a:schemeClr val="tx1"/>
              </a:solidFill>
              <a:round/>
              <a:headEnd/>
              <a:tailEnd/>
            </a:ln>
          </p:spPr>
          <p:txBody>
            <a:bodyPr/>
            <a:lstStyle/>
            <a:p>
              <a:endParaRPr lang="en-GB"/>
            </a:p>
          </p:txBody>
        </p:sp>
        <p:sp>
          <p:nvSpPr>
            <p:cNvPr id="55" name="Line 15"/>
            <p:cNvSpPr>
              <a:spLocks noChangeShapeType="1"/>
            </p:cNvSpPr>
            <p:nvPr/>
          </p:nvSpPr>
          <p:spPr bwMode="auto">
            <a:xfrm flipH="1">
              <a:off x="2496" y="3129"/>
              <a:ext cx="288" cy="0"/>
            </a:xfrm>
            <a:prstGeom prst="line">
              <a:avLst/>
            </a:prstGeom>
            <a:noFill/>
            <a:ln w="12700">
              <a:solidFill>
                <a:schemeClr val="tx1"/>
              </a:solidFill>
              <a:round/>
              <a:headEnd/>
              <a:tailEnd type="triangle" w="med" len="med"/>
            </a:ln>
          </p:spPr>
          <p:txBody>
            <a:bodyPr/>
            <a:lstStyle/>
            <a:p>
              <a:endParaRPr lang="en-GB"/>
            </a:p>
          </p:txBody>
        </p:sp>
        <p:sp>
          <p:nvSpPr>
            <p:cNvPr id="56" name="Line 16"/>
            <p:cNvSpPr>
              <a:spLocks noChangeShapeType="1"/>
            </p:cNvSpPr>
            <p:nvPr/>
          </p:nvSpPr>
          <p:spPr bwMode="auto">
            <a:xfrm flipH="1">
              <a:off x="2832" y="3129"/>
              <a:ext cx="672" cy="0"/>
            </a:xfrm>
            <a:prstGeom prst="line">
              <a:avLst/>
            </a:prstGeom>
            <a:noFill/>
            <a:ln w="19050" cap="rnd">
              <a:solidFill>
                <a:schemeClr val="tx1"/>
              </a:solidFill>
              <a:prstDash val="sysDot"/>
              <a:round/>
              <a:headEnd/>
              <a:tailEnd type="triangle" w="lg" len="med"/>
            </a:ln>
          </p:spPr>
          <p:txBody>
            <a:bodyPr/>
            <a:lstStyle/>
            <a:p>
              <a:endParaRPr lang="en-GB"/>
            </a:p>
          </p:txBody>
        </p:sp>
        <p:sp>
          <p:nvSpPr>
            <p:cNvPr id="57" name="Text Box 17"/>
            <p:cNvSpPr txBox="1">
              <a:spLocks noChangeArrowheads="1"/>
            </p:cNvSpPr>
            <p:nvPr/>
          </p:nvSpPr>
          <p:spPr bwMode="auto">
            <a:xfrm>
              <a:off x="2928" y="3147"/>
              <a:ext cx="2064" cy="518"/>
            </a:xfrm>
            <a:prstGeom prst="rect">
              <a:avLst/>
            </a:prstGeom>
            <a:noFill/>
            <a:ln w="9525">
              <a:noFill/>
              <a:miter lim="800000"/>
              <a:headEnd/>
              <a:tailEnd/>
            </a:ln>
          </p:spPr>
          <p:txBody>
            <a:bodyPr>
              <a:spAutoFit/>
            </a:bodyPr>
            <a:lstStyle/>
            <a:p>
              <a:pPr eaLnBrk="0" hangingPunct="0">
                <a:buClr>
                  <a:srgbClr val="000000"/>
                </a:buClr>
              </a:pPr>
              <a:r>
                <a:rPr kumimoji="1" lang="en-US" sz="2400">
                  <a:latin typeface="Arial" pitchFamily="34" charset="0"/>
                </a:rPr>
                <a:t>Port signal </a:t>
              </a:r>
              <a:r>
                <a:rPr kumimoji="1" lang="en-US" sz="2400" i="1">
                  <a:latin typeface="Arial" pitchFamily="34" charset="0"/>
                </a:rPr>
                <a:t>Z</a:t>
              </a:r>
              <a:r>
                <a:rPr kumimoji="1" lang="en-US" sz="2400">
                  <a:latin typeface="Arial" pitchFamily="34" charset="0"/>
                </a:rPr>
                <a:t> can be</a:t>
              </a:r>
            </a:p>
            <a:p>
              <a:pPr eaLnBrk="0" hangingPunct="0">
                <a:buClr>
                  <a:srgbClr val="000000"/>
                </a:buClr>
              </a:pPr>
              <a:r>
                <a:rPr kumimoji="1" lang="en-US" sz="2400">
                  <a:latin typeface="Arial" pitchFamily="34" charset="0"/>
                </a:rPr>
                <a:t>read inside the entity</a:t>
              </a:r>
            </a:p>
          </p:txBody>
        </p:sp>
        <p:sp>
          <p:nvSpPr>
            <p:cNvPr id="58" name="Text Box 18"/>
            <p:cNvSpPr txBox="1">
              <a:spLocks noChangeArrowheads="1"/>
            </p:cNvSpPr>
            <p:nvPr/>
          </p:nvSpPr>
          <p:spPr bwMode="auto">
            <a:xfrm>
              <a:off x="2193" y="2985"/>
              <a:ext cx="212"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c</a:t>
              </a:r>
              <a:endParaRPr kumimoji="1" lang="en-US" sz="2400">
                <a:latin typeface="Arial" pitchFamily="34" charset="0"/>
              </a:endParaRPr>
            </a:p>
          </p:txBody>
        </p:sp>
        <p:sp>
          <p:nvSpPr>
            <p:cNvPr id="59" name="Text Box 19"/>
            <p:cNvSpPr txBox="1">
              <a:spLocks noChangeArrowheads="1"/>
            </p:cNvSpPr>
            <p:nvPr/>
          </p:nvSpPr>
          <p:spPr bwMode="auto">
            <a:xfrm>
              <a:off x="3042" y="2379"/>
              <a:ext cx="212"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a:latin typeface="Arial" pitchFamily="34" charset="0"/>
                </a:rPr>
                <a:t>z</a:t>
              </a:r>
              <a:endParaRPr kumimoji="1" lang="en-US" sz="2400">
                <a:latin typeface="Arial" pitchFamily="34" charset="0"/>
              </a:endParaRPr>
            </a:p>
          </p:txBody>
        </p:sp>
        <p:sp>
          <p:nvSpPr>
            <p:cNvPr id="60" name="Text Box 20"/>
            <p:cNvSpPr txBox="1">
              <a:spLocks noChangeArrowheads="1"/>
            </p:cNvSpPr>
            <p:nvPr/>
          </p:nvSpPr>
          <p:spPr bwMode="auto">
            <a:xfrm>
              <a:off x="6130" y="3111"/>
              <a:ext cx="638" cy="288"/>
            </a:xfrm>
            <a:prstGeom prst="rect">
              <a:avLst/>
            </a:prstGeom>
            <a:noFill/>
            <a:ln w="9525">
              <a:noFill/>
              <a:miter lim="800000"/>
              <a:headEnd/>
              <a:tailEnd/>
            </a:ln>
          </p:spPr>
          <p:txBody>
            <a:bodyPr wrap="none">
              <a:spAutoFit/>
            </a:bodyPr>
            <a:lstStyle/>
            <a:p>
              <a:pPr eaLnBrk="0" hangingPunct="0">
                <a:spcBef>
                  <a:spcPct val="20000"/>
                </a:spcBef>
                <a:buClr>
                  <a:srgbClr val="000000"/>
                </a:buClr>
              </a:pPr>
              <a:r>
                <a:rPr kumimoji="1" lang="pl-PL" sz="2400" dirty="0">
                  <a:latin typeface="Arial" pitchFamily="34" charset="0"/>
                </a:rPr>
                <a:t>c </a:t>
              </a:r>
              <a:r>
                <a:rPr kumimoji="1" lang="en-US" sz="2400" dirty="0">
                  <a:latin typeface="Arial" pitchFamily="34" charset="0"/>
                </a:rPr>
                <a:t>&lt;= </a:t>
              </a:r>
              <a:r>
                <a:rPr kumimoji="1" lang="pl-PL" sz="2400" dirty="0">
                  <a:latin typeface="Arial" pitchFamily="34" charset="0"/>
                </a:rPr>
                <a:t>z</a:t>
              </a:r>
              <a:endParaRPr kumimoji="1" lang="en-US" sz="2400" dirty="0">
                <a:latin typeface="Arial" pitchFamily="34" charset="0"/>
              </a:endParaRPr>
            </a:p>
          </p:txBody>
        </p:sp>
      </p:grpSp>
    </p:spTree>
    <p:extLst>
      <p:ext uri="{BB962C8B-B14F-4D97-AF65-F5344CB8AC3E}">
        <p14:creationId xmlns:p14="http://schemas.microsoft.com/office/powerpoint/2010/main" val="278813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2</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Timing requirements</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pic>
        <p:nvPicPr>
          <p:cNvPr id="6" name="Picture 4" descr="AAIJCQP0"/>
          <p:cNvPicPr>
            <a:picLocks noChangeAspect="1" noChangeArrowheads="1"/>
          </p:cNvPicPr>
          <p:nvPr/>
        </p:nvPicPr>
        <p:blipFill>
          <a:blip r:embed="rId2" cstate="print"/>
          <a:srcRect/>
          <a:stretch>
            <a:fillRect/>
          </a:stretch>
        </p:blipFill>
        <p:spPr bwMode="auto">
          <a:xfrm>
            <a:off x="1600200" y="802194"/>
            <a:ext cx="5715000" cy="2931606"/>
          </a:xfrm>
          <a:prstGeom prst="rect">
            <a:avLst/>
          </a:prstGeom>
          <a:noFill/>
        </p:spPr>
      </p:pic>
      <p:sp>
        <p:nvSpPr>
          <p:cNvPr id="8" name="TextBox 7"/>
          <p:cNvSpPr txBox="1"/>
          <p:nvPr/>
        </p:nvSpPr>
        <p:spPr>
          <a:xfrm>
            <a:off x="381000" y="3962400"/>
            <a:ext cx="8610600" cy="2308324"/>
          </a:xfrm>
          <a:prstGeom prst="rect">
            <a:avLst/>
          </a:prstGeom>
          <a:noFill/>
        </p:spPr>
        <p:txBody>
          <a:bodyPr wrap="square" rtlCol="0">
            <a:spAutoFit/>
          </a:bodyPr>
          <a:lstStyle/>
          <a:p>
            <a:r>
              <a:rPr lang="en-GB" sz="2400" i="1" dirty="0"/>
              <a:t>Physical </a:t>
            </a:r>
            <a:r>
              <a:rPr lang="en-GB" sz="2400" dirty="0"/>
              <a:t>memory elements have timing requirements that must be met to ensure their proper operation. For example, input data to a D </a:t>
            </a:r>
            <a:r>
              <a:rPr lang="en-GB" sz="2400" dirty="0" err="1"/>
              <a:t>flipflop</a:t>
            </a:r>
            <a:r>
              <a:rPr lang="en-GB" sz="2400" dirty="0"/>
              <a:t> must be stable for a period of time (</a:t>
            </a:r>
            <a:r>
              <a:rPr lang="en-GB" sz="2400" i="1" dirty="0"/>
              <a:t>setup time, </a:t>
            </a:r>
            <a:r>
              <a:rPr lang="en-GB" sz="2400" i="1" dirty="0" err="1"/>
              <a:t>t</a:t>
            </a:r>
            <a:r>
              <a:rPr lang="en-GB" sz="2400" i="1" baseline="-10000" dirty="0" err="1"/>
              <a:t>su</a:t>
            </a:r>
            <a:r>
              <a:rPr lang="en-GB" sz="2400" dirty="0"/>
              <a:t>)</a:t>
            </a:r>
            <a:r>
              <a:rPr lang="en-GB" sz="2400" i="1" dirty="0"/>
              <a:t> before a triggering clock edge </a:t>
            </a:r>
            <a:r>
              <a:rPr lang="en-GB" sz="2400" dirty="0"/>
              <a:t>and must remain stable for a period of time (</a:t>
            </a:r>
            <a:r>
              <a:rPr lang="en-GB" sz="2400" i="1" dirty="0"/>
              <a:t>hold time, </a:t>
            </a:r>
            <a:r>
              <a:rPr lang="en-GB" sz="2400" i="1" dirty="0" err="1"/>
              <a:t>t</a:t>
            </a:r>
            <a:r>
              <a:rPr lang="en-GB" sz="2400" i="1" baseline="-10000" dirty="0" err="1"/>
              <a:t>h</a:t>
            </a:r>
            <a:r>
              <a:rPr lang="en-GB" sz="2400" dirty="0"/>
              <a:t>) after a triggering clock edge</a:t>
            </a:r>
            <a:r>
              <a:rPr lang="en-GB" sz="2400" i="1" dirty="0"/>
              <a:t>. </a:t>
            </a:r>
            <a:r>
              <a:rPr lang="en-GB" sz="2400" dirty="0"/>
              <a:t>There is also a minimum clock width requirement (</a:t>
            </a:r>
            <a:r>
              <a:rPr lang="en-GB" sz="2400" i="1" dirty="0"/>
              <a:t>clock width, </a:t>
            </a:r>
            <a:r>
              <a:rPr lang="en-GB" sz="2400" i="1" dirty="0" err="1"/>
              <a:t>t</a:t>
            </a:r>
            <a:r>
              <a:rPr lang="en-GB" sz="2400" i="1" baseline="-10000" dirty="0" err="1"/>
              <a:t>wh</a:t>
            </a:r>
            <a:r>
              <a:rPr lang="en-GB" sz="2400" dirty="0"/>
              <a:t>) that must be met.</a:t>
            </a:r>
            <a:endParaRPr lang="en-GB" sz="2400" dirty="0">
              <a:latin typeface="Arial" pitchFamily="34" charset="0"/>
              <a:cs typeface="Arial" pitchFamily="34" charset="0"/>
            </a:endParaRPr>
          </a:p>
        </p:txBody>
      </p:sp>
    </p:spTree>
    <p:extLst>
      <p:ext uri="{BB962C8B-B14F-4D97-AF65-F5344CB8AC3E}">
        <p14:creationId xmlns:p14="http://schemas.microsoft.com/office/powerpoint/2010/main" val="59597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20</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More about ports (port mode BUFFER)</a:t>
            </a:r>
          </a:p>
        </p:txBody>
      </p:sp>
      <p:sp>
        <p:nvSpPr>
          <p:cNvPr id="6" name="TextBox 5"/>
          <p:cNvSpPr txBox="1"/>
          <p:nvPr/>
        </p:nvSpPr>
        <p:spPr>
          <a:xfrm>
            <a:off x="533400" y="762000"/>
            <a:ext cx="7924800" cy="2554545"/>
          </a:xfrm>
          <a:prstGeom prst="rect">
            <a:avLst/>
          </a:prstGeom>
          <a:noFill/>
        </p:spPr>
        <p:txBody>
          <a:bodyPr wrap="square" rtlCol="0">
            <a:spAutoFit/>
          </a:bodyPr>
          <a:lstStyle/>
          <a:p>
            <a:r>
              <a:rPr kumimoji="1" lang="en-US" sz="2000" b="1" dirty="0">
                <a:latin typeface="Arial" pitchFamily="34" charset="0"/>
                <a:cs typeface="Arial" pitchFamily="34" charset="0"/>
              </a:rPr>
              <a:t>Buffer:</a:t>
            </a:r>
            <a:r>
              <a:rPr kumimoji="1" lang="en-US" sz="2000" dirty="0">
                <a:latin typeface="Arial" pitchFamily="34" charset="0"/>
                <a:cs typeface="Arial" pitchFamily="34" charset="0"/>
              </a:rPr>
              <a:t> </a:t>
            </a:r>
            <a:r>
              <a:rPr lang="en-GB" sz="2000" dirty="0">
                <a:latin typeface="Arial" pitchFamily="34" charset="0"/>
                <a:cs typeface="Arial" pitchFamily="34" charset="0"/>
              </a:rPr>
              <a:t>A mode buffer port is an output port that can also be read from inside the architecture</a:t>
            </a:r>
            <a:r>
              <a:rPr lang="et-EE" sz="2000" dirty="0">
                <a:latin typeface="Arial" pitchFamily="34" charset="0"/>
                <a:cs typeface="Arial" pitchFamily="34" charset="0"/>
              </a:rPr>
              <a:t> </a:t>
            </a:r>
            <a:r>
              <a:rPr lang="en-GB" sz="2000" dirty="0">
                <a:latin typeface="Arial" pitchFamily="34" charset="0"/>
                <a:cs typeface="Arial" pitchFamily="34" charset="0"/>
              </a:rPr>
              <a:t>body. The signal is </a:t>
            </a:r>
            <a:r>
              <a:rPr lang="en-GB" sz="2000" dirty="0" err="1">
                <a:latin typeface="Arial" pitchFamily="34" charset="0"/>
                <a:cs typeface="Arial" pitchFamily="34" charset="0"/>
              </a:rPr>
              <a:t>modeled</a:t>
            </a:r>
            <a:r>
              <a:rPr lang="en-GB" sz="2000" dirty="0">
                <a:latin typeface="Arial" pitchFamily="34" charset="0"/>
                <a:cs typeface="Arial" pitchFamily="34" charset="0"/>
              </a:rPr>
              <a:t> as if the driver is connected to the port through a</a:t>
            </a:r>
            <a:r>
              <a:rPr lang="et-EE" sz="2000" dirty="0">
                <a:latin typeface="Arial" pitchFamily="34" charset="0"/>
                <a:cs typeface="Arial" pitchFamily="34" charset="0"/>
              </a:rPr>
              <a:t> </a:t>
            </a:r>
            <a:r>
              <a:rPr lang="en-GB" sz="2000" dirty="0">
                <a:latin typeface="Arial" pitchFamily="34" charset="0"/>
                <a:cs typeface="Arial" pitchFamily="34" charset="0"/>
              </a:rPr>
              <a:t>buffer. Statements in the entity’s architecture body can read and write the port. Therefore,</a:t>
            </a:r>
            <a:r>
              <a:rPr lang="et-EE" sz="2000" dirty="0">
                <a:latin typeface="Arial" pitchFamily="34" charset="0"/>
                <a:cs typeface="Arial" pitchFamily="34" charset="0"/>
              </a:rPr>
              <a:t> </a:t>
            </a:r>
            <a:r>
              <a:rPr lang="en-GB" sz="2000" dirty="0">
                <a:latin typeface="Arial" pitchFamily="34" charset="0"/>
                <a:cs typeface="Arial" pitchFamily="34" charset="0"/>
              </a:rPr>
              <a:t>the port’s name can appear on either side of a signal assignment statement.</a:t>
            </a:r>
            <a:r>
              <a:rPr kumimoji="1" lang="en-US" sz="2000" dirty="0">
                <a:latin typeface="Arial" pitchFamily="34" charset="0"/>
                <a:cs typeface="Arial" pitchFamily="34" charset="0"/>
              </a:rPr>
              <a:t> The value of the signal can be used inside the entity, which means that in an assignment statement the signal can appear on the left and right sides of the &lt;= operator</a:t>
            </a:r>
            <a:r>
              <a:rPr kumimoji="1" lang="et-EE" sz="2000" dirty="0">
                <a:latin typeface="Arial" pitchFamily="34" charset="0"/>
                <a:cs typeface="Arial" pitchFamily="34" charset="0"/>
              </a:rPr>
              <a:t>.</a:t>
            </a:r>
            <a:endParaRPr lang="en-US" sz="200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0" y="3429000"/>
            <a:ext cx="5983457" cy="2895600"/>
          </a:xfrm>
          <a:prstGeom prst="rect">
            <a:avLst/>
          </a:prstGeom>
          <a:noFill/>
          <a:ln w="9525">
            <a:noFill/>
            <a:miter lim="800000"/>
            <a:headEnd/>
            <a:tailEnd/>
          </a:ln>
        </p:spPr>
      </p:pic>
      <p:sp>
        <p:nvSpPr>
          <p:cNvPr id="25" name="TextBox 24"/>
          <p:cNvSpPr txBox="1"/>
          <p:nvPr/>
        </p:nvSpPr>
        <p:spPr>
          <a:xfrm>
            <a:off x="6096000" y="3505200"/>
            <a:ext cx="2971800" cy="2862322"/>
          </a:xfrm>
          <a:prstGeom prst="rect">
            <a:avLst/>
          </a:prstGeom>
          <a:noFill/>
        </p:spPr>
        <p:txBody>
          <a:bodyPr wrap="square" rtlCol="0">
            <a:spAutoFit/>
          </a:bodyPr>
          <a:lstStyle/>
          <a:p>
            <a:r>
              <a:rPr lang="en-GB" sz="2000" dirty="0"/>
              <a:t>Prior to IEEE Std 1076-2002 there was a restriction that, in a port map, a formal port </a:t>
            </a:r>
            <a:r>
              <a:rPr lang="en-GB" sz="2000" dirty="0" err="1"/>
              <a:t>ofmode</a:t>
            </a:r>
            <a:r>
              <a:rPr lang="en-GB" sz="2000" dirty="0"/>
              <a:t> buffer could be associated with an actual that was itself a port only if the actual</a:t>
            </a:r>
            <a:r>
              <a:rPr lang="et-EE" sz="2000" dirty="0"/>
              <a:t> </a:t>
            </a:r>
            <a:r>
              <a:rPr lang="en-GB" sz="2000" dirty="0"/>
              <a:t>port was also of mode buffer.</a:t>
            </a:r>
          </a:p>
        </p:txBody>
      </p:sp>
    </p:spTree>
    <p:extLst>
      <p:ext uri="{BB962C8B-B14F-4D97-AF65-F5344CB8AC3E}">
        <p14:creationId xmlns:p14="http://schemas.microsoft.com/office/powerpoint/2010/main" val="251789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21</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t-EE" altLang="et-EE" sz="3200" u="sng" dirty="0">
                <a:solidFill>
                  <a:srgbClr val="A20000"/>
                </a:solidFill>
                <a:latin typeface="Comic Sans MS" panose="030F0702030302020204" pitchFamily="66" charset="0"/>
              </a:rPr>
              <a:t>Shift registers</a:t>
            </a:r>
            <a:endParaRPr lang="en-US" altLang="et-EE" sz="3200" u="sng" dirty="0">
              <a:solidFill>
                <a:srgbClr val="A20000"/>
              </a:solidFill>
              <a:latin typeface="Comic Sans MS" panose="030F0702030302020204" pitchFamily="66" charset="0"/>
            </a:endParaRPr>
          </a:p>
        </p:txBody>
      </p:sp>
      <p:pic>
        <p:nvPicPr>
          <p:cNvPr id="8" name="Picture 5" descr="AAIJCQS0"/>
          <p:cNvPicPr>
            <a:picLocks noChangeAspect="1" noChangeArrowheads="1"/>
          </p:cNvPicPr>
          <p:nvPr/>
        </p:nvPicPr>
        <p:blipFill>
          <a:blip r:embed="rId2" cstate="print"/>
          <a:srcRect/>
          <a:stretch>
            <a:fillRect/>
          </a:stretch>
        </p:blipFill>
        <p:spPr bwMode="auto">
          <a:xfrm>
            <a:off x="663914" y="3657600"/>
            <a:ext cx="7794286" cy="2438400"/>
          </a:xfrm>
          <a:prstGeom prst="rect">
            <a:avLst/>
          </a:prstGeom>
          <a:noFill/>
        </p:spPr>
      </p:pic>
      <p:sp>
        <p:nvSpPr>
          <p:cNvPr id="6" name="TextBox 5"/>
          <p:cNvSpPr txBox="1"/>
          <p:nvPr/>
        </p:nvSpPr>
        <p:spPr>
          <a:xfrm>
            <a:off x="457200" y="914400"/>
            <a:ext cx="8458200" cy="2462213"/>
          </a:xfrm>
          <a:prstGeom prst="rect">
            <a:avLst/>
          </a:prstGeom>
          <a:noFill/>
        </p:spPr>
        <p:txBody>
          <a:bodyPr wrap="square" rtlCol="0">
            <a:spAutoFit/>
          </a:bodyPr>
          <a:lstStyle/>
          <a:p>
            <a:r>
              <a:rPr lang="en-GB" sz="2200" dirty="0">
                <a:latin typeface="Arial" pitchFamily="34" charset="0"/>
                <a:cs typeface="Arial" pitchFamily="34" charset="0"/>
              </a:rPr>
              <a:t>Bits stored in a simple </a:t>
            </a:r>
            <a:r>
              <a:rPr lang="en-GB" sz="2200" i="1" dirty="0">
                <a:latin typeface="Arial" pitchFamily="34" charset="0"/>
                <a:cs typeface="Arial" pitchFamily="34" charset="0"/>
              </a:rPr>
              <a:t>shift register </a:t>
            </a:r>
            <a:r>
              <a:rPr lang="en-GB" sz="2200" dirty="0">
                <a:latin typeface="Arial" pitchFamily="34" charset="0"/>
                <a:cs typeface="Arial" pitchFamily="34" charset="0"/>
              </a:rPr>
              <a:t>are shifted one bit position (right or left) at each triggering clock edge. If the shift is to the right, all bits are shifted one position to the right, the input value (SI) is shifted into the leftmost bit position, and the original value in the rightmost bit position (SOUT) is shifted out of the register. </a:t>
            </a:r>
          </a:p>
          <a:p>
            <a:r>
              <a:rPr lang="en-GB" sz="2200" dirty="0">
                <a:latin typeface="Arial" pitchFamily="34" charset="0"/>
                <a:cs typeface="Arial" pitchFamily="34" charset="0"/>
              </a:rPr>
              <a:t>The </a:t>
            </a:r>
            <a:r>
              <a:rPr lang="en-GB" sz="2200" b="1" dirty="0">
                <a:latin typeface="Arial" pitchFamily="34" charset="0"/>
                <a:cs typeface="Arial" pitchFamily="34" charset="0"/>
              </a:rPr>
              <a:t>primary uses </a:t>
            </a:r>
            <a:r>
              <a:rPr lang="en-GB" sz="2200" dirty="0">
                <a:latin typeface="Arial" pitchFamily="34" charset="0"/>
                <a:cs typeface="Arial" pitchFamily="34" charset="0"/>
              </a:rPr>
              <a:t>for shift registers are serial-to-parallel conversion, parallel-to-serial conversion, and synchronous delay.</a:t>
            </a:r>
          </a:p>
        </p:txBody>
      </p:sp>
    </p:spTree>
    <p:extLst>
      <p:ext uri="{BB962C8B-B14F-4D97-AF65-F5344CB8AC3E}">
        <p14:creationId xmlns:p14="http://schemas.microsoft.com/office/powerpoint/2010/main" val="3116708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22</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t-EE" altLang="et-EE" sz="3200" u="sng" dirty="0">
                <a:solidFill>
                  <a:srgbClr val="A20000"/>
                </a:solidFill>
                <a:latin typeface="Comic Sans MS" panose="030F0702030302020204" pitchFamily="66" charset="0"/>
              </a:rPr>
              <a:t>Shift registers</a:t>
            </a:r>
            <a:endParaRPr lang="en-US" altLang="et-EE" sz="3200" u="sng" dirty="0">
              <a:solidFill>
                <a:srgbClr val="A20000"/>
              </a:solidFill>
              <a:latin typeface="Comic Sans MS" panose="030F0702030302020204" pitchFamily="66" charset="0"/>
            </a:endParaRPr>
          </a:p>
        </p:txBody>
      </p:sp>
      <p:sp>
        <p:nvSpPr>
          <p:cNvPr id="9" name="Rectangle 9"/>
          <p:cNvSpPr txBox="1">
            <a:spLocks noChangeArrowheads="1"/>
          </p:cNvSpPr>
          <p:nvPr/>
        </p:nvSpPr>
        <p:spPr>
          <a:xfrm>
            <a:off x="457200" y="80645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 buffer mode port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6" name="TextBox 5"/>
          <p:cNvSpPr txBox="1"/>
          <p:nvPr/>
        </p:nvSpPr>
        <p:spPr>
          <a:xfrm>
            <a:off x="685800" y="1143000"/>
            <a:ext cx="8001000" cy="5016758"/>
          </a:xfrm>
          <a:prstGeom prst="rect">
            <a:avLst/>
          </a:prstGeom>
          <a:noFill/>
        </p:spPr>
        <p:txBody>
          <a:bodyPr wrap="square" rtlCol="0">
            <a:spAutoFit/>
          </a:bodyPr>
          <a:lstStyle/>
          <a:p>
            <a:r>
              <a:rPr lang="en-GB" sz="2000" b="1" dirty="0"/>
              <a:t>entity </a:t>
            </a:r>
            <a:r>
              <a:rPr lang="en-GB" sz="2000" dirty="0" err="1"/>
              <a:t>shiftreg_rb</a:t>
            </a:r>
            <a:r>
              <a:rPr lang="en-GB" sz="2000" b="1" dirty="0"/>
              <a:t> is</a:t>
            </a:r>
          </a:p>
          <a:p>
            <a:r>
              <a:rPr lang="et-EE" sz="2000" b="1" dirty="0"/>
              <a:t>     </a:t>
            </a:r>
            <a:r>
              <a:rPr lang="it-IT" sz="2000" b="1" dirty="0"/>
              <a:t>port </a:t>
            </a:r>
            <a:r>
              <a:rPr lang="it-IT" sz="2000" dirty="0"/>
              <a:t>(si, clr_bar, clk : </a:t>
            </a:r>
            <a:r>
              <a:rPr lang="it-IT" sz="2000" b="1" dirty="0"/>
              <a:t>in </a:t>
            </a:r>
            <a:r>
              <a:rPr lang="it-IT" sz="2000" dirty="0"/>
              <a:t>std_logic;</a:t>
            </a:r>
          </a:p>
          <a:p>
            <a:r>
              <a:rPr lang="et-EE" sz="2000" dirty="0"/>
              <a:t>		</a:t>
            </a:r>
            <a:r>
              <a:rPr lang="en-GB" sz="2000" dirty="0" err="1"/>
              <a:t>qout</a:t>
            </a:r>
            <a:r>
              <a:rPr lang="en-GB" sz="2000" dirty="0"/>
              <a:t> : </a:t>
            </a:r>
            <a:r>
              <a:rPr lang="en-GB" sz="2000" b="1" dirty="0">
                <a:solidFill>
                  <a:srgbClr val="A20000"/>
                </a:solidFill>
              </a:rPr>
              <a:t>buffer</a:t>
            </a:r>
            <a:r>
              <a:rPr lang="en-GB" sz="2000" b="1" dirty="0"/>
              <a:t> </a:t>
            </a:r>
            <a:r>
              <a:rPr lang="en-GB" sz="2000" dirty="0" err="1"/>
              <a:t>std_logic_vector</a:t>
            </a:r>
            <a:r>
              <a:rPr lang="et-EE" sz="2000" dirty="0"/>
              <a:t> </a:t>
            </a:r>
            <a:r>
              <a:rPr lang="en-GB" sz="2000" dirty="0"/>
              <a:t>(3</a:t>
            </a:r>
            <a:r>
              <a:rPr lang="en-GB" sz="2000" b="1" dirty="0"/>
              <a:t> </a:t>
            </a:r>
            <a:r>
              <a:rPr lang="en-GB" sz="2000" b="1" dirty="0" err="1"/>
              <a:t>downto</a:t>
            </a:r>
            <a:r>
              <a:rPr lang="en-GB" sz="2000" b="1" dirty="0"/>
              <a:t> </a:t>
            </a:r>
            <a:r>
              <a:rPr lang="en-GB" sz="2000" dirty="0"/>
              <a:t>0));</a:t>
            </a:r>
          </a:p>
          <a:p>
            <a:r>
              <a:rPr lang="en-GB" sz="2000" b="1" dirty="0"/>
              <a:t>end </a:t>
            </a:r>
            <a:r>
              <a:rPr lang="en-GB" sz="2000" dirty="0" err="1"/>
              <a:t>shiftreg_rb</a:t>
            </a:r>
            <a:r>
              <a:rPr lang="en-GB" sz="2000" dirty="0"/>
              <a:t>;</a:t>
            </a:r>
          </a:p>
          <a:p>
            <a:r>
              <a:rPr lang="en-GB" sz="2000" b="1" dirty="0"/>
              <a:t>architecture </a:t>
            </a:r>
            <a:r>
              <a:rPr lang="en-GB" sz="2000" dirty="0" err="1"/>
              <a:t>behavior</a:t>
            </a:r>
            <a:r>
              <a:rPr lang="en-GB" sz="2000" dirty="0"/>
              <a:t> </a:t>
            </a:r>
            <a:r>
              <a:rPr lang="en-GB" sz="2000" b="1" dirty="0"/>
              <a:t>of </a:t>
            </a:r>
            <a:r>
              <a:rPr lang="en-GB" sz="2000" dirty="0" err="1"/>
              <a:t>shiftreg_rb</a:t>
            </a:r>
            <a:r>
              <a:rPr lang="en-GB" sz="2000" b="1" dirty="0"/>
              <a:t> is</a:t>
            </a:r>
          </a:p>
          <a:p>
            <a:r>
              <a:rPr lang="en-GB" sz="2000" b="1" dirty="0"/>
              <a:t>begin</a:t>
            </a:r>
          </a:p>
          <a:p>
            <a:r>
              <a:rPr lang="et-EE" sz="2000" b="1" dirty="0"/>
              <a:t>	</a:t>
            </a:r>
            <a:r>
              <a:rPr lang="en-GB" sz="2000" b="1" dirty="0"/>
              <a:t>process </a:t>
            </a:r>
            <a:r>
              <a:rPr lang="en-GB" sz="2000" dirty="0"/>
              <a:t>(</a:t>
            </a:r>
            <a:r>
              <a:rPr lang="en-GB" sz="2000" dirty="0" err="1"/>
              <a:t>clk</a:t>
            </a:r>
            <a:r>
              <a:rPr lang="en-GB" sz="2000" dirty="0"/>
              <a:t>)</a:t>
            </a:r>
          </a:p>
          <a:p>
            <a:r>
              <a:rPr lang="et-EE" sz="2000" b="1" dirty="0"/>
              <a:t>	</a:t>
            </a:r>
            <a:r>
              <a:rPr lang="en-GB" sz="2000" b="1" dirty="0"/>
              <a:t>begin</a:t>
            </a:r>
          </a:p>
          <a:p>
            <a:r>
              <a:rPr lang="et-EE" sz="2000" b="1" dirty="0"/>
              <a:t>		</a:t>
            </a:r>
            <a:r>
              <a:rPr lang="en-GB" sz="2000" b="1" dirty="0"/>
              <a:t>if </a:t>
            </a:r>
            <a:r>
              <a:rPr lang="en-GB" sz="2000" dirty="0" err="1"/>
              <a:t>rising_edge</a:t>
            </a:r>
            <a:r>
              <a:rPr lang="en-GB" sz="2000" dirty="0"/>
              <a:t>(</a:t>
            </a:r>
            <a:r>
              <a:rPr lang="en-GB" sz="2000" dirty="0" err="1"/>
              <a:t>clk</a:t>
            </a:r>
            <a:r>
              <a:rPr lang="en-GB" sz="2000" dirty="0"/>
              <a:t>)</a:t>
            </a:r>
            <a:r>
              <a:rPr lang="en-GB" sz="2000" b="1" dirty="0"/>
              <a:t> then</a:t>
            </a:r>
          </a:p>
          <a:p>
            <a:r>
              <a:rPr lang="et-EE" sz="2000" b="1" dirty="0"/>
              <a:t>		   </a:t>
            </a:r>
            <a:r>
              <a:rPr lang="en-GB" sz="2000" b="1" dirty="0"/>
              <a:t>if </a:t>
            </a:r>
            <a:r>
              <a:rPr lang="en-GB" sz="2000" dirty="0" err="1"/>
              <a:t>clr_bar</a:t>
            </a:r>
            <a:r>
              <a:rPr lang="en-GB" sz="2000" dirty="0"/>
              <a:t> = '0' </a:t>
            </a:r>
            <a:r>
              <a:rPr lang="en-GB" sz="2000" b="1" dirty="0"/>
              <a:t>then</a:t>
            </a:r>
            <a:r>
              <a:rPr lang="et-EE" sz="2000" b="1" dirty="0"/>
              <a:t> </a:t>
            </a:r>
            <a:r>
              <a:rPr lang="en-GB" sz="2000" dirty="0" err="1"/>
              <a:t>qout</a:t>
            </a:r>
            <a:r>
              <a:rPr lang="en-GB" sz="2000" dirty="0"/>
              <a:t> &lt;= "0000"; -- </a:t>
            </a:r>
            <a:r>
              <a:rPr lang="en-GB" sz="2000" i="1" dirty="0"/>
              <a:t>clear shift register</a:t>
            </a:r>
          </a:p>
          <a:p>
            <a:r>
              <a:rPr lang="et-EE" sz="2000" b="1" dirty="0"/>
              <a:t>		   </a:t>
            </a:r>
            <a:r>
              <a:rPr lang="en-GB" sz="2000" b="1" dirty="0"/>
              <a:t>else</a:t>
            </a:r>
            <a:endParaRPr lang="et-EE" sz="2000" b="1" dirty="0"/>
          </a:p>
          <a:p>
            <a:r>
              <a:rPr lang="en-GB" sz="2000" dirty="0" err="1">
                <a:solidFill>
                  <a:srgbClr val="A20000"/>
                </a:solidFill>
              </a:rPr>
              <a:t>qout</a:t>
            </a:r>
            <a:r>
              <a:rPr lang="en-GB" sz="2000" dirty="0">
                <a:solidFill>
                  <a:srgbClr val="A20000"/>
                </a:solidFill>
              </a:rPr>
              <a:t>(0) &lt;= </a:t>
            </a:r>
            <a:r>
              <a:rPr lang="en-GB" sz="2000" dirty="0" err="1">
                <a:solidFill>
                  <a:srgbClr val="A20000"/>
                </a:solidFill>
              </a:rPr>
              <a:t>qout</a:t>
            </a:r>
            <a:r>
              <a:rPr lang="en-GB" sz="2000" dirty="0">
                <a:solidFill>
                  <a:srgbClr val="A20000"/>
                </a:solidFill>
              </a:rPr>
              <a:t>(1); </a:t>
            </a:r>
            <a:r>
              <a:rPr lang="et-EE" sz="2000" i="1" dirty="0">
                <a:solidFill>
                  <a:srgbClr val="A20000"/>
                </a:solidFill>
              </a:rPr>
              <a:t> </a:t>
            </a:r>
            <a:r>
              <a:rPr lang="en-GB" sz="2000" dirty="0" err="1">
                <a:solidFill>
                  <a:srgbClr val="A20000"/>
                </a:solidFill>
              </a:rPr>
              <a:t>qout</a:t>
            </a:r>
            <a:r>
              <a:rPr lang="en-GB" sz="2000" dirty="0">
                <a:solidFill>
                  <a:srgbClr val="A20000"/>
                </a:solidFill>
              </a:rPr>
              <a:t>(2) &lt;= </a:t>
            </a:r>
            <a:r>
              <a:rPr lang="en-GB" sz="2000" dirty="0" err="1">
                <a:solidFill>
                  <a:srgbClr val="A20000"/>
                </a:solidFill>
              </a:rPr>
              <a:t>qout</a:t>
            </a:r>
            <a:r>
              <a:rPr lang="en-GB" sz="2000" dirty="0">
                <a:solidFill>
                  <a:srgbClr val="A20000"/>
                </a:solidFill>
              </a:rPr>
              <a:t>(3);</a:t>
            </a:r>
            <a:r>
              <a:rPr lang="et-EE" sz="2000" dirty="0">
                <a:solidFill>
                  <a:srgbClr val="A20000"/>
                </a:solidFill>
              </a:rPr>
              <a:t> </a:t>
            </a:r>
            <a:r>
              <a:rPr lang="en-GB" sz="2000" dirty="0" err="1">
                <a:solidFill>
                  <a:srgbClr val="A20000"/>
                </a:solidFill>
              </a:rPr>
              <a:t>qout</a:t>
            </a:r>
            <a:r>
              <a:rPr lang="en-GB" sz="2000" dirty="0">
                <a:solidFill>
                  <a:srgbClr val="A20000"/>
                </a:solidFill>
              </a:rPr>
              <a:t>(1) &lt;= </a:t>
            </a:r>
            <a:r>
              <a:rPr lang="en-GB" sz="2000" dirty="0" err="1">
                <a:solidFill>
                  <a:srgbClr val="A20000"/>
                </a:solidFill>
              </a:rPr>
              <a:t>qout</a:t>
            </a:r>
            <a:r>
              <a:rPr lang="en-GB" sz="2000" dirty="0">
                <a:solidFill>
                  <a:srgbClr val="A20000"/>
                </a:solidFill>
              </a:rPr>
              <a:t>(2);</a:t>
            </a:r>
            <a:r>
              <a:rPr lang="et-EE" sz="2000" dirty="0">
                <a:solidFill>
                  <a:srgbClr val="A20000"/>
                </a:solidFill>
              </a:rPr>
              <a:t> </a:t>
            </a:r>
            <a:r>
              <a:rPr lang="en-GB" sz="2000" dirty="0" err="1">
                <a:solidFill>
                  <a:srgbClr val="A20000"/>
                </a:solidFill>
              </a:rPr>
              <a:t>qout</a:t>
            </a:r>
            <a:r>
              <a:rPr lang="en-GB" sz="2000" dirty="0">
                <a:solidFill>
                  <a:srgbClr val="A20000"/>
                </a:solidFill>
              </a:rPr>
              <a:t>(3) &lt;= </a:t>
            </a:r>
            <a:r>
              <a:rPr lang="en-GB" sz="2000" dirty="0" err="1">
                <a:solidFill>
                  <a:srgbClr val="A20000"/>
                </a:solidFill>
              </a:rPr>
              <a:t>si</a:t>
            </a:r>
            <a:r>
              <a:rPr lang="en-GB" sz="2000" dirty="0">
                <a:solidFill>
                  <a:srgbClr val="A20000"/>
                </a:solidFill>
              </a:rPr>
              <a:t>;</a:t>
            </a:r>
          </a:p>
          <a:p>
            <a:r>
              <a:rPr lang="et-EE" sz="2000" b="1" dirty="0"/>
              <a:t>		   </a:t>
            </a:r>
            <a:r>
              <a:rPr lang="en-GB" sz="2000" b="1" dirty="0"/>
              <a:t>end if;</a:t>
            </a:r>
            <a:r>
              <a:rPr lang="et-EE" sz="2000" b="1" dirty="0"/>
              <a:t> </a:t>
            </a:r>
          </a:p>
          <a:p>
            <a:r>
              <a:rPr lang="et-EE" sz="2000" b="1" dirty="0"/>
              <a:t>		</a:t>
            </a:r>
            <a:r>
              <a:rPr lang="en-GB" sz="2000" b="1" dirty="0"/>
              <a:t>end if;</a:t>
            </a:r>
            <a:r>
              <a:rPr lang="et-EE" sz="2000" b="1" dirty="0"/>
              <a:t> </a:t>
            </a:r>
          </a:p>
          <a:p>
            <a:r>
              <a:rPr lang="en-GB" sz="2000" b="1" dirty="0"/>
              <a:t>end process;</a:t>
            </a:r>
          </a:p>
          <a:p>
            <a:r>
              <a:rPr lang="en-GB" sz="2000" b="1" dirty="0"/>
              <a:t>end </a:t>
            </a:r>
            <a:r>
              <a:rPr lang="en-GB" sz="2000" dirty="0" err="1"/>
              <a:t>behavior</a:t>
            </a:r>
            <a:r>
              <a:rPr lang="en-GB" sz="2000" dirty="0"/>
              <a:t>;</a:t>
            </a:r>
            <a:endParaRPr lang="en-GB" sz="2000" dirty="0">
              <a:latin typeface="Arial" pitchFamily="34" charset="0"/>
              <a:cs typeface="Arial" pitchFamily="34" charset="0"/>
            </a:endParaRPr>
          </a:p>
        </p:txBody>
      </p:sp>
      <p:grpSp>
        <p:nvGrpSpPr>
          <p:cNvPr id="2" name="Group 1">
            <a:extLst>
              <a:ext uri="{FF2B5EF4-FFF2-40B4-BE49-F238E27FC236}">
                <a16:creationId xmlns:a16="http://schemas.microsoft.com/office/drawing/2014/main" id="{9BAB1D13-F8E6-4221-9CC0-63D57465939B}"/>
              </a:ext>
            </a:extLst>
          </p:cNvPr>
          <p:cNvGrpSpPr/>
          <p:nvPr/>
        </p:nvGrpSpPr>
        <p:grpSpPr>
          <a:xfrm>
            <a:off x="3352800" y="5134985"/>
            <a:ext cx="5181600" cy="1413988"/>
            <a:chOff x="3352800" y="5134985"/>
            <a:chExt cx="5181600" cy="1413988"/>
          </a:xfrm>
        </p:grpSpPr>
        <p:sp>
          <p:nvSpPr>
            <p:cNvPr id="11" name="Right Arrow 10"/>
            <p:cNvSpPr/>
            <p:nvPr/>
          </p:nvSpPr>
          <p:spPr>
            <a:xfrm rot="13022937">
              <a:off x="4563459" y="5134985"/>
              <a:ext cx="913821" cy="16942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3352800" y="5410200"/>
              <a:ext cx="5181600" cy="1138773"/>
            </a:xfrm>
            <a:prstGeom prst="rect">
              <a:avLst/>
            </a:prstGeom>
            <a:noFill/>
            <a:ln>
              <a:solidFill>
                <a:srgbClr val="A20000"/>
              </a:solidFill>
              <a:prstDash val="dash"/>
            </a:ln>
          </p:spPr>
          <p:txBody>
            <a:bodyPr wrap="square" rtlCol="0">
              <a:spAutoFit/>
            </a:bodyPr>
            <a:lstStyle/>
            <a:p>
              <a:pPr algn="ctr"/>
              <a:r>
                <a:rPr lang="et-EE" sz="2800" dirty="0">
                  <a:solidFill>
                    <a:srgbClr val="A20000"/>
                  </a:solidFill>
                </a:rPr>
                <a:t>shift right</a:t>
              </a:r>
              <a:endParaRPr lang="en-US" sz="2800" dirty="0">
                <a:solidFill>
                  <a:srgbClr val="A20000"/>
                </a:solidFill>
              </a:endParaRPr>
            </a:p>
            <a:p>
              <a:r>
                <a:rPr lang="en-GB" sz="2000" dirty="0">
                  <a:solidFill>
                    <a:srgbClr val="00B050"/>
                  </a:solidFill>
                </a:rPr>
                <a:t>The order in which the flip-flop outputs are read and their values assigned does not matter.</a:t>
              </a:r>
            </a:p>
          </p:txBody>
        </p:sp>
      </p:grpSp>
      <p:sp>
        <p:nvSpPr>
          <p:cNvPr id="8" name="TextBox 7"/>
          <p:cNvSpPr txBox="1"/>
          <p:nvPr/>
        </p:nvSpPr>
        <p:spPr>
          <a:xfrm>
            <a:off x="5105400" y="2286000"/>
            <a:ext cx="3886200" cy="1477328"/>
          </a:xfrm>
          <a:prstGeom prst="rect">
            <a:avLst/>
          </a:prstGeom>
          <a:noFill/>
          <a:ln>
            <a:solidFill>
              <a:srgbClr val="FF0000"/>
            </a:solidFill>
            <a:prstDash val="dash"/>
          </a:ln>
        </p:spPr>
        <p:txBody>
          <a:bodyPr wrap="square" rtlCol="0">
            <a:spAutoFit/>
          </a:bodyPr>
          <a:lstStyle/>
          <a:p>
            <a:r>
              <a:rPr lang="en-GB" dirty="0">
                <a:solidFill>
                  <a:srgbClr val="00B050"/>
                </a:solidFill>
              </a:rPr>
              <a:t>To describe the shift, we need to be able to read the present value in the shift register.</a:t>
            </a:r>
            <a:r>
              <a:rPr lang="et-EE" dirty="0">
                <a:solidFill>
                  <a:srgbClr val="00B050"/>
                </a:solidFill>
              </a:rPr>
              <a:t> </a:t>
            </a:r>
            <a:r>
              <a:rPr lang="en-GB" dirty="0">
                <a:solidFill>
                  <a:srgbClr val="00B050"/>
                </a:solidFill>
              </a:rPr>
              <a:t>If its mode is out, port </a:t>
            </a:r>
            <a:r>
              <a:rPr lang="en-GB" dirty="0" err="1">
                <a:solidFill>
                  <a:srgbClr val="00B050"/>
                </a:solidFill>
              </a:rPr>
              <a:t>qout</a:t>
            </a:r>
            <a:r>
              <a:rPr lang="en-GB" dirty="0">
                <a:solidFill>
                  <a:srgbClr val="00B050"/>
                </a:solidFill>
              </a:rPr>
              <a:t> cannot be directly read. Instead, </a:t>
            </a:r>
            <a:r>
              <a:rPr lang="en-GB" dirty="0" err="1">
                <a:solidFill>
                  <a:srgbClr val="00B050"/>
                </a:solidFill>
              </a:rPr>
              <a:t>qout</a:t>
            </a:r>
            <a:r>
              <a:rPr lang="en-GB" dirty="0">
                <a:solidFill>
                  <a:srgbClr val="00B050"/>
                </a:solidFill>
              </a:rPr>
              <a:t> is declared as</a:t>
            </a:r>
            <a:r>
              <a:rPr lang="et-EE" dirty="0">
                <a:solidFill>
                  <a:srgbClr val="00B050"/>
                </a:solidFill>
              </a:rPr>
              <a:t> </a:t>
            </a:r>
            <a:r>
              <a:rPr lang="en-GB" dirty="0">
                <a:solidFill>
                  <a:srgbClr val="00B050"/>
                </a:solidFill>
              </a:rPr>
              <a:t>mode buffer.</a:t>
            </a:r>
          </a:p>
        </p:txBody>
      </p:sp>
    </p:spTree>
    <p:extLst>
      <p:ext uri="{BB962C8B-B14F-4D97-AF65-F5344CB8AC3E}">
        <p14:creationId xmlns:p14="http://schemas.microsoft.com/office/powerpoint/2010/main" val="328910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23</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t-EE" altLang="et-EE" sz="3200" u="sng" dirty="0">
                <a:solidFill>
                  <a:srgbClr val="A20000"/>
                </a:solidFill>
                <a:latin typeface="Comic Sans MS" panose="030F0702030302020204" pitchFamily="66" charset="0"/>
              </a:rPr>
              <a:t>Shift registers</a:t>
            </a:r>
            <a:endParaRPr lang="en-US" altLang="et-EE" sz="3200" u="sng" dirty="0">
              <a:solidFill>
                <a:srgbClr val="A20000"/>
              </a:solidFill>
              <a:latin typeface="Comic Sans MS" panose="030F0702030302020204" pitchFamily="66" charset="0"/>
            </a:endParaRPr>
          </a:p>
        </p:txBody>
      </p:sp>
      <p:sp>
        <p:nvSpPr>
          <p:cNvPr id="9" name="Rectangle 9"/>
          <p:cNvSpPr txBox="1">
            <a:spLocks noChangeArrowheads="1"/>
          </p:cNvSpPr>
          <p:nvPr/>
        </p:nvSpPr>
        <p:spPr>
          <a:xfrm>
            <a:off x="457200" y="80645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noProof="0" dirty="0">
                <a:solidFill>
                  <a:srgbClr val="A20000"/>
                </a:solidFill>
                <a:latin typeface="Comic Sans MS" panose="030F0702030302020204" pitchFamily="66" charset="0"/>
                <a:ea typeface="+mj-ea"/>
                <a:cs typeface="+mj-cs"/>
              </a:rPr>
              <a:t>to read a mode </a:t>
            </a:r>
            <a:r>
              <a:rPr lang="en-US" altLang="et-EE" sz="2800" b="1" u="sng" noProof="0" dirty="0">
                <a:solidFill>
                  <a:srgbClr val="A20000"/>
                </a:solidFill>
                <a:latin typeface="Comic Sans MS" panose="030F0702030302020204" pitchFamily="66" charset="0"/>
                <a:ea typeface="+mj-ea"/>
                <a:cs typeface="+mj-cs"/>
              </a:rPr>
              <a:t>out</a:t>
            </a:r>
            <a:r>
              <a:rPr lang="et-EE" altLang="et-EE" sz="2800" u="sng" noProof="0" dirty="0">
                <a:solidFill>
                  <a:srgbClr val="A20000"/>
                </a:solidFill>
                <a:latin typeface="Comic Sans MS" panose="030F0702030302020204" pitchFamily="66" charset="0"/>
                <a:ea typeface="+mj-ea"/>
                <a:cs typeface="+mj-cs"/>
              </a:rPr>
              <a:t> port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6" name="TextBox 5"/>
          <p:cNvSpPr txBox="1"/>
          <p:nvPr/>
        </p:nvSpPr>
        <p:spPr>
          <a:xfrm>
            <a:off x="685800" y="1066800"/>
            <a:ext cx="8001000" cy="5632311"/>
          </a:xfrm>
          <a:prstGeom prst="rect">
            <a:avLst/>
          </a:prstGeom>
          <a:noFill/>
        </p:spPr>
        <p:txBody>
          <a:bodyPr wrap="square" rtlCol="0">
            <a:spAutoFit/>
          </a:bodyPr>
          <a:lstStyle/>
          <a:p>
            <a:r>
              <a:rPr lang="en-GB" sz="2000" b="1" dirty="0"/>
              <a:t>entity </a:t>
            </a:r>
            <a:r>
              <a:rPr lang="en-GB" sz="2000" dirty="0" err="1"/>
              <a:t>shiftreg_rs</a:t>
            </a:r>
            <a:r>
              <a:rPr lang="en-GB" sz="2000" b="1" dirty="0"/>
              <a:t> is</a:t>
            </a:r>
          </a:p>
          <a:p>
            <a:r>
              <a:rPr lang="et-EE" sz="2000" b="1" dirty="0"/>
              <a:t>     </a:t>
            </a:r>
            <a:r>
              <a:rPr lang="it-IT" sz="2000" b="1" dirty="0"/>
              <a:t>port </a:t>
            </a:r>
            <a:r>
              <a:rPr lang="it-IT" sz="2000" dirty="0"/>
              <a:t>(si, clr_bar, clk : </a:t>
            </a:r>
            <a:r>
              <a:rPr lang="it-IT" sz="2000" b="1" dirty="0"/>
              <a:t>in </a:t>
            </a:r>
            <a:r>
              <a:rPr lang="it-IT" sz="2000" dirty="0"/>
              <a:t>std_logic;</a:t>
            </a:r>
          </a:p>
          <a:p>
            <a:r>
              <a:rPr lang="et-EE" sz="2000" dirty="0"/>
              <a:t>		</a:t>
            </a:r>
            <a:r>
              <a:rPr lang="en-GB" sz="2000" dirty="0" err="1"/>
              <a:t>qout</a:t>
            </a:r>
            <a:r>
              <a:rPr lang="en-GB" sz="2000" dirty="0"/>
              <a:t> : </a:t>
            </a:r>
            <a:r>
              <a:rPr lang="en-GB" sz="2000" b="1" dirty="0">
                <a:solidFill>
                  <a:srgbClr val="A20000"/>
                </a:solidFill>
              </a:rPr>
              <a:t>out</a:t>
            </a:r>
            <a:r>
              <a:rPr lang="en-GB" sz="2000" b="1" dirty="0"/>
              <a:t> </a:t>
            </a:r>
            <a:r>
              <a:rPr lang="en-GB" sz="2000" dirty="0" err="1"/>
              <a:t>std_logic_vector</a:t>
            </a:r>
            <a:r>
              <a:rPr lang="et-EE" sz="2000" dirty="0"/>
              <a:t> </a:t>
            </a:r>
            <a:r>
              <a:rPr lang="en-GB" sz="2000" dirty="0"/>
              <a:t>(3</a:t>
            </a:r>
            <a:r>
              <a:rPr lang="en-GB" sz="2000" b="1" dirty="0"/>
              <a:t> </a:t>
            </a:r>
            <a:r>
              <a:rPr lang="en-GB" sz="2000" b="1" dirty="0" err="1"/>
              <a:t>downto</a:t>
            </a:r>
            <a:r>
              <a:rPr lang="en-GB" sz="2000" b="1" dirty="0"/>
              <a:t> </a:t>
            </a:r>
            <a:r>
              <a:rPr lang="en-GB" sz="2000" dirty="0"/>
              <a:t>0));</a:t>
            </a:r>
          </a:p>
          <a:p>
            <a:r>
              <a:rPr lang="en-GB" sz="2000" b="1" dirty="0"/>
              <a:t>end </a:t>
            </a:r>
            <a:r>
              <a:rPr lang="en-GB" sz="2000" dirty="0" err="1"/>
              <a:t>shiftreg_rs</a:t>
            </a:r>
            <a:r>
              <a:rPr lang="en-GB" sz="2000" dirty="0"/>
              <a:t>;</a:t>
            </a:r>
          </a:p>
          <a:p>
            <a:r>
              <a:rPr lang="en-GB" sz="2000" b="1" dirty="0"/>
              <a:t>architecture </a:t>
            </a:r>
            <a:r>
              <a:rPr lang="en-GB" sz="2000" dirty="0" err="1"/>
              <a:t>behavior</a:t>
            </a:r>
            <a:r>
              <a:rPr lang="en-GB" sz="2000" dirty="0"/>
              <a:t> </a:t>
            </a:r>
            <a:r>
              <a:rPr lang="en-GB" sz="2000" b="1" dirty="0"/>
              <a:t>of </a:t>
            </a:r>
            <a:r>
              <a:rPr lang="en-GB" sz="2000" dirty="0" err="1"/>
              <a:t>shiftreg_rs</a:t>
            </a:r>
            <a:r>
              <a:rPr lang="en-GB" sz="2000" b="1" dirty="0"/>
              <a:t> is</a:t>
            </a:r>
          </a:p>
          <a:p>
            <a:r>
              <a:rPr lang="en-GB" sz="2000" b="1" dirty="0"/>
              <a:t>signal </a:t>
            </a:r>
            <a:r>
              <a:rPr lang="en-GB" sz="2000" dirty="0"/>
              <a:t>q : </a:t>
            </a:r>
            <a:r>
              <a:rPr lang="en-GB" sz="2000" dirty="0" err="1"/>
              <a:t>std_logic_vector</a:t>
            </a:r>
            <a:r>
              <a:rPr lang="en-GB" sz="2000" dirty="0"/>
              <a:t>(3 </a:t>
            </a:r>
            <a:r>
              <a:rPr lang="en-GB" sz="2000" b="1" dirty="0" err="1"/>
              <a:t>downto</a:t>
            </a:r>
            <a:r>
              <a:rPr lang="en-GB" sz="2000" b="1" dirty="0"/>
              <a:t> </a:t>
            </a:r>
            <a:r>
              <a:rPr lang="en-GB" sz="2000" dirty="0"/>
              <a:t>0); </a:t>
            </a:r>
          </a:p>
          <a:p>
            <a:r>
              <a:rPr lang="en-GB" sz="2000" b="1" dirty="0"/>
              <a:t>begin</a:t>
            </a:r>
          </a:p>
          <a:p>
            <a:r>
              <a:rPr lang="et-EE" sz="2000" b="1" dirty="0"/>
              <a:t>	</a:t>
            </a:r>
            <a:r>
              <a:rPr lang="en-GB" sz="2000" b="1" dirty="0"/>
              <a:t>process </a:t>
            </a:r>
            <a:r>
              <a:rPr lang="en-GB" sz="2000" dirty="0"/>
              <a:t>(</a:t>
            </a:r>
            <a:r>
              <a:rPr lang="en-GB" sz="2000" dirty="0" err="1"/>
              <a:t>clk</a:t>
            </a:r>
            <a:r>
              <a:rPr lang="en-GB" sz="2000" dirty="0"/>
              <a:t>)</a:t>
            </a:r>
          </a:p>
          <a:p>
            <a:r>
              <a:rPr lang="et-EE" sz="2000" b="1" dirty="0"/>
              <a:t>	</a:t>
            </a:r>
            <a:r>
              <a:rPr lang="en-GB" sz="2000" b="1" dirty="0"/>
              <a:t>begin</a:t>
            </a:r>
          </a:p>
          <a:p>
            <a:r>
              <a:rPr lang="et-EE" sz="2000" b="1" dirty="0"/>
              <a:t>		</a:t>
            </a:r>
            <a:r>
              <a:rPr lang="en-GB" sz="2000" b="1" dirty="0"/>
              <a:t>if </a:t>
            </a:r>
            <a:r>
              <a:rPr lang="en-GB" sz="2000" dirty="0" err="1"/>
              <a:t>rising_edge</a:t>
            </a:r>
            <a:r>
              <a:rPr lang="en-GB" sz="2000" dirty="0"/>
              <a:t>(</a:t>
            </a:r>
            <a:r>
              <a:rPr lang="en-GB" sz="2000" dirty="0" err="1"/>
              <a:t>clk</a:t>
            </a:r>
            <a:r>
              <a:rPr lang="en-GB" sz="2000" dirty="0"/>
              <a:t>)</a:t>
            </a:r>
            <a:r>
              <a:rPr lang="en-GB" sz="2000" b="1" dirty="0"/>
              <a:t> then</a:t>
            </a:r>
          </a:p>
          <a:p>
            <a:r>
              <a:rPr lang="et-EE" sz="2000" b="1" dirty="0"/>
              <a:t>		   </a:t>
            </a:r>
            <a:r>
              <a:rPr lang="en-GB" sz="2000" b="1" dirty="0"/>
              <a:t>if </a:t>
            </a:r>
            <a:r>
              <a:rPr lang="en-GB" sz="2000" dirty="0" err="1"/>
              <a:t>clr_bar</a:t>
            </a:r>
            <a:r>
              <a:rPr lang="en-GB" sz="2000" dirty="0"/>
              <a:t> = '0' </a:t>
            </a:r>
            <a:r>
              <a:rPr lang="en-GB" sz="2000" b="1" dirty="0"/>
              <a:t>then</a:t>
            </a:r>
            <a:r>
              <a:rPr lang="et-EE" sz="2000" b="1" dirty="0"/>
              <a:t> </a:t>
            </a:r>
            <a:r>
              <a:rPr lang="en-GB" sz="2000" dirty="0" err="1"/>
              <a:t>qout</a:t>
            </a:r>
            <a:r>
              <a:rPr lang="en-GB" sz="2000" dirty="0"/>
              <a:t> &lt;= "0000"; -- </a:t>
            </a:r>
            <a:r>
              <a:rPr lang="en-GB" sz="2000" i="1" dirty="0"/>
              <a:t>clear shift register</a:t>
            </a:r>
          </a:p>
          <a:p>
            <a:r>
              <a:rPr lang="et-EE" sz="2000" b="1" dirty="0"/>
              <a:t>		   </a:t>
            </a:r>
            <a:r>
              <a:rPr lang="en-GB" sz="2000" b="1" dirty="0"/>
              <a:t>else</a:t>
            </a:r>
            <a:endParaRPr lang="et-EE" sz="2000" b="1" dirty="0"/>
          </a:p>
          <a:p>
            <a:r>
              <a:rPr lang="en-GB" sz="2000" dirty="0">
                <a:solidFill>
                  <a:srgbClr val="A20000"/>
                </a:solidFill>
              </a:rPr>
              <a:t>			q(0) &lt;= (1); </a:t>
            </a:r>
            <a:r>
              <a:rPr lang="et-EE" sz="2000" i="1" dirty="0">
                <a:solidFill>
                  <a:srgbClr val="A20000"/>
                </a:solidFill>
              </a:rPr>
              <a:t> </a:t>
            </a:r>
            <a:r>
              <a:rPr lang="en-GB" sz="2000" dirty="0">
                <a:solidFill>
                  <a:srgbClr val="A20000"/>
                </a:solidFill>
              </a:rPr>
              <a:t>q(2) &lt;= q(3);</a:t>
            </a:r>
            <a:r>
              <a:rPr lang="et-EE" sz="2000" dirty="0">
                <a:solidFill>
                  <a:srgbClr val="A20000"/>
                </a:solidFill>
              </a:rPr>
              <a:t> </a:t>
            </a:r>
            <a:r>
              <a:rPr lang="en-GB" sz="2000" dirty="0">
                <a:solidFill>
                  <a:srgbClr val="A20000"/>
                </a:solidFill>
              </a:rPr>
              <a:t>q(1) &lt;= q(2);</a:t>
            </a:r>
            <a:r>
              <a:rPr lang="et-EE" sz="2000" dirty="0">
                <a:solidFill>
                  <a:srgbClr val="A20000"/>
                </a:solidFill>
              </a:rPr>
              <a:t> </a:t>
            </a:r>
            <a:r>
              <a:rPr lang="en-GB" sz="2000" dirty="0">
                <a:solidFill>
                  <a:srgbClr val="A20000"/>
                </a:solidFill>
              </a:rPr>
              <a:t>q(3) &lt;= </a:t>
            </a:r>
            <a:r>
              <a:rPr lang="en-GB" sz="2000" dirty="0" err="1">
                <a:solidFill>
                  <a:srgbClr val="A20000"/>
                </a:solidFill>
              </a:rPr>
              <a:t>si</a:t>
            </a:r>
            <a:r>
              <a:rPr lang="en-GB" sz="2000" dirty="0">
                <a:solidFill>
                  <a:srgbClr val="A20000"/>
                </a:solidFill>
              </a:rPr>
              <a:t>;</a:t>
            </a:r>
          </a:p>
          <a:p>
            <a:r>
              <a:rPr lang="et-EE" sz="2000" b="1" dirty="0"/>
              <a:t>		   </a:t>
            </a:r>
            <a:r>
              <a:rPr lang="en-GB" sz="2000" b="1" dirty="0"/>
              <a:t>end if;</a:t>
            </a:r>
            <a:r>
              <a:rPr lang="et-EE" sz="2000" b="1" dirty="0"/>
              <a:t> </a:t>
            </a:r>
          </a:p>
          <a:p>
            <a:r>
              <a:rPr lang="et-EE" sz="2000" b="1" dirty="0"/>
              <a:t>		</a:t>
            </a:r>
            <a:r>
              <a:rPr lang="en-GB" sz="2000" b="1" dirty="0"/>
              <a:t>end if;</a:t>
            </a:r>
            <a:r>
              <a:rPr lang="et-EE" sz="2000" b="1" dirty="0"/>
              <a:t> </a:t>
            </a:r>
          </a:p>
          <a:p>
            <a:r>
              <a:rPr lang="en-GB" sz="2000" b="1" dirty="0"/>
              <a:t>	end process;</a:t>
            </a:r>
          </a:p>
          <a:p>
            <a:r>
              <a:rPr lang="en-GB" sz="2000" dirty="0">
                <a:solidFill>
                  <a:srgbClr val="A20000"/>
                </a:solidFill>
              </a:rPr>
              <a:t>	</a:t>
            </a:r>
            <a:r>
              <a:rPr lang="en-GB" sz="2000" dirty="0" err="1">
                <a:solidFill>
                  <a:srgbClr val="A20000"/>
                </a:solidFill>
              </a:rPr>
              <a:t>qout</a:t>
            </a:r>
            <a:r>
              <a:rPr lang="en-GB" sz="2000" dirty="0">
                <a:solidFill>
                  <a:srgbClr val="A20000"/>
                </a:solidFill>
              </a:rPr>
              <a:t> &lt;= q;</a:t>
            </a:r>
            <a:endParaRPr lang="en-GB" sz="2000" b="1" dirty="0"/>
          </a:p>
          <a:p>
            <a:r>
              <a:rPr lang="en-GB" sz="2000" b="1" dirty="0"/>
              <a:t>end </a:t>
            </a:r>
            <a:r>
              <a:rPr lang="en-GB" sz="2000" dirty="0" err="1"/>
              <a:t>behavior</a:t>
            </a:r>
            <a:r>
              <a:rPr lang="en-GB" sz="2000" dirty="0"/>
              <a:t>;</a:t>
            </a:r>
            <a:endParaRPr lang="en-GB" sz="2000" dirty="0">
              <a:latin typeface="Arial" pitchFamily="34" charset="0"/>
              <a:cs typeface="Arial" pitchFamily="34" charset="0"/>
            </a:endParaRPr>
          </a:p>
        </p:txBody>
      </p:sp>
      <p:sp>
        <p:nvSpPr>
          <p:cNvPr id="8" name="TextBox 7"/>
          <p:cNvSpPr txBox="1"/>
          <p:nvPr/>
        </p:nvSpPr>
        <p:spPr>
          <a:xfrm>
            <a:off x="3581400" y="5382161"/>
            <a:ext cx="5334000" cy="1323439"/>
          </a:xfrm>
          <a:prstGeom prst="rect">
            <a:avLst/>
          </a:prstGeom>
          <a:noFill/>
          <a:ln>
            <a:solidFill>
              <a:schemeClr val="tx1"/>
            </a:solidFill>
            <a:prstDash val="dash"/>
          </a:ln>
        </p:spPr>
        <p:txBody>
          <a:bodyPr wrap="square" rtlCol="0">
            <a:spAutoFit/>
          </a:bodyPr>
          <a:lstStyle/>
          <a:p>
            <a:r>
              <a:rPr lang="en-GB" sz="2000" dirty="0">
                <a:solidFill>
                  <a:srgbClr val="00B050"/>
                </a:solidFill>
              </a:rPr>
              <a:t>Again assignments are listed in a random order. Since these are signal assignments, their values don’t change during the current execution of the process (simulation cycle).</a:t>
            </a:r>
          </a:p>
        </p:txBody>
      </p:sp>
      <p:grpSp>
        <p:nvGrpSpPr>
          <p:cNvPr id="5" name="Group 4">
            <a:extLst>
              <a:ext uri="{FF2B5EF4-FFF2-40B4-BE49-F238E27FC236}">
                <a16:creationId xmlns:a16="http://schemas.microsoft.com/office/drawing/2014/main" id="{03A50DE7-12A3-40AB-9345-32BC857C2F28}"/>
              </a:ext>
            </a:extLst>
          </p:cNvPr>
          <p:cNvGrpSpPr/>
          <p:nvPr/>
        </p:nvGrpSpPr>
        <p:grpSpPr>
          <a:xfrm>
            <a:off x="2895600" y="2133600"/>
            <a:ext cx="6019800" cy="4038600"/>
            <a:chOff x="2895600" y="2133600"/>
            <a:chExt cx="6019800" cy="4038600"/>
          </a:xfrm>
        </p:grpSpPr>
        <p:pic>
          <p:nvPicPr>
            <p:cNvPr id="10" name="Picture 5" descr="AAIJCQT0"/>
            <p:cNvPicPr>
              <a:picLocks noChangeAspect="1" noChangeArrowheads="1"/>
            </p:cNvPicPr>
            <p:nvPr/>
          </p:nvPicPr>
          <p:blipFill>
            <a:blip r:embed="rId2" cstate="print"/>
            <a:srcRect/>
            <a:stretch>
              <a:fillRect/>
            </a:stretch>
          </p:blipFill>
          <p:spPr bwMode="auto">
            <a:xfrm>
              <a:off x="5638800" y="2133600"/>
              <a:ext cx="3276600" cy="1828800"/>
            </a:xfrm>
            <a:prstGeom prst="rect">
              <a:avLst/>
            </a:prstGeom>
            <a:noFill/>
            <a:ln>
              <a:solidFill>
                <a:srgbClr val="C00000"/>
              </a:solidFill>
              <a:prstDash val="dash"/>
            </a:ln>
          </p:spPr>
        </p:pic>
        <p:cxnSp>
          <p:nvCxnSpPr>
            <p:cNvPr id="13" name="Straight Arrow Connector 12"/>
            <p:cNvCxnSpPr>
              <a:cxnSpLocks/>
              <a:stCxn id="10" idx="1"/>
            </p:cNvCxnSpPr>
            <p:nvPr/>
          </p:nvCxnSpPr>
          <p:spPr>
            <a:xfrm flipH="1">
              <a:off x="2895600" y="3048000"/>
              <a:ext cx="2743200" cy="3124200"/>
            </a:xfrm>
            <a:prstGeom prst="straightConnector1">
              <a:avLst/>
            </a:prstGeom>
            <a:ln>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832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24</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t-EE" altLang="et-EE" sz="3200" u="sng" dirty="0">
                <a:solidFill>
                  <a:srgbClr val="A20000"/>
                </a:solidFill>
                <a:latin typeface="Comic Sans MS" panose="030F0702030302020204" pitchFamily="66" charset="0"/>
              </a:rPr>
              <a:t>Shift registers</a:t>
            </a:r>
            <a:endParaRPr lang="en-US" altLang="et-EE" sz="3200" u="sng" dirty="0">
              <a:solidFill>
                <a:srgbClr val="A20000"/>
              </a:solidFill>
              <a:latin typeface="Comic Sans MS" panose="030F0702030302020204" pitchFamily="66" charset="0"/>
            </a:endParaRPr>
          </a:p>
        </p:txBody>
      </p:sp>
      <p:sp>
        <p:nvSpPr>
          <p:cNvPr id="9" name="Rectangle 9"/>
          <p:cNvSpPr txBox="1">
            <a:spLocks noChangeArrowheads="1"/>
          </p:cNvSpPr>
          <p:nvPr/>
        </p:nvSpPr>
        <p:spPr>
          <a:xfrm>
            <a:off x="457200" y="80645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dirty="0">
                <a:solidFill>
                  <a:srgbClr val="A20000"/>
                </a:solidFill>
                <a:latin typeface="Comic Sans MS" panose="030F0702030302020204" pitchFamily="66" charset="0"/>
                <a:ea typeface="+mj-ea"/>
                <a:cs typeface="+mj-cs"/>
              </a:rPr>
              <a:t>variables</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6" name="TextBox 5"/>
          <p:cNvSpPr txBox="1"/>
          <p:nvPr/>
        </p:nvSpPr>
        <p:spPr>
          <a:xfrm>
            <a:off x="685800" y="1066800"/>
            <a:ext cx="8001000" cy="5632311"/>
          </a:xfrm>
          <a:prstGeom prst="rect">
            <a:avLst/>
          </a:prstGeom>
          <a:noFill/>
        </p:spPr>
        <p:txBody>
          <a:bodyPr wrap="square" rtlCol="0">
            <a:spAutoFit/>
          </a:bodyPr>
          <a:lstStyle/>
          <a:p>
            <a:r>
              <a:rPr lang="en-GB" sz="2000" b="1" dirty="0"/>
              <a:t>entity </a:t>
            </a:r>
            <a:r>
              <a:rPr lang="en-GB" sz="2000" dirty="0" err="1"/>
              <a:t>shiftreg_rv</a:t>
            </a:r>
            <a:r>
              <a:rPr lang="en-GB" sz="2000" b="1" dirty="0"/>
              <a:t> is</a:t>
            </a:r>
          </a:p>
          <a:p>
            <a:r>
              <a:rPr lang="et-EE" sz="2000" b="1" dirty="0"/>
              <a:t>     </a:t>
            </a:r>
            <a:r>
              <a:rPr lang="it-IT" sz="2000" b="1" dirty="0"/>
              <a:t>port </a:t>
            </a:r>
            <a:r>
              <a:rPr lang="it-IT" sz="2000" dirty="0"/>
              <a:t>(si, clr_bar, clk : </a:t>
            </a:r>
            <a:r>
              <a:rPr lang="it-IT" sz="2000" b="1" dirty="0"/>
              <a:t>in </a:t>
            </a:r>
            <a:r>
              <a:rPr lang="it-IT" sz="2000" dirty="0"/>
              <a:t>std_logic;</a:t>
            </a:r>
          </a:p>
          <a:p>
            <a:r>
              <a:rPr lang="et-EE" sz="2000" dirty="0"/>
              <a:t>		</a:t>
            </a:r>
            <a:r>
              <a:rPr lang="en-GB" sz="2000" dirty="0" err="1"/>
              <a:t>qout</a:t>
            </a:r>
            <a:r>
              <a:rPr lang="en-GB" sz="2000" dirty="0"/>
              <a:t> : </a:t>
            </a:r>
            <a:r>
              <a:rPr lang="en-GB" sz="2000" b="1" dirty="0"/>
              <a:t>out </a:t>
            </a:r>
            <a:r>
              <a:rPr lang="en-GB" sz="2000" dirty="0" err="1"/>
              <a:t>std_logic_vector</a:t>
            </a:r>
            <a:r>
              <a:rPr lang="et-EE" sz="2000" dirty="0"/>
              <a:t> </a:t>
            </a:r>
            <a:r>
              <a:rPr lang="en-GB" sz="2000" dirty="0"/>
              <a:t>(3</a:t>
            </a:r>
            <a:r>
              <a:rPr lang="en-GB" sz="2000" b="1" dirty="0"/>
              <a:t> </a:t>
            </a:r>
            <a:r>
              <a:rPr lang="en-GB" sz="2000" b="1" dirty="0" err="1"/>
              <a:t>downto</a:t>
            </a:r>
            <a:r>
              <a:rPr lang="en-GB" sz="2000" b="1" dirty="0"/>
              <a:t> </a:t>
            </a:r>
            <a:r>
              <a:rPr lang="en-GB" sz="2000" dirty="0"/>
              <a:t>0));</a:t>
            </a:r>
          </a:p>
          <a:p>
            <a:r>
              <a:rPr lang="en-GB" sz="2000" b="1" dirty="0"/>
              <a:t>end </a:t>
            </a:r>
            <a:r>
              <a:rPr lang="en-GB" sz="2000" dirty="0" err="1"/>
              <a:t>shiftreg_rv</a:t>
            </a:r>
            <a:r>
              <a:rPr lang="en-GB" sz="2000" dirty="0"/>
              <a:t>;</a:t>
            </a:r>
          </a:p>
          <a:p>
            <a:r>
              <a:rPr lang="en-GB" sz="2000" b="1" dirty="0"/>
              <a:t>architecture </a:t>
            </a:r>
            <a:r>
              <a:rPr lang="en-GB" sz="2000" dirty="0" err="1"/>
              <a:t>behavior</a:t>
            </a:r>
            <a:r>
              <a:rPr lang="en-GB" sz="2000" dirty="0"/>
              <a:t> </a:t>
            </a:r>
            <a:r>
              <a:rPr lang="en-GB" sz="2000" b="1" dirty="0"/>
              <a:t>of </a:t>
            </a:r>
            <a:r>
              <a:rPr lang="en-GB" sz="2000" dirty="0" err="1"/>
              <a:t>shiftreg_rv</a:t>
            </a:r>
            <a:r>
              <a:rPr lang="en-GB" sz="2000" b="1" dirty="0"/>
              <a:t> is</a:t>
            </a:r>
          </a:p>
          <a:p>
            <a:r>
              <a:rPr lang="en-GB" sz="2000" b="1" dirty="0"/>
              <a:t>begin</a:t>
            </a:r>
          </a:p>
          <a:p>
            <a:r>
              <a:rPr lang="et-EE" sz="2000" b="1" dirty="0"/>
              <a:t>	</a:t>
            </a:r>
            <a:r>
              <a:rPr lang="en-GB" sz="2000" b="1" dirty="0"/>
              <a:t>process </a:t>
            </a:r>
            <a:r>
              <a:rPr lang="en-GB" sz="2000" dirty="0"/>
              <a:t>(</a:t>
            </a:r>
            <a:r>
              <a:rPr lang="en-GB" sz="2000" dirty="0" err="1"/>
              <a:t>clk</a:t>
            </a:r>
            <a:r>
              <a:rPr lang="en-GB" sz="2000" dirty="0"/>
              <a:t>)</a:t>
            </a:r>
          </a:p>
          <a:p>
            <a:r>
              <a:rPr lang="en-US" sz="2000" dirty="0"/>
              <a:t>	</a:t>
            </a:r>
            <a:r>
              <a:rPr lang="en-US" sz="2000" b="1" dirty="0"/>
              <a:t>variable</a:t>
            </a:r>
            <a:r>
              <a:rPr lang="en-US" sz="2000" dirty="0"/>
              <a:t> q := </a:t>
            </a:r>
            <a:r>
              <a:rPr lang="en-US" sz="2000" dirty="0" err="1"/>
              <a:t>std_logic_vector</a:t>
            </a:r>
            <a:r>
              <a:rPr lang="en-US" sz="2000" dirty="0"/>
              <a:t> (3 </a:t>
            </a:r>
            <a:r>
              <a:rPr lang="en-US" sz="2000" b="1" dirty="0" err="1"/>
              <a:t>downto</a:t>
            </a:r>
            <a:r>
              <a:rPr lang="en-US" sz="2000" dirty="0"/>
              <a:t> 0);</a:t>
            </a:r>
            <a:endParaRPr lang="en-GB" sz="2000" dirty="0"/>
          </a:p>
          <a:p>
            <a:r>
              <a:rPr lang="et-EE" sz="2000" b="1" dirty="0"/>
              <a:t>	</a:t>
            </a:r>
            <a:r>
              <a:rPr lang="en-GB" sz="2000" b="1" dirty="0"/>
              <a:t>begin</a:t>
            </a:r>
          </a:p>
          <a:p>
            <a:r>
              <a:rPr lang="et-EE" sz="2000" b="1" dirty="0"/>
              <a:t>		</a:t>
            </a:r>
            <a:r>
              <a:rPr lang="en-GB" sz="2000" b="1" dirty="0"/>
              <a:t>if </a:t>
            </a:r>
            <a:r>
              <a:rPr lang="en-GB" sz="2000" dirty="0" err="1"/>
              <a:t>rising_edge</a:t>
            </a:r>
            <a:r>
              <a:rPr lang="en-GB" sz="2000" dirty="0"/>
              <a:t>(</a:t>
            </a:r>
            <a:r>
              <a:rPr lang="en-GB" sz="2000" dirty="0" err="1"/>
              <a:t>clk</a:t>
            </a:r>
            <a:r>
              <a:rPr lang="en-GB" sz="2000" dirty="0"/>
              <a:t>)</a:t>
            </a:r>
            <a:r>
              <a:rPr lang="en-GB" sz="2000" b="1" dirty="0"/>
              <a:t> then</a:t>
            </a:r>
          </a:p>
          <a:p>
            <a:r>
              <a:rPr lang="et-EE" sz="2000" b="1" dirty="0"/>
              <a:t>		   </a:t>
            </a:r>
            <a:r>
              <a:rPr lang="en-GB" sz="2000" b="1" dirty="0"/>
              <a:t>if </a:t>
            </a:r>
            <a:r>
              <a:rPr lang="en-GB" sz="2000" dirty="0" err="1"/>
              <a:t>clr_bar</a:t>
            </a:r>
            <a:r>
              <a:rPr lang="en-GB" sz="2000" dirty="0"/>
              <a:t> = '0' </a:t>
            </a:r>
            <a:r>
              <a:rPr lang="en-GB" sz="2000" b="1" dirty="0"/>
              <a:t>then</a:t>
            </a:r>
            <a:r>
              <a:rPr lang="et-EE" sz="2000" b="1" dirty="0"/>
              <a:t> </a:t>
            </a:r>
            <a:r>
              <a:rPr lang="en-GB" sz="2000" dirty="0"/>
              <a:t>q := "0000"; -- </a:t>
            </a:r>
            <a:r>
              <a:rPr lang="en-GB" sz="2000" i="1" dirty="0"/>
              <a:t>clear shift register</a:t>
            </a:r>
          </a:p>
          <a:p>
            <a:r>
              <a:rPr lang="et-EE" sz="2000" b="1" dirty="0"/>
              <a:t>		   </a:t>
            </a:r>
            <a:r>
              <a:rPr lang="en-GB" sz="2000" b="1" dirty="0"/>
              <a:t>else</a:t>
            </a:r>
            <a:endParaRPr lang="et-EE" sz="2000" b="1" dirty="0"/>
          </a:p>
          <a:p>
            <a:r>
              <a:rPr lang="en-GB" sz="2000" dirty="0">
                <a:solidFill>
                  <a:srgbClr val="A20000"/>
                </a:solidFill>
              </a:rPr>
              <a:t>q(0) := q(1); </a:t>
            </a:r>
            <a:r>
              <a:rPr lang="et-EE" sz="2000" i="1" dirty="0">
                <a:solidFill>
                  <a:srgbClr val="A20000"/>
                </a:solidFill>
              </a:rPr>
              <a:t> </a:t>
            </a:r>
            <a:r>
              <a:rPr lang="en-GB" sz="2000" dirty="0">
                <a:solidFill>
                  <a:srgbClr val="A20000"/>
                </a:solidFill>
              </a:rPr>
              <a:t>q(1) := q(2);</a:t>
            </a:r>
            <a:r>
              <a:rPr lang="et-EE" sz="2000" dirty="0">
                <a:solidFill>
                  <a:srgbClr val="A20000"/>
                </a:solidFill>
              </a:rPr>
              <a:t> </a:t>
            </a:r>
            <a:r>
              <a:rPr lang="en-GB" sz="2000" dirty="0">
                <a:solidFill>
                  <a:srgbClr val="A20000"/>
                </a:solidFill>
              </a:rPr>
              <a:t>q(2) := q(3);</a:t>
            </a:r>
            <a:r>
              <a:rPr lang="et-EE" sz="2000" dirty="0">
                <a:solidFill>
                  <a:srgbClr val="A20000"/>
                </a:solidFill>
              </a:rPr>
              <a:t> </a:t>
            </a:r>
            <a:r>
              <a:rPr lang="en-GB" sz="2000" dirty="0">
                <a:solidFill>
                  <a:srgbClr val="A20000"/>
                </a:solidFill>
              </a:rPr>
              <a:t>q(3) := </a:t>
            </a:r>
            <a:r>
              <a:rPr lang="en-GB" sz="2000" dirty="0" err="1">
                <a:solidFill>
                  <a:srgbClr val="A20000"/>
                </a:solidFill>
              </a:rPr>
              <a:t>si</a:t>
            </a:r>
            <a:r>
              <a:rPr lang="en-GB" sz="2000" dirty="0">
                <a:solidFill>
                  <a:srgbClr val="A20000"/>
                </a:solidFill>
              </a:rPr>
              <a:t>;</a:t>
            </a:r>
          </a:p>
          <a:p>
            <a:r>
              <a:rPr lang="et-EE" sz="2000" b="1" dirty="0"/>
              <a:t>		   </a:t>
            </a:r>
            <a:r>
              <a:rPr lang="en-GB" sz="2000" b="1" dirty="0"/>
              <a:t>end if;</a:t>
            </a:r>
            <a:r>
              <a:rPr lang="et-EE" sz="2000" b="1" dirty="0"/>
              <a:t> </a:t>
            </a:r>
          </a:p>
          <a:p>
            <a:r>
              <a:rPr lang="et-EE" sz="2000" b="1" dirty="0"/>
              <a:t>		</a:t>
            </a:r>
            <a:r>
              <a:rPr lang="en-US" sz="2000" b="1" dirty="0"/>
              <a:t>   </a:t>
            </a:r>
            <a:r>
              <a:rPr lang="en-GB" sz="2000" dirty="0" err="1">
                <a:solidFill>
                  <a:srgbClr val="A20000"/>
                </a:solidFill>
              </a:rPr>
              <a:t>qout</a:t>
            </a:r>
            <a:r>
              <a:rPr lang="en-GB" sz="2000" dirty="0">
                <a:solidFill>
                  <a:srgbClr val="A20000"/>
                </a:solidFill>
              </a:rPr>
              <a:t> &lt;= q;</a:t>
            </a:r>
          </a:p>
          <a:p>
            <a:r>
              <a:rPr lang="en-GB" sz="2000" b="1" dirty="0">
                <a:solidFill>
                  <a:srgbClr val="A20000"/>
                </a:solidFill>
              </a:rPr>
              <a:t>		</a:t>
            </a:r>
            <a:r>
              <a:rPr lang="en-GB" sz="2000" b="1" dirty="0"/>
              <a:t>end if;</a:t>
            </a:r>
            <a:r>
              <a:rPr lang="et-EE" sz="2000" b="1" dirty="0"/>
              <a:t> </a:t>
            </a:r>
          </a:p>
          <a:p>
            <a:r>
              <a:rPr lang="en-GB" sz="2000" b="1" dirty="0"/>
              <a:t>	end process;</a:t>
            </a:r>
            <a:r>
              <a:rPr lang="en-GB" sz="2000" dirty="0">
                <a:solidFill>
                  <a:srgbClr val="A20000"/>
                </a:solidFill>
              </a:rPr>
              <a:t>	</a:t>
            </a:r>
            <a:endParaRPr lang="en-GB" sz="2000" b="1" dirty="0"/>
          </a:p>
          <a:p>
            <a:r>
              <a:rPr lang="en-GB" sz="2000" b="1" dirty="0"/>
              <a:t>end </a:t>
            </a:r>
            <a:r>
              <a:rPr lang="en-GB" sz="2000" dirty="0" err="1"/>
              <a:t>behavior</a:t>
            </a:r>
            <a:r>
              <a:rPr lang="en-GB" sz="2000" dirty="0"/>
              <a:t>;</a:t>
            </a:r>
            <a:endParaRPr lang="en-GB" sz="2000" dirty="0">
              <a:latin typeface="Arial" pitchFamily="34" charset="0"/>
              <a:cs typeface="Arial" pitchFamily="34" charset="0"/>
            </a:endParaRPr>
          </a:p>
        </p:txBody>
      </p:sp>
      <p:grpSp>
        <p:nvGrpSpPr>
          <p:cNvPr id="10" name="Group 9"/>
          <p:cNvGrpSpPr/>
          <p:nvPr/>
        </p:nvGrpSpPr>
        <p:grpSpPr>
          <a:xfrm>
            <a:off x="4114800" y="5134984"/>
            <a:ext cx="4953000" cy="1570616"/>
            <a:chOff x="4114800" y="5134984"/>
            <a:chExt cx="4953000" cy="1570616"/>
          </a:xfrm>
        </p:grpSpPr>
        <p:sp>
          <p:nvSpPr>
            <p:cNvPr id="8" name="TextBox 7"/>
            <p:cNvSpPr txBox="1"/>
            <p:nvPr/>
          </p:nvSpPr>
          <p:spPr>
            <a:xfrm>
              <a:off x="4114800" y="5382161"/>
              <a:ext cx="4953000" cy="1323439"/>
            </a:xfrm>
            <a:prstGeom prst="rect">
              <a:avLst/>
            </a:prstGeom>
            <a:noFill/>
            <a:ln>
              <a:solidFill>
                <a:schemeClr val="tx1"/>
              </a:solidFill>
              <a:prstDash val="dash"/>
            </a:ln>
          </p:spPr>
          <p:txBody>
            <a:bodyPr wrap="square" rtlCol="0">
              <a:spAutoFit/>
            </a:bodyPr>
            <a:lstStyle/>
            <a:p>
              <a:r>
                <a:rPr lang="en-GB" sz="2000" dirty="0">
                  <a:solidFill>
                    <a:srgbClr val="00B050"/>
                  </a:solidFill>
                </a:rPr>
                <a:t>If a variable is used, the order of assignment to elements of the variable vector is critical, because each assignment takes effect immediately. </a:t>
              </a:r>
            </a:p>
          </p:txBody>
        </p:sp>
        <p:sp>
          <p:nvSpPr>
            <p:cNvPr id="11" name="Right Arrow 10"/>
            <p:cNvSpPr/>
            <p:nvPr/>
          </p:nvSpPr>
          <p:spPr>
            <a:xfrm rot="13022937">
              <a:off x="5750000" y="5134984"/>
              <a:ext cx="913821" cy="169429"/>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87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25</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t-EE" altLang="et-EE" sz="3200" u="sng" dirty="0">
                <a:solidFill>
                  <a:srgbClr val="A20000"/>
                </a:solidFill>
                <a:latin typeface="Comic Sans MS" panose="030F0702030302020204" pitchFamily="66" charset="0"/>
              </a:rPr>
              <a:t>Shift registers</a:t>
            </a:r>
            <a:endParaRPr lang="en-US" altLang="et-EE" sz="3200" u="sng" dirty="0">
              <a:solidFill>
                <a:srgbClr val="A20000"/>
              </a:solidFill>
              <a:latin typeface="Comic Sans MS" panose="030F0702030302020204" pitchFamily="66" charset="0"/>
            </a:endParaRPr>
          </a:p>
        </p:txBody>
      </p:sp>
      <p:sp>
        <p:nvSpPr>
          <p:cNvPr id="9" name="Rectangle 9"/>
          <p:cNvSpPr txBox="1">
            <a:spLocks noChangeArrowheads="1"/>
          </p:cNvSpPr>
          <p:nvPr/>
        </p:nvSpPr>
        <p:spPr>
          <a:xfrm>
            <a:off x="457200" y="806450"/>
            <a:ext cx="8577263" cy="64135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t-EE" altLang="et-EE" sz="2800" u="sng" noProof="0" dirty="0">
                <a:solidFill>
                  <a:srgbClr val="A20000"/>
                </a:solidFill>
                <a:latin typeface="Comic Sans MS" panose="030F0702030302020204" pitchFamily="66" charset="0"/>
                <a:ea typeface="+mj-ea"/>
                <a:cs typeface="+mj-cs"/>
              </a:rPr>
              <a:t>using </a:t>
            </a:r>
            <a:r>
              <a:rPr lang="en-US" altLang="et-EE" sz="2800" u="sng" noProof="0" dirty="0" err="1">
                <a:solidFill>
                  <a:srgbClr val="A20000"/>
                </a:solidFill>
                <a:latin typeface="Comic Sans MS" panose="030F0702030302020204" pitchFamily="66" charset="0"/>
                <a:ea typeface="+mj-ea"/>
                <a:cs typeface="+mj-cs"/>
              </a:rPr>
              <a:t>concatinatination</a:t>
            </a:r>
            <a:r>
              <a:rPr lang="en-US" altLang="et-EE" sz="2800" u="sng" noProof="0" dirty="0">
                <a:solidFill>
                  <a:srgbClr val="A20000"/>
                </a:solidFill>
                <a:latin typeface="Comic Sans MS" panose="030F0702030302020204" pitchFamily="66" charset="0"/>
                <a:ea typeface="+mj-ea"/>
                <a:cs typeface="+mj-cs"/>
              </a:rPr>
              <a:t> operator to shift</a:t>
            </a:r>
            <a:r>
              <a:rPr lang="et-EE" altLang="et-EE" sz="2800" u="sng" noProof="0" dirty="0">
                <a:solidFill>
                  <a:srgbClr val="A20000"/>
                </a:solidFill>
                <a:latin typeface="Comic Sans MS" panose="030F0702030302020204" pitchFamily="66" charset="0"/>
                <a:ea typeface="+mj-ea"/>
                <a:cs typeface="+mj-cs"/>
              </a:rPr>
              <a:t> </a:t>
            </a:r>
            <a:endParaRPr kumimoji="0" lang="en-US" altLang="et-EE" sz="2800" b="0" i="0" u="sng" strike="noStrike" kern="1200" cap="none" spc="0" normalizeH="0" baseline="0" noProof="0" dirty="0">
              <a:ln>
                <a:noFill/>
              </a:ln>
              <a:solidFill>
                <a:srgbClr val="A20000"/>
              </a:solidFill>
              <a:effectLst/>
              <a:uLnTx/>
              <a:uFillTx/>
              <a:latin typeface="Comic Sans MS" panose="030F0702030302020204" pitchFamily="66" charset="0"/>
              <a:ea typeface="+mj-ea"/>
              <a:cs typeface="+mj-cs"/>
            </a:endParaRPr>
          </a:p>
        </p:txBody>
      </p:sp>
      <p:sp>
        <p:nvSpPr>
          <p:cNvPr id="10" name="TextBox 9"/>
          <p:cNvSpPr txBox="1"/>
          <p:nvPr/>
        </p:nvSpPr>
        <p:spPr>
          <a:xfrm>
            <a:off x="533400" y="1427976"/>
            <a:ext cx="8229600" cy="5201424"/>
          </a:xfrm>
          <a:prstGeom prst="rect">
            <a:avLst/>
          </a:prstGeom>
          <a:noFill/>
        </p:spPr>
        <p:txBody>
          <a:bodyPr wrap="square" rtlCol="0">
            <a:spAutoFit/>
          </a:bodyPr>
          <a:lstStyle/>
          <a:p>
            <a:r>
              <a:rPr lang="en-GB" sz="2400" dirty="0"/>
              <a:t>A shift operation can be written more concisely using the concatenation operator and slices. The concatenation operator is predefined for all one-dimensional array types.</a:t>
            </a:r>
          </a:p>
          <a:p>
            <a:r>
              <a:rPr lang="en-GB" sz="2400" dirty="0"/>
              <a:t> </a:t>
            </a:r>
            <a:endParaRPr lang="en-GB" dirty="0"/>
          </a:p>
          <a:p>
            <a:r>
              <a:rPr lang="en-GB" sz="2400" dirty="0">
                <a:solidFill>
                  <a:srgbClr val="A20000"/>
                </a:solidFill>
              </a:rPr>
              <a:t>	q(0) := q(1); </a:t>
            </a:r>
            <a:endParaRPr lang="en-GB" sz="2400" i="1" dirty="0">
              <a:solidFill>
                <a:srgbClr val="A20000"/>
              </a:solidFill>
            </a:endParaRPr>
          </a:p>
          <a:p>
            <a:r>
              <a:rPr lang="en-GB" sz="2400" dirty="0">
                <a:solidFill>
                  <a:srgbClr val="A20000"/>
                </a:solidFill>
              </a:rPr>
              <a:t>	q(1) := q(2);</a:t>
            </a:r>
          </a:p>
          <a:p>
            <a:r>
              <a:rPr lang="en-GB" sz="2400" dirty="0">
                <a:solidFill>
                  <a:srgbClr val="A20000"/>
                </a:solidFill>
              </a:rPr>
              <a:t>	q(2) := q(3);</a:t>
            </a:r>
          </a:p>
          <a:p>
            <a:r>
              <a:rPr lang="en-GB" sz="2400" dirty="0">
                <a:solidFill>
                  <a:srgbClr val="A20000"/>
                </a:solidFill>
              </a:rPr>
              <a:t>	q(3) := </a:t>
            </a:r>
            <a:r>
              <a:rPr lang="en-GB" sz="2400" dirty="0" err="1">
                <a:solidFill>
                  <a:srgbClr val="A20000"/>
                </a:solidFill>
              </a:rPr>
              <a:t>si</a:t>
            </a:r>
            <a:r>
              <a:rPr lang="en-GB" sz="2400" dirty="0">
                <a:solidFill>
                  <a:srgbClr val="A20000"/>
                </a:solidFill>
              </a:rPr>
              <a:t>;</a:t>
            </a:r>
          </a:p>
          <a:p>
            <a:endParaRPr lang="en-GB" dirty="0"/>
          </a:p>
          <a:p>
            <a:r>
              <a:rPr lang="en-GB" sz="2400" dirty="0"/>
              <a:t>can be replaced by a single assignment statement:</a:t>
            </a:r>
          </a:p>
          <a:p>
            <a:endParaRPr lang="en-GB" sz="800" dirty="0"/>
          </a:p>
          <a:p>
            <a:r>
              <a:rPr lang="en-GB" sz="2400" dirty="0">
                <a:solidFill>
                  <a:srgbClr val="A20000"/>
                </a:solidFill>
              </a:rPr>
              <a:t>	q := </a:t>
            </a:r>
            <a:r>
              <a:rPr lang="en-GB" sz="2400" dirty="0" err="1">
                <a:solidFill>
                  <a:srgbClr val="A20000"/>
                </a:solidFill>
              </a:rPr>
              <a:t>si</a:t>
            </a:r>
            <a:r>
              <a:rPr lang="en-GB" sz="2400" dirty="0">
                <a:solidFill>
                  <a:srgbClr val="A20000"/>
                </a:solidFill>
              </a:rPr>
              <a:t> &amp; q(3 </a:t>
            </a:r>
            <a:r>
              <a:rPr lang="en-GB" sz="2400" b="1" dirty="0" err="1">
                <a:solidFill>
                  <a:srgbClr val="A20000"/>
                </a:solidFill>
              </a:rPr>
              <a:t>downto</a:t>
            </a:r>
            <a:r>
              <a:rPr lang="en-GB" sz="2400" b="1" dirty="0">
                <a:solidFill>
                  <a:srgbClr val="A20000"/>
                </a:solidFill>
              </a:rPr>
              <a:t> </a:t>
            </a:r>
            <a:r>
              <a:rPr lang="en-GB" sz="2400" dirty="0">
                <a:solidFill>
                  <a:srgbClr val="A20000"/>
                </a:solidFill>
              </a:rPr>
              <a:t>1); </a:t>
            </a:r>
          </a:p>
          <a:p>
            <a:endParaRPr lang="en-GB" sz="800" dirty="0"/>
          </a:p>
          <a:p>
            <a:r>
              <a:rPr lang="en-GB" sz="2400" dirty="0" err="1"/>
              <a:t>si</a:t>
            </a:r>
            <a:r>
              <a:rPr lang="en-GB" sz="2400" dirty="0"/>
              <a:t> is assigned to q(3) and slice q(3) down to q(1) is assigned to q(2) down to q(0).</a:t>
            </a:r>
          </a:p>
        </p:txBody>
      </p:sp>
    </p:spTree>
    <p:extLst>
      <p:ext uri="{BB962C8B-B14F-4D97-AF65-F5344CB8AC3E}">
        <p14:creationId xmlns:p14="http://schemas.microsoft.com/office/powerpoint/2010/main" val="282372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26</a:t>
            </a:fld>
            <a:endParaRPr lang="en-US" altLang="et-EE" sz="1400" dirty="0"/>
          </a:p>
        </p:txBody>
      </p:sp>
      <p:sp>
        <p:nvSpPr>
          <p:cNvPr id="30723" name="Rectangle 9"/>
          <p:cNvSpPr>
            <a:spLocks noGrp="1" noChangeArrowheads="1"/>
          </p:cNvSpPr>
          <p:nvPr>
            <p:ph type="title"/>
          </p:nvPr>
        </p:nvSpPr>
        <p:spPr>
          <a:xfrm>
            <a:off x="304800" y="-7620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Digital noise filter</a:t>
            </a:r>
          </a:p>
        </p:txBody>
      </p:sp>
      <p:pic>
        <p:nvPicPr>
          <p:cNvPr id="5" name="Picture 5" descr="AAIJCQU0"/>
          <p:cNvPicPr>
            <a:picLocks noChangeAspect="1" noChangeArrowheads="1"/>
          </p:cNvPicPr>
          <p:nvPr/>
        </p:nvPicPr>
        <p:blipFill>
          <a:blip r:embed="rId2" cstate="print"/>
          <a:srcRect/>
          <a:stretch>
            <a:fillRect/>
          </a:stretch>
        </p:blipFill>
        <p:spPr bwMode="auto">
          <a:xfrm>
            <a:off x="684213" y="3886200"/>
            <a:ext cx="7773987" cy="2600325"/>
          </a:xfrm>
          <a:prstGeom prst="rect">
            <a:avLst/>
          </a:prstGeom>
          <a:noFill/>
        </p:spPr>
      </p:pic>
      <p:sp>
        <p:nvSpPr>
          <p:cNvPr id="6" name="TextBox 5"/>
          <p:cNvSpPr txBox="1"/>
          <p:nvPr/>
        </p:nvSpPr>
        <p:spPr>
          <a:xfrm>
            <a:off x="381000" y="533400"/>
            <a:ext cx="8382000" cy="2800767"/>
          </a:xfrm>
          <a:prstGeom prst="rect">
            <a:avLst/>
          </a:prstGeom>
          <a:noFill/>
        </p:spPr>
        <p:txBody>
          <a:bodyPr wrap="square" rtlCol="0">
            <a:spAutoFit/>
          </a:bodyPr>
          <a:lstStyle/>
          <a:p>
            <a:r>
              <a:rPr lang="en-GB" sz="2200" dirty="0">
                <a:latin typeface="Arial" pitchFamily="34" charset="0"/>
                <a:cs typeface="Arial" pitchFamily="34" charset="0"/>
              </a:rPr>
              <a:t>The purpose of this filter is to reject short-duration noise spikes at its data input </a:t>
            </a:r>
            <a:r>
              <a:rPr lang="en-GB" sz="2200" dirty="0" err="1">
                <a:latin typeface="Arial" pitchFamily="34" charset="0"/>
                <a:cs typeface="Arial" pitchFamily="34" charset="0"/>
              </a:rPr>
              <a:t>cx</a:t>
            </a:r>
            <a:r>
              <a:rPr lang="en-GB" sz="2200" dirty="0">
                <a:latin typeface="Arial" pitchFamily="34" charset="0"/>
                <a:cs typeface="Arial" pitchFamily="34" charset="0"/>
              </a:rPr>
              <a:t>. The filter’s output y can change only after its input has had the same value at three consecutive triggering clock edges. Input changes that have a duration of two or fewer clock cycles are rejected (don’t cause a change in the output). Examination of the logic diagram indicates that a valid input change is delayed by five clock periods, one for each flip-flop, before it is seen at the output.</a:t>
            </a:r>
          </a:p>
        </p:txBody>
      </p:sp>
      <p:sp>
        <p:nvSpPr>
          <p:cNvPr id="7" name="TextBox 6"/>
          <p:cNvSpPr txBox="1"/>
          <p:nvPr/>
        </p:nvSpPr>
        <p:spPr>
          <a:xfrm>
            <a:off x="76200" y="3397984"/>
            <a:ext cx="3276600" cy="1631216"/>
          </a:xfrm>
          <a:prstGeom prst="rect">
            <a:avLst/>
          </a:prstGeom>
          <a:noFill/>
          <a:ln>
            <a:solidFill>
              <a:schemeClr val="tx1"/>
            </a:solidFill>
            <a:prstDash val="dash"/>
          </a:ln>
        </p:spPr>
        <p:txBody>
          <a:bodyPr wrap="square" rtlCol="0">
            <a:spAutoFit/>
          </a:bodyPr>
          <a:lstStyle/>
          <a:p>
            <a:r>
              <a:rPr lang="en-GB" sz="2000" dirty="0">
                <a:solidFill>
                  <a:srgbClr val="FF0000"/>
                </a:solidFill>
              </a:rPr>
              <a:t>The first flip-flop of the shift register is used to</a:t>
            </a:r>
          </a:p>
          <a:p>
            <a:r>
              <a:rPr lang="en-GB" sz="2000" dirty="0">
                <a:solidFill>
                  <a:srgbClr val="FF0000"/>
                </a:solidFill>
              </a:rPr>
              <a:t>reduce the chances of a </a:t>
            </a:r>
            <a:r>
              <a:rPr lang="en-GB" sz="2000" dirty="0" err="1">
                <a:solidFill>
                  <a:srgbClr val="FF0000"/>
                </a:solidFill>
              </a:rPr>
              <a:t>metastable</a:t>
            </a:r>
            <a:r>
              <a:rPr lang="en-GB" sz="2000" dirty="0">
                <a:solidFill>
                  <a:srgbClr val="FF0000"/>
                </a:solidFill>
              </a:rPr>
              <a:t> event if the input data is asynchronous.</a:t>
            </a:r>
          </a:p>
        </p:txBody>
      </p:sp>
    </p:spTree>
    <p:extLst>
      <p:ext uri="{BB962C8B-B14F-4D97-AF65-F5344CB8AC3E}">
        <p14:creationId xmlns:p14="http://schemas.microsoft.com/office/powerpoint/2010/main" val="236685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27</a:t>
            </a:fld>
            <a:endParaRPr lang="en-US" altLang="et-EE" sz="1400" dirty="0"/>
          </a:p>
        </p:txBody>
      </p:sp>
      <p:sp>
        <p:nvSpPr>
          <p:cNvPr id="30723" name="Rectangle 9"/>
          <p:cNvSpPr>
            <a:spLocks noGrp="1" noChangeArrowheads="1"/>
          </p:cNvSpPr>
          <p:nvPr>
            <p:ph type="title"/>
          </p:nvPr>
        </p:nvSpPr>
        <p:spPr>
          <a:xfrm>
            <a:off x="304800" y="-76200"/>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Digital noise filter</a:t>
            </a:r>
          </a:p>
        </p:txBody>
      </p:sp>
      <p:sp>
        <p:nvSpPr>
          <p:cNvPr id="4" name="TextBox 3"/>
          <p:cNvSpPr txBox="1"/>
          <p:nvPr/>
        </p:nvSpPr>
        <p:spPr>
          <a:xfrm>
            <a:off x="762000" y="152400"/>
            <a:ext cx="8001000" cy="6555641"/>
          </a:xfrm>
          <a:prstGeom prst="rect">
            <a:avLst/>
          </a:prstGeom>
          <a:noFill/>
        </p:spPr>
        <p:txBody>
          <a:bodyPr wrap="square" rtlCol="0">
            <a:spAutoFit/>
          </a:bodyPr>
          <a:lstStyle/>
          <a:p>
            <a:r>
              <a:rPr lang="en-GB" sz="2000" b="1" dirty="0">
                <a:latin typeface="Arial" pitchFamily="34" charset="0"/>
                <a:cs typeface="Arial" pitchFamily="34" charset="0"/>
              </a:rPr>
              <a:t>entity </a:t>
            </a:r>
            <a:r>
              <a:rPr lang="en-GB" sz="2000" dirty="0">
                <a:latin typeface="Arial" pitchFamily="34" charset="0"/>
                <a:cs typeface="Arial" pitchFamily="34" charset="0"/>
              </a:rPr>
              <a:t>filter</a:t>
            </a:r>
            <a:r>
              <a:rPr lang="en-GB" sz="2000" b="1" dirty="0">
                <a:latin typeface="Arial" pitchFamily="34" charset="0"/>
                <a:cs typeface="Arial" pitchFamily="34" charset="0"/>
              </a:rPr>
              <a:t> is</a:t>
            </a:r>
          </a:p>
          <a:p>
            <a:r>
              <a:rPr lang="en-GB" sz="2000" b="1" dirty="0">
                <a:latin typeface="Arial" pitchFamily="34" charset="0"/>
                <a:cs typeface="Arial" pitchFamily="34" charset="0"/>
              </a:rPr>
              <a:t>	port </a:t>
            </a:r>
            <a:r>
              <a:rPr lang="en-GB" sz="2000" dirty="0">
                <a:latin typeface="Arial" pitchFamily="34" charset="0"/>
                <a:cs typeface="Arial" pitchFamily="34" charset="0"/>
              </a:rPr>
              <a:t>(</a:t>
            </a:r>
            <a:r>
              <a:rPr lang="en-GB" sz="2000" dirty="0" err="1">
                <a:latin typeface="Arial" pitchFamily="34" charset="0"/>
                <a:cs typeface="Arial" pitchFamily="34" charset="0"/>
              </a:rPr>
              <a:t>cx</a:t>
            </a:r>
            <a:r>
              <a:rPr lang="en-GB" sz="2000" dirty="0">
                <a:latin typeface="Arial" pitchFamily="34" charset="0"/>
                <a:cs typeface="Arial" pitchFamily="34" charset="0"/>
              </a:rPr>
              <a:t>, </a:t>
            </a:r>
            <a:r>
              <a:rPr lang="en-GB" sz="2000" dirty="0" err="1">
                <a:latin typeface="Arial" pitchFamily="34" charset="0"/>
                <a:cs typeface="Arial" pitchFamily="34" charset="0"/>
              </a:rPr>
              <a:t>clk</a:t>
            </a:r>
            <a:r>
              <a:rPr lang="en-GB" sz="2000" dirty="0">
                <a:latin typeface="Arial" pitchFamily="34" charset="0"/>
                <a:cs typeface="Arial" pitchFamily="34" charset="0"/>
              </a:rPr>
              <a:t>, </a:t>
            </a:r>
            <a:r>
              <a:rPr lang="en-GB" sz="2000" dirty="0" err="1">
                <a:latin typeface="Arial" pitchFamily="34" charset="0"/>
                <a:cs typeface="Arial" pitchFamily="34" charset="0"/>
              </a:rPr>
              <a:t>rst_bar</a:t>
            </a:r>
            <a:r>
              <a:rPr lang="en-GB" sz="2000" dirty="0">
                <a:latin typeface="Arial" pitchFamily="34" charset="0"/>
                <a:cs typeface="Arial" pitchFamily="34" charset="0"/>
              </a:rPr>
              <a:t> </a:t>
            </a:r>
            <a:r>
              <a:rPr lang="en-GB" sz="2000" b="1" dirty="0">
                <a:latin typeface="Arial" pitchFamily="34" charset="0"/>
                <a:cs typeface="Arial" pitchFamily="34" charset="0"/>
              </a:rPr>
              <a:t>: in </a:t>
            </a:r>
            <a:r>
              <a:rPr lang="en-GB" sz="2000" dirty="0" err="1">
                <a:latin typeface="Arial" pitchFamily="34" charset="0"/>
                <a:cs typeface="Arial" pitchFamily="34" charset="0"/>
              </a:rPr>
              <a:t>std_logic</a:t>
            </a:r>
            <a:r>
              <a:rPr lang="en-GB" sz="2000" dirty="0">
                <a:latin typeface="Arial" pitchFamily="34" charset="0"/>
                <a:cs typeface="Arial" pitchFamily="34" charset="0"/>
              </a:rPr>
              <a:t>; y : </a:t>
            </a:r>
            <a:r>
              <a:rPr lang="en-GB" sz="2000" b="1" dirty="0">
                <a:latin typeface="Arial" pitchFamily="34" charset="0"/>
                <a:cs typeface="Arial" pitchFamily="34" charset="0"/>
              </a:rPr>
              <a:t>out </a:t>
            </a:r>
            <a:r>
              <a:rPr lang="en-GB" sz="2000" dirty="0" err="1">
                <a:latin typeface="Arial" pitchFamily="34" charset="0"/>
                <a:cs typeface="Arial" pitchFamily="34" charset="0"/>
              </a:rPr>
              <a:t>std_logic</a:t>
            </a:r>
            <a:r>
              <a:rPr lang="en-GB" sz="2000" dirty="0">
                <a:latin typeface="Arial" pitchFamily="34" charset="0"/>
                <a:cs typeface="Arial" pitchFamily="34" charset="0"/>
              </a:rPr>
              <a:t>);</a:t>
            </a:r>
          </a:p>
          <a:p>
            <a:r>
              <a:rPr lang="en-GB" sz="2000" b="1" dirty="0">
                <a:latin typeface="Arial" pitchFamily="34" charset="0"/>
                <a:cs typeface="Arial" pitchFamily="34" charset="0"/>
              </a:rPr>
              <a:t>end;</a:t>
            </a:r>
          </a:p>
          <a:p>
            <a:r>
              <a:rPr lang="en-GB" sz="2000" b="1" dirty="0">
                <a:latin typeface="Arial" pitchFamily="34" charset="0"/>
                <a:cs typeface="Arial" pitchFamily="34" charset="0"/>
              </a:rPr>
              <a:t>architecture </a:t>
            </a:r>
            <a:r>
              <a:rPr lang="en-GB" sz="2000" dirty="0" err="1">
                <a:latin typeface="Arial" pitchFamily="34" charset="0"/>
                <a:cs typeface="Arial" pitchFamily="34" charset="0"/>
              </a:rPr>
              <a:t>behavior</a:t>
            </a:r>
            <a:r>
              <a:rPr lang="en-GB" sz="2000" b="1" dirty="0">
                <a:latin typeface="Arial" pitchFamily="34" charset="0"/>
                <a:cs typeface="Arial" pitchFamily="34" charset="0"/>
              </a:rPr>
              <a:t> of </a:t>
            </a:r>
            <a:r>
              <a:rPr lang="en-GB" sz="2000" dirty="0">
                <a:latin typeface="Arial" pitchFamily="34" charset="0"/>
                <a:cs typeface="Arial" pitchFamily="34" charset="0"/>
              </a:rPr>
              <a:t>filter</a:t>
            </a:r>
            <a:r>
              <a:rPr lang="en-GB" sz="2000" b="1" dirty="0">
                <a:latin typeface="Arial" pitchFamily="34" charset="0"/>
                <a:cs typeface="Arial" pitchFamily="34" charset="0"/>
              </a:rPr>
              <a:t> is</a:t>
            </a:r>
          </a:p>
          <a:p>
            <a:r>
              <a:rPr lang="en-GB" sz="2000" b="1" dirty="0">
                <a:latin typeface="Arial" pitchFamily="34" charset="0"/>
                <a:cs typeface="Arial" pitchFamily="34" charset="0"/>
              </a:rPr>
              <a:t>begin</a:t>
            </a:r>
          </a:p>
          <a:p>
            <a:r>
              <a:rPr lang="en-GB" sz="2000" dirty="0">
                <a:latin typeface="Arial" pitchFamily="34" charset="0"/>
                <a:cs typeface="Arial" pitchFamily="34" charset="0"/>
              </a:rPr>
              <a:t>	synch: </a:t>
            </a:r>
            <a:r>
              <a:rPr lang="en-GB" sz="2000" b="1" dirty="0">
                <a:latin typeface="Arial" pitchFamily="34" charset="0"/>
                <a:cs typeface="Arial" pitchFamily="34" charset="0"/>
              </a:rPr>
              <a:t>process </a:t>
            </a:r>
            <a:r>
              <a:rPr lang="en-GB" sz="2000" dirty="0">
                <a:latin typeface="Arial" pitchFamily="34" charset="0"/>
                <a:cs typeface="Arial" pitchFamily="34" charset="0"/>
              </a:rPr>
              <a:t>(</a:t>
            </a:r>
            <a:r>
              <a:rPr lang="en-GB" sz="2000" dirty="0" err="1">
                <a:latin typeface="Arial" pitchFamily="34" charset="0"/>
                <a:cs typeface="Arial" pitchFamily="34" charset="0"/>
              </a:rPr>
              <a:t>clk</a:t>
            </a:r>
            <a:r>
              <a:rPr lang="en-GB" sz="2000" dirty="0">
                <a:latin typeface="Arial" pitchFamily="34" charset="0"/>
                <a:cs typeface="Arial" pitchFamily="34" charset="0"/>
              </a:rPr>
              <a:t>)</a:t>
            </a:r>
          </a:p>
          <a:p>
            <a:r>
              <a:rPr lang="en-GB" sz="2000" b="1" dirty="0">
                <a:latin typeface="Arial" pitchFamily="34" charset="0"/>
                <a:cs typeface="Arial" pitchFamily="34" charset="0"/>
              </a:rPr>
              <a:t>	      variable </a:t>
            </a:r>
            <a:r>
              <a:rPr lang="en-GB" sz="2000" dirty="0">
                <a:latin typeface="Arial" pitchFamily="34" charset="0"/>
                <a:cs typeface="Arial" pitchFamily="34" charset="0"/>
              </a:rPr>
              <a:t>q : </a:t>
            </a:r>
            <a:r>
              <a:rPr lang="en-GB" sz="2000" dirty="0" err="1">
                <a:latin typeface="Arial" pitchFamily="34" charset="0"/>
                <a:cs typeface="Arial" pitchFamily="34" charset="0"/>
              </a:rPr>
              <a:t>std_logic_vector</a:t>
            </a:r>
            <a:r>
              <a:rPr lang="en-GB" sz="2000" dirty="0">
                <a:latin typeface="Arial" pitchFamily="34" charset="0"/>
                <a:cs typeface="Arial" pitchFamily="34" charset="0"/>
              </a:rPr>
              <a:t>(3</a:t>
            </a:r>
            <a:r>
              <a:rPr lang="en-GB" sz="2000" b="1" dirty="0">
                <a:latin typeface="Arial" pitchFamily="34" charset="0"/>
                <a:cs typeface="Arial" pitchFamily="34" charset="0"/>
              </a:rPr>
              <a:t> </a:t>
            </a:r>
            <a:r>
              <a:rPr lang="en-GB" sz="2000" b="1" dirty="0" err="1">
                <a:latin typeface="Arial" pitchFamily="34" charset="0"/>
                <a:cs typeface="Arial" pitchFamily="34" charset="0"/>
              </a:rPr>
              <a:t>downto</a:t>
            </a:r>
            <a:r>
              <a:rPr lang="en-GB" sz="2000" b="1" dirty="0">
                <a:latin typeface="Arial" pitchFamily="34" charset="0"/>
                <a:cs typeface="Arial" pitchFamily="34" charset="0"/>
              </a:rPr>
              <a:t> </a:t>
            </a:r>
            <a:r>
              <a:rPr lang="en-GB" sz="2000" dirty="0">
                <a:latin typeface="Arial" pitchFamily="34" charset="0"/>
                <a:cs typeface="Arial" pitchFamily="34" charset="0"/>
              </a:rPr>
              <a:t>0);</a:t>
            </a:r>
          </a:p>
          <a:p>
            <a:r>
              <a:rPr lang="en-GB" sz="2000" b="1" dirty="0">
                <a:latin typeface="Arial" pitchFamily="34" charset="0"/>
                <a:cs typeface="Arial" pitchFamily="34" charset="0"/>
              </a:rPr>
              <a:t>	begin</a:t>
            </a:r>
          </a:p>
          <a:p>
            <a:r>
              <a:rPr lang="en-GB" sz="2000" b="1" dirty="0">
                <a:latin typeface="Arial" pitchFamily="34" charset="0"/>
                <a:cs typeface="Arial" pitchFamily="34" charset="0"/>
              </a:rPr>
              <a:t>		if </a:t>
            </a:r>
            <a:r>
              <a:rPr lang="en-GB" sz="2000" dirty="0" err="1">
                <a:latin typeface="Arial" pitchFamily="34" charset="0"/>
                <a:cs typeface="Arial" pitchFamily="34" charset="0"/>
              </a:rPr>
              <a:t>rising_edge</a:t>
            </a:r>
            <a:r>
              <a:rPr lang="en-GB" sz="2000" dirty="0">
                <a:latin typeface="Arial" pitchFamily="34" charset="0"/>
                <a:cs typeface="Arial" pitchFamily="34" charset="0"/>
              </a:rPr>
              <a:t>(</a:t>
            </a:r>
            <a:r>
              <a:rPr lang="en-GB" sz="2000" dirty="0" err="1">
                <a:latin typeface="Arial" pitchFamily="34" charset="0"/>
                <a:cs typeface="Arial" pitchFamily="34" charset="0"/>
              </a:rPr>
              <a:t>clk</a:t>
            </a:r>
            <a:r>
              <a:rPr lang="en-GB" sz="2000" dirty="0">
                <a:latin typeface="Arial" pitchFamily="34" charset="0"/>
                <a:cs typeface="Arial" pitchFamily="34" charset="0"/>
              </a:rPr>
              <a:t>)</a:t>
            </a:r>
            <a:r>
              <a:rPr lang="en-GB" sz="2000" b="1" dirty="0">
                <a:latin typeface="Arial" pitchFamily="34" charset="0"/>
                <a:cs typeface="Arial" pitchFamily="34" charset="0"/>
              </a:rPr>
              <a:t> then</a:t>
            </a:r>
          </a:p>
          <a:p>
            <a:r>
              <a:rPr lang="en-GB" sz="2000" b="1" dirty="0">
                <a:latin typeface="Arial" pitchFamily="34" charset="0"/>
                <a:cs typeface="Arial" pitchFamily="34" charset="0"/>
              </a:rPr>
              <a:t>		       if </a:t>
            </a:r>
            <a:r>
              <a:rPr lang="en-GB" sz="2000" dirty="0" err="1">
                <a:latin typeface="Arial" pitchFamily="34" charset="0"/>
                <a:cs typeface="Arial" pitchFamily="34" charset="0"/>
              </a:rPr>
              <a:t>rst_bar</a:t>
            </a:r>
            <a:r>
              <a:rPr lang="en-GB" sz="2000" dirty="0">
                <a:latin typeface="Arial" pitchFamily="34" charset="0"/>
                <a:cs typeface="Arial" pitchFamily="34" charset="0"/>
              </a:rPr>
              <a:t> = '0' </a:t>
            </a:r>
            <a:r>
              <a:rPr lang="en-GB" sz="2000" b="1" dirty="0">
                <a:latin typeface="Arial" pitchFamily="34" charset="0"/>
                <a:cs typeface="Arial" pitchFamily="34" charset="0"/>
              </a:rPr>
              <a:t>then </a:t>
            </a:r>
            <a:r>
              <a:rPr lang="en-GB" sz="2000" dirty="0">
                <a:latin typeface="Arial" pitchFamily="34" charset="0"/>
                <a:cs typeface="Arial" pitchFamily="34" charset="0"/>
              </a:rPr>
              <a:t>q := "0000";   y &lt;= '0';</a:t>
            </a:r>
          </a:p>
          <a:p>
            <a:r>
              <a:rPr lang="en-GB" sz="2000" b="1" dirty="0">
                <a:latin typeface="Arial" pitchFamily="34" charset="0"/>
                <a:cs typeface="Arial" pitchFamily="34" charset="0"/>
              </a:rPr>
              <a:t>		       else</a:t>
            </a:r>
          </a:p>
          <a:p>
            <a:r>
              <a:rPr lang="en-GB" sz="2000" b="1" dirty="0">
                <a:latin typeface="Arial" pitchFamily="34" charset="0"/>
                <a:cs typeface="Arial" pitchFamily="34" charset="0"/>
              </a:rPr>
              <a:t>			     if </a:t>
            </a:r>
            <a:r>
              <a:rPr lang="en-GB" sz="2000" dirty="0">
                <a:latin typeface="Arial" pitchFamily="34" charset="0"/>
                <a:cs typeface="Arial" pitchFamily="34" charset="0"/>
              </a:rPr>
              <a:t>q(2</a:t>
            </a:r>
            <a:r>
              <a:rPr lang="en-GB" sz="2000" b="1" dirty="0">
                <a:latin typeface="Arial" pitchFamily="34" charset="0"/>
                <a:cs typeface="Arial" pitchFamily="34" charset="0"/>
              </a:rPr>
              <a:t> </a:t>
            </a:r>
            <a:r>
              <a:rPr lang="en-GB" sz="2000" b="1" dirty="0" err="1">
                <a:latin typeface="Arial" pitchFamily="34" charset="0"/>
                <a:cs typeface="Arial" pitchFamily="34" charset="0"/>
              </a:rPr>
              <a:t>downto</a:t>
            </a:r>
            <a:r>
              <a:rPr lang="en-GB" sz="2000" b="1" dirty="0">
                <a:latin typeface="Arial" pitchFamily="34" charset="0"/>
                <a:cs typeface="Arial" pitchFamily="34" charset="0"/>
              </a:rPr>
              <a:t> </a:t>
            </a:r>
            <a:r>
              <a:rPr lang="en-GB" sz="2000" dirty="0">
                <a:latin typeface="Arial" pitchFamily="34" charset="0"/>
                <a:cs typeface="Arial" pitchFamily="34" charset="0"/>
              </a:rPr>
              <a:t>0) = "111" </a:t>
            </a:r>
            <a:r>
              <a:rPr lang="en-GB" sz="2000" b="1" dirty="0">
                <a:latin typeface="Arial" pitchFamily="34" charset="0"/>
                <a:cs typeface="Arial" pitchFamily="34" charset="0"/>
              </a:rPr>
              <a:t>then </a:t>
            </a:r>
            <a:r>
              <a:rPr lang="en-GB" sz="2000" dirty="0">
                <a:latin typeface="Arial" pitchFamily="34" charset="0"/>
                <a:cs typeface="Arial" pitchFamily="34" charset="0"/>
              </a:rPr>
              <a:t>y &lt;= '1'; </a:t>
            </a:r>
          </a:p>
          <a:p>
            <a:r>
              <a:rPr lang="en-GB" sz="2000" b="1" dirty="0">
                <a:latin typeface="Arial" pitchFamily="34" charset="0"/>
                <a:cs typeface="Arial" pitchFamily="34" charset="0"/>
              </a:rPr>
              <a:t>			     </a:t>
            </a:r>
            <a:r>
              <a:rPr lang="en-GB" sz="2000" b="1" dirty="0" err="1">
                <a:latin typeface="Arial" pitchFamily="34" charset="0"/>
                <a:cs typeface="Arial" pitchFamily="34" charset="0"/>
              </a:rPr>
              <a:t>elsif</a:t>
            </a:r>
            <a:r>
              <a:rPr lang="en-GB" sz="2000" b="1" dirty="0">
                <a:latin typeface="Arial" pitchFamily="34" charset="0"/>
                <a:cs typeface="Arial" pitchFamily="34" charset="0"/>
              </a:rPr>
              <a:t> </a:t>
            </a:r>
            <a:r>
              <a:rPr lang="en-GB" sz="2000" dirty="0">
                <a:latin typeface="Arial" pitchFamily="34" charset="0"/>
                <a:cs typeface="Arial" pitchFamily="34" charset="0"/>
              </a:rPr>
              <a:t>q(2 </a:t>
            </a:r>
            <a:r>
              <a:rPr lang="en-GB" sz="2000" b="1" dirty="0" err="1">
                <a:latin typeface="Arial" pitchFamily="34" charset="0"/>
                <a:cs typeface="Arial" pitchFamily="34" charset="0"/>
              </a:rPr>
              <a:t>downto</a:t>
            </a:r>
            <a:r>
              <a:rPr lang="en-GB" sz="2000" dirty="0">
                <a:latin typeface="Arial" pitchFamily="34" charset="0"/>
                <a:cs typeface="Arial" pitchFamily="34" charset="0"/>
              </a:rPr>
              <a:t> 0) = "000" </a:t>
            </a:r>
            <a:r>
              <a:rPr lang="en-GB" sz="2000" b="1" dirty="0">
                <a:latin typeface="Arial" pitchFamily="34" charset="0"/>
                <a:cs typeface="Arial" pitchFamily="34" charset="0"/>
              </a:rPr>
              <a:t>then  </a:t>
            </a:r>
            <a:r>
              <a:rPr lang="en-GB" sz="2000" dirty="0">
                <a:latin typeface="Arial" pitchFamily="34" charset="0"/>
                <a:cs typeface="Arial" pitchFamily="34" charset="0"/>
              </a:rPr>
              <a:t>y &lt;= '0';</a:t>
            </a:r>
          </a:p>
          <a:p>
            <a:r>
              <a:rPr lang="en-GB" sz="2000" b="1" dirty="0">
                <a:latin typeface="Arial" pitchFamily="34" charset="0"/>
                <a:cs typeface="Arial" pitchFamily="34" charset="0"/>
              </a:rPr>
              <a:t>			     else  </a:t>
            </a:r>
          </a:p>
          <a:p>
            <a:r>
              <a:rPr lang="en-GB" sz="2000" b="1" dirty="0">
                <a:latin typeface="Arial" pitchFamily="34" charset="0"/>
                <a:cs typeface="Arial" pitchFamily="34" charset="0"/>
              </a:rPr>
              <a:t>				null;</a:t>
            </a:r>
          </a:p>
          <a:p>
            <a:r>
              <a:rPr lang="en-GB" sz="2000" b="1" dirty="0">
                <a:latin typeface="Arial" pitchFamily="34" charset="0"/>
                <a:cs typeface="Arial" pitchFamily="34" charset="0"/>
              </a:rPr>
              <a:t>			     end if;</a:t>
            </a:r>
          </a:p>
          <a:p>
            <a:r>
              <a:rPr lang="en-GB" sz="2000" dirty="0">
                <a:latin typeface="Arial" pitchFamily="34" charset="0"/>
                <a:cs typeface="Arial" pitchFamily="34" charset="0"/>
              </a:rPr>
              <a:t>			     q := </a:t>
            </a:r>
            <a:r>
              <a:rPr lang="en-GB" sz="2000" dirty="0" err="1">
                <a:latin typeface="Arial" pitchFamily="34" charset="0"/>
                <a:cs typeface="Arial" pitchFamily="34" charset="0"/>
              </a:rPr>
              <a:t>cx</a:t>
            </a:r>
            <a:r>
              <a:rPr lang="en-GB" sz="2000" dirty="0">
                <a:latin typeface="Arial" pitchFamily="34" charset="0"/>
                <a:cs typeface="Arial" pitchFamily="34" charset="0"/>
              </a:rPr>
              <a:t> &amp; q(3 </a:t>
            </a:r>
            <a:r>
              <a:rPr lang="en-GB" sz="2000" b="1" dirty="0" err="1">
                <a:latin typeface="Arial" pitchFamily="34" charset="0"/>
                <a:cs typeface="Arial" pitchFamily="34" charset="0"/>
              </a:rPr>
              <a:t>downto</a:t>
            </a:r>
            <a:r>
              <a:rPr lang="en-GB" sz="2000" b="1" dirty="0">
                <a:latin typeface="Arial" pitchFamily="34" charset="0"/>
                <a:cs typeface="Arial" pitchFamily="34" charset="0"/>
              </a:rPr>
              <a:t> 1</a:t>
            </a:r>
            <a:r>
              <a:rPr lang="en-GB" sz="2000" dirty="0">
                <a:latin typeface="Arial" pitchFamily="34" charset="0"/>
                <a:cs typeface="Arial" pitchFamily="34" charset="0"/>
              </a:rPr>
              <a:t>); -- </a:t>
            </a:r>
            <a:r>
              <a:rPr lang="en-GB" sz="2000" i="1" dirty="0">
                <a:latin typeface="Arial" pitchFamily="34" charset="0"/>
                <a:cs typeface="Arial" pitchFamily="34" charset="0"/>
              </a:rPr>
              <a:t>right shift</a:t>
            </a:r>
          </a:p>
          <a:p>
            <a:r>
              <a:rPr lang="en-GB" sz="2000" b="1" dirty="0">
                <a:latin typeface="Arial" pitchFamily="34" charset="0"/>
                <a:cs typeface="Arial" pitchFamily="34" charset="0"/>
              </a:rPr>
              <a:t>		       end if;</a:t>
            </a:r>
          </a:p>
          <a:p>
            <a:r>
              <a:rPr lang="en-GB" sz="2000" b="1" dirty="0">
                <a:latin typeface="Arial" pitchFamily="34" charset="0"/>
                <a:cs typeface="Arial" pitchFamily="34" charset="0"/>
              </a:rPr>
              <a:t>		end if;</a:t>
            </a:r>
          </a:p>
          <a:p>
            <a:r>
              <a:rPr lang="en-GB" sz="2000" b="1" dirty="0">
                <a:latin typeface="Arial" pitchFamily="34" charset="0"/>
                <a:cs typeface="Arial" pitchFamily="34" charset="0"/>
              </a:rPr>
              <a:t>	end process;</a:t>
            </a:r>
          </a:p>
          <a:p>
            <a:r>
              <a:rPr lang="en-GB" sz="2000" b="1" dirty="0">
                <a:latin typeface="Arial" pitchFamily="34" charset="0"/>
                <a:cs typeface="Arial" pitchFamily="34" charset="0"/>
              </a:rPr>
              <a:t>end </a:t>
            </a:r>
            <a:r>
              <a:rPr lang="en-GB" sz="2000" dirty="0" err="1">
                <a:latin typeface="Arial" pitchFamily="34" charset="0"/>
                <a:cs typeface="Arial" pitchFamily="34" charset="0"/>
              </a:rPr>
              <a:t>behavior</a:t>
            </a:r>
            <a:r>
              <a:rPr lang="en-GB" sz="2000" dirty="0">
                <a:latin typeface="Arial" pitchFamily="34" charset="0"/>
                <a:cs typeface="Arial" pitchFamily="34" charset="0"/>
              </a:rPr>
              <a:t>;</a:t>
            </a:r>
          </a:p>
        </p:txBody>
      </p:sp>
    </p:spTree>
    <p:extLst>
      <p:ext uri="{BB962C8B-B14F-4D97-AF65-F5344CB8AC3E}">
        <p14:creationId xmlns:p14="http://schemas.microsoft.com/office/powerpoint/2010/main" val="3614871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AAD7FF56-BD41-4B3A-93A7-F8700267A014}" type="slidenum">
              <a:rPr lang="en-US" altLang="et-EE" smtClean="0"/>
              <a:pPr/>
              <a:t>28</a:t>
            </a:fld>
            <a:endParaRPr lang="en-US" altLang="et-EE"/>
          </a:p>
        </p:txBody>
      </p:sp>
      <p:sp>
        <p:nvSpPr>
          <p:cNvPr id="44035" name="Rectangle 2"/>
          <p:cNvSpPr>
            <a:spLocks noGrp="1" noChangeArrowheads="1"/>
          </p:cNvSpPr>
          <p:nvPr>
            <p:ph type="title"/>
          </p:nvPr>
        </p:nvSpPr>
        <p:spPr>
          <a:xfrm>
            <a:off x="328613" y="119063"/>
            <a:ext cx="8505825" cy="641350"/>
          </a:xfrm>
        </p:spPr>
        <p:txBody>
          <a:bodyPr>
            <a:normAutofit/>
          </a:bodyPr>
          <a:lstStyle/>
          <a:p>
            <a:pPr algn="r"/>
            <a:r>
              <a:rPr lang="en-US" altLang="et-EE" sz="3200" u="sng" dirty="0">
                <a:solidFill>
                  <a:srgbClr val="A20000"/>
                </a:solidFill>
                <a:latin typeface="Comic Sans MS" panose="030F0702030302020204" pitchFamily="66" charset="0"/>
              </a:rPr>
              <a:t>VHDL shift operators</a:t>
            </a:r>
          </a:p>
        </p:txBody>
      </p:sp>
      <p:sp>
        <p:nvSpPr>
          <p:cNvPr id="10" name="TextBox 5"/>
          <p:cNvSpPr txBox="1">
            <a:spLocks noChangeArrowheads="1"/>
          </p:cNvSpPr>
          <p:nvPr/>
        </p:nvSpPr>
        <p:spPr bwMode="auto">
          <a:xfrm>
            <a:off x="203200" y="990600"/>
            <a:ext cx="8699500" cy="3416320"/>
          </a:xfrm>
          <a:prstGeom prst="rect">
            <a:avLst/>
          </a:prstGeom>
          <a:noFill/>
          <a:ln w="9525">
            <a:noFill/>
            <a:miter lim="800000"/>
            <a:headEnd/>
            <a:tailEnd/>
          </a:ln>
        </p:spPr>
        <p:txBody>
          <a:bodyPr>
            <a:spAutoFit/>
          </a:bodyPr>
          <a:lstStyle/>
          <a:p>
            <a:endParaRPr lang="en-GB" altLang="et-EE" sz="2400" dirty="0"/>
          </a:p>
          <a:p>
            <a:r>
              <a:rPr lang="en-GB" altLang="et-EE" sz="2400" dirty="0"/>
              <a:t> </a:t>
            </a:r>
            <a:r>
              <a:rPr lang="en-GB" altLang="et-EE" sz="2400" dirty="0">
                <a:latin typeface="Arial" pitchFamily="34" charset="0"/>
                <a:cs typeface="Arial" pitchFamily="34" charset="0"/>
              </a:rPr>
              <a:t>Let A = “10010101” </a:t>
            </a:r>
          </a:p>
          <a:p>
            <a:r>
              <a:rPr lang="en-GB" altLang="et-EE" sz="2400" b="1" dirty="0">
                <a:latin typeface="Arial" pitchFamily="34" charset="0"/>
                <a:cs typeface="Arial" pitchFamily="34" charset="0"/>
              </a:rPr>
              <a:t> </a:t>
            </a:r>
          </a:p>
          <a:p>
            <a:r>
              <a:rPr lang="en-GB" altLang="et-EE" sz="2400" dirty="0">
                <a:latin typeface="Arial" pitchFamily="34" charset="0"/>
                <a:cs typeface="Arial" pitchFamily="34" charset="0"/>
              </a:rPr>
              <a:t>A </a:t>
            </a:r>
            <a:r>
              <a:rPr lang="en-GB" altLang="et-EE" sz="2400" dirty="0" err="1">
                <a:latin typeface="Arial" pitchFamily="34" charset="0"/>
                <a:cs typeface="Arial" pitchFamily="34" charset="0"/>
              </a:rPr>
              <a:t>sll</a:t>
            </a:r>
            <a:r>
              <a:rPr lang="en-GB" altLang="et-EE" sz="2400" dirty="0">
                <a:latin typeface="Arial" pitchFamily="34" charset="0"/>
                <a:cs typeface="Arial" pitchFamily="34" charset="0"/>
              </a:rPr>
              <a:t> 2 = “01010100” --shift left logical, filled with ‘0’ </a:t>
            </a:r>
          </a:p>
          <a:p>
            <a:r>
              <a:rPr lang="en-GB" altLang="et-EE" sz="2400" dirty="0">
                <a:latin typeface="Arial" pitchFamily="34" charset="0"/>
                <a:cs typeface="Arial" pitchFamily="34" charset="0"/>
              </a:rPr>
              <a:t>A </a:t>
            </a:r>
            <a:r>
              <a:rPr lang="en-GB" altLang="et-EE" sz="2400" dirty="0" err="1">
                <a:latin typeface="Arial" pitchFamily="34" charset="0"/>
                <a:cs typeface="Arial" pitchFamily="34" charset="0"/>
              </a:rPr>
              <a:t>srl</a:t>
            </a:r>
            <a:r>
              <a:rPr lang="en-GB" altLang="et-EE" sz="2400" dirty="0">
                <a:latin typeface="Arial" pitchFamily="34" charset="0"/>
                <a:cs typeface="Arial" pitchFamily="34" charset="0"/>
              </a:rPr>
              <a:t> 3 = “00010010” --shift right logical, filled with ‘0’ </a:t>
            </a:r>
          </a:p>
          <a:p>
            <a:r>
              <a:rPr lang="en-GB" altLang="et-EE" sz="2400" dirty="0">
                <a:latin typeface="Arial" pitchFamily="34" charset="0"/>
                <a:cs typeface="Arial" pitchFamily="34" charset="0"/>
              </a:rPr>
              <a:t>A </a:t>
            </a:r>
            <a:r>
              <a:rPr lang="en-GB" altLang="et-EE" sz="2400" dirty="0" err="1">
                <a:latin typeface="Arial" pitchFamily="34" charset="0"/>
                <a:cs typeface="Arial" pitchFamily="34" charset="0"/>
              </a:rPr>
              <a:t>sla</a:t>
            </a:r>
            <a:r>
              <a:rPr lang="en-GB" altLang="et-EE" sz="2400" dirty="0">
                <a:latin typeface="Arial" pitchFamily="34" charset="0"/>
                <a:cs typeface="Arial" pitchFamily="34" charset="0"/>
              </a:rPr>
              <a:t> 3 = “10101111” --shift left arithmetic, filled with right bit </a:t>
            </a:r>
          </a:p>
          <a:p>
            <a:r>
              <a:rPr lang="en-GB" altLang="et-EE" sz="2400" dirty="0">
                <a:latin typeface="Arial" pitchFamily="34" charset="0"/>
                <a:cs typeface="Arial" pitchFamily="34" charset="0"/>
              </a:rPr>
              <a:t>A </a:t>
            </a:r>
            <a:r>
              <a:rPr lang="en-GB" altLang="et-EE" sz="2400" dirty="0" err="1">
                <a:latin typeface="Arial" pitchFamily="34" charset="0"/>
                <a:cs typeface="Arial" pitchFamily="34" charset="0"/>
              </a:rPr>
              <a:t>sra</a:t>
            </a:r>
            <a:r>
              <a:rPr lang="en-GB" altLang="et-EE" sz="2400" dirty="0">
                <a:latin typeface="Arial" pitchFamily="34" charset="0"/>
                <a:cs typeface="Arial" pitchFamily="34" charset="0"/>
              </a:rPr>
              <a:t> 2 = “11100101” --shift right arithmetic, filled with left bit </a:t>
            </a:r>
          </a:p>
          <a:p>
            <a:r>
              <a:rPr lang="en-GB" altLang="et-EE" sz="2400" dirty="0">
                <a:latin typeface="Arial" pitchFamily="34" charset="0"/>
                <a:cs typeface="Arial" pitchFamily="34" charset="0"/>
              </a:rPr>
              <a:t>A </a:t>
            </a:r>
            <a:r>
              <a:rPr lang="en-GB" altLang="et-EE" sz="2400" dirty="0" err="1">
                <a:latin typeface="Arial" pitchFamily="34" charset="0"/>
                <a:cs typeface="Arial" pitchFamily="34" charset="0"/>
              </a:rPr>
              <a:t>rol</a:t>
            </a:r>
            <a:r>
              <a:rPr lang="en-GB" altLang="et-EE" sz="2400" dirty="0">
                <a:latin typeface="Arial" pitchFamily="34" charset="0"/>
                <a:cs typeface="Arial" pitchFamily="34" charset="0"/>
              </a:rPr>
              <a:t> 3 = “10101100” --rotate left by 3 </a:t>
            </a:r>
          </a:p>
          <a:p>
            <a:r>
              <a:rPr lang="en-GB" altLang="et-EE" sz="2400" dirty="0">
                <a:latin typeface="Arial" pitchFamily="34" charset="0"/>
                <a:cs typeface="Arial" pitchFamily="34" charset="0"/>
              </a:rPr>
              <a:t>A </a:t>
            </a:r>
            <a:r>
              <a:rPr lang="en-GB" altLang="et-EE" sz="2400" dirty="0" err="1">
                <a:latin typeface="Arial" pitchFamily="34" charset="0"/>
                <a:cs typeface="Arial" pitchFamily="34" charset="0"/>
              </a:rPr>
              <a:t>ror</a:t>
            </a:r>
            <a:r>
              <a:rPr lang="en-GB" altLang="et-EE" sz="2400" dirty="0">
                <a:latin typeface="Arial" pitchFamily="34" charset="0"/>
                <a:cs typeface="Arial" pitchFamily="34" charset="0"/>
              </a:rPr>
              <a:t> 5 = “10101100” --rotate right by 5 </a:t>
            </a:r>
          </a:p>
        </p:txBody>
      </p:sp>
    </p:spTree>
    <p:extLst>
      <p:ext uri="{BB962C8B-B14F-4D97-AF65-F5344CB8AC3E}">
        <p14:creationId xmlns:p14="http://schemas.microsoft.com/office/powerpoint/2010/main" val="1334675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E0CCCD-ABB0-4382-8F36-111CA5BB1ED4}"/>
              </a:ext>
            </a:extLst>
          </p:cNvPr>
          <p:cNvSpPr>
            <a:spLocks noGrp="1"/>
          </p:cNvSpPr>
          <p:nvPr>
            <p:ph type="sldNum" sz="quarter" idx="12"/>
          </p:nvPr>
        </p:nvSpPr>
        <p:spPr/>
        <p:txBody>
          <a:bodyPr/>
          <a:lstStyle/>
          <a:p>
            <a:fld id="{B6F15528-21DE-4FAA-801E-634DDDAF4B2B}" type="slidenum">
              <a:rPr lang="en-US" smtClean="0"/>
              <a:pPr/>
              <a:t>29</a:t>
            </a:fld>
            <a:endParaRPr lang="en-US"/>
          </a:p>
        </p:txBody>
      </p:sp>
      <p:grpSp>
        <p:nvGrpSpPr>
          <p:cNvPr id="64" name="Group 63">
            <a:extLst>
              <a:ext uri="{FF2B5EF4-FFF2-40B4-BE49-F238E27FC236}">
                <a16:creationId xmlns:a16="http://schemas.microsoft.com/office/drawing/2014/main" id="{C47F8613-D17C-4752-9A48-9B2115EB31C7}"/>
              </a:ext>
            </a:extLst>
          </p:cNvPr>
          <p:cNvGrpSpPr/>
          <p:nvPr/>
        </p:nvGrpSpPr>
        <p:grpSpPr>
          <a:xfrm>
            <a:off x="620673" y="3482555"/>
            <a:ext cx="8001005" cy="2911733"/>
            <a:chOff x="609600" y="1143000"/>
            <a:chExt cx="8001005" cy="2911733"/>
          </a:xfrm>
        </p:grpSpPr>
        <p:grpSp>
          <p:nvGrpSpPr>
            <p:cNvPr id="6" name="Group 5">
              <a:extLst>
                <a:ext uri="{FF2B5EF4-FFF2-40B4-BE49-F238E27FC236}">
                  <a16:creationId xmlns:a16="http://schemas.microsoft.com/office/drawing/2014/main" id="{ABBE058F-6AA9-43A2-AEB0-96D41E6C7184}"/>
                </a:ext>
              </a:extLst>
            </p:cNvPr>
            <p:cNvGrpSpPr/>
            <p:nvPr/>
          </p:nvGrpSpPr>
          <p:grpSpPr>
            <a:xfrm>
              <a:off x="1828800" y="2286000"/>
              <a:ext cx="685800" cy="1295400"/>
              <a:chOff x="1828800" y="2286000"/>
              <a:chExt cx="685800" cy="1295400"/>
            </a:xfrm>
          </p:grpSpPr>
          <p:sp>
            <p:nvSpPr>
              <p:cNvPr id="4" name="Rectangle 3">
                <a:extLst>
                  <a:ext uri="{FF2B5EF4-FFF2-40B4-BE49-F238E27FC236}">
                    <a16:creationId xmlns:a16="http://schemas.microsoft.com/office/drawing/2014/main" id="{0880A85F-BBA1-4B77-9BFC-51B36201017E}"/>
                  </a:ext>
                </a:extLst>
              </p:cNvPr>
              <p:cNvSpPr/>
              <p:nvPr/>
            </p:nvSpPr>
            <p:spPr>
              <a:xfrm>
                <a:off x="1828800" y="2286000"/>
                <a:ext cx="685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38C959FD-68F0-4921-ADD1-93290CEFEB79}"/>
                  </a:ext>
                </a:extLst>
              </p:cNvPr>
              <p:cNvSpPr/>
              <p:nvPr/>
            </p:nvSpPr>
            <p:spPr>
              <a:xfrm rot="5609762">
                <a:off x="1828800" y="3124200"/>
                <a:ext cx="1524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871A1269-D1EA-408E-A26E-95F643EF33BD}"/>
                </a:ext>
              </a:extLst>
            </p:cNvPr>
            <p:cNvGrpSpPr/>
            <p:nvPr/>
          </p:nvGrpSpPr>
          <p:grpSpPr>
            <a:xfrm>
              <a:off x="3505200" y="2286000"/>
              <a:ext cx="685800" cy="1295400"/>
              <a:chOff x="1828800" y="2286000"/>
              <a:chExt cx="685800" cy="1295400"/>
            </a:xfrm>
          </p:grpSpPr>
          <p:sp>
            <p:nvSpPr>
              <p:cNvPr id="8" name="Rectangle 7">
                <a:extLst>
                  <a:ext uri="{FF2B5EF4-FFF2-40B4-BE49-F238E27FC236}">
                    <a16:creationId xmlns:a16="http://schemas.microsoft.com/office/drawing/2014/main" id="{BF4CB178-04E1-41BA-B074-0CC5937C6A51}"/>
                  </a:ext>
                </a:extLst>
              </p:cNvPr>
              <p:cNvSpPr/>
              <p:nvPr/>
            </p:nvSpPr>
            <p:spPr>
              <a:xfrm>
                <a:off x="1828800" y="2286000"/>
                <a:ext cx="685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E81A41B-DE6F-4906-A0C1-F12DFD847094}"/>
                  </a:ext>
                </a:extLst>
              </p:cNvPr>
              <p:cNvSpPr/>
              <p:nvPr/>
            </p:nvSpPr>
            <p:spPr>
              <a:xfrm rot="5609762">
                <a:off x="1828800" y="3124200"/>
                <a:ext cx="1524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83A412AE-9E1A-464E-93BB-26ED1E29367A}"/>
                </a:ext>
              </a:extLst>
            </p:cNvPr>
            <p:cNvGrpSpPr/>
            <p:nvPr/>
          </p:nvGrpSpPr>
          <p:grpSpPr>
            <a:xfrm>
              <a:off x="5181600" y="2286000"/>
              <a:ext cx="685800" cy="1295400"/>
              <a:chOff x="1828800" y="2286000"/>
              <a:chExt cx="685800" cy="1295400"/>
            </a:xfrm>
          </p:grpSpPr>
          <p:sp>
            <p:nvSpPr>
              <p:cNvPr id="11" name="Rectangle 10">
                <a:extLst>
                  <a:ext uri="{FF2B5EF4-FFF2-40B4-BE49-F238E27FC236}">
                    <a16:creationId xmlns:a16="http://schemas.microsoft.com/office/drawing/2014/main" id="{9405D479-046E-4AC3-8F4E-69DB90655F99}"/>
                  </a:ext>
                </a:extLst>
              </p:cNvPr>
              <p:cNvSpPr/>
              <p:nvPr/>
            </p:nvSpPr>
            <p:spPr>
              <a:xfrm>
                <a:off x="1828800" y="2286000"/>
                <a:ext cx="685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14CAF57D-6F96-4C89-B637-85A8C6F922DF}"/>
                  </a:ext>
                </a:extLst>
              </p:cNvPr>
              <p:cNvSpPr/>
              <p:nvPr/>
            </p:nvSpPr>
            <p:spPr>
              <a:xfrm rot="5609762">
                <a:off x="1828800" y="3124200"/>
                <a:ext cx="1524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5F1B63B1-EF44-49D8-9FC7-0757C5F49A4D}"/>
                </a:ext>
              </a:extLst>
            </p:cNvPr>
            <p:cNvCxnSpPr/>
            <p:nvPr/>
          </p:nvCxnSpPr>
          <p:spPr>
            <a:xfrm>
              <a:off x="990600" y="3962400"/>
              <a:ext cx="381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9A6C6B3C-9971-47AF-882C-4AE58A454C33}"/>
                </a:ext>
              </a:extLst>
            </p:cNvPr>
            <p:cNvCxnSpPr>
              <a:endCxn id="12" idx="3"/>
            </p:cNvCxnSpPr>
            <p:nvPr/>
          </p:nvCxnSpPr>
          <p:spPr>
            <a:xfrm rot="5400000" flipH="1" flipV="1">
              <a:off x="4607848" y="3388506"/>
              <a:ext cx="766647" cy="38114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AB0851E-45A8-400C-8439-DAEA3DC99E5E}"/>
                </a:ext>
              </a:extLst>
            </p:cNvPr>
            <p:cNvCxnSpPr/>
            <p:nvPr/>
          </p:nvCxnSpPr>
          <p:spPr>
            <a:xfrm rot="5400000" flipH="1" flipV="1">
              <a:off x="2931448" y="3393153"/>
              <a:ext cx="766647" cy="38114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2B469D0-18CF-4889-B25B-1C9FE3A7F35D}"/>
                </a:ext>
              </a:extLst>
            </p:cNvPr>
            <p:cNvCxnSpPr/>
            <p:nvPr/>
          </p:nvCxnSpPr>
          <p:spPr>
            <a:xfrm rot="5400000" flipH="1" flipV="1">
              <a:off x="1255048" y="3393153"/>
              <a:ext cx="766647" cy="38114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9C9B3C-5273-4134-A7B2-0A294903BB12}"/>
                </a:ext>
              </a:extLst>
            </p:cNvPr>
            <p:cNvCxnSpPr/>
            <p:nvPr/>
          </p:nvCxnSpPr>
          <p:spPr>
            <a:xfrm>
              <a:off x="918905" y="2590800"/>
              <a:ext cx="9053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04DBD1-C42C-43C7-8EFA-5EEF7C4F1996}"/>
                </a:ext>
              </a:extLst>
            </p:cNvPr>
            <p:cNvCxnSpPr>
              <a:cxnSpLocks/>
            </p:cNvCxnSpPr>
            <p:nvPr/>
          </p:nvCxnSpPr>
          <p:spPr>
            <a:xfrm>
              <a:off x="2523610" y="2590800"/>
              <a:ext cx="97708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336B83C-D985-4601-8F6F-177A302461D3}"/>
                </a:ext>
              </a:extLst>
            </p:cNvPr>
            <p:cNvCxnSpPr>
              <a:cxnSpLocks/>
            </p:cNvCxnSpPr>
            <p:nvPr/>
          </p:nvCxnSpPr>
          <p:spPr>
            <a:xfrm>
              <a:off x="4191000" y="2590800"/>
              <a:ext cx="97708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Flowchart: Delay 23">
              <a:extLst>
                <a:ext uri="{FF2B5EF4-FFF2-40B4-BE49-F238E27FC236}">
                  <a16:creationId xmlns:a16="http://schemas.microsoft.com/office/drawing/2014/main" id="{9DD495E1-9237-4AD3-A710-2B8B7C25E6FB}"/>
                </a:ext>
              </a:extLst>
            </p:cNvPr>
            <p:cNvSpPr/>
            <p:nvPr/>
          </p:nvSpPr>
          <p:spPr>
            <a:xfrm>
              <a:off x="6934200" y="1143000"/>
              <a:ext cx="685800" cy="838200"/>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8B5F8453-FCF3-4275-B31A-44C6D4FBFEBD}"/>
                </a:ext>
              </a:extLst>
            </p:cNvPr>
            <p:cNvCxnSpPr>
              <a:cxnSpLocks/>
            </p:cNvCxnSpPr>
            <p:nvPr/>
          </p:nvCxnSpPr>
          <p:spPr>
            <a:xfrm flipV="1">
              <a:off x="5867400" y="1904999"/>
              <a:ext cx="1066800" cy="685802"/>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E052B0-08B5-40F4-A6EC-15120E2504C5}"/>
                </a:ext>
              </a:extLst>
            </p:cNvPr>
            <p:cNvCxnSpPr>
              <a:cxnSpLocks/>
            </p:cNvCxnSpPr>
            <p:nvPr/>
          </p:nvCxnSpPr>
          <p:spPr>
            <a:xfrm flipV="1">
              <a:off x="4876800" y="1600200"/>
              <a:ext cx="0" cy="990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BE3484-C076-42AD-B273-43E66DB18623}"/>
                </a:ext>
              </a:extLst>
            </p:cNvPr>
            <p:cNvCxnSpPr>
              <a:cxnSpLocks/>
            </p:cNvCxnSpPr>
            <p:nvPr/>
          </p:nvCxnSpPr>
          <p:spPr>
            <a:xfrm>
              <a:off x="4876799" y="1600200"/>
              <a:ext cx="2057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C2B79AA-E3D6-4773-8E66-F3E479EACBE7}"/>
                </a:ext>
              </a:extLst>
            </p:cNvPr>
            <p:cNvCxnSpPr>
              <a:cxnSpLocks/>
            </p:cNvCxnSpPr>
            <p:nvPr/>
          </p:nvCxnSpPr>
          <p:spPr>
            <a:xfrm flipV="1">
              <a:off x="3276600" y="1290754"/>
              <a:ext cx="0" cy="13000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BE953E-75E1-4F80-BE1F-E7258502D570}"/>
                </a:ext>
              </a:extLst>
            </p:cNvPr>
            <p:cNvCxnSpPr>
              <a:cxnSpLocks/>
            </p:cNvCxnSpPr>
            <p:nvPr/>
          </p:nvCxnSpPr>
          <p:spPr>
            <a:xfrm>
              <a:off x="3276600" y="1295398"/>
              <a:ext cx="3657599" cy="337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40775B-D1C2-4060-9DED-60BA23540BB7}"/>
                </a:ext>
              </a:extLst>
            </p:cNvPr>
            <p:cNvCxnSpPr>
              <a:cxnSpLocks/>
              <a:stCxn id="24" idx="3"/>
            </p:cNvCxnSpPr>
            <p:nvPr/>
          </p:nvCxnSpPr>
          <p:spPr>
            <a:xfrm>
              <a:off x="7620000" y="1562100"/>
              <a:ext cx="838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2FC7DD5-5A75-46EE-9835-629AC14D9EAF}"/>
                </a:ext>
              </a:extLst>
            </p:cNvPr>
            <p:cNvSpPr txBox="1"/>
            <p:nvPr/>
          </p:nvSpPr>
          <p:spPr>
            <a:xfrm>
              <a:off x="609600" y="2209800"/>
              <a:ext cx="761995" cy="369332"/>
            </a:xfrm>
            <a:prstGeom prst="rect">
              <a:avLst/>
            </a:prstGeom>
            <a:noFill/>
          </p:spPr>
          <p:txBody>
            <a:bodyPr wrap="square" rtlCol="0">
              <a:spAutoFit/>
            </a:bodyPr>
            <a:lstStyle/>
            <a:p>
              <a:r>
                <a:rPr lang="en-US" i="1" dirty="0" err="1"/>
                <a:t>inp</a:t>
              </a:r>
              <a:endParaRPr lang="en-US" i="1" dirty="0"/>
            </a:p>
          </p:txBody>
        </p:sp>
        <p:sp>
          <p:nvSpPr>
            <p:cNvPr id="57" name="TextBox 56">
              <a:extLst>
                <a:ext uri="{FF2B5EF4-FFF2-40B4-BE49-F238E27FC236}">
                  <a16:creationId xmlns:a16="http://schemas.microsoft.com/office/drawing/2014/main" id="{20AC18E1-6C86-406C-B1A2-5D95A6B6F8E1}"/>
                </a:ext>
              </a:extLst>
            </p:cNvPr>
            <p:cNvSpPr txBox="1"/>
            <p:nvPr/>
          </p:nvSpPr>
          <p:spPr>
            <a:xfrm>
              <a:off x="7772405" y="1154668"/>
              <a:ext cx="838200" cy="369332"/>
            </a:xfrm>
            <a:prstGeom prst="rect">
              <a:avLst/>
            </a:prstGeom>
            <a:noFill/>
          </p:spPr>
          <p:txBody>
            <a:bodyPr wrap="square" rtlCol="0">
              <a:spAutoFit/>
            </a:bodyPr>
            <a:lstStyle/>
            <a:p>
              <a:r>
                <a:rPr lang="en-US" dirty="0" err="1"/>
                <a:t>outp</a:t>
              </a:r>
              <a:endParaRPr lang="en-US" dirty="0"/>
            </a:p>
          </p:txBody>
        </p:sp>
        <p:sp>
          <p:nvSpPr>
            <p:cNvPr id="58" name="TextBox 57">
              <a:extLst>
                <a:ext uri="{FF2B5EF4-FFF2-40B4-BE49-F238E27FC236}">
                  <a16:creationId xmlns:a16="http://schemas.microsoft.com/office/drawing/2014/main" id="{ED7008C1-164F-4B29-89B9-CA0FD4E26241}"/>
                </a:ext>
              </a:extLst>
            </p:cNvPr>
            <p:cNvSpPr txBox="1"/>
            <p:nvPr/>
          </p:nvSpPr>
          <p:spPr>
            <a:xfrm>
              <a:off x="609600" y="3593068"/>
              <a:ext cx="761995" cy="461665"/>
            </a:xfrm>
            <a:prstGeom prst="rect">
              <a:avLst/>
            </a:prstGeom>
            <a:noFill/>
          </p:spPr>
          <p:txBody>
            <a:bodyPr wrap="square" rtlCol="0">
              <a:spAutoFit/>
            </a:bodyPr>
            <a:lstStyle/>
            <a:p>
              <a:r>
                <a:rPr lang="en-US" sz="2400" dirty="0" err="1"/>
                <a:t>cclk</a:t>
              </a:r>
              <a:endParaRPr lang="en-US" sz="2400" dirty="0"/>
            </a:p>
          </p:txBody>
        </p:sp>
        <p:sp>
          <p:nvSpPr>
            <p:cNvPr id="59" name="TextBox 58">
              <a:extLst>
                <a:ext uri="{FF2B5EF4-FFF2-40B4-BE49-F238E27FC236}">
                  <a16:creationId xmlns:a16="http://schemas.microsoft.com/office/drawing/2014/main" id="{5E53042C-9FB6-4CA6-AA13-D88EAAC404DD}"/>
                </a:ext>
              </a:extLst>
            </p:cNvPr>
            <p:cNvSpPr txBox="1"/>
            <p:nvPr/>
          </p:nvSpPr>
          <p:spPr>
            <a:xfrm>
              <a:off x="2514605" y="2602468"/>
              <a:ext cx="909887" cy="369332"/>
            </a:xfrm>
            <a:prstGeom prst="rect">
              <a:avLst/>
            </a:prstGeom>
            <a:noFill/>
          </p:spPr>
          <p:txBody>
            <a:bodyPr wrap="square" rtlCol="0">
              <a:spAutoFit/>
            </a:bodyPr>
            <a:lstStyle/>
            <a:p>
              <a:r>
                <a:rPr lang="en-US" dirty="0"/>
                <a:t>delay1</a:t>
              </a:r>
            </a:p>
          </p:txBody>
        </p:sp>
        <p:sp>
          <p:nvSpPr>
            <p:cNvPr id="60" name="TextBox 59">
              <a:extLst>
                <a:ext uri="{FF2B5EF4-FFF2-40B4-BE49-F238E27FC236}">
                  <a16:creationId xmlns:a16="http://schemas.microsoft.com/office/drawing/2014/main" id="{2FC9E4D2-5E42-4C36-AEBF-3259EDAE01C7}"/>
                </a:ext>
              </a:extLst>
            </p:cNvPr>
            <p:cNvSpPr txBox="1"/>
            <p:nvPr/>
          </p:nvSpPr>
          <p:spPr>
            <a:xfrm>
              <a:off x="4195513" y="2590800"/>
              <a:ext cx="909887" cy="369332"/>
            </a:xfrm>
            <a:prstGeom prst="rect">
              <a:avLst/>
            </a:prstGeom>
            <a:noFill/>
          </p:spPr>
          <p:txBody>
            <a:bodyPr wrap="square" rtlCol="0">
              <a:spAutoFit/>
            </a:bodyPr>
            <a:lstStyle/>
            <a:p>
              <a:r>
                <a:rPr lang="en-US" dirty="0"/>
                <a:t>delay2</a:t>
              </a:r>
            </a:p>
          </p:txBody>
        </p:sp>
        <p:sp>
          <p:nvSpPr>
            <p:cNvPr id="61" name="TextBox 60">
              <a:extLst>
                <a:ext uri="{FF2B5EF4-FFF2-40B4-BE49-F238E27FC236}">
                  <a16:creationId xmlns:a16="http://schemas.microsoft.com/office/drawing/2014/main" id="{3DDA415A-F481-4A47-80A2-227C051821CD}"/>
                </a:ext>
              </a:extLst>
            </p:cNvPr>
            <p:cNvSpPr txBox="1"/>
            <p:nvPr/>
          </p:nvSpPr>
          <p:spPr>
            <a:xfrm>
              <a:off x="5871913" y="2590800"/>
              <a:ext cx="909887" cy="369332"/>
            </a:xfrm>
            <a:prstGeom prst="rect">
              <a:avLst/>
            </a:prstGeom>
            <a:noFill/>
          </p:spPr>
          <p:txBody>
            <a:bodyPr wrap="square" rtlCol="0">
              <a:spAutoFit/>
            </a:bodyPr>
            <a:lstStyle/>
            <a:p>
              <a:r>
                <a:rPr lang="en-US" dirty="0"/>
                <a:t>delay3</a:t>
              </a:r>
            </a:p>
          </p:txBody>
        </p:sp>
        <p:sp>
          <p:nvSpPr>
            <p:cNvPr id="62" name="TextBox 61">
              <a:extLst>
                <a:ext uri="{FF2B5EF4-FFF2-40B4-BE49-F238E27FC236}">
                  <a16:creationId xmlns:a16="http://schemas.microsoft.com/office/drawing/2014/main" id="{886239A5-E8F3-4070-A871-0483E839C0C4}"/>
                </a:ext>
              </a:extLst>
            </p:cNvPr>
            <p:cNvSpPr txBox="1"/>
            <p:nvPr/>
          </p:nvSpPr>
          <p:spPr>
            <a:xfrm>
              <a:off x="6947715" y="1459468"/>
              <a:ext cx="685800" cy="369332"/>
            </a:xfrm>
            <a:prstGeom prst="rect">
              <a:avLst/>
            </a:prstGeom>
            <a:noFill/>
          </p:spPr>
          <p:txBody>
            <a:bodyPr wrap="square" rtlCol="0">
              <a:spAutoFit/>
            </a:bodyPr>
            <a:lstStyle/>
            <a:p>
              <a:r>
                <a:rPr lang="en-US" dirty="0"/>
                <a:t>AND</a:t>
              </a:r>
            </a:p>
          </p:txBody>
        </p:sp>
      </p:grpSp>
      <p:sp>
        <p:nvSpPr>
          <p:cNvPr id="63" name="Rectangle 2">
            <a:extLst>
              <a:ext uri="{FF2B5EF4-FFF2-40B4-BE49-F238E27FC236}">
                <a16:creationId xmlns:a16="http://schemas.microsoft.com/office/drawing/2014/main" id="{AB7FD1EB-CA9B-49D3-840E-D9FEFD43B2A8}"/>
              </a:ext>
            </a:extLst>
          </p:cNvPr>
          <p:cNvSpPr txBox="1">
            <a:spLocks noChangeArrowheads="1"/>
          </p:cNvSpPr>
          <p:nvPr/>
        </p:nvSpPr>
        <p:spPr>
          <a:xfrm>
            <a:off x="328613" y="119063"/>
            <a:ext cx="8505825" cy="641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et-EE" sz="3200" u="sng" dirty="0">
                <a:solidFill>
                  <a:srgbClr val="A20000"/>
                </a:solidFill>
                <a:latin typeface="Comic Sans MS" panose="030F0702030302020204" pitchFamily="66" charset="0"/>
              </a:rPr>
              <a:t>Debounce circuit  </a:t>
            </a:r>
          </a:p>
        </p:txBody>
      </p:sp>
      <p:sp>
        <p:nvSpPr>
          <p:cNvPr id="3" name="TextBox 2">
            <a:extLst>
              <a:ext uri="{FF2B5EF4-FFF2-40B4-BE49-F238E27FC236}">
                <a16:creationId xmlns:a16="http://schemas.microsoft.com/office/drawing/2014/main" id="{04A9DBD2-BC69-4F66-A2B2-C8CBB26443BB}"/>
              </a:ext>
            </a:extLst>
          </p:cNvPr>
          <p:cNvSpPr txBox="1"/>
          <p:nvPr/>
        </p:nvSpPr>
        <p:spPr>
          <a:xfrm>
            <a:off x="544479" y="984043"/>
            <a:ext cx="8077199" cy="2246769"/>
          </a:xfrm>
          <a:prstGeom prst="rect">
            <a:avLst/>
          </a:prstGeom>
          <a:noFill/>
        </p:spPr>
        <p:txBody>
          <a:bodyPr wrap="square" rtlCol="0">
            <a:spAutoFit/>
          </a:bodyPr>
          <a:lstStyle/>
          <a:p>
            <a:r>
              <a:rPr lang="en-US" sz="2000" dirty="0"/>
              <a:t>If you press any of pushbuttons on the FPGA board they may bonce slightly for a few milliseconds before settling. This means that instead of the input to the FPGA going from 0 to 1 cleanly it may bounce back and forth between 0 and 1  for a few milliseconds. This can be a serious problem in sequential circuits.</a:t>
            </a:r>
          </a:p>
          <a:p>
            <a:endParaRPr lang="en-US" sz="2000" dirty="0"/>
          </a:p>
          <a:p>
            <a:r>
              <a:rPr lang="en-US" sz="2000" dirty="0"/>
              <a:t>This  can be used to debounce a pushbutton input signal, </a:t>
            </a:r>
            <a:r>
              <a:rPr lang="en-US" sz="2000" i="1" dirty="0" err="1"/>
              <a:t>inp</a:t>
            </a:r>
            <a:r>
              <a:rPr lang="en-US" sz="2000" dirty="0"/>
              <a:t>.</a:t>
            </a:r>
          </a:p>
        </p:txBody>
      </p:sp>
    </p:spTree>
    <p:extLst>
      <p:ext uri="{BB962C8B-B14F-4D97-AF65-F5344CB8AC3E}">
        <p14:creationId xmlns:p14="http://schemas.microsoft.com/office/powerpoint/2010/main" val="44659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3</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fontScale="90000"/>
          </a:bodyPr>
          <a:lstStyle/>
          <a:p>
            <a:pPr algn="r"/>
            <a:r>
              <a:rPr lang="et-EE" altLang="et-EE" sz="3200" u="sng" dirty="0" err="1">
                <a:solidFill>
                  <a:srgbClr val="A20000"/>
                </a:solidFill>
                <a:latin typeface="Comic Sans MS" panose="030F0702030302020204" pitchFamily="66" charset="0"/>
              </a:rPr>
              <a:t>M</a:t>
            </a:r>
            <a:r>
              <a:rPr lang="en-GB" altLang="et-EE" sz="3200" u="sng" dirty="0" err="1">
                <a:solidFill>
                  <a:srgbClr val="A20000"/>
                </a:solidFill>
                <a:latin typeface="Comic Sans MS" panose="030F0702030302020204" pitchFamily="66" charset="0"/>
              </a:rPr>
              <a:t>etastable</a:t>
            </a:r>
            <a:r>
              <a:rPr lang="en-GB" altLang="et-EE" sz="3200" u="sng" dirty="0">
                <a:solidFill>
                  <a:srgbClr val="A20000"/>
                </a:solidFill>
                <a:latin typeface="Comic Sans MS" panose="030F0702030302020204" pitchFamily="66" charset="0"/>
              </a:rPr>
              <a:t> event</a:t>
            </a:r>
            <a:br>
              <a:rPr lang="et-EE" altLang="et-EE" sz="3200" u="sng" dirty="0">
                <a:solidFill>
                  <a:srgbClr val="A20000"/>
                </a:solidFill>
                <a:latin typeface="Comic Sans MS" panose="030F0702030302020204" pitchFamily="66" charset="0"/>
              </a:rPr>
            </a:br>
            <a:r>
              <a:rPr lang="en-GB" altLang="et-EE" sz="2700" u="sng" dirty="0">
                <a:solidFill>
                  <a:srgbClr val="A20000"/>
                </a:solidFill>
                <a:latin typeface="Comic Sans MS" panose="030F0702030302020204" pitchFamily="66" charset="0"/>
              </a:rPr>
              <a:t>Violating Setup</a:t>
            </a:r>
            <a:r>
              <a:rPr lang="et-EE" altLang="et-EE" sz="2700" u="sng" dirty="0">
                <a:solidFill>
                  <a:srgbClr val="A20000"/>
                </a:solidFill>
                <a:latin typeface="Comic Sans MS" panose="030F0702030302020204" pitchFamily="66" charset="0"/>
              </a:rPr>
              <a:t> </a:t>
            </a:r>
            <a:r>
              <a:rPr lang="en-GB" altLang="et-EE" sz="2700" u="sng" dirty="0">
                <a:solidFill>
                  <a:srgbClr val="A20000"/>
                </a:solidFill>
                <a:latin typeface="Comic Sans MS" panose="030F0702030302020204" pitchFamily="66" charset="0"/>
              </a:rPr>
              <a:t>Time or Hold Time</a:t>
            </a:r>
            <a:r>
              <a:rPr lang="et-EE" altLang="et-EE" sz="2700" u="sng" dirty="0">
                <a:solidFill>
                  <a:srgbClr val="A20000"/>
                </a:solidFill>
                <a:latin typeface="Comic Sans MS" panose="030F0702030302020204" pitchFamily="66" charset="0"/>
              </a:rPr>
              <a:t> </a:t>
            </a:r>
            <a:r>
              <a:rPr lang="en-GB" altLang="et-EE" sz="2700" u="sng" dirty="0">
                <a:solidFill>
                  <a:srgbClr val="A20000"/>
                </a:solidFill>
                <a:latin typeface="Comic Sans MS" panose="030F0702030302020204" pitchFamily="66" charset="0"/>
              </a:rPr>
              <a:t>Requirements</a:t>
            </a:r>
            <a:endParaRPr lang="en-US" altLang="et-EE" sz="27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TextBox 6"/>
          <p:cNvSpPr txBox="1"/>
          <p:nvPr/>
        </p:nvSpPr>
        <p:spPr>
          <a:xfrm>
            <a:off x="609600" y="1219200"/>
            <a:ext cx="7924800" cy="3046988"/>
          </a:xfrm>
          <a:prstGeom prst="rect">
            <a:avLst/>
          </a:prstGeom>
          <a:noFill/>
        </p:spPr>
        <p:txBody>
          <a:bodyPr wrap="square" rtlCol="0">
            <a:spAutoFit/>
          </a:bodyPr>
          <a:lstStyle/>
          <a:p>
            <a:r>
              <a:rPr lang="en-GB" sz="2400" dirty="0">
                <a:latin typeface="Arial" pitchFamily="34" charset="0"/>
                <a:cs typeface="Arial" pitchFamily="34" charset="0"/>
              </a:rPr>
              <a:t>One result of not meeting setup time or hold time requirements is the possibility of a</a:t>
            </a:r>
            <a:r>
              <a:rPr lang="et-EE" sz="2400" dirty="0">
                <a:latin typeface="Arial" pitchFamily="34" charset="0"/>
                <a:cs typeface="Arial" pitchFamily="34" charset="0"/>
              </a:rPr>
              <a:t> </a:t>
            </a:r>
            <a:r>
              <a:rPr lang="en-GB" sz="2400" dirty="0" err="1">
                <a:latin typeface="Arial" pitchFamily="34" charset="0"/>
                <a:cs typeface="Arial" pitchFamily="34" charset="0"/>
              </a:rPr>
              <a:t>metastable</a:t>
            </a:r>
            <a:r>
              <a:rPr lang="en-GB" sz="2400" dirty="0">
                <a:latin typeface="Arial" pitchFamily="34" charset="0"/>
                <a:cs typeface="Arial" pitchFamily="34" charset="0"/>
              </a:rPr>
              <a:t> event. The term </a:t>
            </a:r>
            <a:r>
              <a:rPr lang="en-GB" sz="2400" i="1" dirty="0" err="1">
                <a:latin typeface="Arial" pitchFamily="34" charset="0"/>
                <a:cs typeface="Arial" pitchFamily="34" charset="0"/>
              </a:rPr>
              <a:t>metastable</a:t>
            </a:r>
            <a:r>
              <a:rPr lang="en-GB" sz="2400" i="1" dirty="0">
                <a:latin typeface="Arial" pitchFamily="34" charset="0"/>
                <a:cs typeface="Arial" pitchFamily="34" charset="0"/>
              </a:rPr>
              <a:t> event </a:t>
            </a:r>
            <a:r>
              <a:rPr lang="en-GB" sz="2400" dirty="0">
                <a:latin typeface="Arial" pitchFamily="34" charset="0"/>
                <a:cs typeface="Arial" pitchFamily="34" charset="0"/>
              </a:rPr>
              <a:t>denotes the situation where a flip-flop’s</a:t>
            </a:r>
            <a:r>
              <a:rPr lang="et-EE" sz="2400" i="1" dirty="0">
                <a:latin typeface="Arial" pitchFamily="34" charset="0"/>
                <a:cs typeface="Arial" pitchFamily="34" charset="0"/>
              </a:rPr>
              <a:t> </a:t>
            </a:r>
            <a:r>
              <a:rPr lang="en-GB" sz="2400" dirty="0">
                <a:latin typeface="Arial" pitchFamily="34" charset="0"/>
                <a:cs typeface="Arial" pitchFamily="34" charset="0"/>
              </a:rPr>
              <a:t>output either remains between valid states for an unusually long period of time or</a:t>
            </a:r>
            <a:r>
              <a:rPr lang="et-EE" sz="2400" dirty="0">
                <a:latin typeface="Arial" pitchFamily="34" charset="0"/>
                <a:cs typeface="Arial" pitchFamily="34" charset="0"/>
              </a:rPr>
              <a:t> </a:t>
            </a:r>
            <a:r>
              <a:rPr lang="en-GB" sz="2400" dirty="0">
                <a:latin typeface="Arial" pitchFamily="34" charset="0"/>
                <a:cs typeface="Arial" pitchFamily="34" charset="0"/>
              </a:rPr>
              <a:t>fails to complete the transition to the desired state after a triggering clock edge.</a:t>
            </a:r>
            <a:r>
              <a:rPr lang="et-EE" sz="2400" dirty="0">
                <a:latin typeface="Arial" pitchFamily="34" charset="0"/>
                <a:cs typeface="Arial" pitchFamily="34" charset="0"/>
              </a:rPr>
              <a:t> </a:t>
            </a:r>
            <a:r>
              <a:rPr lang="en-GB" sz="2400" dirty="0" err="1">
                <a:latin typeface="Arial" pitchFamily="34" charset="0"/>
                <a:cs typeface="Arial" pitchFamily="34" charset="0"/>
              </a:rPr>
              <a:t>Metastable</a:t>
            </a:r>
            <a:r>
              <a:rPr lang="en-GB" sz="2400" dirty="0">
                <a:latin typeface="Arial" pitchFamily="34" charset="0"/>
                <a:cs typeface="Arial" pitchFamily="34" charset="0"/>
              </a:rPr>
              <a:t> events can result in incorrect system operation.</a:t>
            </a:r>
          </a:p>
        </p:txBody>
      </p:sp>
    </p:spTree>
    <p:extLst>
      <p:ext uri="{BB962C8B-B14F-4D97-AF65-F5344CB8AC3E}">
        <p14:creationId xmlns:p14="http://schemas.microsoft.com/office/powerpoint/2010/main" val="240535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AAD7FF56-BD41-4B3A-93A7-F8700267A014}" type="slidenum">
              <a:rPr lang="en-US" altLang="et-EE" smtClean="0"/>
              <a:pPr/>
              <a:t>30</a:t>
            </a:fld>
            <a:endParaRPr lang="en-US" altLang="et-EE"/>
          </a:p>
        </p:txBody>
      </p:sp>
      <p:sp>
        <p:nvSpPr>
          <p:cNvPr id="44035" name="Rectangle 2"/>
          <p:cNvSpPr>
            <a:spLocks noGrp="1" noChangeArrowheads="1"/>
          </p:cNvSpPr>
          <p:nvPr>
            <p:ph type="title"/>
          </p:nvPr>
        </p:nvSpPr>
        <p:spPr>
          <a:xfrm>
            <a:off x="328613" y="119063"/>
            <a:ext cx="8505825" cy="641350"/>
          </a:xfrm>
        </p:spPr>
        <p:txBody>
          <a:bodyPr>
            <a:normAutofit/>
          </a:bodyPr>
          <a:lstStyle/>
          <a:p>
            <a:pPr algn="r"/>
            <a:r>
              <a:rPr lang="en-US" altLang="et-EE" sz="3200" u="sng" dirty="0">
                <a:solidFill>
                  <a:srgbClr val="A20000"/>
                </a:solidFill>
                <a:latin typeface="Comic Sans MS" panose="030F0702030302020204" pitchFamily="66" charset="0"/>
              </a:rPr>
              <a:t>Debounce VHDL -1-  </a:t>
            </a:r>
          </a:p>
        </p:txBody>
      </p:sp>
      <p:sp>
        <p:nvSpPr>
          <p:cNvPr id="2" name="Rectangle 1">
            <a:extLst>
              <a:ext uri="{FF2B5EF4-FFF2-40B4-BE49-F238E27FC236}">
                <a16:creationId xmlns:a16="http://schemas.microsoft.com/office/drawing/2014/main" id="{79731630-33CD-4FDE-8680-7987BD281C8D}"/>
              </a:ext>
            </a:extLst>
          </p:cNvPr>
          <p:cNvSpPr/>
          <p:nvPr/>
        </p:nvSpPr>
        <p:spPr>
          <a:xfrm>
            <a:off x="328613" y="1308080"/>
            <a:ext cx="8505825" cy="372409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use</a:t>
            </a:r>
            <a:r>
              <a:rPr lang="en-US" sz="2000" dirty="0">
                <a:latin typeface="Arial" panose="020B0604020202020204" pitchFamily="34" charset="0"/>
                <a:cs typeface="Arial" panose="020B0604020202020204" pitchFamily="34" charset="0"/>
              </a:rPr>
              <a:t> IEEE.STD_LOGIC_1164.</a:t>
            </a:r>
            <a:r>
              <a:rPr lang="en-US" sz="2000" b="1" dirty="0">
                <a:latin typeface="Arial" panose="020B0604020202020204" pitchFamily="34" charset="0"/>
                <a:cs typeface="Arial" panose="020B0604020202020204" pitchFamily="34" charset="0"/>
              </a:rPr>
              <a:t>all</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entity </a:t>
            </a:r>
            <a:r>
              <a:rPr lang="en-US" sz="2000" dirty="0">
                <a:latin typeface="Arial" panose="020B0604020202020204" pitchFamily="34" charset="0"/>
                <a:cs typeface="Arial" panose="020B0604020202020204" pitchFamily="34" charset="0"/>
              </a:rPr>
              <a:t>debounce4 </a:t>
            </a:r>
            <a:r>
              <a:rPr lang="en-US" sz="2000" b="1" dirty="0">
                <a:latin typeface="Arial" panose="020B0604020202020204" pitchFamily="34" charset="0"/>
                <a:cs typeface="Arial" panose="020B0604020202020204" pitchFamily="34" charset="0"/>
              </a:rPr>
              <a:t>is</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port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inp</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STD_LOGIC_VECTOR(3 </a:t>
            </a:r>
            <a:r>
              <a:rPr lang="en-US" sz="2000" b="1" dirty="0" err="1">
                <a:latin typeface="Arial" panose="020B0604020202020204" pitchFamily="34" charset="0"/>
                <a:cs typeface="Arial" panose="020B0604020202020204" pitchFamily="34" charset="0"/>
              </a:rPr>
              <a:t>downto</a:t>
            </a:r>
            <a:r>
              <a:rPr lang="en-US" sz="2000" dirty="0">
                <a:latin typeface="Arial" panose="020B0604020202020204" pitchFamily="34" charset="0"/>
                <a:cs typeface="Arial" panose="020B0604020202020204" pitchFamily="34" charset="0"/>
              </a:rPr>
              <a:t> 0);</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STD_LOGIC;</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STD_LOGIC;</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outp</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out </a:t>
            </a:r>
            <a:r>
              <a:rPr lang="en-US" sz="2000" dirty="0">
                <a:latin typeface="Arial" panose="020B0604020202020204" pitchFamily="34" charset="0"/>
                <a:cs typeface="Arial" panose="020B0604020202020204" pitchFamily="34" charset="0"/>
              </a:rPr>
              <a:t>STD_LOGIC_VECTOR(3 </a:t>
            </a:r>
            <a:r>
              <a:rPr lang="en-US" sz="2000" b="1" dirty="0" err="1">
                <a:latin typeface="Arial" panose="020B0604020202020204" pitchFamily="34" charset="0"/>
                <a:cs typeface="Arial" panose="020B0604020202020204" pitchFamily="34" charset="0"/>
              </a:rPr>
              <a:t>downto</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0)</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end</a:t>
            </a:r>
            <a:r>
              <a:rPr lang="en-US" sz="2000" dirty="0">
                <a:latin typeface="Arial" panose="020B0604020202020204" pitchFamily="34" charset="0"/>
                <a:cs typeface="Arial" panose="020B0604020202020204" pitchFamily="34" charset="0"/>
              </a:rPr>
              <a:t> debounce4;</a:t>
            </a:r>
          </a:p>
          <a:p>
            <a:endParaRPr lang="en-US" dirty="0"/>
          </a:p>
          <a:p>
            <a:endParaRPr lang="en-US" dirty="0"/>
          </a:p>
        </p:txBody>
      </p:sp>
      <p:sp>
        <p:nvSpPr>
          <p:cNvPr id="5" name="Down Arrow 5">
            <a:extLst>
              <a:ext uri="{FF2B5EF4-FFF2-40B4-BE49-F238E27FC236}">
                <a16:creationId xmlns:a16="http://schemas.microsoft.com/office/drawing/2014/main" id="{C5417491-F687-4E6A-8EC2-4FC855386BD4}"/>
              </a:ext>
            </a:extLst>
          </p:cNvPr>
          <p:cNvSpPr/>
          <p:nvPr/>
        </p:nvSpPr>
        <p:spPr>
          <a:xfrm>
            <a:off x="3048000" y="56388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1344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AAD7FF56-BD41-4B3A-93A7-F8700267A014}" type="slidenum">
              <a:rPr lang="en-US" altLang="et-EE" smtClean="0"/>
              <a:pPr/>
              <a:t>31</a:t>
            </a:fld>
            <a:endParaRPr lang="en-US" altLang="et-EE"/>
          </a:p>
        </p:txBody>
      </p:sp>
      <p:sp>
        <p:nvSpPr>
          <p:cNvPr id="44035" name="Rectangle 2"/>
          <p:cNvSpPr>
            <a:spLocks noGrp="1" noChangeArrowheads="1"/>
          </p:cNvSpPr>
          <p:nvPr>
            <p:ph type="title"/>
          </p:nvPr>
        </p:nvSpPr>
        <p:spPr>
          <a:xfrm>
            <a:off x="328613" y="119063"/>
            <a:ext cx="8505825" cy="641350"/>
          </a:xfrm>
        </p:spPr>
        <p:txBody>
          <a:bodyPr>
            <a:normAutofit/>
          </a:bodyPr>
          <a:lstStyle/>
          <a:p>
            <a:pPr algn="r"/>
            <a:r>
              <a:rPr lang="en-US" altLang="et-EE" sz="3200" u="sng" dirty="0">
                <a:solidFill>
                  <a:srgbClr val="A20000"/>
                </a:solidFill>
                <a:latin typeface="Comic Sans MS" panose="030F0702030302020204" pitchFamily="66" charset="0"/>
              </a:rPr>
              <a:t>Debounce VHDL -2-  </a:t>
            </a:r>
          </a:p>
        </p:txBody>
      </p:sp>
      <p:sp>
        <p:nvSpPr>
          <p:cNvPr id="2" name="Rectangle 1">
            <a:extLst>
              <a:ext uri="{FF2B5EF4-FFF2-40B4-BE49-F238E27FC236}">
                <a16:creationId xmlns:a16="http://schemas.microsoft.com/office/drawing/2014/main" id="{79731630-33CD-4FDE-8680-7987BD281C8D}"/>
              </a:ext>
            </a:extLst>
          </p:cNvPr>
          <p:cNvSpPr/>
          <p:nvPr/>
        </p:nvSpPr>
        <p:spPr>
          <a:xfrm>
            <a:off x="561975" y="1228665"/>
            <a:ext cx="8505825" cy="5324535"/>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architecture</a:t>
            </a:r>
            <a:r>
              <a:rPr lang="en-US" sz="2000" dirty="0">
                <a:latin typeface="Arial" panose="020B0604020202020204" pitchFamily="34" charset="0"/>
                <a:cs typeface="Arial" panose="020B0604020202020204" pitchFamily="34" charset="0"/>
              </a:rPr>
              <a:t> debounce4 </a:t>
            </a:r>
            <a:r>
              <a:rPr lang="en-US" sz="2000" b="1" dirty="0">
                <a:latin typeface="Arial" panose="020B0604020202020204" pitchFamily="34" charset="0"/>
                <a:cs typeface="Arial" panose="020B0604020202020204" pitchFamily="34" charset="0"/>
              </a:rPr>
              <a:t>o</a:t>
            </a:r>
            <a:r>
              <a:rPr lang="en-US" sz="2000" dirty="0">
                <a:latin typeface="Arial" panose="020B0604020202020204" pitchFamily="34" charset="0"/>
                <a:cs typeface="Arial" panose="020B0604020202020204" pitchFamily="34" charset="0"/>
              </a:rPr>
              <a:t>f debounce4 </a:t>
            </a:r>
            <a:r>
              <a:rPr lang="en-US" sz="2000" b="1" dirty="0">
                <a:latin typeface="Arial" panose="020B0604020202020204" pitchFamily="34" charset="0"/>
                <a:cs typeface="Arial" panose="020B0604020202020204" pitchFamily="34" charset="0"/>
              </a:rPr>
              <a:t>is</a:t>
            </a:r>
          </a:p>
          <a:p>
            <a:r>
              <a:rPr lang="en-US" sz="2000" b="1" dirty="0">
                <a:latin typeface="Arial" panose="020B0604020202020204" pitchFamily="34" charset="0"/>
                <a:cs typeface="Arial" panose="020B0604020202020204" pitchFamily="34" charset="0"/>
              </a:rPr>
              <a:t>signal</a:t>
            </a:r>
            <a:r>
              <a:rPr lang="en-US" sz="2000" dirty="0">
                <a:latin typeface="Arial" panose="020B0604020202020204" pitchFamily="34" charset="0"/>
                <a:cs typeface="Arial" panose="020B0604020202020204" pitchFamily="34" charset="0"/>
              </a:rPr>
              <a:t> delay1, delay2, delay3: STD_LOGIC_VECTOR(3 </a:t>
            </a:r>
            <a:r>
              <a:rPr lang="en-US" sz="2000" b="1" dirty="0" err="1">
                <a:latin typeface="Arial" panose="020B0604020202020204" pitchFamily="34" charset="0"/>
                <a:cs typeface="Arial" panose="020B0604020202020204" pitchFamily="34" charset="0"/>
              </a:rPr>
              <a:t>downto</a:t>
            </a:r>
            <a:r>
              <a:rPr lang="en-US" sz="2000" dirty="0">
                <a:latin typeface="Arial" panose="020B0604020202020204" pitchFamily="34" charset="0"/>
                <a:cs typeface="Arial" panose="020B0604020202020204" pitchFamily="34" charset="0"/>
              </a:rPr>
              <a:t> 0);</a:t>
            </a:r>
          </a:p>
          <a:p>
            <a:r>
              <a:rPr lang="en-US" sz="2000" b="1" dirty="0">
                <a:latin typeface="Arial" panose="020B0604020202020204" pitchFamily="34" charset="0"/>
                <a:cs typeface="Arial" panose="020B0604020202020204" pitchFamily="34" charset="0"/>
              </a:rPr>
              <a:t>begin</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process</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begin</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 = '1' </a:t>
            </a:r>
            <a:r>
              <a:rPr lang="en-US" sz="2000" b="1" dirty="0">
                <a:latin typeface="Arial" panose="020B0604020202020204" pitchFamily="34" charset="0"/>
                <a:cs typeface="Arial" panose="020B0604020202020204" pitchFamily="34" charset="0"/>
              </a:rPr>
              <a:t>then</a:t>
            </a:r>
          </a:p>
          <a:p>
            <a:r>
              <a:rPr lang="en-US" sz="2000" dirty="0">
                <a:latin typeface="Arial" panose="020B0604020202020204" pitchFamily="34" charset="0"/>
                <a:cs typeface="Arial" panose="020B0604020202020204" pitchFamily="34" charset="0"/>
              </a:rPr>
              <a:t>			delay1 &lt;= "0000";</a:t>
            </a:r>
          </a:p>
          <a:p>
            <a:r>
              <a:rPr lang="en-US" sz="2000" dirty="0">
                <a:latin typeface="Arial" panose="020B0604020202020204" pitchFamily="34" charset="0"/>
                <a:cs typeface="Arial" panose="020B0604020202020204" pitchFamily="34" charset="0"/>
              </a:rPr>
              <a:t>			delay2 &lt;= "0000";</a:t>
            </a:r>
          </a:p>
          <a:p>
            <a:r>
              <a:rPr lang="en-US" sz="2000" dirty="0">
                <a:latin typeface="Arial" panose="020B0604020202020204" pitchFamily="34" charset="0"/>
                <a:cs typeface="Arial" panose="020B0604020202020204" pitchFamily="34" charset="0"/>
              </a:rPr>
              <a:t>			delay3 &lt;= "0000";</a:t>
            </a:r>
          </a:p>
          <a:p>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elsif</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cclk'event</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 '1' </a:t>
            </a:r>
            <a:r>
              <a:rPr lang="en-US" sz="2000" b="1" dirty="0">
                <a:latin typeface="Arial" panose="020B0604020202020204" pitchFamily="34" charset="0"/>
                <a:cs typeface="Arial" panose="020B0604020202020204" pitchFamily="34" charset="0"/>
              </a:rPr>
              <a:t>then</a:t>
            </a:r>
          </a:p>
          <a:p>
            <a:r>
              <a:rPr lang="en-US" sz="2000" dirty="0">
                <a:latin typeface="Arial" panose="020B0604020202020204" pitchFamily="34" charset="0"/>
                <a:cs typeface="Arial" panose="020B0604020202020204" pitchFamily="34" charset="0"/>
              </a:rPr>
              <a:t>			delay1 &lt;= </a:t>
            </a:r>
            <a:r>
              <a:rPr lang="en-US" sz="2000" dirty="0" err="1">
                <a:latin typeface="Arial" panose="020B0604020202020204" pitchFamily="34" charset="0"/>
                <a:cs typeface="Arial" panose="020B0604020202020204" pitchFamily="34" charset="0"/>
              </a:rPr>
              <a:t>inp</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delay2 &lt;= delay1;</a:t>
            </a:r>
          </a:p>
          <a:p>
            <a:r>
              <a:rPr lang="en-US" sz="2000" dirty="0">
                <a:latin typeface="Arial" panose="020B0604020202020204" pitchFamily="34" charset="0"/>
                <a:cs typeface="Arial" panose="020B0604020202020204" pitchFamily="34" charset="0"/>
              </a:rPr>
              <a:t>			delay3 &lt;= delay2;</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end if;</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end process</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outp</a:t>
            </a:r>
            <a:r>
              <a:rPr lang="en-US" sz="2000" dirty="0">
                <a:latin typeface="Arial" panose="020B0604020202020204" pitchFamily="34" charset="0"/>
                <a:cs typeface="Arial" panose="020B0604020202020204" pitchFamily="34" charset="0"/>
              </a:rPr>
              <a:t> &lt;= delay1 </a:t>
            </a:r>
            <a:r>
              <a:rPr lang="en-US" sz="2000" b="1"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delay2 </a:t>
            </a:r>
            <a:r>
              <a:rPr lang="en-US" sz="2000" b="1"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delay3;</a:t>
            </a:r>
          </a:p>
          <a:p>
            <a:r>
              <a:rPr lang="en-US" sz="2000" b="1" dirty="0">
                <a:latin typeface="Arial" panose="020B0604020202020204" pitchFamily="34" charset="0"/>
                <a:cs typeface="Arial" panose="020B0604020202020204" pitchFamily="34" charset="0"/>
              </a:rPr>
              <a:t>end </a:t>
            </a:r>
            <a:r>
              <a:rPr lang="en-US" sz="2000" dirty="0">
                <a:latin typeface="Arial" panose="020B0604020202020204" pitchFamily="34" charset="0"/>
                <a:cs typeface="Arial" panose="020B0604020202020204" pitchFamily="34" charset="0"/>
              </a:rPr>
              <a:t>debounce4;</a:t>
            </a:r>
          </a:p>
        </p:txBody>
      </p:sp>
      <p:sp>
        <p:nvSpPr>
          <p:cNvPr id="5" name="Down Arrow 5">
            <a:extLst>
              <a:ext uri="{FF2B5EF4-FFF2-40B4-BE49-F238E27FC236}">
                <a16:creationId xmlns:a16="http://schemas.microsoft.com/office/drawing/2014/main" id="{349EF84D-4E20-4187-AE65-233B566D095E}"/>
              </a:ext>
            </a:extLst>
          </p:cNvPr>
          <p:cNvSpPr/>
          <p:nvPr/>
        </p:nvSpPr>
        <p:spPr>
          <a:xfrm>
            <a:off x="3048000" y="685800"/>
            <a:ext cx="685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8777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435F43-27E3-4004-B898-179F6CAA8F4C}"/>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3" name="Picture 2">
            <a:extLst>
              <a:ext uri="{FF2B5EF4-FFF2-40B4-BE49-F238E27FC236}">
                <a16:creationId xmlns:a16="http://schemas.microsoft.com/office/drawing/2014/main" id="{FA6A0BE3-D0D3-43DC-B3BA-B9EC9CB4C348}"/>
              </a:ext>
            </a:extLst>
          </p:cNvPr>
          <p:cNvPicPr>
            <a:picLocks noChangeAspect="1"/>
          </p:cNvPicPr>
          <p:nvPr/>
        </p:nvPicPr>
        <p:blipFill>
          <a:blip r:embed="rId2"/>
          <a:stretch>
            <a:fillRect/>
          </a:stretch>
        </p:blipFill>
        <p:spPr>
          <a:xfrm>
            <a:off x="947737" y="990600"/>
            <a:ext cx="7721931" cy="4738688"/>
          </a:xfrm>
          <a:prstGeom prst="rect">
            <a:avLst/>
          </a:prstGeom>
        </p:spPr>
      </p:pic>
      <p:grpSp>
        <p:nvGrpSpPr>
          <p:cNvPr id="14" name="Group 13">
            <a:extLst>
              <a:ext uri="{FF2B5EF4-FFF2-40B4-BE49-F238E27FC236}">
                <a16:creationId xmlns:a16="http://schemas.microsoft.com/office/drawing/2014/main" id="{43650511-9AB8-45FD-B946-0C3488933DB6}"/>
              </a:ext>
            </a:extLst>
          </p:cNvPr>
          <p:cNvGrpSpPr/>
          <p:nvPr/>
        </p:nvGrpSpPr>
        <p:grpSpPr>
          <a:xfrm>
            <a:off x="4572000" y="2605088"/>
            <a:ext cx="2133600" cy="685799"/>
            <a:chOff x="4572000" y="2819401"/>
            <a:chExt cx="2133600" cy="685799"/>
          </a:xfrm>
        </p:grpSpPr>
        <p:sp>
          <p:nvSpPr>
            <p:cNvPr id="4" name="TextBox 3">
              <a:extLst>
                <a:ext uri="{FF2B5EF4-FFF2-40B4-BE49-F238E27FC236}">
                  <a16:creationId xmlns:a16="http://schemas.microsoft.com/office/drawing/2014/main" id="{CE46291B-A419-4E48-9912-99CC9EA41F0B}"/>
                </a:ext>
              </a:extLst>
            </p:cNvPr>
            <p:cNvSpPr txBox="1"/>
            <p:nvPr/>
          </p:nvSpPr>
          <p:spPr>
            <a:xfrm>
              <a:off x="4800600" y="2819401"/>
              <a:ext cx="1600200" cy="461665"/>
            </a:xfrm>
            <a:prstGeom prst="rect">
              <a:avLst/>
            </a:prstGeom>
            <a:noFill/>
            <a:ln w="28575">
              <a:solidFill>
                <a:srgbClr val="A20000"/>
              </a:solidFill>
            </a:ln>
          </p:spPr>
          <p:txBody>
            <a:bodyPr wrap="square" rtlCol="0">
              <a:spAutoFit/>
            </a:bodyPr>
            <a:lstStyle/>
            <a:p>
              <a:pPr algn="ctr"/>
              <a:r>
                <a:rPr lang="en-US" sz="2400" dirty="0">
                  <a:solidFill>
                    <a:srgbClr val="A20000"/>
                  </a:solidFill>
                </a:rPr>
                <a:t>Bouncing</a:t>
              </a:r>
            </a:p>
          </p:txBody>
        </p:sp>
        <p:cxnSp>
          <p:nvCxnSpPr>
            <p:cNvPr id="6" name="Straight Arrow Connector 5">
              <a:extLst>
                <a:ext uri="{FF2B5EF4-FFF2-40B4-BE49-F238E27FC236}">
                  <a16:creationId xmlns:a16="http://schemas.microsoft.com/office/drawing/2014/main" id="{5603AB96-F38C-4C8F-A466-F431024620E6}"/>
                </a:ext>
              </a:extLst>
            </p:cNvPr>
            <p:cNvCxnSpPr/>
            <p:nvPr/>
          </p:nvCxnSpPr>
          <p:spPr>
            <a:xfrm flipH="1">
              <a:off x="4572000" y="3276600"/>
              <a:ext cx="228600" cy="228600"/>
            </a:xfrm>
            <a:prstGeom prst="straightConnector1">
              <a:avLst/>
            </a:prstGeom>
            <a:ln w="19050">
              <a:solidFill>
                <a:srgbClr val="A2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8D20EF5-6DCF-4831-9872-79BE56A22CC2}"/>
                </a:ext>
              </a:extLst>
            </p:cNvPr>
            <p:cNvCxnSpPr>
              <a:cxnSpLocks/>
            </p:cNvCxnSpPr>
            <p:nvPr/>
          </p:nvCxnSpPr>
          <p:spPr>
            <a:xfrm>
              <a:off x="6400800" y="3276600"/>
              <a:ext cx="304800" cy="228600"/>
            </a:xfrm>
            <a:prstGeom prst="straightConnector1">
              <a:avLst/>
            </a:prstGeom>
            <a:ln w="19050">
              <a:solidFill>
                <a:srgbClr val="A2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954EBEB-67E4-4452-B4CF-93B0B7D720CE}"/>
              </a:ext>
            </a:extLst>
          </p:cNvPr>
          <p:cNvGrpSpPr/>
          <p:nvPr/>
        </p:nvGrpSpPr>
        <p:grpSpPr>
          <a:xfrm>
            <a:off x="5181600" y="3900488"/>
            <a:ext cx="1676400" cy="685800"/>
            <a:chOff x="5181600" y="4114800"/>
            <a:chExt cx="1676400" cy="685800"/>
          </a:xfrm>
        </p:grpSpPr>
        <p:sp>
          <p:nvSpPr>
            <p:cNvPr id="11" name="TextBox 10">
              <a:extLst>
                <a:ext uri="{FF2B5EF4-FFF2-40B4-BE49-F238E27FC236}">
                  <a16:creationId xmlns:a16="http://schemas.microsoft.com/office/drawing/2014/main" id="{5BD19796-E14C-4244-B93F-28EF139A8C3D}"/>
                </a:ext>
              </a:extLst>
            </p:cNvPr>
            <p:cNvSpPr txBox="1"/>
            <p:nvPr/>
          </p:nvSpPr>
          <p:spPr>
            <a:xfrm>
              <a:off x="5181600" y="4114800"/>
              <a:ext cx="1676400" cy="461665"/>
            </a:xfrm>
            <a:prstGeom prst="rect">
              <a:avLst/>
            </a:prstGeom>
            <a:noFill/>
            <a:ln w="28575">
              <a:solidFill>
                <a:srgbClr val="A20000"/>
              </a:solidFill>
            </a:ln>
          </p:spPr>
          <p:txBody>
            <a:bodyPr wrap="square" rtlCol="0">
              <a:spAutoFit/>
            </a:bodyPr>
            <a:lstStyle/>
            <a:p>
              <a:pPr algn="ctr"/>
              <a:r>
                <a:rPr lang="en-US" sz="2400" dirty="0">
                  <a:solidFill>
                    <a:srgbClr val="A20000"/>
                  </a:solidFill>
                </a:rPr>
                <a:t>Clean signal</a:t>
              </a:r>
            </a:p>
          </p:txBody>
        </p:sp>
        <p:cxnSp>
          <p:nvCxnSpPr>
            <p:cNvPr id="12" name="Straight Arrow Connector 11">
              <a:extLst>
                <a:ext uri="{FF2B5EF4-FFF2-40B4-BE49-F238E27FC236}">
                  <a16:creationId xmlns:a16="http://schemas.microsoft.com/office/drawing/2014/main" id="{F2E2B161-7EE0-4B3B-AA94-19AD9F6C45F0}"/>
                </a:ext>
              </a:extLst>
            </p:cNvPr>
            <p:cNvCxnSpPr>
              <a:cxnSpLocks/>
            </p:cNvCxnSpPr>
            <p:nvPr/>
          </p:nvCxnSpPr>
          <p:spPr>
            <a:xfrm>
              <a:off x="5181600" y="4572000"/>
              <a:ext cx="304800" cy="228600"/>
            </a:xfrm>
            <a:prstGeom prst="straightConnector1">
              <a:avLst/>
            </a:prstGeom>
            <a:ln w="19050">
              <a:solidFill>
                <a:srgbClr val="A2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203703-DC02-484B-9E7D-A44C92FEE125}"/>
                </a:ext>
              </a:extLst>
            </p:cNvPr>
            <p:cNvCxnSpPr/>
            <p:nvPr/>
          </p:nvCxnSpPr>
          <p:spPr>
            <a:xfrm flipH="1">
              <a:off x="6629400" y="4572000"/>
              <a:ext cx="228600" cy="228600"/>
            </a:xfrm>
            <a:prstGeom prst="straightConnector1">
              <a:avLst/>
            </a:prstGeom>
            <a:ln w="19050">
              <a:solidFill>
                <a:srgbClr val="A2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Rectangle 2">
            <a:extLst>
              <a:ext uri="{FF2B5EF4-FFF2-40B4-BE49-F238E27FC236}">
                <a16:creationId xmlns:a16="http://schemas.microsoft.com/office/drawing/2014/main" id="{D468E1F6-E985-48B5-BD52-92D46AC4DCDB}"/>
              </a:ext>
            </a:extLst>
          </p:cNvPr>
          <p:cNvSpPr txBox="1">
            <a:spLocks noChangeArrowheads="1"/>
          </p:cNvSpPr>
          <p:nvPr/>
        </p:nvSpPr>
        <p:spPr>
          <a:xfrm>
            <a:off x="328613" y="119063"/>
            <a:ext cx="8505825" cy="641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et-EE" sz="3200" u="sng" dirty="0">
                <a:solidFill>
                  <a:srgbClr val="A20000"/>
                </a:solidFill>
                <a:latin typeface="Comic Sans MS" panose="030F0702030302020204" pitchFamily="66" charset="0"/>
              </a:rPr>
              <a:t>Simulation of VHDL program  </a:t>
            </a:r>
          </a:p>
        </p:txBody>
      </p:sp>
      <p:sp>
        <p:nvSpPr>
          <p:cNvPr id="17" name="TextBox 16">
            <a:extLst>
              <a:ext uri="{FF2B5EF4-FFF2-40B4-BE49-F238E27FC236}">
                <a16:creationId xmlns:a16="http://schemas.microsoft.com/office/drawing/2014/main" id="{873B298C-F409-4166-858B-C5964FA7197F}"/>
              </a:ext>
            </a:extLst>
          </p:cNvPr>
          <p:cNvSpPr txBox="1"/>
          <p:nvPr/>
        </p:nvSpPr>
        <p:spPr>
          <a:xfrm>
            <a:off x="685800" y="5867400"/>
            <a:ext cx="7848600" cy="830997"/>
          </a:xfrm>
          <a:prstGeom prst="rect">
            <a:avLst/>
          </a:prstGeom>
          <a:noFill/>
        </p:spPr>
        <p:txBody>
          <a:bodyPr wrap="square" rtlCol="0">
            <a:spAutoFit/>
          </a:bodyPr>
          <a:lstStyle/>
          <a:p>
            <a:r>
              <a:rPr lang="en-US" sz="2400" dirty="0"/>
              <a:t>It is important to use a low frequency for </a:t>
            </a:r>
            <a:r>
              <a:rPr lang="en-US" sz="2400" i="1" dirty="0" err="1"/>
              <a:t>cclk</a:t>
            </a:r>
            <a:r>
              <a:rPr lang="en-US" sz="2400" dirty="0"/>
              <a:t> to make sure all debounces are eliminated.</a:t>
            </a:r>
          </a:p>
        </p:txBody>
      </p:sp>
    </p:spTree>
    <p:extLst>
      <p:ext uri="{BB962C8B-B14F-4D97-AF65-F5344CB8AC3E}">
        <p14:creationId xmlns:p14="http://schemas.microsoft.com/office/powerpoint/2010/main" val="129988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E0CCCD-ABB0-4382-8F36-111CA5BB1ED4}"/>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63" name="Rectangle 2">
            <a:extLst>
              <a:ext uri="{FF2B5EF4-FFF2-40B4-BE49-F238E27FC236}">
                <a16:creationId xmlns:a16="http://schemas.microsoft.com/office/drawing/2014/main" id="{AB7FD1EB-CA9B-49D3-840E-D9FEFD43B2A8}"/>
              </a:ext>
            </a:extLst>
          </p:cNvPr>
          <p:cNvSpPr txBox="1">
            <a:spLocks noChangeArrowheads="1"/>
          </p:cNvSpPr>
          <p:nvPr/>
        </p:nvSpPr>
        <p:spPr>
          <a:xfrm>
            <a:off x="328613" y="119063"/>
            <a:ext cx="8505825" cy="641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et-EE" sz="3200" u="sng" dirty="0">
                <a:solidFill>
                  <a:srgbClr val="A20000"/>
                </a:solidFill>
                <a:latin typeface="Comic Sans MS" panose="030F0702030302020204" pitchFamily="66" charset="0"/>
              </a:rPr>
              <a:t>Clock pulse  </a:t>
            </a:r>
          </a:p>
        </p:txBody>
      </p:sp>
      <p:grpSp>
        <p:nvGrpSpPr>
          <p:cNvPr id="33" name="Group 32">
            <a:extLst>
              <a:ext uri="{FF2B5EF4-FFF2-40B4-BE49-F238E27FC236}">
                <a16:creationId xmlns:a16="http://schemas.microsoft.com/office/drawing/2014/main" id="{2910F0B4-DD53-4B03-BA9D-484CCAE5D87F}"/>
              </a:ext>
            </a:extLst>
          </p:cNvPr>
          <p:cNvGrpSpPr/>
          <p:nvPr/>
        </p:nvGrpSpPr>
        <p:grpSpPr>
          <a:xfrm>
            <a:off x="685800" y="2803267"/>
            <a:ext cx="8305800" cy="2911733"/>
            <a:chOff x="609600" y="1143000"/>
            <a:chExt cx="8305800" cy="2911733"/>
          </a:xfrm>
        </p:grpSpPr>
        <p:grpSp>
          <p:nvGrpSpPr>
            <p:cNvPr id="6" name="Group 5">
              <a:extLst>
                <a:ext uri="{FF2B5EF4-FFF2-40B4-BE49-F238E27FC236}">
                  <a16:creationId xmlns:a16="http://schemas.microsoft.com/office/drawing/2014/main" id="{ABBE058F-6AA9-43A2-AEB0-96D41E6C7184}"/>
                </a:ext>
              </a:extLst>
            </p:cNvPr>
            <p:cNvGrpSpPr/>
            <p:nvPr/>
          </p:nvGrpSpPr>
          <p:grpSpPr>
            <a:xfrm>
              <a:off x="1828800" y="2286000"/>
              <a:ext cx="685800" cy="1295400"/>
              <a:chOff x="1828800" y="2286000"/>
              <a:chExt cx="685800" cy="1295400"/>
            </a:xfrm>
          </p:grpSpPr>
          <p:sp>
            <p:nvSpPr>
              <p:cNvPr id="4" name="Rectangle 3">
                <a:extLst>
                  <a:ext uri="{FF2B5EF4-FFF2-40B4-BE49-F238E27FC236}">
                    <a16:creationId xmlns:a16="http://schemas.microsoft.com/office/drawing/2014/main" id="{0880A85F-BBA1-4B77-9BFC-51B36201017E}"/>
                  </a:ext>
                </a:extLst>
              </p:cNvPr>
              <p:cNvSpPr/>
              <p:nvPr/>
            </p:nvSpPr>
            <p:spPr>
              <a:xfrm>
                <a:off x="1828800" y="2286000"/>
                <a:ext cx="685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38C959FD-68F0-4921-ADD1-93290CEFEB79}"/>
                  </a:ext>
                </a:extLst>
              </p:cNvPr>
              <p:cNvSpPr/>
              <p:nvPr/>
            </p:nvSpPr>
            <p:spPr>
              <a:xfrm rot="5609762">
                <a:off x="1828800" y="3124200"/>
                <a:ext cx="1524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871A1269-D1EA-408E-A26E-95F643EF33BD}"/>
                </a:ext>
              </a:extLst>
            </p:cNvPr>
            <p:cNvGrpSpPr/>
            <p:nvPr/>
          </p:nvGrpSpPr>
          <p:grpSpPr>
            <a:xfrm>
              <a:off x="3505200" y="2286000"/>
              <a:ext cx="685800" cy="1295400"/>
              <a:chOff x="1828800" y="2286000"/>
              <a:chExt cx="685800" cy="1295400"/>
            </a:xfrm>
          </p:grpSpPr>
          <p:sp>
            <p:nvSpPr>
              <p:cNvPr id="8" name="Rectangle 7">
                <a:extLst>
                  <a:ext uri="{FF2B5EF4-FFF2-40B4-BE49-F238E27FC236}">
                    <a16:creationId xmlns:a16="http://schemas.microsoft.com/office/drawing/2014/main" id="{BF4CB178-04E1-41BA-B074-0CC5937C6A51}"/>
                  </a:ext>
                </a:extLst>
              </p:cNvPr>
              <p:cNvSpPr/>
              <p:nvPr/>
            </p:nvSpPr>
            <p:spPr>
              <a:xfrm>
                <a:off x="1828800" y="2286000"/>
                <a:ext cx="685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E81A41B-DE6F-4906-A0C1-F12DFD847094}"/>
                  </a:ext>
                </a:extLst>
              </p:cNvPr>
              <p:cNvSpPr/>
              <p:nvPr/>
            </p:nvSpPr>
            <p:spPr>
              <a:xfrm rot="5609762">
                <a:off x="1828800" y="3124200"/>
                <a:ext cx="1524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83A412AE-9E1A-464E-93BB-26ED1E29367A}"/>
                </a:ext>
              </a:extLst>
            </p:cNvPr>
            <p:cNvGrpSpPr/>
            <p:nvPr/>
          </p:nvGrpSpPr>
          <p:grpSpPr>
            <a:xfrm>
              <a:off x="5181600" y="2286000"/>
              <a:ext cx="685800" cy="1295400"/>
              <a:chOff x="1828800" y="2286000"/>
              <a:chExt cx="685800" cy="1295400"/>
            </a:xfrm>
          </p:grpSpPr>
          <p:sp>
            <p:nvSpPr>
              <p:cNvPr id="11" name="Rectangle 10">
                <a:extLst>
                  <a:ext uri="{FF2B5EF4-FFF2-40B4-BE49-F238E27FC236}">
                    <a16:creationId xmlns:a16="http://schemas.microsoft.com/office/drawing/2014/main" id="{9405D479-046E-4AC3-8F4E-69DB90655F99}"/>
                  </a:ext>
                </a:extLst>
              </p:cNvPr>
              <p:cNvSpPr/>
              <p:nvPr/>
            </p:nvSpPr>
            <p:spPr>
              <a:xfrm>
                <a:off x="1828800" y="2286000"/>
                <a:ext cx="685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14CAF57D-6F96-4C89-B637-85A8C6F922DF}"/>
                  </a:ext>
                </a:extLst>
              </p:cNvPr>
              <p:cNvSpPr/>
              <p:nvPr/>
            </p:nvSpPr>
            <p:spPr>
              <a:xfrm rot="5609762">
                <a:off x="1828800" y="3124200"/>
                <a:ext cx="152400" cy="152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5F1B63B1-EF44-49D8-9FC7-0757C5F49A4D}"/>
                </a:ext>
              </a:extLst>
            </p:cNvPr>
            <p:cNvCxnSpPr/>
            <p:nvPr/>
          </p:nvCxnSpPr>
          <p:spPr>
            <a:xfrm>
              <a:off x="990600" y="3962400"/>
              <a:ext cx="381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9A6C6B3C-9971-47AF-882C-4AE58A454C33}"/>
                </a:ext>
              </a:extLst>
            </p:cNvPr>
            <p:cNvCxnSpPr>
              <a:endCxn id="12" idx="3"/>
            </p:cNvCxnSpPr>
            <p:nvPr/>
          </p:nvCxnSpPr>
          <p:spPr>
            <a:xfrm rot="5400000" flipH="1" flipV="1">
              <a:off x="4607848" y="3388506"/>
              <a:ext cx="766647" cy="38114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AB0851E-45A8-400C-8439-DAEA3DC99E5E}"/>
                </a:ext>
              </a:extLst>
            </p:cNvPr>
            <p:cNvCxnSpPr/>
            <p:nvPr/>
          </p:nvCxnSpPr>
          <p:spPr>
            <a:xfrm rot="5400000" flipH="1" flipV="1">
              <a:off x="2931448" y="3393153"/>
              <a:ext cx="766647" cy="38114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2B469D0-18CF-4889-B25B-1C9FE3A7F35D}"/>
                </a:ext>
              </a:extLst>
            </p:cNvPr>
            <p:cNvCxnSpPr/>
            <p:nvPr/>
          </p:nvCxnSpPr>
          <p:spPr>
            <a:xfrm rot="5400000" flipH="1" flipV="1">
              <a:off x="1255048" y="3393153"/>
              <a:ext cx="766647" cy="38114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9C9B3C-5273-4134-A7B2-0A294903BB12}"/>
                </a:ext>
              </a:extLst>
            </p:cNvPr>
            <p:cNvCxnSpPr/>
            <p:nvPr/>
          </p:nvCxnSpPr>
          <p:spPr>
            <a:xfrm>
              <a:off x="918905" y="2590800"/>
              <a:ext cx="9053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04DBD1-C42C-43C7-8EFA-5EEF7C4F1996}"/>
                </a:ext>
              </a:extLst>
            </p:cNvPr>
            <p:cNvCxnSpPr>
              <a:cxnSpLocks/>
            </p:cNvCxnSpPr>
            <p:nvPr/>
          </p:nvCxnSpPr>
          <p:spPr>
            <a:xfrm>
              <a:off x="2523610" y="2590800"/>
              <a:ext cx="97708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336B83C-D985-4601-8F6F-177A302461D3}"/>
                </a:ext>
              </a:extLst>
            </p:cNvPr>
            <p:cNvCxnSpPr>
              <a:cxnSpLocks/>
            </p:cNvCxnSpPr>
            <p:nvPr/>
          </p:nvCxnSpPr>
          <p:spPr>
            <a:xfrm>
              <a:off x="4191000" y="2590800"/>
              <a:ext cx="97708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Flowchart: Delay 23">
              <a:extLst>
                <a:ext uri="{FF2B5EF4-FFF2-40B4-BE49-F238E27FC236}">
                  <a16:creationId xmlns:a16="http://schemas.microsoft.com/office/drawing/2014/main" id="{9DD495E1-9237-4AD3-A710-2B8B7C25E6FB}"/>
                </a:ext>
              </a:extLst>
            </p:cNvPr>
            <p:cNvSpPr/>
            <p:nvPr/>
          </p:nvSpPr>
          <p:spPr>
            <a:xfrm>
              <a:off x="7238995" y="1143000"/>
              <a:ext cx="685800" cy="838200"/>
            </a:xfrm>
            <a:prstGeom prst="flowChartDe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2EE052B0-08B5-40F4-A6EC-15120E2504C5}"/>
                </a:ext>
              </a:extLst>
            </p:cNvPr>
            <p:cNvCxnSpPr>
              <a:cxnSpLocks/>
            </p:cNvCxnSpPr>
            <p:nvPr/>
          </p:nvCxnSpPr>
          <p:spPr>
            <a:xfrm flipV="1">
              <a:off x="4876800" y="1600200"/>
              <a:ext cx="0" cy="990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6BE3484-C076-42AD-B273-43E66DB18623}"/>
                </a:ext>
              </a:extLst>
            </p:cNvPr>
            <p:cNvCxnSpPr>
              <a:cxnSpLocks/>
              <a:endCxn id="62" idx="1"/>
            </p:cNvCxnSpPr>
            <p:nvPr/>
          </p:nvCxnSpPr>
          <p:spPr>
            <a:xfrm>
              <a:off x="4876799" y="1600200"/>
              <a:ext cx="2375711" cy="439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C2B79AA-E3D6-4773-8E66-F3E479EACBE7}"/>
                </a:ext>
              </a:extLst>
            </p:cNvPr>
            <p:cNvCxnSpPr>
              <a:cxnSpLocks/>
            </p:cNvCxnSpPr>
            <p:nvPr/>
          </p:nvCxnSpPr>
          <p:spPr>
            <a:xfrm flipV="1">
              <a:off x="3276600" y="1290754"/>
              <a:ext cx="0" cy="13000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BE953E-75E1-4F80-BE1F-E7258502D570}"/>
                </a:ext>
              </a:extLst>
            </p:cNvPr>
            <p:cNvCxnSpPr>
              <a:cxnSpLocks/>
            </p:cNvCxnSpPr>
            <p:nvPr/>
          </p:nvCxnSpPr>
          <p:spPr>
            <a:xfrm>
              <a:off x="3276600" y="1295398"/>
              <a:ext cx="3962395" cy="337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40775B-D1C2-4060-9DED-60BA23540BB7}"/>
                </a:ext>
              </a:extLst>
            </p:cNvPr>
            <p:cNvCxnSpPr>
              <a:cxnSpLocks/>
              <a:stCxn id="24" idx="3"/>
            </p:cNvCxnSpPr>
            <p:nvPr/>
          </p:nvCxnSpPr>
          <p:spPr>
            <a:xfrm>
              <a:off x="7924795" y="1562100"/>
              <a:ext cx="838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2FC7DD5-5A75-46EE-9835-629AC14D9EAF}"/>
                </a:ext>
              </a:extLst>
            </p:cNvPr>
            <p:cNvSpPr txBox="1"/>
            <p:nvPr/>
          </p:nvSpPr>
          <p:spPr>
            <a:xfrm>
              <a:off x="609600" y="2209800"/>
              <a:ext cx="761995" cy="369332"/>
            </a:xfrm>
            <a:prstGeom prst="rect">
              <a:avLst/>
            </a:prstGeom>
            <a:noFill/>
          </p:spPr>
          <p:txBody>
            <a:bodyPr wrap="square" rtlCol="0">
              <a:spAutoFit/>
            </a:bodyPr>
            <a:lstStyle/>
            <a:p>
              <a:r>
                <a:rPr lang="en-US" dirty="0" err="1"/>
                <a:t>inp</a:t>
              </a:r>
              <a:endParaRPr lang="en-US" dirty="0"/>
            </a:p>
          </p:txBody>
        </p:sp>
        <p:sp>
          <p:nvSpPr>
            <p:cNvPr id="57" name="TextBox 56">
              <a:extLst>
                <a:ext uri="{FF2B5EF4-FFF2-40B4-BE49-F238E27FC236}">
                  <a16:creationId xmlns:a16="http://schemas.microsoft.com/office/drawing/2014/main" id="{20AC18E1-6C86-406C-B1A2-5D95A6B6F8E1}"/>
                </a:ext>
              </a:extLst>
            </p:cNvPr>
            <p:cNvSpPr txBox="1"/>
            <p:nvPr/>
          </p:nvSpPr>
          <p:spPr>
            <a:xfrm>
              <a:off x="8077200" y="1154668"/>
              <a:ext cx="838200" cy="369332"/>
            </a:xfrm>
            <a:prstGeom prst="rect">
              <a:avLst/>
            </a:prstGeom>
            <a:noFill/>
          </p:spPr>
          <p:txBody>
            <a:bodyPr wrap="square" rtlCol="0">
              <a:spAutoFit/>
            </a:bodyPr>
            <a:lstStyle/>
            <a:p>
              <a:r>
                <a:rPr lang="en-US" dirty="0" err="1"/>
                <a:t>outp</a:t>
              </a:r>
              <a:endParaRPr lang="en-US" dirty="0"/>
            </a:p>
          </p:txBody>
        </p:sp>
        <p:sp>
          <p:nvSpPr>
            <p:cNvPr id="58" name="TextBox 57">
              <a:extLst>
                <a:ext uri="{FF2B5EF4-FFF2-40B4-BE49-F238E27FC236}">
                  <a16:creationId xmlns:a16="http://schemas.microsoft.com/office/drawing/2014/main" id="{ED7008C1-164F-4B29-89B9-CA0FD4E26241}"/>
                </a:ext>
              </a:extLst>
            </p:cNvPr>
            <p:cNvSpPr txBox="1"/>
            <p:nvPr/>
          </p:nvSpPr>
          <p:spPr>
            <a:xfrm>
              <a:off x="609600" y="3593068"/>
              <a:ext cx="761995" cy="461665"/>
            </a:xfrm>
            <a:prstGeom prst="rect">
              <a:avLst/>
            </a:prstGeom>
            <a:noFill/>
          </p:spPr>
          <p:txBody>
            <a:bodyPr wrap="square" rtlCol="0">
              <a:spAutoFit/>
            </a:bodyPr>
            <a:lstStyle/>
            <a:p>
              <a:r>
                <a:rPr lang="en-US" sz="2400" dirty="0" err="1"/>
                <a:t>cclk</a:t>
              </a:r>
              <a:endParaRPr lang="en-US" sz="2400" dirty="0"/>
            </a:p>
          </p:txBody>
        </p:sp>
        <p:sp>
          <p:nvSpPr>
            <p:cNvPr id="59" name="TextBox 58">
              <a:extLst>
                <a:ext uri="{FF2B5EF4-FFF2-40B4-BE49-F238E27FC236}">
                  <a16:creationId xmlns:a16="http://schemas.microsoft.com/office/drawing/2014/main" id="{5E53042C-9FB6-4CA6-AA13-D88EAAC404DD}"/>
                </a:ext>
              </a:extLst>
            </p:cNvPr>
            <p:cNvSpPr txBox="1"/>
            <p:nvPr/>
          </p:nvSpPr>
          <p:spPr>
            <a:xfrm>
              <a:off x="2514605" y="2602468"/>
              <a:ext cx="909887" cy="369332"/>
            </a:xfrm>
            <a:prstGeom prst="rect">
              <a:avLst/>
            </a:prstGeom>
            <a:noFill/>
          </p:spPr>
          <p:txBody>
            <a:bodyPr wrap="square" rtlCol="0">
              <a:spAutoFit/>
            </a:bodyPr>
            <a:lstStyle/>
            <a:p>
              <a:r>
                <a:rPr lang="en-US" dirty="0"/>
                <a:t>delay1</a:t>
              </a:r>
            </a:p>
          </p:txBody>
        </p:sp>
        <p:sp>
          <p:nvSpPr>
            <p:cNvPr id="60" name="TextBox 59">
              <a:extLst>
                <a:ext uri="{FF2B5EF4-FFF2-40B4-BE49-F238E27FC236}">
                  <a16:creationId xmlns:a16="http://schemas.microsoft.com/office/drawing/2014/main" id="{2FC9E4D2-5E42-4C36-AEBF-3259EDAE01C7}"/>
                </a:ext>
              </a:extLst>
            </p:cNvPr>
            <p:cNvSpPr txBox="1"/>
            <p:nvPr/>
          </p:nvSpPr>
          <p:spPr>
            <a:xfrm>
              <a:off x="4195513" y="2590800"/>
              <a:ext cx="909887" cy="369332"/>
            </a:xfrm>
            <a:prstGeom prst="rect">
              <a:avLst/>
            </a:prstGeom>
            <a:noFill/>
          </p:spPr>
          <p:txBody>
            <a:bodyPr wrap="square" rtlCol="0">
              <a:spAutoFit/>
            </a:bodyPr>
            <a:lstStyle/>
            <a:p>
              <a:r>
                <a:rPr lang="en-US" dirty="0"/>
                <a:t>delay2</a:t>
              </a:r>
            </a:p>
          </p:txBody>
        </p:sp>
        <p:sp>
          <p:nvSpPr>
            <p:cNvPr id="61" name="TextBox 60">
              <a:extLst>
                <a:ext uri="{FF2B5EF4-FFF2-40B4-BE49-F238E27FC236}">
                  <a16:creationId xmlns:a16="http://schemas.microsoft.com/office/drawing/2014/main" id="{3DDA415A-F481-4A47-80A2-227C051821CD}"/>
                </a:ext>
              </a:extLst>
            </p:cNvPr>
            <p:cNvSpPr txBox="1"/>
            <p:nvPr/>
          </p:nvSpPr>
          <p:spPr>
            <a:xfrm>
              <a:off x="5871913" y="2831068"/>
              <a:ext cx="909887" cy="369332"/>
            </a:xfrm>
            <a:prstGeom prst="rect">
              <a:avLst/>
            </a:prstGeom>
            <a:noFill/>
          </p:spPr>
          <p:txBody>
            <a:bodyPr wrap="square" rtlCol="0">
              <a:spAutoFit/>
            </a:bodyPr>
            <a:lstStyle/>
            <a:p>
              <a:r>
                <a:rPr lang="en-US" dirty="0"/>
                <a:t>delay3</a:t>
              </a:r>
            </a:p>
          </p:txBody>
        </p:sp>
        <p:sp>
          <p:nvSpPr>
            <p:cNvPr id="62" name="TextBox 61">
              <a:extLst>
                <a:ext uri="{FF2B5EF4-FFF2-40B4-BE49-F238E27FC236}">
                  <a16:creationId xmlns:a16="http://schemas.microsoft.com/office/drawing/2014/main" id="{886239A5-E8F3-4070-A871-0483E839C0C4}"/>
                </a:ext>
              </a:extLst>
            </p:cNvPr>
            <p:cNvSpPr txBox="1"/>
            <p:nvPr/>
          </p:nvSpPr>
          <p:spPr>
            <a:xfrm>
              <a:off x="7252510" y="1459468"/>
              <a:ext cx="685800" cy="369332"/>
            </a:xfrm>
            <a:prstGeom prst="rect">
              <a:avLst/>
            </a:prstGeom>
            <a:noFill/>
          </p:spPr>
          <p:txBody>
            <a:bodyPr wrap="square" rtlCol="0">
              <a:spAutoFit/>
            </a:bodyPr>
            <a:lstStyle/>
            <a:p>
              <a:r>
                <a:rPr lang="en-US" dirty="0"/>
                <a:t>AND</a:t>
              </a:r>
            </a:p>
          </p:txBody>
        </p:sp>
        <p:cxnSp>
          <p:nvCxnSpPr>
            <p:cNvPr id="15" name="Straight Connector 14">
              <a:extLst>
                <a:ext uri="{FF2B5EF4-FFF2-40B4-BE49-F238E27FC236}">
                  <a16:creationId xmlns:a16="http://schemas.microsoft.com/office/drawing/2014/main" id="{AE52CE48-2AA3-46EF-9134-58F709060F37}"/>
                </a:ext>
              </a:extLst>
            </p:cNvPr>
            <p:cNvCxnSpPr/>
            <p:nvPr/>
          </p:nvCxnSpPr>
          <p:spPr>
            <a:xfrm>
              <a:off x="5867400" y="2579132"/>
              <a:ext cx="304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22FDC0E-BBB1-4D2B-886D-3C18F553EDC6}"/>
                </a:ext>
              </a:extLst>
            </p:cNvPr>
            <p:cNvSpPr txBox="1"/>
            <p:nvPr/>
          </p:nvSpPr>
          <p:spPr>
            <a:xfrm>
              <a:off x="6172200" y="2362200"/>
              <a:ext cx="685800" cy="369332"/>
            </a:xfrm>
            <a:prstGeom prst="rect">
              <a:avLst/>
            </a:prstGeom>
            <a:noFill/>
            <a:ln w="19050">
              <a:solidFill>
                <a:schemeClr val="tx1"/>
              </a:solidFill>
            </a:ln>
          </p:spPr>
          <p:txBody>
            <a:bodyPr wrap="square" rtlCol="0">
              <a:spAutoFit/>
            </a:bodyPr>
            <a:lstStyle/>
            <a:p>
              <a:pPr algn="ctr"/>
              <a:r>
                <a:rPr lang="en-US" dirty="0"/>
                <a:t>NOT</a:t>
              </a:r>
            </a:p>
          </p:txBody>
        </p:sp>
        <p:cxnSp>
          <p:nvCxnSpPr>
            <p:cNvPr id="27" name="Connector: Elbow 26">
              <a:extLst>
                <a:ext uri="{FF2B5EF4-FFF2-40B4-BE49-F238E27FC236}">
                  <a16:creationId xmlns:a16="http://schemas.microsoft.com/office/drawing/2014/main" id="{26DC4A00-4FFA-4774-B89E-67807C19146A}"/>
                </a:ext>
              </a:extLst>
            </p:cNvPr>
            <p:cNvCxnSpPr>
              <a:cxnSpLocks/>
              <a:stCxn id="19" idx="3"/>
            </p:cNvCxnSpPr>
            <p:nvPr/>
          </p:nvCxnSpPr>
          <p:spPr>
            <a:xfrm flipV="1">
              <a:off x="6858000" y="1872734"/>
              <a:ext cx="152399" cy="674132"/>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979F0F-D92A-434E-BFD7-F0A0C1F99B6B}"/>
                </a:ext>
              </a:extLst>
            </p:cNvPr>
            <p:cNvCxnSpPr>
              <a:cxnSpLocks/>
            </p:cNvCxnSpPr>
            <p:nvPr/>
          </p:nvCxnSpPr>
          <p:spPr>
            <a:xfrm>
              <a:off x="7010399" y="1905000"/>
              <a:ext cx="21508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9F94EB32-AAFE-46B4-8238-61004021F52F}"/>
              </a:ext>
            </a:extLst>
          </p:cNvPr>
          <p:cNvSpPr txBox="1"/>
          <p:nvPr/>
        </p:nvSpPr>
        <p:spPr>
          <a:xfrm>
            <a:off x="990600" y="1066800"/>
            <a:ext cx="7543800" cy="1323439"/>
          </a:xfrm>
          <a:prstGeom prst="rect">
            <a:avLst/>
          </a:prstGeom>
          <a:noFill/>
        </p:spPr>
        <p:txBody>
          <a:bodyPr wrap="square" rtlCol="0">
            <a:spAutoFit/>
          </a:bodyPr>
          <a:lstStyle/>
          <a:p>
            <a:r>
              <a:rPr lang="en-US" sz="2000" dirty="0"/>
              <a:t>This is a circuit that will produce a single clean clock pulse.</a:t>
            </a:r>
          </a:p>
          <a:p>
            <a:endParaRPr lang="en-US" sz="2000" dirty="0"/>
          </a:p>
          <a:p>
            <a:r>
              <a:rPr lang="en-US" sz="2000" dirty="0"/>
              <a:t>The difference from the debounce circuit is that the complement of drlay3 is the last input to the AND gate.</a:t>
            </a:r>
          </a:p>
        </p:txBody>
      </p:sp>
    </p:spTree>
    <p:extLst>
      <p:ext uri="{BB962C8B-B14F-4D97-AF65-F5344CB8AC3E}">
        <p14:creationId xmlns:p14="http://schemas.microsoft.com/office/powerpoint/2010/main" val="2283299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E0CCCD-ABB0-4382-8F36-111CA5BB1ED4}"/>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63" name="Rectangle 2">
            <a:extLst>
              <a:ext uri="{FF2B5EF4-FFF2-40B4-BE49-F238E27FC236}">
                <a16:creationId xmlns:a16="http://schemas.microsoft.com/office/drawing/2014/main" id="{AB7FD1EB-CA9B-49D3-840E-D9FEFD43B2A8}"/>
              </a:ext>
            </a:extLst>
          </p:cNvPr>
          <p:cNvSpPr txBox="1">
            <a:spLocks noChangeArrowheads="1"/>
          </p:cNvSpPr>
          <p:nvPr/>
        </p:nvSpPr>
        <p:spPr>
          <a:xfrm>
            <a:off x="328613" y="119063"/>
            <a:ext cx="8505825" cy="641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et-EE" sz="3200" u="sng" dirty="0">
                <a:solidFill>
                  <a:srgbClr val="A20000"/>
                </a:solidFill>
                <a:latin typeface="Comic Sans MS" panose="030F0702030302020204" pitchFamily="66" charset="0"/>
              </a:rPr>
              <a:t>Clock pulse VHDL program  </a:t>
            </a:r>
          </a:p>
        </p:txBody>
      </p:sp>
      <p:sp>
        <p:nvSpPr>
          <p:cNvPr id="3" name="TextBox 2">
            <a:extLst>
              <a:ext uri="{FF2B5EF4-FFF2-40B4-BE49-F238E27FC236}">
                <a16:creationId xmlns:a16="http://schemas.microsoft.com/office/drawing/2014/main" id="{A3933AC3-BA34-491A-9D86-3D5B4A96A252}"/>
              </a:ext>
            </a:extLst>
          </p:cNvPr>
          <p:cNvSpPr txBox="1"/>
          <p:nvPr/>
        </p:nvSpPr>
        <p:spPr>
          <a:xfrm>
            <a:off x="609600" y="1219200"/>
            <a:ext cx="8077200" cy="963340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library</a:t>
            </a:r>
            <a:r>
              <a:rPr lang="en-US" sz="2000" dirty="0">
                <a:latin typeface="Arial" panose="020B0604020202020204" pitchFamily="34" charset="0"/>
                <a:cs typeface="Arial" panose="020B0604020202020204" pitchFamily="34" charset="0"/>
              </a:rPr>
              <a:t> IEEE;</a:t>
            </a:r>
          </a:p>
          <a:p>
            <a:r>
              <a:rPr lang="en-US" sz="2000" b="1" dirty="0">
                <a:latin typeface="Arial" panose="020B0604020202020204" pitchFamily="34" charset="0"/>
                <a:cs typeface="Arial" panose="020B0604020202020204" pitchFamily="34" charset="0"/>
              </a:rPr>
              <a:t>use </a:t>
            </a:r>
            <a:r>
              <a:rPr lang="en-US" sz="2000" dirty="0">
                <a:latin typeface="Arial" panose="020B0604020202020204" pitchFamily="34" charset="0"/>
                <a:cs typeface="Arial" panose="020B0604020202020204" pitchFamily="34" charset="0"/>
              </a:rPr>
              <a:t>IEEE.STD_LOGIC_1164.</a:t>
            </a:r>
            <a:r>
              <a:rPr lang="en-US" sz="2000" b="1" dirty="0">
                <a:latin typeface="Arial" panose="020B0604020202020204" pitchFamily="34" charset="0"/>
                <a:cs typeface="Arial" panose="020B0604020202020204" pitchFamily="34" charset="0"/>
              </a:rPr>
              <a:t>all</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entity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is</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port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inp</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STD_LOGIC;</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STD_LOGIC;</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a:t>
            </a:r>
            <a:r>
              <a:rPr lang="en-US" sz="2000" dirty="0">
                <a:latin typeface="Arial" panose="020B0604020202020204" pitchFamily="34" charset="0"/>
                <a:cs typeface="Arial" panose="020B0604020202020204" pitchFamily="34" charset="0"/>
              </a:rPr>
              <a:t> STD_LOGIC;</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outp</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out</a:t>
            </a:r>
            <a:r>
              <a:rPr lang="en-US" sz="2000" dirty="0">
                <a:latin typeface="Arial" panose="020B0604020202020204" pitchFamily="34" charset="0"/>
                <a:cs typeface="Arial" panose="020B0604020202020204" pitchFamily="34" charset="0"/>
              </a:rPr>
              <a:t> STD_LOGIC</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end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architecture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 of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 is</a:t>
            </a:r>
          </a:p>
          <a:p>
            <a:r>
              <a:rPr lang="en-US" sz="2000" dirty="0">
                <a:latin typeface="Arial" panose="020B0604020202020204" pitchFamily="34" charset="0"/>
                <a:cs typeface="Arial" panose="020B0604020202020204" pitchFamily="34" charset="0"/>
              </a:rPr>
              <a:t>signal delay1, delay2, delay3: STD_LOGIC;</a:t>
            </a:r>
          </a:p>
          <a:p>
            <a:r>
              <a:rPr lang="en-US" sz="2000" dirty="0">
                <a:latin typeface="Arial" panose="020B0604020202020204" pitchFamily="34" charset="0"/>
                <a:cs typeface="Arial" panose="020B0604020202020204" pitchFamily="34" charset="0"/>
              </a:rPr>
              <a:t>begin</a:t>
            </a:r>
          </a:p>
          <a:p>
            <a:r>
              <a:rPr lang="en-US" sz="2000" dirty="0">
                <a:latin typeface="Arial" panose="020B0604020202020204" pitchFamily="34" charset="0"/>
                <a:cs typeface="Arial" panose="020B0604020202020204" pitchFamily="34" charset="0"/>
              </a:rPr>
              <a:t>	process(</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begin</a:t>
            </a:r>
          </a:p>
          <a:p>
            <a:r>
              <a:rPr lang="en-US" sz="2000" dirty="0">
                <a:latin typeface="Arial" panose="020B0604020202020204" pitchFamily="34" charset="0"/>
                <a:cs typeface="Arial" panose="020B0604020202020204" pitchFamily="34" charset="0"/>
              </a:rPr>
              <a:t>		if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 = '1' then</a:t>
            </a:r>
          </a:p>
          <a:p>
            <a:r>
              <a:rPr lang="en-US" sz="2000" dirty="0">
                <a:latin typeface="Arial" panose="020B0604020202020204" pitchFamily="34" charset="0"/>
                <a:cs typeface="Arial" panose="020B0604020202020204" pitchFamily="34" charset="0"/>
              </a:rPr>
              <a:t>			delay1 &lt;= '0';</a:t>
            </a:r>
          </a:p>
          <a:p>
            <a:r>
              <a:rPr lang="en-US" sz="2000" dirty="0">
                <a:latin typeface="Arial" panose="020B0604020202020204" pitchFamily="34" charset="0"/>
                <a:cs typeface="Arial" panose="020B0604020202020204" pitchFamily="34" charset="0"/>
              </a:rPr>
              <a:t>			delay2 &lt;= '0';</a:t>
            </a:r>
          </a:p>
          <a:p>
            <a:r>
              <a:rPr lang="en-US" sz="2000" dirty="0">
                <a:latin typeface="Arial" panose="020B0604020202020204" pitchFamily="34" charset="0"/>
                <a:cs typeface="Arial" panose="020B0604020202020204" pitchFamily="34" charset="0"/>
              </a:rPr>
              <a:t>			delay3 &lt;= '0';</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elsif</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cclk'event</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 '1' then</a:t>
            </a:r>
          </a:p>
          <a:p>
            <a:r>
              <a:rPr lang="en-US" sz="2000" dirty="0">
                <a:latin typeface="Arial" panose="020B0604020202020204" pitchFamily="34" charset="0"/>
                <a:cs typeface="Arial" panose="020B0604020202020204" pitchFamily="34" charset="0"/>
              </a:rPr>
              <a:t>			delay1 &lt;= </a:t>
            </a:r>
            <a:r>
              <a:rPr lang="en-US" sz="2000" dirty="0" err="1">
                <a:latin typeface="Arial" panose="020B0604020202020204" pitchFamily="34" charset="0"/>
                <a:cs typeface="Arial" panose="020B0604020202020204" pitchFamily="34" charset="0"/>
              </a:rPr>
              <a:t>inp</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delay2 &lt;= delay1;</a:t>
            </a:r>
          </a:p>
          <a:p>
            <a:r>
              <a:rPr lang="en-US" sz="2000" dirty="0">
                <a:latin typeface="Arial" panose="020B0604020202020204" pitchFamily="34" charset="0"/>
                <a:cs typeface="Arial" panose="020B0604020202020204" pitchFamily="34" charset="0"/>
              </a:rPr>
              <a:t>			delay3 &lt;= delay2;</a:t>
            </a:r>
          </a:p>
          <a:p>
            <a:r>
              <a:rPr lang="en-US" sz="2000" dirty="0">
                <a:latin typeface="Arial" panose="020B0604020202020204" pitchFamily="34" charset="0"/>
                <a:cs typeface="Arial" panose="020B0604020202020204" pitchFamily="34" charset="0"/>
              </a:rPr>
              <a:t>		end if;							 </a:t>
            </a:r>
          </a:p>
          <a:p>
            <a:r>
              <a:rPr lang="en-US" sz="2000" dirty="0">
                <a:latin typeface="Arial" panose="020B0604020202020204" pitchFamily="34" charset="0"/>
                <a:cs typeface="Arial" panose="020B0604020202020204" pitchFamily="34" charset="0"/>
              </a:rPr>
              <a:t>	end process;</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outp</a:t>
            </a:r>
            <a:r>
              <a:rPr lang="en-US" sz="2000" dirty="0">
                <a:latin typeface="Arial" panose="020B0604020202020204" pitchFamily="34" charset="0"/>
                <a:cs typeface="Arial" panose="020B0604020202020204" pitchFamily="34" charset="0"/>
              </a:rPr>
              <a:t> &lt;= delay1 and delay2 and not delay3;</a:t>
            </a:r>
          </a:p>
          <a:p>
            <a:r>
              <a:rPr lang="en-US" sz="2000" dirty="0">
                <a:latin typeface="Arial" panose="020B0604020202020204" pitchFamily="34" charset="0"/>
                <a:cs typeface="Arial" panose="020B0604020202020204" pitchFamily="34" charset="0"/>
              </a:rPr>
              <a:t>end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339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E0CCCD-ABB0-4382-8F36-111CA5BB1ED4}"/>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63" name="Rectangle 2">
            <a:extLst>
              <a:ext uri="{FF2B5EF4-FFF2-40B4-BE49-F238E27FC236}">
                <a16:creationId xmlns:a16="http://schemas.microsoft.com/office/drawing/2014/main" id="{AB7FD1EB-CA9B-49D3-840E-D9FEFD43B2A8}"/>
              </a:ext>
            </a:extLst>
          </p:cNvPr>
          <p:cNvSpPr txBox="1">
            <a:spLocks noChangeArrowheads="1"/>
          </p:cNvSpPr>
          <p:nvPr/>
        </p:nvSpPr>
        <p:spPr>
          <a:xfrm>
            <a:off x="328613" y="119063"/>
            <a:ext cx="8505825" cy="641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et-EE" sz="3200" u="sng" dirty="0">
                <a:solidFill>
                  <a:srgbClr val="A20000"/>
                </a:solidFill>
                <a:latin typeface="Comic Sans MS" panose="030F0702030302020204" pitchFamily="66" charset="0"/>
              </a:rPr>
              <a:t>Clock pulse VHDL program  </a:t>
            </a:r>
          </a:p>
        </p:txBody>
      </p:sp>
      <p:sp>
        <p:nvSpPr>
          <p:cNvPr id="3" name="TextBox 2">
            <a:extLst>
              <a:ext uri="{FF2B5EF4-FFF2-40B4-BE49-F238E27FC236}">
                <a16:creationId xmlns:a16="http://schemas.microsoft.com/office/drawing/2014/main" id="{A3933AC3-BA34-491A-9D86-3D5B4A96A252}"/>
              </a:ext>
            </a:extLst>
          </p:cNvPr>
          <p:cNvSpPr txBox="1"/>
          <p:nvPr/>
        </p:nvSpPr>
        <p:spPr>
          <a:xfrm>
            <a:off x="609600" y="914400"/>
            <a:ext cx="8077200" cy="594008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architecture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of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is</a:t>
            </a:r>
          </a:p>
          <a:p>
            <a:r>
              <a:rPr lang="en-US" sz="2000" b="1" dirty="0">
                <a:latin typeface="Arial" panose="020B0604020202020204" pitchFamily="34" charset="0"/>
                <a:cs typeface="Arial" panose="020B0604020202020204" pitchFamily="34" charset="0"/>
              </a:rPr>
              <a:t>signal </a:t>
            </a:r>
            <a:r>
              <a:rPr lang="en-US" sz="2000" dirty="0">
                <a:latin typeface="Arial" panose="020B0604020202020204" pitchFamily="34" charset="0"/>
                <a:cs typeface="Arial" panose="020B0604020202020204" pitchFamily="34" charset="0"/>
              </a:rPr>
              <a:t>delay1, delay2, delay3: STD_LOGIC;</a:t>
            </a:r>
          </a:p>
          <a:p>
            <a:r>
              <a:rPr lang="en-US" sz="2000" b="1" dirty="0">
                <a:latin typeface="Arial" panose="020B0604020202020204" pitchFamily="34" charset="0"/>
                <a:cs typeface="Arial" panose="020B0604020202020204" pitchFamily="34" charset="0"/>
              </a:rPr>
              <a:t>begin</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process</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begin</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 </a:t>
            </a:r>
            <a:r>
              <a:rPr lang="en-US" sz="2000" dirty="0" err="1">
                <a:latin typeface="Arial" panose="020B0604020202020204" pitchFamily="34" charset="0"/>
                <a:cs typeface="Arial" panose="020B0604020202020204" pitchFamily="34" charset="0"/>
              </a:rPr>
              <a:t>clr</a:t>
            </a:r>
            <a:r>
              <a:rPr lang="en-US" sz="2000" dirty="0">
                <a:latin typeface="Arial" panose="020B0604020202020204" pitchFamily="34" charset="0"/>
                <a:cs typeface="Arial" panose="020B0604020202020204" pitchFamily="34" charset="0"/>
              </a:rPr>
              <a:t> = '1' </a:t>
            </a:r>
            <a:r>
              <a:rPr lang="en-US" sz="2000" b="1" dirty="0">
                <a:latin typeface="Arial" panose="020B0604020202020204" pitchFamily="34" charset="0"/>
                <a:cs typeface="Arial" panose="020B0604020202020204" pitchFamily="34" charset="0"/>
              </a:rPr>
              <a:t>then</a:t>
            </a:r>
          </a:p>
          <a:p>
            <a:r>
              <a:rPr lang="en-US" sz="2000" dirty="0">
                <a:latin typeface="Arial" panose="020B0604020202020204" pitchFamily="34" charset="0"/>
                <a:cs typeface="Arial" panose="020B0604020202020204" pitchFamily="34" charset="0"/>
              </a:rPr>
              <a:t>			delay1 &lt;= '0';</a:t>
            </a:r>
          </a:p>
          <a:p>
            <a:r>
              <a:rPr lang="en-US" sz="2000" dirty="0">
                <a:latin typeface="Arial" panose="020B0604020202020204" pitchFamily="34" charset="0"/>
                <a:cs typeface="Arial" panose="020B0604020202020204" pitchFamily="34" charset="0"/>
              </a:rPr>
              <a:t>			delay2 &lt;= '0';</a:t>
            </a:r>
          </a:p>
          <a:p>
            <a:r>
              <a:rPr lang="en-US" sz="2000" dirty="0">
                <a:latin typeface="Arial" panose="020B0604020202020204" pitchFamily="34" charset="0"/>
                <a:cs typeface="Arial" panose="020B0604020202020204" pitchFamily="34" charset="0"/>
              </a:rPr>
              <a:t>			delay3 &lt;= '0';</a:t>
            </a:r>
          </a:p>
          <a:p>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elsif</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cclk'event</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cclk</a:t>
            </a:r>
            <a:r>
              <a:rPr lang="en-US" sz="2000" dirty="0">
                <a:latin typeface="Arial" panose="020B0604020202020204" pitchFamily="34" charset="0"/>
                <a:cs typeface="Arial" panose="020B0604020202020204" pitchFamily="34" charset="0"/>
              </a:rPr>
              <a:t> = '1' </a:t>
            </a:r>
            <a:r>
              <a:rPr lang="en-US" sz="2000" b="1" dirty="0">
                <a:latin typeface="Arial" panose="020B0604020202020204" pitchFamily="34" charset="0"/>
                <a:cs typeface="Arial" panose="020B0604020202020204" pitchFamily="34" charset="0"/>
              </a:rPr>
              <a:t>then</a:t>
            </a:r>
          </a:p>
          <a:p>
            <a:r>
              <a:rPr lang="en-US" sz="2000" dirty="0">
                <a:latin typeface="Arial" panose="020B0604020202020204" pitchFamily="34" charset="0"/>
                <a:cs typeface="Arial" panose="020B0604020202020204" pitchFamily="34" charset="0"/>
              </a:rPr>
              <a:t>			delay1 &lt;= </a:t>
            </a:r>
            <a:r>
              <a:rPr lang="en-US" sz="2000" dirty="0" err="1">
                <a:latin typeface="Arial" panose="020B0604020202020204" pitchFamily="34" charset="0"/>
                <a:cs typeface="Arial" panose="020B0604020202020204" pitchFamily="34" charset="0"/>
              </a:rPr>
              <a:t>inp</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delay2 &lt;= delay1;</a:t>
            </a:r>
          </a:p>
          <a:p>
            <a:r>
              <a:rPr lang="en-US" sz="2000" dirty="0">
                <a:latin typeface="Arial" panose="020B0604020202020204" pitchFamily="34" charset="0"/>
                <a:cs typeface="Arial" panose="020B0604020202020204" pitchFamily="34" charset="0"/>
              </a:rPr>
              <a:t>			delay3 &lt;= delay2;</a:t>
            </a:r>
          </a:p>
          <a:p>
            <a:r>
              <a:rPr lang="en-US" sz="2000" dirty="0">
                <a:latin typeface="Arial" panose="020B0604020202020204" pitchFamily="34" charset="0"/>
                <a:cs typeface="Arial" panose="020B0604020202020204" pitchFamily="34" charset="0"/>
              </a:rPr>
              <a:t>		end </a:t>
            </a:r>
            <a:r>
              <a:rPr lang="en-US" sz="2000" b="1" dirty="0">
                <a:latin typeface="Arial" panose="020B0604020202020204" pitchFamily="34" charset="0"/>
                <a:cs typeface="Arial" panose="020B0604020202020204" pitchFamily="34" charset="0"/>
              </a:rPr>
              <a:t>if</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end process</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outp</a:t>
            </a:r>
            <a:r>
              <a:rPr lang="en-US" sz="2000" dirty="0">
                <a:latin typeface="Arial" panose="020B0604020202020204" pitchFamily="34" charset="0"/>
                <a:cs typeface="Arial" panose="020B0604020202020204" pitchFamily="34" charset="0"/>
              </a:rPr>
              <a:t> &lt;= delay1 and delay2 and not delay3;</a:t>
            </a:r>
          </a:p>
          <a:p>
            <a:r>
              <a:rPr lang="en-US" sz="2000" b="1" dirty="0">
                <a:latin typeface="Arial" panose="020B0604020202020204" pitchFamily="34" charset="0"/>
                <a:cs typeface="Arial" panose="020B0604020202020204" pitchFamily="34" charset="0"/>
              </a:rPr>
              <a:t>end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clock_pulse</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19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6142D3-DA3C-4604-B0BB-D221BDA7B24D}"/>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4" name="Rectangle 2">
            <a:extLst>
              <a:ext uri="{FF2B5EF4-FFF2-40B4-BE49-F238E27FC236}">
                <a16:creationId xmlns:a16="http://schemas.microsoft.com/office/drawing/2014/main" id="{4CD2BB1B-2591-49A3-BE60-A38603D1FAC3}"/>
              </a:ext>
            </a:extLst>
          </p:cNvPr>
          <p:cNvSpPr txBox="1">
            <a:spLocks noChangeArrowheads="1"/>
          </p:cNvSpPr>
          <p:nvPr/>
        </p:nvSpPr>
        <p:spPr>
          <a:xfrm>
            <a:off x="328613" y="119063"/>
            <a:ext cx="8505825" cy="641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et-EE" sz="3200" u="sng" dirty="0">
                <a:solidFill>
                  <a:srgbClr val="A20000"/>
                </a:solidFill>
                <a:latin typeface="Comic Sans MS" panose="030F0702030302020204" pitchFamily="66" charset="0"/>
              </a:rPr>
              <a:t>Simulation of clock pulse VHDL program  </a:t>
            </a:r>
          </a:p>
        </p:txBody>
      </p:sp>
      <p:grpSp>
        <p:nvGrpSpPr>
          <p:cNvPr id="10" name="Group 9">
            <a:extLst>
              <a:ext uri="{FF2B5EF4-FFF2-40B4-BE49-F238E27FC236}">
                <a16:creationId xmlns:a16="http://schemas.microsoft.com/office/drawing/2014/main" id="{7A80A7E0-3F00-4D43-B29E-4BBD8B5AA25E}"/>
              </a:ext>
            </a:extLst>
          </p:cNvPr>
          <p:cNvGrpSpPr/>
          <p:nvPr/>
        </p:nvGrpSpPr>
        <p:grpSpPr>
          <a:xfrm>
            <a:off x="762001" y="990600"/>
            <a:ext cx="7619999" cy="4846972"/>
            <a:chOff x="762001" y="990600"/>
            <a:chExt cx="7619999" cy="4846972"/>
          </a:xfrm>
        </p:grpSpPr>
        <p:pic>
          <p:nvPicPr>
            <p:cNvPr id="3" name="Picture 2">
              <a:extLst>
                <a:ext uri="{FF2B5EF4-FFF2-40B4-BE49-F238E27FC236}">
                  <a16:creationId xmlns:a16="http://schemas.microsoft.com/office/drawing/2014/main" id="{0F5E55DA-9819-48CC-928B-A4DD9E1C9467}"/>
                </a:ext>
              </a:extLst>
            </p:cNvPr>
            <p:cNvPicPr>
              <a:picLocks noChangeAspect="1"/>
            </p:cNvPicPr>
            <p:nvPr/>
          </p:nvPicPr>
          <p:blipFill>
            <a:blip r:embed="rId2"/>
            <a:stretch>
              <a:fillRect/>
            </a:stretch>
          </p:blipFill>
          <p:spPr>
            <a:xfrm>
              <a:off x="762001" y="990600"/>
              <a:ext cx="7619999" cy="4846972"/>
            </a:xfrm>
            <a:prstGeom prst="rect">
              <a:avLst/>
            </a:prstGeom>
          </p:spPr>
        </p:pic>
        <p:cxnSp>
          <p:nvCxnSpPr>
            <p:cNvPr id="6" name="Straight Connector 5">
              <a:extLst>
                <a:ext uri="{FF2B5EF4-FFF2-40B4-BE49-F238E27FC236}">
                  <a16:creationId xmlns:a16="http://schemas.microsoft.com/office/drawing/2014/main" id="{5095D8BE-5114-4D89-AB50-715DE42E3A58}"/>
                </a:ext>
              </a:extLst>
            </p:cNvPr>
            <p:cNvCxnSpPr>
              <a:cxnSpLocks/>
            </p:cNvCxnSpPr>
            <p:nvPr/>
          </p:nvCxnSpPr>
          <p:spPr>
            <a:xfrm>
              <a:off x="4953000" y="2438400"/>
              <a:ext cx="0" cy="31242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558673-A167-4B38-98EE-7D9D39625CD3}"/>
                </a:ext>
              </a:extLst>
            </p:cNvPr>
            <p:cNvCxnSpPr>
              <a:cxnSpLocks/>
            </p:cNvCxnSpPr>
            <p:nvPr/>
          </p:nvCxnSpPr>
          <p:spPr>
            <a:xfrm>
              <a:off x="5181600" y="2438400"/>
              <a:ext cx="0" cy="31242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199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fld id="{AAD7FF56-BD41-4B3A-93A7-F8700267A014}" type="slidenum">
              <a:rPr lang="en-US" altLang="et-EE" smtClean="0"/>
              <a:pPr/>
              <a:t>37</a:t>
            </a:fld>
            <a:endParaRPr lang="en-US" altLang="et-EE"/>
          </a:p>
        </p:txBody>
      </p:sp>
      <p:sp>
        <p:nvSpPr>
          <p:cNvPr id="44035" name="Rectangle 2"/>
          <p:cNvSpPr>
            <a:spLocks noGrp="1" noChangeArrowheads="1"/>
          </p:cNvSpPr>
          <p:nvPr>
            <p:ph type="title"/>
          </p:nvPr>
        </p:nvSpPr>
        <p:spPr>
          <a:xfrm>
            <a:off x="328613" y="119063"/>
            <a:ext cx="8505825" cy="641350"/>
          </a:xfrm>
        </p:spPr>
        <p:txBody>
          <a:bodyPr>
            <a:normAutofit/>
          </a:bodyPr>
          <a:lstStyle/>
          <a:p>
            <a:pPr algn="r"/>
            <a:r>
              <a:rPr lang="en-US" altLang="et-EE" sz="3200" u="sng" dirty="0">
                <a:solidFill>
                  <a:srgbClr val="A20000"/>
                </a:solidFill>
                <a:latin typeface="Comic Sans MS" panose="030F0702030302020204" pitchFamily="66" charset="0"/>
              </a:rPr>
              <a:t>Rising Edge Single Pulse Generation  </a:t>
            </a:r>
          </a:p>
        </p:txBody>
      </p:sp>
      <p:sp>
        <p:nvSpPr>
          <p:cNvPr id="10" name="TextBox 5"/>
          <p:cNvSpPr txBox="1">
            <a:spLocks noChangeArrowheads="1"/>
          </p:cNvSpPr>
          <p:nvPr/>
        </p:nvSpPr>
        <p:spPr bwMode="auto">
          <a:xfrm>
            <a:off x="76200" y="2087940"/>
            <a:ext cx="8826500" cy="1569660"/>
          </a:xfrm>
          <a:prstGeom prst="rect">
            <a:avLst/>
          </a:prstGeom>
          <a:noFill/>
          <a:ln w="9525">
            <a:noFill/>
            <a:miter lim="800000"/>
            <a:headEnd/>
            <a:tailEnd/>
          </a:ln>
        </p:spPr>
        <p:txBody>
          <a:bodyPr wrap="square">
            <a:spAutoFit/>
          </a:bodyPr>
          <a:lstStyle/>
          <a:p>
            <a:r>
              <a:rPr lang="en-GB" altLang="et-EE" sz="2400" dirty="0">
                <a:latin typeface="Arial" pitchFamily="34" charset="0"/>
                <a:cs typeface="Arial" pitchFamily="34" charset="0"/>
              </a:rPr>
              <a:t>button_buf1 &lt;= </a:t>
            </a:r>
            <a:r>
              <a:rPr lang="en-GB" altLang="et-EE" sz="2400" dirty="0" err="1">
                <a:latin typeface="Arial" pitchFamily="34" charset="0"/>
                <a:cs typeface="Arial" pitchFamily="34" charset="0"/>
              </a:rPr>
              <a:t>button_input_signal</a:t>
            </a:r>
            <a:r>
              <a:rPr lang="en-GB" altLang="et-EE" sz="2400" dirty="0">
                <a:latin typeface="Arial" pitchFamily="34" charset="0"/>
                <a:cs typeface="Arial" pitchFamily="34" charset="0"/>
              </a:rPr>
              <a:t> </a:t>
            </a:r>
            <a:r>
              <a:rPr lang="en-GB" altLang="et-EE" sz="2400" b="1" dirty="0">
                <a:latin typeface="Arial" pitchFamily="34" charset="0"/>
                <a:cs typeface="Arial" pitchFamily="34" charset="0"/>
              </a:rPr>
              <a:t>when </a:t>
            </a:r>
            <a:r>
              <a:rPr lang="en-GB" altLang="et-EE" sz="2400" dirty="0" err="1">
                <a:latin typeface="Arial" pitchFamily="34" charset="0"/>
                <a:cs typeface="Arial" pitchFamily="34" charset="0"/>
              </a:rPr>
              <a:t>rising_edge</a:t>
            </a:r>
            <a:r>
              <a:rPr lang="en-GB" altLang="et-EE" sz="2400" dirty="0">
                <a:latin typeface="Arial" pitchFamily="34" charset="0"/>
                <a:cs typeface="Arial" pitchFamily="34" charset="0"/>
              </a:rPr>
              <a:t>(clock_100MHz); </a:t>
            </a:r>
          </a:p>
          <a:p>
            <a:r>
              <a:rPr lang="en-GB" altLang="et-EE" sz="2400" dirty="0">
                <a:latin typeface="Arial" pitchFamily="34" charset="0"/>
                <a:cs typeface="Arial" pitchFamily="34" charset="0"/>
              </a:rPr>
              <a:t>button_buf2 &lt;= button_buf1 </a:t>
            </a:r>
            <a:r>
              <a:rPr lang="en-GB" altLang="et-EE" sz="2400" b="1" dirty="0">
                <a:latin typeface="Arial" pitchFamily="34" charset="0"/>
                <a:cs typeface="Arial" pitchFamily="34" charset="0"/>
              </a:rPr>
              <a:t>when </a:t>
            </a:r>
            <a:r>
              <a:rPr lang="en-GB" altLang="et-EE" sz="2400" dirty="0" err="1">
                <a:latin typeface="Arial" pitchFamily="34" charset="0"/>
                <a:cs typeface="Arial" pitchFamily="34" charset="0"/>
              </a:rPr>
              <a:t>rising_edge</a:t>
            </a:r>
            <a:r>
              <a:rPr lang="en-GB" altLang="et-EE" sz="2400" dirty="0">
                <a:latin typeface="Arial" pitchFamily="34" charset="0"/>
                <a:cs typeface="Arial" pitchFamily="34" charset="0"/>
              </a:rPr>
              <a:t>(clock_100MHz); </a:t>
            </a:r>
            <a:r>
              <a:rPr lang="en-GB" altLang="et-EE" sz="2400" dirty="0" err="1">
                <a:latin typeface="Arial" pitchFamily="34" charset="0"/>
                <a:cs typeface="Arial" pitchFamily="34" charset="0"/>
              </a:rPr>
              <a:t>button_pulse</a:t>
            </a:r>
            <a:r>
              <a:rPr lang="en-GB" altLang="et-EE" sz="2400" dirty="0">
                <a:latin typeface="Arial" pitchFamily="34" charset="0"/>
                <a:cs typeface="Arial" pitchFamily="34" charset="0"/>
              </a:rPr>
              <a:t> &lt;= button_buf1 </a:t>
            </a:r>
            <a:r>
              <a:rPr lang="en-GB" altLang="et-EE" sz="2400" b="1" dirty="0">
                <a:latin typeface="Arial" pitchFamily="34" charset="0"/>
                <a:cs typeface="Arial" pitchFamily="34" charset="0"/>
              </a:rPr>
              <a:t>and not </a:t>
            </a:r>
            <a:r>
              <a:rPr lang="en-GB" altLang="et-EE" sz="2400" dirty="0">
                <a:latin typeface="Arial" pitchFamily="34" charset="0"/>
                <a:cs typeface="Arial" pitchFamily="34" charset="0"/>
              </a:rPr>
              <a:t>button_buf2;</a:t>
            </a:r>
          </a:p>
        </p:txBody>
      </p:sp>
      <p:sp>
        <p:nvSpPr>
          <p:cNvPr id="2" name="TextBox 1">
            <a:extLst>
              <a:ext uri="{FF2B5EF4-FFF2-40B4-BE49-F238E27FC236}">
                <a16:creationId xmlns:a16="http://schemas.microsoft.com/office/drawing/2014/main" id="{3D17709D-EDB8-40A6-88FA-84AE2AB6B260}"/>
              </a:ext>
            </a:extLst>
          </p:cNvPr>
          <p:cNvSpPr txBox="1"/>
          <p:nvPr/>
        </p:nvSpPr>
        <p:spPr>
          <a:xfrm>
            <a:off x="685800" y="845403"/>
            <a:ext cx="7772400" cy="830997"/>
          </a:xfrm>
          <a:prstGeom prst="rect">
            <a:avLst/>
          </a:prstGeom>
          <a:noFill/>
          <a:ln w="19050">
            <a:solidFill>
              <a:srgbClr val="A20000"/>
            </a:solidFill>
          </a:ln>
        </p:spPr>
        <p:txBody>
          <a:bodyPr wrap="square" rtlCol="0">
            <a:spAutoFit/>
          </a:bodyPr>
          <a:lstStyle/>
          <a:p>
            <a:r>
              <a:rPr lang="en-US" sz="2400" dirty="0"/>
              <a:t>Here we use concurrent assignment statement.  This listing is proposed in Lab description</a:t>
            </a:r>
          </a:p>
        </p:txBody>
      </p:sp>
    </p:spTree>
    <p:extLst>
      <p:ext uri="{BB962C8B-B14F-4D97-AF65-F5344CB8AC3E}">
        <p14:creationId xmlns:p14="http://schemas.microsoft.com/office/powerpoint/2010/main" val="142589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4</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Synchronous </a:t>
            </a:r>
            <a:r>
              <a:rPr lang="et-EE" altLang="et-EE" sz="3200" u="sng" dirty="0">
                <a:solidFill>
                  <a:srgbClr val="A20000"/>
                </a:solidFill>
                <a:latin typeface="Comic Sans MS" panose="030F0702030302020204" pitchFamily="66" charset="0"/>
              </a:rPr>
              <a:t>i</a:t>
            </a:r>
            <a:r>
              <a:rPr lang="en-GB" altLang="et-EE" sz="3200" u="sng" dirty="0" err="1">
                <a:solidFill>
                  <a:srgbClr val="A20000"/>
                </a:solidFill>
                <a:latin typeface="Comic Sans MS" panose="030F0702030302020204" pitchFamily="66" charset="0"/>
              </a:rPr>
              <a:t>nput</a:t>
            </a:r>
            <a:r>
              <a:rPr lang="en-GB" altLang="et-EE" sz="3200" u="sng" dirty="0">
                <a:solidFill>
                  <a:srgbClr val="A20000"/>
                </a:solidFill>
                <a:latin typeface="Comic Sans MS" panose="030F0702030302020204" pitchFamily="66" charset="0"/>
              </a:rPr>
              <a:t> </a:t>
            </a:r>
            <a:r>
              <a:rPr lang="et-EE" altLang="et-EE" sz="3200" u="sng" dirty="0">
                <a:solidFill>
                  <a:srgbClr val="A20000"/>
                </a:solidFill>
                <a:latin typeface="Comic Sans MS" panose="030F0702030302020204" pitchFamily="66" charset="0"/>
              </a:rPr>
              <a:t>d</a:t>
            </a:r>
            <a:r>
              <a:rPr lang="en-GB" altLang="et-EE" sz="3200" u="sng" dirty="0" err="1">
                <a:solidFill>
                  <a:srgbClr val="A20000"/>
                </a:solidFill>
                <a:latin typeface="Comic Sans MS" panose="030F0702030302020204" pitchFamily="66" charset="0"/>
              </a:rPr>
              <a:t>ata</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8" name="TextBox 7"/>
          <p:cNvSpPr txBox="1"/>
          <p:nvPr/>
        </p:nvSpPr>
        <p:spPr>
          <a:xfrm>
            <a:off x="381000" y="3711476"/>
            <a:ext cx="8610600" cy="2308324"/>
          </a:xfrm>
          <a:prstGeom prst="rect">
            <a:avLst/>
          </a:prstGeom>
          <a:noFill/>
        </p:spPr>
        <p:txBody>
          <a:bodyPr wrap="square" rtlCol="0">
            <a:spAutoFit/>
          </a:bodyPr>
          <a:lstStyle/>
          <a:p>
            <a:r>
              <a:rPr lang="en-GB" sz="2400" dirty="0"/>
              <a:t>If the Q output of one flip-flop provides input data to a second flip-flop that uses the same clock signal, the input data to the second flip-flop is </a:t>
            </a:r>
            <a:r>
              <a:rPr lang="en-GB" sz="2400" i="1" dirty="0"/>
              <a:t>synchronous input data. </a:t>
            </a:r>
          </a:p>
          <a:p>
            <a:r>
              <a:rPr lang="en-GB" sz="2400" dirty="0"/>
              <a:t>With synchronous input data and a sufficiently long clock period it is easy to ensure that a flip-flop’s setup time and hold time requirements are met.</a:t>
            </a:r>
            <a:endParaRPr lang="en-GB" sz="2400" dirty="0">
              <a:latin typeface="Arial" pitchFamily="34" charset="0"/>
              <a:cs typeface="Arial" pitchFamily="34" charset="0"/>
            </a:endParaRPr>
          </a:p>
        </p:txBody>
      </p:sp>
      <p:pic>
        <p:nvPicPr>
          <p:cNvPr id="7" name="Picture 4" descr="AAIJCQQ0"/>
          <p:cNvPicPr>
            <a:picLocks noChangeAspect="1" noChangeArrowheads="1"/>
          </p:cNvPicPr>
          <p:nvPr/>
        </p:nvPicPr>
        <p:blipFill>
          <a:blip r:embed="rId2" cstate="print"/>
          <a:srcRect/>
          <a:stretch>
            <a:fillRect/>
          </a:stretch>
        </p:blipFill>
        <p:spPr bwMode="auto">
          <a:xfrm>
            <a:off x="684213" y="949926"/>
            <a:ext cx="7088187" cy="2631474"/>
          </a:xfrm>
          <a:prstGeom prst="rect">
            <a:avLst/>
          </a:prstGeom>
          <a:noFill/>
        </p:spPr>
      </p:pic>
    </p:spTree>
    <p:extLst>
      <p:ext uri="{BB962C8B-B14F-4D97-AF65-F5344CB8AC3E}">
        <p14:creationId xmlns:p14="http://schemas.microsoft.com/office/powerpoint/2010/main" val="231767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5</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a:r>
              <a:rPr lang="en-GB" altLang="et-EE" sz="3200" u="sng" dirty="0">
                <a:solidFill>
                  <a:srgbClr val="A20000"/>
                </a:solidFill>
                <a:latin typeface="Comic Sans MS" panose="030F0702030302020204" pitchFamily="66" charset="0"/>
              </a:rPr>
              <a:t>Use of </a:t>
            </a:r>
            <a:r>
              <a:rPr lang="et-EE" altLang="et-EE" sz="3200" u="sng" dirty="0">
                <a:solidFill>
                  <a:srgbClr val="A20000"/>
                </a:solidFill>
                <a:latin typeface="Comic Sans MS" panose="030F0702030302020204" pitchFamily="66" charset="0"/>
              </a:rPr>
              <a:t>f</a:t>
            </a:r>
            <a:r>
              <a:rPr lang="en-GB" altLang="et-EE" sz="3200" u="sng" dirty="0">
                <a:solidFill>
                  <a:srgbClr val="A20000"/>
                </a:solidFill>
                <a:latin typeface="Comic Sans MS" panose="030F0702030302020204" pitchFamily="66" charset="0"/>
              </a:rPr>
              <a:t>lip-flops</a:t>
            </a:r>
            <a:r>
              <a:rPr lang="et-EE" altLang="et-EE" sz="3200" u="sng" dirty="0">
                <a:solidFill>
                  <a:srgbClr val="A20000"/>
                </a:solidFill>
                <a:latin typeface="Comic Sans MS" panose="030F0702030302020204" pitchFamily="66" charset="0"/>
              </a:rPr>
              <a:t> </a:t>
            </a:r>
            <a:r>
              <a:rPr lang="en-GB" altLang="et-EE" sz="3200" u="sng" dirty="0">
                <a:solidFill>
                  <a:srgbClr val="A20000"/>
                </a:solidFill>
                <a:latin typeface="Comic Sans MS" panose="030F0702030302020204" pitchFamily="66" charset="0"/>
              </a:rPr>
              <a:t>versus </a:t>
            </a:r>
            <a:r>
              <a:rPr lang="et-EE" altLang="et-EE" sz="3200" u="sng" dirty="0">
                <a:solidFill>
                  <a:srgbClr val="A20000"/>
                </a:solidFill>
                <a:latin typeface="Comic Sans MS" panose="030F0702030302020204" pitchFamily="66" charset="0"/>
              </a:rPr>
              <a:t>l</a:t>
            </a:r>
            <a:r>
              <a:rPr lang="en-GB" altLang="et-EE" sz="3200" u="sng" dirty="0" err="1">
                <a:solidFill>
                  <a:srgbClr val="A20000"/>
                </a:solidFill>
                <a:latin typeface="Comic Sans MS" panose="030F0702030302020204" pitchFamily="66" charset="0"/>
              </a:rPr>
              <a:t>atches</a:t>
            </a:r>
            <a:endParaRPr lang="en-US" altLang="et-EE" sz="3200" u="sng" dirty="0">
              <a:solidFill>
                <a:srgbClr val="A20000"/>
              </a:solidFill>
              <a:latin typeface="Comic Sans MS" panose="030F0702030302020204" pitchFamily="66" charset="0"/>
            </a:endParaRP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8" name="TextBox 7"/>
          <p:cNvSpPr txBox="1"/>
          <p:nvPr/>
        </p:nvSpPr>
        <p:spPr>
          <a:xfrm>
            <a:off x="304800" y="1066800"/>
            <a:ext cx="8458200" cy="4524315"/>
          </a:xfrm>
          <a:prstGeom prst="rect">
            <a:avLst/>
          </a:prstGeom>
          <a:noFill/>
        </p:spPr>
        <p:txBody>
          <a:bodyPr wrap="square" rtlCol="0">
            <a:spAutoFit/>
          </a:bodyPr>
          <a:lstStyle/>
          <a:p>
            <a:r>
              <a:rPr lang="en-GB" sz="2400" b="1" dirty="0"/>
              <a:t>Generally, the use of latches as simple storage elements is not recommended</a:t>
            </a:r>
            <a:r>
              <a:rPr lang="et-EE" sz="2400" b="1" dirty="0"/>
              <a:t>.</a:t>
            </a:r>
            <a:r>
              <a:rPr lang="et-EE" sz="2400" b="1" dirty="0">
                <a:latin typeface="Arial" pitchFamily="34" charset="0"/>
                <a:cs typeface="Arial" pitchFamily="34" charset="0"/>
              </a:rPr>
              <a:t> </a:t>
            </a:r>
          </a:p>
          <a:p>
            <a:r>
              <a:rPr lang="en-GB" sz="2400" dirty="0"/>
              <a:t>Traditionally, latches had the</a:t>
            </a:r>
            <a:r>
              <a:rPr lang="et-EE" sz="2400" dirty="0"/>
              <a:t> </a:t>
            </a:r>
            <a:r>
              <a:rPr lang="en-GB" sz="2400" dirty="0"/>
              <a:t>advantage in custom IC design of requiring fewer transistors, thus requiring half as</a:t>
            </a:r>
            <a:r>
              <a:rPr lang="et-EE" sz="2400" dirty="0"/>
              <a:t> </a:t>
            </a:r>
            <a:r>
              <a:rPr lang="en-GB" sz="2400" dirty="0"/>
              <a:t>much IC area.</a:t>
            </a:r>
            <a:r>
              <a:rPr lang="et-EE" sz="2400" dirty="0"/>
              <a:t> </a:t>
            </a:r>
            <a:r>
              <a:rPr lang="en-GB" sz="2400" dirty="0"/>
              <a:t>However, latches in FPGAs are typically implemented using memory</a:t>
            </a:r>
            <a:r>
              <a:rPr lang="et-EE" sz="2400" dirty="0"/>
              <a:t> </a:t>
            </a:r>
            <a:r>
              <a:rPr lang="en-GB" sz="2400" dirty="0"/>
              <a:t>elements that can be configured as either a latch or flip-flop. The amount of chip area</a:t>
            </a:r>
            <a:r>
              <a:rPr lang="et-EE" sz="2400" dirty="0"/>
              <a:t> </a:t>
            </a:r>
            <a:r>
              <a:rPr lang="en-GB" sz="2400" dirty="0"/>
              <a:t>taken by a configurable memory element in a </a:t>
            </a:r>
            <a:r>
              <a:rPr lang="et-EE" sz="2400" dirty="0"/>
              <a:t>FPGA</a:t>
            </a:r>
            <a:r>
              <a:rPr lang="en-GB" sz="2400" dirty="0"/>
              <a:t> is fixed, regardless of whether it is</a:t>
            </a:r>
            <a:r>
              <a:rPr lang="et-EE" sz="2400" dirty="0"/>
              <a:t> </a:t>
            </a:r>
            <a:r>
              <a:rPr lang="en-GB" sz="2400" dirty="0"/>
              <a:t>configured as a latch or flip-flop. More importantly, </a:t>
            </a:r>
            <a:r>
              <a:rPr lang="en-GB" sz="2400" b="1" dirty="0"/>
              <a:t>use of latches increases the timing</a:t>
            </a:r>
            <a:r>
              <a:rPr lang="et-EE" sz="2400" b="1" dirty="0"/>
              <a:t> </a:t>
            </a:r>
            <a:r>
              <a:rPr lang="en-GB" sz="2400" b="1" dirty="0"/>
              <a:t>complexity of a design</a:t>
            </a:r>
            <a:r>
              <a:rPr lang="en-GB" sz="2400" dirty="0"/>
              <a:t>. This necessitates much more careful design techniques and</a:t>
            </a:r>
            <a:r>
              <a:rPr lang="et-EE" sz="2400" dirty="0"/>
              <a:t> </a:t>
            </a:r>
            <a:r>
              <a:rPr lang="en-GB" sz="2400" dirty="0"/>
              <a:t>timing analysis to ensure correct operation. </a:t>
            </a:r>
            <a:endParaRPr lang="et-EE" sz="2400" dirty="0"/>
          </a:p>
        </p:txBody>
      </p:sp>
    </p:spTree>
    <p:extLst>
      <p:ext uri="{BB962C8B-B14F-4D97-AF65-F5344CB8AC3E}">
        <p14:creationId xmlns:p14="http://schemas.microsoft.com/office/powerpoint/2010/main" val="298142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6</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eaLnBrk="1" hangingPunct="1"/>
            <a:r>
              <a:rPr lang="en-US" altLang="et-EE" sz="3200" u="sng" dirty="0" err="1">
                <a:solidFill>
                  <a:srgbClr val="A20000"/>
                </a:solidFill>
                <a:latin typeface="Comic Sans MS" panose="030F0702030302020204" pitchFamily="66" charset="0"/>
              </a:rPr>
              <a:t>Multibit</a:t>
            </a:r>
            <a:r>
              <a:rPr lang="en-US" altLang="et-EE" sz="3200" u="sng" dirty="0">
                <a:solidFill>
                  <a:srgbClr val="A20000"/>
                </a:solidFill>
                <a:latin typeface="Comic Sans MS" panose="030F0702030302020204" pitchFamily="66" charset="0"/>
              </a:rPr>
              <a:t> latches and registers</a:t>
            </a: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304800" y="762000"/>
            <a:ext cx="8458200" cy="1569660"/>
          </a:xfrm>
          <a:prstGeom prst="rect">
            <a:avLst/>
          </a:prstGeom>
        </p:spPr>
        <p:txBody>
          <a:bodyPr wrap="square">
            <a:spAutoFit/>
          </a:bodyPr>
          <a:lstStyle/>
          <a:p>
            <a:r>
              <a:rPr lang="en-GB" sz="2400" dirty="0"/>
              <a:t>Either latches or flip-flops can be interconnected to form memory structures that store multiple bits of information as a unit. Flip-flops can also be combined to form shift registers, shift register counters, and counters. </a:t>
            </a:r>
            <a:endParaRPr lang="en-GB" sz="2400" dirty="0">
              <a:latin typeface="Arial" pitchFamily="34" charset="0"/>
              <a:cs typeface="Arial" pitchFamily="34" charset="0"/>
            </a:endParaRPr>
          </a:p>
        </p:txBody>
      </p:sp>
      <p:pic>
        <p:nvPicPr>
          <p:cNvPr id="6" name="Picture 78" descr="AAIJCQR0"/>
          <p:cNvPicPr>
            <a:picLocks noChangeAspect="1" noChangeArrowheads="1"/>
          </p:cNvPicPr>
          <p:nvPr/>
        </p:nvPicPr>
        <p:blipFill>
          <a:blip r:embed="rId2" cstate="print"/>
          <a:srcRect/>
          <a:stretch>
            <a:fillRect/>
          </a:stretch>
        </p:blipFill>
        <p:spPr bwMode="auto">
          <a:xfrm>
            <a:off x="990600" y="3134408"/>
            <a:ext cx="7392987" cy="3155267"/>
          </a:xfrm>
          <a:prstGeom prst="rect">
            <a:avLst/>
          </a:prstGeom>
          <a:noFill/>
        </p:spPr>
      </p:pic>
    </p:spTree>
    <p:extLst>
      <p:ext uri="{BB962C8B-B14F-4D97-AF65-F5344CB8AC3E}">
        <p14:creationId xmlns:p14="http://schemas.microsoft.com/office/powerpoint/2010/main" val="1750382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2B09694A-CEDC-4BED-9065-9805E693394E}" type="slidenum">
              <a:rPr lang="en-US" altLang="et-EE" sz="1400"/>
              <a:pPr eaLnBrk="1" hangingPunct="1"/>
              <a:t>7</a:t>
            </a:fld>
            <a:endParaRPr lang="en-US" altLang="et-EE" sz="1400"/>
          </a:p>
        </p:txBody>
      </p:sp>
      <p:sp>
        <p:nvSpPr>
          <p:cNvPr id="32771" name="Rectangle 9"/>
          <p:cNvSpPr>
            <a:spLocks noGrp="1" noChangeArrowheads="1"/>
          </p:cNvSpPr>
          <p:nvPr>
            <p:ph type="title"/>
          </p:nvPr>
        </p:nvSpPr>
        <p:spPr>
          <a:xfrm>
            <a:off x="304800" y="119063"/>
            <a:ext cx="8577263" cy="641350"/>
          </a:xfrm>
        </p:spPr>
        <p:txBody>
          <a:bodyPr anchor="ctr">
            <a:normAutofit/>
          </a:bodyPr>
          <a:lstStyle/>
          <a:p>
            <a:pPr algn="r" eaLnBrk="1" hangingPunct="1"/>
            <a:r>
              <a:rPr lang="en-US" altLang="et-EE" sz="3200" u="sng" dirty="0">
                <a:solidFill>
                  <a:srgbClr val="A20000"/>
                </a:solidFill>
                <a:latin typeface="Comic Sans MS" panose="030F0702030302020204" pitchFamily="66" charset="0"/>
              </a:rPr>
              <a:t>A </a:t>
            </a:r>
            <a:r>
              <a:rPr lang="en-US" altLang="et-EE" sz="3200" u="sng" dirty="0" err="1">
                <a:solidFill>
                  <a:srgbClr val="A20000"/>
                </a:solidFill>
                <a:latin typeface="Comic Sans MS" panose="030F0702030302020204" pitchFamily="66" charset="0"/>
              </a:rPr>
              <a:t>multibit</a:t>
            </a:r>
            <a:r>
              <a:rPr lang="en-US" altLang="et-EE" sz="3200" u="sng" dirty="0">
                <a:solidFill>
                  <a:srgbClr val="A20000"/>
                </a:solidFill>
                <a:latin typeface="Comic Sans MS" panose="030F0702030302020204" pitchFamily="66" charset="0"/>
              </a:rPr>
              <a:t> D latch</a:t>
            </a:r>
          </a:p>
        </p:txBody>
      </p:sp>
      <p:sp>
        <p:nvSpPr>
          <p:cNvPr id="32772" name="Text Box 4"/>
          <p:cNvSpPr txBox="1">
            <a:spLocks noChangeArrowheads="1"/>
          </p:cNvSpPr>
          <p:nvPr/>
        </p:nvSpPr>
        <p:spPr bwMode="auto">
          <a:xfrm>
            <a:off x="738188" y="2582863"/>
            <a:ext cx="7837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spcBef>
                <a:spcPct val="20000"/>
              </a:spcBef>
              <a:buClr>
                <a:schemeClr val="folHlink"/>
              </a:buClr>
              <a:buSzPct val="75000"/>
              <a:buFont typeface="Wingdings" panose="05000000000000000000" pitchFamily="2" charset="2"/>
              <a:buNone/>
            </a:pPr>
            <a:endParaRPr lang="et-EE" altLang="et-EE" sz="2400"/>
          </a:p>
        </p:txBody>
      </p:sp>
      <p:sp>
        <p:nvSpPr>
          <p:cNvPr id="7" name="Rectangle 6"/>
          <p:cNvSpPr/>
          <p:nvPr/>
        </p:nvSpPr>
        <p:spPr>
          <a:xfrm>
            <a:off x="304800" y="762000"/>
            <a:ext cx="8458200" cy="5632311"/>
          </a:xfrm>
          <a:prstGeom prst="rect">
            <a:avLst/>
          </a:prstGeom>
        </p:spPr>
        <p:txBody>
          <a:bodyPr wrap="square">
            <a:spAutoFit/>
          </a:bodyPr>
          <a:lstStyle/>
          <a:p>
            <a:r>
              <a:rPr lang="en-GB" sz="2400" b="1" dirty="0">
                <a:latin typeface="Arial" pitchFamily="34" charset="0"/>
                <a:cs typeface="Arial" pitchFamily="34" charset="0"/>
              </a:rPr>
              <a:t>entity </a:t>
            </a:r>
            <a:r>
              <a:rPr lang="en-GB" sz="2400" dirty="0" err="1">
                <a:latin typeface="Arial" pitchFamily="34" charset="0"/>
                <a:cs typeface="Arial" pitchFamily="34" charset="0"/>
              </a:rPr>
              <a:t>octal_d_latch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port</a:t>
            </a:r>
            <a:r>
              <a:rPr lang="en-GB" sz="2400" dirty="0">
                <a:latin typeface="Arial" pitchFamily="34" charset="0"/>
                <a:cs typeface="Arial" pitchFamily="34" charset="0"/>
              </a:rPr>
              <a:t> (d: </a:t>
            </a:r>
            <a:r>
              <a:rPr lang="en-GB" sz="2400" b="1" dirty="0">
                <a:latin typeface="Arial" pitchFamily="34" charset="0"/>
                <a:cs typeface="Arial" pitchFamily="34" charset="0"/>
              </a:rPr>
              <a:t>in </a:t>
            </a:r>
            <a:r>
              <a:rPr lang="en-GB" sz="2400" dirty="0" err="1">
                <a:latin typeface="Arial" pitchFamily="34" charset="0"/>
                <a:cs typeface="Arial" pitchFamily="34" charset="0"/>
              </a:rPr>
              <a:t>std_logic_vector</a:t>
            </a:r>
            <a:r>
              <a:rPr lang="en-GB" sz="2400" dirty="0">
                <a:latin typeface="Arial" pitchFamily="34" charset="0"/>
                <a:cs typeface="Arial" pitchFamily="34" charset="0"/>
              </a:rPr>
              <a:t>(7</a:t>
            </a:r>
            <a:r>
              <a:rPr lang="en-GB" sz="2400" b="1" dirty="0">
                <a:latin typeface="Arial" pitchFamily="34" charset="0"/>
                <a:cs typeface="Arial" pitchFamily="34" charset="0"/>
              </a:rPr>
              <a:t> </a:t>
            </a:r>
            <a:r>
              <a:rPr lang="en-GB" sz="2400" b="1" dirty="0" err="1">
                <a:latin typeface="Arial" pitchFamily="34" charset="0"/>
                <a:cs typeface="Arial" pitchFamily="34" charset="0"/>
              </a:rPr>
              <a:t>downto</a:t>
            </a:r>
            <a:r>
              <a:rPr lang="en-GB" sz="2400" b="1" dirty="0">
                <a:latin typeface="Arial" pitchFamily="34" charset="0"/>
                <a:cs typeface="Arial" pitchFamily="34" charset="0"/>
              </a:rPr>
              <a:t> </a:t>
            </a:r>
            <a:r>
              <a:rPr lang="en-GB" sz="2400" dirty="0">
                <a:latin typeface="Arial" pitchFamily="34" charset="0"/>
                <a:cs typeface="Arial" pitchFamily="34" charset="0"/>
              </a:rPr>
              <a:t>0);</a:t>
            </a:r>
          </a:p>
          <a:p>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dirty="0" err="1">
                <a:latin typeface="Arial" pitchFamily="34" charset="0"/>
                <a:cs typeface="Arial" pitchFamily="34" charset="0"/>
              </a:rPr>
              <a:t>set_bar</a:t>
            </a:r>
            <a:r>
              <a:rPr lang="en-GB" sz="2400"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 </a:t>
            </a:r>
            <a:r>
              <a:rPr lang="en-GB" sz="2400" b="1" dirty="0">
                <a:latin typeface="Arial" pitchFamily="34" charset="0"/>
                <a:cs typeface="Arial" pitchFamily="34" charset="0"/>
              </a:rPr>
              <a:t>in </a:t>
            </a:r>
            <a:r>
              <a:rPr lang="en-GB" sz="2400" dirty="0" err="1">
                <a:latin typeface="Arial" pitchFamily="34" charset="0"/>
                <a:cs typeface="Arial" pitchFamily="34" charset="0"/>
              </a:rPr>
              <a:t>std_logic</a:t>
            </a:r>
            <a:r>
              <a:rPr lang="en-GB" sz="2400" dirty="0">
                <a:latin typeface="Arial" pitchFamily="34" charset="0"/>
                <a:cs typeface="Arial" pitchFamily="34" charset="0"/>
              </a:rPr>
              <a:t>;</a:t>
            </a:r>
          </a:p>
          <a:p>
            <a:r>
              <a:rPr lang="en-GB" sz="2400" dirty="0">
                <a:latin typeface="Arial" pitchFamily="34" charset="0"/>
                <a:cs typeface="Arial" pitchFamily="34" charset="0"/>
              </a:rPr>
              <a:t>q: </a:t>
            </a:r>
            <a:r>
              <a:rPr lang="en-GB" sz="2400" b="1" dirty="0">
                <a:latin typeface="Arial" pitchFamily="34" charset="0"/>
                <a:cs typeface="Arial" pitchFamily="34" charset="0"/>
              </a:rPr>
              <a:t>out </a:t>
            </a:r>
            <a:r>
              <a:rPr lang="en-GB" sz="2400" dirty="0" err="1">
                <a:latin typeface="Arial" pitchFamily="34" charset="0"/>
                <a:cs typeface="Arial" pitchFamily="34" charset="0"/>
              </a:rPr>
              <a:t>std_logic_vector</a:t>
            </a:r>
            <a:r>
              <a:rPr lang="en-GB" sz="2400" dirty="0">
                <a:latin typeface="Arial" pitchFamily="34" charset="0"/>
                <a:cs typeface="Arial" pitchFamily="34" charset="0"/>
              </a:rPr>
              <a:t>(7 </a:t>
            </a:r>
            <a:r>
              <a:rPr lang="en-GB" sz="2400" b="1" dirty="0" err="1">
                <a:latin typeface="Arial" pitchFamily="34" charset="0"/>
                <a:cs typeface="Arial" pitchFamily="34" charset="0"/>
              </a:rPr>
              <a:t>downto</a:t>
            </a:r>
            <a:r>
              <a:rPr lang="en-GB" sz="2400" b="1" dirty="0">
                <a:latin typeface="Arial" pitchFamily="34" charset="0"/>
                <a:cs typeface="Arial" pitchFamily="34" charset="0"/>
              </a:rPr>
              <a:t> </a:t>
            </a:r>
            <a:r>
              <a:rPr lang="en-GB" sz="2400" dirty="0">
                <a:latin typeface="Arial" pitchFamily="34" charset="0"/>
                <a:cs typeface="Arial" pitchFamily="34" charset="0"/>
              </a:rPr>
              <a:t>0));</a:t>
            </a:r>
          </a:p>
          <a:p>
            <a:r>
              <a:rPr lang="en-GB" sz="2400" b="1" dirty="0">
                <a:latin typeface="Arial" pitchFamily="34" charset="0"/>
                <a:cs typeface="Arial" pitchFamily="34" charset="0"/>
              </a:rPr>
              <a:t>end </a:t>
            </a:r>
            <a:r>
              <a:rPr lang="en-GB" sz="2400" dirty="0" err="1">
                <a:latin typeface="Arial" pitchFamily="34" charset="0"/>
                <a:cs typeface="Arial" pitchFamily="34" charset="0"/>
              </a:rPr>
              <a:t>octal_d_latch</a:t>
            </a:r>
            <a:r>
              <a:rPr lang="en-GB" sz="2400" dirty="0">
                <a:latin typeface="Arial" pitchFamily="34" charset="0"/>
                <a:cs typeface="Arial" pitchFamily="34" charset="0"/>
              </a:rPr>
              <a:t>;</a:t>
            </a:r>
          </a:p>
          <a:p>
            <a:r>
              <a:rPr lang="en-GB" sz="2400" b="1" dirty="0">
                <a:latin typeface="Arial" pitchFamily="34" charset="0"/>
                <a:cs typeface="Arial" pitchFamily="34" charset="0"/>
              </a:rPr>
              <a:t>architecture </a:t>
            </a:r>
            <a:r>
              <a:rPr lang="en-GB" sz="2400" dirty="0" err="1">
                <a:latin typeface="Arial" pitchFamily="34" charset="0"/>
                <a:cs typeface="Arial" pitchFamily="34" charset="0"/>
              </a:rPr>
              <a:t>behavioral</a:t>
            </a:r>
            <a:r>
              <a:rPr lang="en-GB" sz="2400" b="1" dirty="0">
                <a:latin typeface="Arial" pitchFamily="34" charset="0"/>
                <a:cs typeface="Arial" pitchFamily="34" charset="0"/>
              </a:rPr>
              <a:t> of </a:t>
            </a:r>
            <a:r>
              <a:rPr lang="en-GB" sz="2400" dirty="0" err="1">
                <a:latin typeface="Arial" pitchFamily="34" charset="0"/>
                <a:cs typeface="Arial" pitchFamily="34" charset="0"/>
              </a:rPr>
              <a:t>octal_d_latch</a:t>
            </a:r>
            <a:r>
              <a:rPr lang="en-GB" sz="2400" b="1" dirty="0">
                <a:latin typeface="Arial" pitchFamily="34" charset="0"/>
                <a:cs typeface="Arial" pitchFamily="34" charset="0"/>
              </a:rPr>
              <a:t> is</a:t>
            </a:r>
          </a:p>
          <a:p>
            <a:r>
              <a:rPr lang="en-GB" sz="2400" b="1" dirty="0">
                <a:latin typeface="Arial" pitchFamily="34" charset="0"/>
                <a:cs typeface="Arial" pitchFamily="34" charset="0"/>
              </a:rPr>
              <a:t>begin</a:t>
            </a:r>
          </a:p>
          <a:p>
            <a:r>
              <a:rPr lang="en-GB" sz="2400" b="1" dirty="0">
                <a:latin typeface="Arial" pitchFamily="34" charset="0"/>
                <a:cs typeface="Arial" pitchFamily="34" charset="0"/>
              </a:rPr>
              <a:t>	process </a:t>
            </a:r>
            <a:r>
              <a:rPr lang="en-GB" sz="2400" dirty="0">
                <a:latin typeface="Arial" pitchFamily="34" charset="0"/>
                <a:cs typeface="Arial" pitchFamily="34" charset="0"/>
              </a:rPr>
              <a:t>(d, </a:t>
            </a:r>
            <a:r>
              <a:rPr lang="en-GB" sz="2400" dirty="0" err="1">
                <a:latin typeface="Arial" pitchFamily="34" charset="0"/>
                <a:cs typeface="Arial" pitchFamily="34" charset="0"/>
              </a:rPr>
              <a:t>clk</a:t>
            </a:r>
            <a:r>
              <a:rPr lang="en-GB" sz="2400" dirty="0">
                <a:latin typeface="Arial" pitchFamily="34" charset="0"/>
                <a:cs typeface="Arial" pitchFamily="34" charset="0"/>
              </a:rPr>
              <a:t>, </a:t>
            </a:r>
            <a:r>
              <a:rPr lang="en-GB" sz="2400" dirty="0" err="1">
                <a:latin typeface="Arial" pitchFamily="34" charset="0"/>
                <a:cs typeface="Arial" pitchFamily="34" charset="0"/>
              </a:rPr>
              <a:t>set_bar</a:t>
            </a:r>
            <a:r>
              <a:rPr lang="en-GB" sz="2400"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a:t>
            </a:r>
          </a:p>
          <a:p>
            <a:r>
              <a:rPr lang="en-GB" sz="2400" b="1" dirty="0">
                <a:latin typeface="Arial" pitchFamily="34" charset="0"/>
                <a:cs typeface="Arial" pitchFamily="34" charset="0"/>
              </a:rPr>
              <a:t>	begin</a:t>
            </a:r>
          </a:p>
          <a:p>
            <a:r>
              <a:rPr lang="en-GB" sz="2400" b="1" dirty="0">
                <a:latin typeface="Arial" pitchFamily="34" charset="0"/>
                <a:cs typeface="Arial" pitchFamily="34" charset="0"/>
              </a:rPr>
              <a:t>	  if </a:t>
            </a:r>
            <a:r>
              <a:rPr lang="en-GB" sz="2400" dirty="0" err="1">
                <a:latin typeface="Arial" pitchFamily="34" charset="0"/>
                <a:cs typeface="Arial" pitchFamily="34" charset="0"/>
              </a:rPr>
              <a:t>set_bar</a:t>
            </a:r>
            <a:r>
              <a:rPr lang="en-GB" sz="2400" dirty="0">
                <a:latin typeface="Arial" pitchFamily="34" charset="0"/>
                <a:cs typeface="Arial" pitchFamily="34" charset="0"/>
              </a:rPr>
              <a:t> = '0</a:t>
            </a:r>
            <a:r>
              <a:rPr lang="en-GB" sz="2400" b="1" dirty="0">
                <a:latin typeface="Arial" pitchFamily="34" charset="0"/>
                <a:cs typeface="Arial" pitchFamily="34" charset="0"/>
              </a:rPr>
              <a:t>' then </a:t>
            </a:r>
            <a:r>
              <a:rPr lang="en-GB" sz="2400" dirty="0">
                <a:latin typeface="Arial" pitchFamily="34" charset="0"/>
                <a:cs typeface="Arial" pitchFamily="34" charset="0"/>
              </a:rPr>
              <a:t>q &lt;= (</a:t>
            </a:r>
            <a:r>
              <a:rPr lang="en-GB" sz="2400" b="1" dirty="0">
                <a:latin typeface="Arial" pitchFamily="34" charset="0"/>
                <a:cs typeface="Arial" pitchFamily="34" charset="0"/>
              </a:rPr>
              <a:t>others =&gt; '1');</a:t>
            </a:r>
          </a:p>
          <a:p>
            <a:r>
              <a:rPr lang="en-GB" sz="2400" b="1" dirty="0">
                <a:latin typeface="Arial" pitchFamily="34" charset="0"/>
                <a:cs typeface="Arial" pitchFamily="34" charset="0"/>
              </a:rPr>
              <a:t>	    </a:t>
            </a:r>
            <a:r>
              <a:rPr lang="en-GB" sz="2400" b="1" dirty="0" err="1">
                <a:latin typeface="Arial" pitchFamily="34" charset="0"/>
                <a:cs typeface="Arial" pitchFamily="34" charset="0"/>
              </a:rPr>
              <a:t>elsif</a:t>
            </a:r>
            <a:r>
              <a:rPr lang="en-GB" sz="2400" b="1" dirty="0">
                <a:latin typeface="Arial" pitchFamily="34" charset="0"/>
                <a:cs typeface="Arial" pitchFamily="34" charset="0"/>
              </a:rPr>
              <a:t> </a:t>
            </a:r>
            <a:r>
              <a:rPr lang="en-GB" sz="2400" dirty="0" err="1">
                <a:latin typeface="Arial" pitchFamily="34" charset="0"/>
                <a:cs typeface="Arial" pitchFamily="34" charset="0"/>
              </a:rPr>
              <a:t>clear_bar</a:t>
            </a:r>
            <a:r>
              <a:rPr lang="en-GB" sz="2400" dirty="0">
                <a:latin typeface="Arial" pitchFamily="34" charset="0"/>
                <a:cs typeface="Arial" pitchFamily="34" charset="0"/>
              </a:rPr>
              <a:t> = '0' </a:t>
            </a:r>
            <a:r>
              <a:rPr lang="en-GB" sz="2400" b="1" dirty="0">
                <a:latin typeface="Arial" pitchFamily="34" charset="0"/>
                <a:cs typeface="Arial" pitchFamily="34" charset="0"/>
              </a:rPr>
              <a:t>then </a:t>
            </a:r>
            <a:r>
              <a:rPr lang="en-GB" sz="2400" dirty="0">
                <a:latin typeface="Arial" pitchFamily="34" charset="0"/>
                <a:cs typeface="Arial" pitchFamily="34" charset="0"/>
              </a:rPr>
              <a:t>q &lt;= (</a:t>
            </a:r>
            <a:r>
              <a:rPr lang="en-GB" sz="2400" b="1" dirty="0">
                <a:latin typeface="Arial" pitchFamily="34" charset="0"/>
                <a:cs typeface="Arial" pitchFamily="34" charset="0"/>
              </a:rPr>
              <a:t>others =&gt; '0');</a:t>
            </a:r>
          </a:p>
          <a:p>
            <a:r>
              <a:rPr lang="en-GB" sz="2400" b="1" dirty="0">
                <a:latin typeface="Arial" pitchFamily="34" charset="0"/>
                <a:cs typeface="Arial" pitchFamily="34" charset="0"/>
              </a:rPr>
              <a:t>	    </a:t>
            </a:r>
            <a:r>
              <a:rPr lang="en-GB" sz="2400" b="1" dirty="0" err="1">
                <a:latin typeface="Arial" pitchFamily="34" charset="0"/>
                <a:cs typeface="Arial" pitchFamily="34" charset="0"/>
              </a:rPr>
              <a:t>elsif</a:t>
            </a:r>
            <a:r>
              <a:rPr lang="en-GB" sz="2400" b="1" dirty="0">
                <a:latin typeface="Arial" pitchFamily="34" charset="0"/>
                <a:cs typeface="Arial" pitchFamily="34" charset="0"/>
              </a:rPr>
              <a:t> </a:t>
            </a:r>
            <a:r>
              <a:rPr lang="en-GB" sz="2400" dirty="0" err="1">
                <a:latin typeface="Arial" pitchFamily="34" charset="0"/>
                <a:cs typeface="Arial" pitchFamily="34" charset="0"/>
              </a:rPr>
              <a:t>clk</a:t>
            </a:r>
            <a:r>
              <a:rPr lang="en-GB" sz="2400" dirty="0">
                <a:latin typeface="Arial" pitchFamily="34" charset="0"/>
                <a:cs typeface="Arial" pitchFamily="34" charset="0"/>
              </a:rPr>
              <a:t> = '1' </a:t>
            </a:r>
            <a:r>
              <a:rPr lang="en-GB" sz="2400" b="1" dirty="0">
                <a:latin typeface="Arial" pitchFamily="34" charset="0"/>
                <a:cs typeface="Arial" pitchFamily="34" charset="0"/>
              </a:rPr>
              <a:t>then </a:t>
            </a:r>
            <a:r>
              <a:rPr lang="en-GB" sz="2400" dirty="0">
                <a:latin typeface="Arial" pitchFamily="34" charset="0"/>
                <a:cs typeface="Arial" pitchFamily="34" charset="0"/>
              </a:rPr>
              <a:t>q &lt;= d;</a:t>
            </a:r>
          </a:p>
          <a:p>
            <a:r>
              <a:rPr lang="en-GB" sz="2400" b="1" dirty="0">
                <a:latin typeface="Arial" pitchFamily="34" charset="0"/>
                <a:cs typeface="Arial" pitchFamily="34" charset="0"/>
              </a:rPr>
              <a:t>	  end if;</a:t>
            </a:r>
          </a:p>
          <a:p>
            <a:r>
              <a:rPr lang="en-GB" sz="2400" b="1" dirty="0">
                <a:latin typeface="Arial" pitchFamily="34" charset="0"/>
                <a:cs typeface="Arial" pitchFamily="34" charset="0"/>
              </a:rPr>
              <a:t>	end process;</a:t>
            </a:r>
          </a:p>
          <a:p>
            <a:r>
              <a:rPr lang="en-GB" sz="2400" b="1" dirty="0">
                <a:latin typeface="Arial" pitchFamily="34" charset="0"/>
                <a:cs typeface="Arial" pitchFamily="34" charset="0"/>
              </a:rPr>
              <a:t>end </a:t>
            </a:r>
            <a:r>
              <a:rPr lang="en-GB" sz="2400" dirty="0" err="1">
                <a:latin typeface="Arial" pitchFamily="34" charset="0"/>
                <a:cs typeface="Arial" pitchFamily="34" charset="0"/>
              </a:rPr>
              <a:t>behavioral</a:t>
            </a:r>
            <a:r>
              <a:rPr lang="en-GB" sz="2400" b="1" dirty="0">
                <a:latin typeface="Arial" pitchFamily="34" charset="0"/>
                <a:cs typeface="Arial" pitchFamily="34" charset="0"/>
              </a:rPr>
              <a:t>;</a:t>
            </a:r>
            <a:endParaRPr lang="en-GB" sz="2400" dirty="0">
              <a:latin typeface="Arial" pitchFamily="34" charset="0"/>
              <a:cs typeface="Arial" pitchFamily="34" charset="0"/>
            </a:endParaRPr>
          </a:p>
        </p:txBody>
      </p:sp>
      <p:grpSp>
        <p:nvGrpSpPr>
          <p:cNvPr id="11" name="Group 10">
            <a:extLst>
              <a:ext uri="{FF2B5EF4-FFF2-40B4-BE49-F238E27FC236}">
                <a16:creationId xmlns:a16="http://schemas.microsoft.com/office/drawing/2014/main" id="{A4A8575A-59EA-4080-A4CB-A4F60F23B58E}"/>
              </a:ext>
            </a:extLst>
          </p:cNvPr>
          <p:cNvGrpSpPr/>
          <p:nvPr/>
        </p:nvGrpSpPr>
        <p:grpSpPr>
          <a:xfrm>
            <a:off x="2590800" y="5256213"/>
            <a:ext cx="6324601" cy="524807"/>
            <a:chOff x="2590800" y="5256213"/>
            <a:chExt cx="6324601" cy="524807"/>
          </a:xfrm>
        </p:grpSpPr>
        <p:sp>
          <p:nvSpPr>
            <p:cNvPr id="2" name="TextBox 1">
              <a:extLst>
                <a:ext uri="{FF2B5EF4-FFF2-40B4-BE49-F238E27FC236}">
                  <a16:creationId xmlns:a16="http://schemas.microsoft.com/office/drawing/2014/main" id="{57BEA9CC-FFF4-4BB6-AFAE-E1030AF5EA0A}"/>
                </a:ext>
              </a:extLst>
            </p:cNvPr>
            <p:cNvSpPr txBox="1"/>
            <p:nvPr/>
          </p:nvSpPr>
          <p:spPr>
            <a:xfrm>
              <a:off x="3810001" y="5257800"/>
              <a:ext cx="5105400" cy="523220"/>
            </a:xfrm>
            <a:prstGeom prst="rect">
              <a:avLst/>
            </a:prstGeom>
            <a:solidFill>
              <a:schemeClr val="accent2">
                <a:lumMod val="20000"/>
                <a:lumOff val="80000"/>
              </a:schemeClr>
            </a:solidFill>
            <a:ln w="38100">
              <a:solidFill>
                <a:srgbClr val="A20000"/>
              </a:solidFill>
            </a:ln>
          </p:spPr>
          <p:txBody>
            <a:bodyPr wrap="square" rtlCol="0">
              <a:spAutoFit/>
            </a:bodyPr>
            <a:lstStyle/>
            <a:p>
              <a:r>
                <a:rPr lang="en-US" sz="2800" b="1" i="1" dirty="0">
                  <a:solidFill>
                    <a:srgbClr val="FF0000"/>
                  </a:solidFill>
                </a:rPr>
                <a:t>if</a:t>
              </a:r>
              <a:r>
                <a:rPr lang="en-US" sz="2800" b="1" dirty="0">
                  <a:solidFill>
                    <a:srgbClr val="FF0000"/>
                  </a:solidFill>
                </a:rPr>
                <a:t> statement is without </a:t>
              </a:r>
              <a:r>
                <a:rPr lang="en-US" sz="2800" b="1" i="1" dirty="0">
                  <a:solidFill>
                    <a:srgbClr val="FF0000"/>
                  </a:solidFill>
                </a:rPr>
                <a:t>else</a:t>
              </a:r>
              <a:r>
                <a:rPr lang="en-US" sz="2800" b="1" dirty="0">
                  <a:solidFill>
                    <a:srgbClr val="FF0000"/>
                  </a:solidFill>
                </a:rPr>
                <a:t> close</a:t>
              </a:r>
            </a:p>
          </p:txBody>
        </p:sp>
        <p:cxnSp>
          <p:nvCxnSpPr>
            <p:cNvPr id="9" name="Straight Arrow Connector 8">
              <a:extLst>
                <a:ext uri="{FF2B5EF4-FFF2-40B4-BE49-F238E27FC236}">
                  <a16:creationId xmlns:a16="http://schemas.microsoft.com/office/drawing/2014/main" id="{073EA8D6-9CDB-43D3-9B66-7994305F2B1C}"/>
                </a:ext>
              </a:extLst>
            </p:cNvPr>
            <p:cNvCxnSpPr>
              <a:cxnSpLocks/>
            </p:cNvCxnSpPr>
            <p:nvPr/>
          </p:nvCxnSpPr>
          <p:spPr>
            <a:xfrm flipH="1">
              <a:off x="2590800" y="5256213"/>
              <a:ext cx="1219201" cy="306387"/>
            </a:xfrm>
            <a:prstGeom prst="straightConnector1">
              <a:avLst/>
            </a:prstGeom>
            <a:ln w="38100">
              <a:solidFill>
                <a:srgbClr val="A2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EFFF4522-B68E-4676-9B8C-BDE38FA4FE18}"/>
              </a:ext>
            </a:extLst>
          </p:cNvPr>
          <p:cNvGrpSpPr/>
          <p:nvPr/>
        </p:nvGrpSpPr>
        <p:grpSpPr>
          <a:xfrm>
            <a:off x="5334000" y="2946737"/>
            <a:ext cx="3581401" cy="1015663"/>
            <a:chOff x="5334000" y="2870537"/>
            <a:chExt cx="3581401" cy="1015663"/>
          </a:xfrm>
        </p:grpSpPr>
        <p:sp>
          <p:nvSpPr>
            <p:cNvPr id="12" name="TextBox 11">
              <a:extLst>
                <a:ext uri="{FF2B5EF4-FFF2-40B4-BE49-F238E27FC236}">
                  <a16:creationId xmlns:a16="http://schemas.microsoft.com/office/drawing/2014/main" id="{ED418990-D073-4DE5-B418-8BC0DFA326BD}"/>
                </a:ext>
              </a:extLst>
            </p:cNvPr>
            <p:cNvSpPr txBox="1"/>
            <p:nvPr/>
          </p:nvSpPr>
          <p:spPr>
            <a:xfrm>
              <a:off x="6553199" y="2870537"/>
              <a:ext cx="2362202" cy="1015663"/>
            </a:xfrm>
            <a:prstGeom prst="rect">
              <a:avLst/>
            </a:prstGeom>
            <a:noFill/>
            <a:ln w="19050">
              <a:solidFill>
                <a:srgbClr val="A20000"/>
              </a:solidFill>
            </a:ln>
          </p:spPr>
          <p:txBody>
            <a:bodyPr wrap="square" rtlCol="0">
              <a:spAutoFit/>
            </a:bodyPr>
            <a:lstStyle/>
            <a:p>
              <a:r>
                <a:rPr lang="en-US" sz="2000" dirty="0">
                  <a:solidFill>
                    <a:srgbClr val="FF0000"/>
                  </a:solidFill>
                </a:rPr>
                <a:t>This octal D latch is with asynchronous </a:t>
              </a:r>
              <a:r>
                <a:rPr lang="en-US" sz="2000" i="1" dirty="0">
                  <a:solidFill>
                    <a:srgbClr val="FF0000"/>
                  </a:solidFill>
                </a:rPr>
                <a:t>set </a:t>
              </a:r>
              <a:r>
                <a:rPr lang="en-US" sz="2000" dirty="0">
                  <a:solidFill>
                    <a:srgbClr val="FF0000"/>
                  </a:solidFill>
                </a:rPr>
                <a:t>and </a:t>
              </a:r>
              <a:r>
                <a:rPr lang="en-US" sz="2000" i="1" dirty="0">
                  <a:solidFill>
                    <a:srgbClr val="FF0000"/>
                  </a:solidFill>
                </a:rPr>
                <a:t>clear</a:t>
              </a:r>
            </a:p>
          </p:txBody>
        </p:sp>
        <p:cxnSp>
          <p:nvCxnSpPr>
            <p:cNvPr id="14" name="Straight Arrow Connector 13">
              <a:extLst>
                <a:ext uri="{FF2B5EF4-FFF2-40B4-BE49-F238E27FC236}">
                  <a16:creationId xmlns:a16="http://schemas.microsoft.com/office/drawing/2014/main" id="{012368A9-5D55-4427-9B7D-5671CF499251}"/>
                </a:ext>
              </a:extLst>
            </p:cNvPr>
            <p:cNvCxnSpPr/>
            <p:nvPr/>
          </p:nvCxnSpPr>
          <p:spPr>
            <a:xfrm flipH="1">
              <a:off x="5334000" y="2895600"/>
              <a:ext cx="1219200" cy="349250"/>
            </a:xfrm>
            <a:prstGeom prst="straightConnector1">
              <a:avLst/>
            </a:prstGeom>
            <a:ln w="19050">
              <a:solidFill>
                <a:srgbClr val="A2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6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8</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4" name="TextBox 3"/>
          <p:cNvSpPr txBox="1"/>
          <p:nvPr/>
        </p:nvSpPr>
        <p:spPr>
          <a:xfrm>
            <a:off x="381000" y="838200"/>
            <a:ext cx="8534400" cy="2800767"/>
          </a:xfrm>
          <a:prstGeom prst="rect">
            <a:avLst/>
          </a:prstGeom>
          <a:noFill/>
        </p:spPr>
        <p:txBody>
          <a:bodyPr wrap="square" rtlCol="0">
            <a:spAutoFit/>
          </a:bodyPr>
          <a:lstStyle/>
          <a:p>
            <a:r>
              <a:rPr lang="en-GB" sz="2200" b="1" dirty="0">
                <a:latin typeface="Arial" pitchFamily="34" charset="0"/>
                <a:cs typeface="Arial" pitchFamily="34" charset="0"/>
              </a:rPr>
              <a:t>Counters are simple examples of finite state machines</a:t>
            </a:r>
            <a:r>
              <a:rPr lang="et-EE" sz="2200" b="1" dirty="0">
                <a:latin typeface="Arial" pitchFamily="34" charset="0"/>
                <a:cs typeface="Arial" pitchFamily="34" charset="0"/>
              </a:rPr>
              <a:t> </a:t>
            </a:r>
            <a:r>
              <a:rPr lang="en-GB" sz="2200" b="1" dirty="0">
                <a:latin typeface="Arial" pitchFamily="34" charset="0"/>
                <a:cs typeface="Arial" pitchFamily="34" charset="0"/>
              </a:rPr>
              <a:t>(FSMs).</a:t>
            </a:r>
            <a:r>
              <a:rPr lang="en-GB" sz="2200" i="1" dirty="0">
                <a:latin typeface="Arial" pitchFamily="34" charset="0"/>
                <a:cs typeface="Arial" pitchFamily="34" charset="0"/>
              </a:rPr>
              <a:t> </a:t>
            </a:r>
            <a:r>
              <a:rPr lang="en-GB" sz="2200" dirty="0">
                <a:latin typeface="Arial" pitchFamily="34" charset="0"/>
                <a:cs typeface="Arial" pitchFamily="34" charset="0"/>
              </a:rPr>
              <a:t> </a:t>
            </a:r>
          </a:p>
          <a:p>
            <a:r>
              <a:rPr lang="et-EE" sz="2200" dirty="0">
                <a:latin typeface="Arial" pitchFamily="34" charset="0"/>
                <a:cs typeface="Arial" pitchFamily="34" charset="0"/>
              </a:rPr>
              <a:t>C</a:t>
            </a:r>
            <a:r>
              <a:rPr lang="en-GB" sz="2200" dirty="0" err="1">
                <a:latin typeface="Arial" pitchFamily="34" charset="0"/>
                <a:cs typeface="Arial" pitchFamily="34" charset="0"/>
              </a:rPr>
              <a:t>ounters</a:t>
            </a:r>
            <a:r>
              <a:rPr lang="en-GB" sz="2200" dirty="0">
                <a:latin typeface="Arial" pitchFamily="34" charset="0"/>
                <a:cs typeface="Arial" pitchFamily="34" charset="0"/>
              </a:rPr>
              <a:t> are used to count events, generate time intervals,</a:t>
            </a:r>
            <a:r>
              <a:rPr lang="et-EE" sz="2200" dirty="0">
                <a:latin typeface="Arial" pitchFamily="34" charset="0"/>
                <a:cs typeface="Arial" pitchFamily="34" charset="0"/>
              </a:rPr>
              <a:t> </a:t>
            </a:r>
            <a:r>
              <a:rPr lang="en-GB" sz="2200" dirty="0">
                <a:latin typeface="Arial" pitchFamily="34" charset="0"/>
                <a:cs typeface="Arial" pitchFamily="34" charset="0"/>
              </a:rPr>
              <a:t>generate events, and divide down an input signal to create a lower frequency output</a:t>
            </a:r>
            <a:r>
              <a:rPr lang="et-EE" sz="2200" dirty="0">
                <a:latin typeface="Arial" pitchFamily="34" charset="0"/>
                <a:cs typeface="Arial" pitchFamily="34" charset="0"/>
              </a:rPr>
              <a:t> </a:t>
            </a:r>
            <a:r>
              <a:rPr lang="en-GB" sz="2200" dirty="0">
                <a:latin typeface="Arial" pitchFamily="34" charset="0"/>
                <a:cs typeface="Arial" pitchFamily="34" charset="0"/>
              </a:rPr>
              <a:t>signal.</a:t>
            </a:r>
          </a:p>
          <a:p>
            <a:r>
              <a:rPr lang="en-GB" sz="2200" dirty="0">
                <a:latin typeface="Arial" pitchFamily="34" charset="0"/>
                <a:cs typeface="Arial" pitchFamily="34" charset="0"/>
              </a:rPr>
              <a:t>A counter’s next state is the state it goes to from its present state at a triggering</a:t>
            </a:r>
            <a:r>
              <a:rPr lang="et-EE" sz="2200" dirty="0">
                <a:latin typeface="Arial" pitchFamily="34" charset="0"/>
                <a:cs typeface="Arial" pitchFamily="34" charset="0"/>
              </a:rPr>
              <a:t> </a:t>
            </a:r>
            <a:r>
              <a:rPr lang="en-GB" sz="2200" dirty="0">
                <a:latin typeface="Arial" pitchFamily="34" charset="0"/>
                <a:cs typeface="Arial" pitchFamily="34" charset="0"/>
              </a:rPr>
              <a:t>clock edge. A simple counter transitions from one unique state to another, until it</a:t>
            </a:r>
            <a:r>
              <a:rPr lang="et-EE" sz="2200" dirty="0">
                <a:latin typeface="Arial" pitchFamily="34" charset="0"/>
                <a:cs typeface="Arial" pitchFamily="34" charset="0"/>
              </a:rPr>
              <a:t> </a:t>
            </a:r>
            <a:r>
              <a:rPr lang="en-GB" sz="2200" dirty="0">
                <a:latin typeface="Arial" pitchFamily="34" charset="0"/>
                <a:cs typeface="Arial" pitchFamily="34" charset="0"/>
              </a:rPr>
              <a:t>eventually returns to its initial state, after which its state transitions repeat.</a:t>
            </a:r>
          </a:p>
        </p:txBody>
      </p:sp>
      <p:pic>
        <p:nvPicPr>
          <p:cNvPr id="5" name="Picture 4" descr="AAIJCQX0"/>
          <p:cNvPicPr>
            <a:picLocks noChangeAspect="1" noChangeArrowheads="1"/>
          </p:cNvPicPr>
          <p:nvPr/>
        </p:nvPicPr>
        <p:blipFill>
          <a:blip r:embed="rId2" cstate="print"/>
          <a:srcRect/>
          <a:stretch>
            <a:fillRect/>
          </a:stretch>
        </p:blipFill>
        <p:spPr bwMode="auto">
          <a:xfrm>
            <a:off x="1293813" y="3783014"/>
            <a:ext cx="6326187" cy="2068251"/>
          </a:xfrm>
          <a:prstGeom prst="rect">
            <a:avLst/>
          </a:prstGeom>
          <a:noFill/>
        </p:spPr>
      </p:pic>
      <p:sp>
        <p:nvSpPr>
          <p:cNvPr id="6" name="TextBox 5"/>
          <p:cNvSpPr txBox="1"/>
          <p:nvPr/>
        </p:nvSpPr>
        <p:spPr>
          <a:xfrm>
            <a:off x="2362200" y="6019800"/>
            <a:ext cx="3886200" cy="430887"/>
          </a:xfrm>
          <a:prstGeom prst="rect">
            <a:avLst/>
          </a:prstGeom>
          <a:noFill/>
        </p:spPr>
        <p:txBody>
          <a:bodyPr wrap="square" rtlCol="0">
            <a:spAutoFit/>
          </a:bodyPr>
          <a:lstStyle/>
          <a:p>
            <a:r>
              <a:rPr lang="et-EE" sz="2200" dirty="0"/>
              <a:t>State diagram for a 3</a:t>
            </a:r>
            <a:r>
              <a:rPr lang="en-US" sz="2200" dirty="0"/>
              <a:t>-bit counter</a:t>
            </a:r>
            <a:endParaRPr lang="en-GB" sz="2200" dirty="0"/>
          </a:p>
        </p:txBody>
      </p:sp>
    </p:spTree>
    <p:extLst>
      <p:ext uri="{BB962C8B-B14F-4D97-AF65-F5344CB8AC3E}">
        <p14:creationId xmlns:p14="http://schemas.microsoft.com/office/powerpoint/2010/main" val="240153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Verdana" panose="020B0604030504040204" pitchFamily="34" charset="0"/>
              </a:defRPr>
            </a:lvl1pPr>
            <a:lvl2pPr marL="742950" indent="-285750" eaLnBrk="0" hangingPunct="0">
              <a:defRPr sz="4000">
                <a:solidFill>
                  <a:schemeClr val="tx1"/>
                </a:solidFill>
                <a:latin typeface="Verdana" panose="020B0604030504040204" pitchFamily="34" charset="0"/>
              </a:defRPr>
            </a:lvl2pPr>
            <a:lvl3pPr marL="1143000" indent="-228600" eaLnBrk="0" hangingPunct="0">
              <a:defRPr sz="4000">
                <a:solidFill>
                  <a:schemeClr val="tx1"/>
                </a:solidFill>
                <a:latin typeface="Verdana" panose="020B0604030504040204" pitchFamily="34" charset="0"/>
              </a:defRPr>
            </a:lvl3pPr>
            <a:lvl4pPr marL="1600200" indent="-228600" eaLnBrk="0" hangingPunct="0">
              <a:defRPr sz="4000">
                <a:solidFill>
                  <a:schemeClr val="tx1"/>
                </a:solidFill>
                <a:latin typeface="Verdana" panose="020B0604030504040204" pitchFamily="34" charset="0"/>
              </a:defRPr>
            </a:lvl4pPr>
            <a:lvl5pPr marL="2057400" indent="-228600" eaLnBrk="0" hangingPunct="0">
              <a:defRPr sz="4000">
                <a:solidFill>
                  <a:schemeClr val="tx1"/>
                </a:solidFill>
                <a:latin typeface="Verdana" panose="020B0604030504040204" pitchFamily="34" charset="0"/>
              </a:defRPr>
            </a:lvl5pPr>
            <a:lvl6pPr marL="2514600" indent="-228600" eaLnBrk="0" fontAlgn="base" hangingPunct="0">
              <a:spcBef>
                <a:spcPct val="0"/>
              </a:spcBef>
              <a:spcAft>
                <a:spcPct val="0"/>
              </a:spcAft>
              <a:defRPr sz="4000">
                <a:solidFill>
                  <a:schemeClr val="tx1"/>
                </a:solidFill>
                <a:latin typeface="Verdana" panose="020B0604030504040204" pitchFamily="34" charset="0"/>
              </a:defRPr>
            </a:lvl6pPr>
            <a:lvl7pPr marL="2971800" indent="-228600" eaLnBrk="0" fontAlgn="base" hangingPunct="0">
              <a:spcBef>
                <a:spcPct val="0"/>
              </a:spcBef>
              <a:spcAft>
                <a:spcPct val="0"/>
              </a:spcAft>
              <a:defRPr sz="4000">
                <a:solidFill>
                  <a:schemeClr val="tx1"/>
                </a:solidFill>
                <a:latin typeface="Verdana" panose="020B0604030504040204" pitchFamily="34" charset="0"/>
              </a:defRPr>
            </a:lvl7pPr>
            <a:lvl8pPr marL="3429000" indent="-228600" eaLnBrk="0" fontAlgn="base" hangingPunct="0">
              <a:spcBef>
                <a:spcPct val="0"/>
              </a:spcBef>
              <a:spcAft>
                <a:spcPct val="0"/>
              </a:spcAft>
              <a:defRPr sz="4000">
                <a:solidFill>
                  <a:schemeClr val="tx1"/>
                </a:solidFill>
                <a:latin typeface="Verdana" panose="020B0604030504040204" pitchFamily="34" charset="0"/>
              </a:defRPr>
            </a:lvl8pPr>
            <a:lvl9pPr marL="3886200" indent="-228600" eaLnBrk="0" fontAlgn="base" hangingPunct="0">
              <a:spcBef>
                <a:spcPct val="0"/>
              </a:spcBef>
              <a:spcAft>
                <a:spcPct val="0"/>
              </a:spcAft>
              <a:defRPr sz="4000">
                <a:solidFill>
                  <a:schemeClr val="tx1"/>
                </a:solidFill>
                <a:latin typeface="Verdana" panose="020B0604030504040204" pitchFamily="34" charset="0"/>
              </a:defRPr>
            </a:lvl9pPr>
          </a:lstStyle>
          <a:p>
            <a:pPr eaLnBrk="1" hangingPunct="1"/>
            <a:fld id="{8D9FB3C3-33A7-46E5-97E6-E9CFD561DA09}" type="slidenum">
              <a:rPr lang="en-US" altLang="et-EE" sz="1400"/>
              <a:pPr eaLnBrk="1" hangingPunct="1"/>
              <a:t>9</a:t>
            </a:fld>
            <a:endParaRPr lang="en-US" altLang="et-EE" sz="1400" dirty="0"/>
          </a:p>
        </p:txBody>
      </p:sp>
      <p:sp>
        <p:nvSpPr>
          <p:cNvPr id="30723" name="Rectangle 9"/>
          <p:cNvSpPr>
            <a:spLocks noGrp="1" noChangeArrowheads="1"/>
          </p:cNvSpPr>
          <p:nvPr>
            <p:ph type="title"/>
          </p:nvPr>
        </p:nvSpPr>
        <p:spPr>
          <a:xfrm>
            <a:off x="304800" y="119063"/>
            <a:ext cx="8577263" cy="641350"/>
          </a:xfrm>
        </p:spPr>
        <p:txBody>
          <a:bodyPr anchor="ctr">
            <a:noAutofit/>
          </a:bodyPr>
          <a:lstStyle/>
          <a:p>
            <a:pPr algn="r"/>
            <a:r>
              <a:rPr lang="en-US" altLang="et-EE" sz="3200" u="sng" dirty="0">
                <a:solidFill>
                  <a:srgbClr val="A20000"/>
                </a:solidFill>
                <a:latin typeface="Comic Sans MS" panose="030F0702030302020204" pitchFamily="66" charset="0"/>
              </a:rPr>
              <a:t>Counters</a:t>
            </a:r>
          </a:p>
        </p:txBody>
      </p:sp>
      <p:sp>
        <p:nvSpPr>
          <p:cNvPr id="11" name="TextBox 10"/>
          <p:cNvSpPr txBox="1"/>
          <p:nvPr/>
        </p:nvSpPr>
        <p:spPr>
          <a:xfrm>
            <a:off x="381000" y="1066800"/>
            <a:ext cx="8382000" cy="5201424"/>
          </a:xfrm>
          <a:prstGeom prst="rect">
            <a:avLst/>
          </a:prstGeom>
          <a:noFill/>
        </p:spPr>
        <p:txBody>
          <a:bodyPr wrap="square" rtlCol="0">
            <a:spAutoFit/>
          </a:bodyPr>
          <a:lstStyle/>
          <a:p>
            <a:r>
              <a:rPr lang="en-GB" sz="2200" dirty="0">
                <a:latin typeface="Arial" pitchFamily="34" charset="0"/>
                <a:cs typeface="Arial" pitchFamily="34" charset="0"/>
              </a:rPr>
              <a:t>A straightforward approach to the description of a counter involves use of arithmetic operators. For example, an up counter is simply a register whose value is incremented. Incrementing </a:t>
            </a:r>
            <a:r>
              <a:rPr lang="en-GB" sz="2400" dirty="0"/>
              <a:t>a register is accomplished by adding 1 to its present value.</a:t>
            </a:r>
            <a:endParaRPr lang="en-GB" sz="2200" dirty="0">
              <a:latin typeface="Arial" pitchFamily="34" charset="0"/>
              <a:cs typeface="Arial" pitchFamily="34" charset="0"/>
            </a:endParaRPr>
          </a:p>
          <a:p>
            <a:r>
              <a:rPr lang="en-GB" sz="2200" dirty="0">
                <a:latin typeface="Arial" pitchFamily="34" charset="0"/>
                <a:cs typeface="Arial" pitchFamily="34" charset="0"/>
              </a:rPr>
              <a:t>But in VHDL, addition and subtraction operations are predefined for </a:t>
            </a:r>
            <a:r>
              <a:rPr lang="en-GB" sz="2200" b="1" dirty="0">
                <a:latin typeface="Arial" pitchFamily="34" charset="0"/>
                <a:cs typeface="Arial" pitchFamily="34" charset="0"/>
              </a:rPr>
              <a:t>only the types integer</a:t>
            </a:r>
            <a:r>
              <a:rPr lang="en-GB" sz="2200" dirty="0">
                <a:latin typeface="Arial" pitchFamily="34" charset="0"/>
                <a:cs typeface="Arial" pitchFamily="34" charset="0"/>
              </a:rPr>
              <a:t>, real, and time. Since we are using </a:t>
            </a:r>
            <a:r>
              <a:rPr lang="en-GB" sz="2200" dirty="0" err="1">
                <a:latin typeface="Arial" pitchFamily="34" charset="0"/>
                <a:cs typeface="Arial" pitchFamily="34" charset="0"/>
              </a:rPr>
              <a:t>std_logic</a:t>
            </a:r>
            <a:r>
              <a:rPr lang="en-GB" sz="2200" dirty="0">
                <a:latin typeface="Arial" pitchFamily="34" charset="0"/>
                <a:cs typeface="Arial" pitchFamily="34" charset="0"/>
              </a:rPr>
              <a:t> or </a:t>
            </a:r>
            <a:r>
              <a:rPr lang="en-GB" sz="2200" dirty="0" err="1">
                <a:latin typeface="Arial" pitchFamily="34" charset="0"/>
                <a:cs typeface="Arial" pitchFamily="34" charset="0"/>
              </a:rPr>
              <a:t>std_logic_vector</a:t>
            </a:r>
            <a:r>
              <a:rPr lang="en-GB" sz="2200" dirty="0">
                <a:latin typeface="Arial" pitchFamily="34" charset="0"/>
                <a:cs typeface="Arial" pitchFamily="34" charset="0"/>
              </a:rPr>
              <a:t> types for inputs and outputs, we cannot use the predefined + and – operators directly. Two ways to solve this problem are:</a:t>
            </a:r>
          </a:p>
          <a:p>
            <a:r>
              <a:rPr lang="en-GB" sz="2200" dirty="0">
                <a:latin typeface="Arial" pitchFamily="34" charset="0"/>
                <a:cs typeface="Arial" pitchFamily="34" charset="0"/>
              </a:rPr>
              <a:t>1. Use type integer signals or variables along with the predefined + and – operators, then use functions to convert the integer results to </a:t>
            </a:r>
            <a:r>
              <a:rPr lang="en-GB" sz="2200" dirty="0" err="1">
                <a:latin typeface="Arial" pitchFamily="34" charset="0"/>
                <a:cs typeface="Arial" pitchFamily="34" charset="0"/>
              </a:rPr>
              <a:t>std_logic</a:t>
            </a:r>
            <a:r>
              <a:rPr lang="en-GB" sz="2200" dirty="0">
                <a:latin typeface="Arial" pitchFamily="34" charset="0"/>
                <a:cs typeface="Arial" pitchFamily="34" charset="0"/>
              </a:rPr>
              <a:t>.</a:t>
            </a:r>
          </a:p>
          <a:p>
            <a:r>
              <a:rPr lang="en-GB" sz="2200" dirty="0">
                <a:latin typeface="Arial" pitchFamily="34" charset="0"/>
                <a:cs typeface="Arial" pitchFamily="34" charset="0"/>
              </a:rPr>
              <a:t>2. Use type unsigned from the package NUMERIC_STD, which also overloads the + and – operators for this type, then convert the unsigned results to </a:t>
            </a:r>
            <a:r>
              <a:rPr lang="en-GB" sz="2200" dirty="0" err="1">
                <a:latin typeface="Arial" pitchFamily="34" charset="0"/>
                <a:cs typeface="Arial" pitchFamily="34" charset="0"/>
              </a:rPr>
              <a:t>std_logic_vector</a:t>
            </a:r>
            <a:r>
              <a:rPr lang="en-GB" sz="2200" dirty="0">
                <a:latin typeface="Arial" pitchFamily="34" charset="0"/>
                <a:cs typeface="Arial" pitchFamily="34" charset="0"/>
              </a:rPr>
              <a:t>.</a:t>
            </a:r>
          </a:p>
        </p:txBody>
      </p:sp>
    </p:spTree>
    <p:extLst>
      <p:ext uri="{BB962C8B-B14F-4D97-AF65-F5344CB8AC3E}">
        <p14:creationId xmlns:p14="http://schemas.microsoft.com/office/powerpoint/2010/main" val="429333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11181</TotalTime>
  <Words>2535</Words>
  <Application>Microsoft Office PowerPoint</Application>
  <PresentationFormat>On-screen Show (4:3)</PresentationFormat>
  <Paragraphs>434</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Narrow</vt:lpstr>
      <vt:lpstr>Calibri</vt:lpstr>
      <vt:lpstr>Comic Sans MS</vt:lpstr>
      <vt:lpstr>Tahoma</vt:lpstr>
      <vt:lpstr>Verdana</vt:lpstr>
      <vt:lpstr>Wingdings</vt:lpstr>
      <vt:lpstr>Office Theme</vt:lpstr>
      <vt:lpstr> Sequential Sytems. Part 2. Registers. Counters. Shift Registers.  (Lab. 4, 5) </vt:lpstr>
      <vt:lpstr>Timing requirements</vt:lpstr>
      <vt:lpstr>Metastable event Violating Setup Time or Hold Time Requirements</vt:lpstr>
      <vt:lpstr>Synchronous input data</vt:lpstr>
      <vt:lpstr>Use of flip-flops versus latches</vt:lpstr>
      <vt:lpstr>Multibit latches and registers</vt:lpstr>
      <vt:lpstr>A multibit D latch</vt:lpstr>
      <vt:lpstr>Counters</vt:lpstr>
      <vt:lpstr>Counters</vt:lpstr>
      <vt:lpstr>Counters</vt:lpstr>
      <vt:lpstr>Counters</vt:lpstr>
      <vt:lpstr>Counters</vt:lpstr>
      <vt:lpstr>Counter</vt:lpstr>
      <vt:lpstr>100MHz to 1MHz Clock Divider </vt:lpstr>
      <vt:lpstr>More about ports (port mode IN)</vt:lpstr>
      <vt:lpstr>More about ports (port mode OUT)</vt:lpstr>
      <vt:lpstr>More about ports (port mode INOUT)</vt:lpstr>
      <vt:lpstr>More about ports (port mode OUT with extra signal)</vt:lpstr>
      <vt:lpstr>More about ports (port mode BUFFER)</vt:lpstr>
      <vt:lpstr>More about ports (port mode BUFFER)</vt:lpstr>
      <vt:lpstr>Shift registers</vt:lpstr>
      <vt:lpstr>Shift registers</vt:lpstr>
      <vt:lpstr>Shift registers</vt:lpstr>
      <vt:lpstr>Shift registers</vt:lpstr>
      <vt:lpstr>Shift registers</vt:lpstr>
      <vt:lpstr>Digital noise filter</vt:lpstr>
      <vt:lpstr>Digital noise filter</vt:lpstr>
      <vt:lpstr>VHDL shift operators</vt:lpstr>
      <vt:lpstr>PowerPoint Presentation</vt:lpstr>
      <vt:lpstr>Debounce VHDL -1-  </vt:lpstr>
      <vt:lpstr>Debounce VHDL -2-  </vt:lpstr>
      <vt:lpstr>PowerPoint Presentation</vt:lpstr>
      <vt:lpstr>PowerPoint Presentation</vt:lpstr>
      <vt:lpstr>PowerPoint Presentation</vt:lpstr>
      <vt:lpstr>PowerPoint Presentation</vt:lpstr>
      <vt:lpstr>PowerPoint Presentation</vt:lpstr>
      <vt:lpstr>Rising Edge Single Pulse Generation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Sudnitson</dc:creator>
  <cp:lastModifiedBy>Alex</cp:lastModifiedBy>
  <cp:revision>196</cp:revision>
  <dcterms:created xsi:type="dcterms:W3CDTF">2006-08-16T00:00:00Z</dcterms:created>
  <dcterms:modified xsi:type="dcterms:W3CDTF">2020-05-17T11:46:49Z</dcterms:modified>
</cp:coreProperties>
</file>