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1" r:id="rId3"/>
    <p:sldId id="270" r:id="rId4"/>
    <p:sldId id="272" r:id="rId5"/>
    <p:sldId id="274" r:id="rId6"/>
    <p:sldId id="269" r:id="rId7"/>
    <p:sldId id="265" r:id="rId8"/>
    <p:sldId id="268" r:id="rId9"/>
    <p:sldId id="266" r:id="rId10"/>
    <p:sldId id="275" r:id="rId11"/>
    <p:sldId id="276" r:id="rId12"/>
    <p:sldId id="279" r:id="rId13"/>
    <p:sldId id="282" r:id="rId14"/>
    <p:sldId id="267" r:id="rId15"/>
    <p:sldId id="277" r:id="rId16"/>
    <p:sldId id="278" r:id="rId17"/>
    <p:sldId id="281" r:id="rId18"/>
    <p:sldId id="280" r:id="rId19"/>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A20000"/>
    <a:srgbClr val="FFFFCC"/>
    <a:srgbClr val="A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B4CB6DAF-54D4-46D7-AAF9-A0CF8E87ED03}" type="datetimeFigureOut">
              <a:rPr lang="et-EE" smtClean="0"/>
              <a:pPr/>
              <a:t>11.12.2018</a:t>
            </a:fld>
            <a:endParaRPr lang="et-EE"/>
          </a:p>
        </p:txBody>
      </p:sp>
      <p:sp>
        <p:nvSpPr>
          <p:cNvPr id="4" name="Footer Placeholder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et-EE"/>
          </a:p>
        </p:txBody>
      </p:sp>
      <p:sp>
        <p:nvSpPr>
          <p:cNvPr id="5" name="Slide Number Placeholder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DC07AAE7-E9B4-45B4-8916-617E8B3B0A95}" type="slidenum">
              <a:rPr lang="et-EE" smtClean="0"/>
              <a:pPr/>
              <a:t>‹#›</a:t>
            </a:fld>
            <a:endParaRPr lang="et-EE"/>
          </a:p>
        </p:txBody>
      </p:sp>
    </p:spTree>
    <p:extLst>
      <p:ext uri="{BB962C8B-B14F-4D97-AF65-F5344CB8AC3E}">
        <p14:creationId xmlns:p14="http://schemas.microsoft.com/office/powerpoint/2010/main" val="399889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77E30F32-E286-4464-8807-F59DCC984029}" type="datetimeFigureOut">
              <a:rPr lang="et-EE" smtClean="0"/>
              <a:pPr/>
              <a:t>11.12.2018</a:t>
            </a:fld>
            <a:endParaRPr lang="et-EE"/>
          </a:p>
        </p:txBody>
      </p:sp>
      <p:sp>
        <p:nvSpPr>
          <p:cNvPr id="4" name="Slide Image Placeholder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endParaRPr lang="et-EE"/>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t-EE"/>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B7EE22FA-1C40-4716-84FF-861F85D48D74}" type="slidenum">
              <a:rPr lang="et-EE" smtClean="0"/>
              <a:pPr/>
              <a:t>‹#›</a:t>
            </a:fld>
            <a:endParaRPr lang="et-EE"/>
          </a:p>
        </p:txBody>
      </p:sp>
    </p:spTree>
    <p:extLst>
      <p:ext uri="{BB962C8B-B14F-4D97-AF65-F5344CB8AC3E}">
        <p14:creationId xmlns:p14="http://schemas.microsoft.com/office/powerpoint/2010/main" val="231795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B7EE22FA-1C40-4716-84FF-861F85D48D74}" type="slidenum">
              <a:rPr lang="et-EE" smtClean="0"/>
              <a:pPr/>
              <a:t>1</a:t>
            </a:fld>
            <a:endParaRPr lang="et-EE"/>
          </a:p>
        </p:txBody>
      </p:sp>
    </p:spTree>
    <p:extLst>
      <p:ext uri="{BB962C8B-B14F-4D97-AF65-F5344CB8AC3E}">
        <p14:creationId xmlns:p14="http://schemas.microsoft.com/office/powerpoint/2010/main" val="351337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10</a:t>
            </a:fld>
            <a:endParaRPr lang="et-EE"/>
          </a:p>
        </p:txBody>
      </p:sp>
    </p:spTree>
    <p:extLst>
      <p:ext uri="{BB962C8B-B14F-4D97-AF65-F5344CB8AC3E}">
        <p14:creationId xmlns:p14="http://schemas.microsoft.com/office/powerpoint/2010/main" val="3172114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11</a:t>
            </a:fld>
            <a:endParaRPr lang="et-EE"/>
          </a:p>
        </p:txBody>
      </p:sp>
    </p:spTree>
    <p:extLst>
      <p:ext uri="{BB962C8B-B14F-4D97-AF65-F5344CB8AC3E}">
        <p14:creationId xmlns:p14="http://schemas.microsoft.com/office/powerpoint/2010/main" val="3172114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12</a:t>
            </a:fld>
            <a:endParaRPr lang="et-EE"/>
          </a:p>
        </p:txBody>
      </p:sp>
    </p:spTree>
    <p:extLst>
      <p:ext uri="{BB962C8B-B14F-4D97-AF65-F5344CB8AC3E}">
        <p14:creationId xmlns:p14="http://schemas.microsoft.com/office/powerpoint/2010/main" val="317211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13</a:t>
            </a:fld>
            <a:endParaRPr lang="et-EE"/>
          </a:p>
        </p:txBody>
      </p:sp>
    </p:spTree>
    <p:extLst>
      <p:ext uri="{BB962C8B-B14F-4D97-AF65-F5344CB8AC3E}">
        <p14:creationId xmlns:p14="http://schemas.microsoft.com/office/powerpoint/2010/main" val="3172114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14</a:t>
            </a:fld>
            <a:endParaRPr lang="et-EE"/>
          </a:p>
        </p:txBody>
      </p:sp>
    </p:spTree>
    <p:extLst>
      <p:ext uri="{BB962C8B-B14F-4D97-AF65-F5344CB8AC3E}">
        <p14:creationId xmlns:p14="http://schemas.microsoft.com/office/powerpoint/2010/main" val="269950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15</a:t>
            </a:fld>
            <a:endParaRPr lang="et-EE"/>
          </a:p>
        </p:txBody>
      </p:sp>
    </p:spTree>
    <p:extLst>
      <p:ext uri="{BB962C8B-B14F-4D97-AF65-F5344CB8AC3E}">
        <p14:creationId xmlns:p14="http://schemas.microsoft.com/office/powerpoint/2010/main" val="3172114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16</a:t>
            </a:fld>
            <a:endParaRPr lang="et-EE"/>
          </a:p>
        </p:txBody>
      </p:sp>
    </p:spTree>
    <p:extLst>
      <p:ext uri="{BB962C8B-B14F-4D97-AF65-F5344CB8AC3E}">
        <p14:creationId xmlns:p14="http://schemas.microsoft.com/office/powerpoint/2010/main" val="3172114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17</a:t>
            </a:fld>
            <a:endParaRPr lang="et-EE"/>
          </a:p>
        </p:txBody>
      </p:sp>
    </p:spTree>
    <p:extLst>
      <p:ext uri="{BB962C8B-B14F-4D97-AF65-F5344CB8AC3E}">
        <p14:creationId xmlns:p14="http://schemas.microsoft.com/office/powerpoint/2010/main" val="3172114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18</a:t>
            </a:fld>
            <a:endParaRPr lang="et-EE"/>
          </a:p>
        </p:txBody>
      </p:sp>
    </p:spTree>
    <p:extLst>
      <p:ext uri="{BB962C8B-B14F-4D97-AF65-F5344CB8AC3E}">
        <p14:creationId xmlns:p14="http://schemas.microsoft.com/office/powerpoint/2010/main" val="317211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2</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3</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4</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5</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6</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7</a:t>
            </a:fld>
            <a:endParaRPr lang="et-EE"/>
          </a:p>
        </p:txBody>
      </p:sp>
    </p:spTree>
    <p:extLst>
      <p:ext uri="{BB962C8B-B14F-4D97-AF65-F5344CB8AC3E}">
        <p14:creationId xmlns:p14="http://schemas.microsoft.com/office/powerpoint/2010/main" val="3237206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8</a:t>
            </a:fld>
            <a:endParaRPr lang="et-EE"/>
          </a:p>
        </p:txBody>
      </p:sp>
    </p:spTree>
    <p:extLst>
      <p:ext uri="{BB962C8B-B14F-4D97-AF65-F5344CB8AC3E}">
        <p14:creationId xmlns:p14="http://schemas.microsoft.com/office/powerpoint/2010/main" val="3172114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9</a:t>
            </a:fld>
            <a:endParaRPr lang="et-EE"/>
          </a:p>
        </p:txBody>
      </p:sp>
    </p:spTree>
    <p:extLst>
      <p:ext uri="{BB962C8B-B14F-4D97-AF65-F5344CB8AC3E}">
        <p14:creationId xmlns:p14="http://schemas.microsoft.com/office/powerpoint/2010/main" val="346026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F42D88-944D-4D92-80F2-259D2D61A067}" type="datetime1">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B51950-8063-42F4-BAEE-8C31EFBCD27F}" type="datetime1">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28147-D461-4DCB-9D73-09A437BC65FB}" type="datetime1">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E0E5FB-2332-4B76-86E2-0B8DBED68B0E}" type="datetime1">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58D63-383F-42E0-8B0B-C51CF748378B}" type="datetime1">
              <a:rPr lang="en-US" smtClean="0"/>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BAE4D-E53B-4B53-ADE8-3DB6929AA986}" type="datetime1">
              <a:rPr lang="en-US" smtClean="0"/>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F0B3F-1148-4F2F-B48E-C07C9643DF95}" type="datetime1">
              <a:rPr lang="en-US" smtClean="0"/>
              <a:pPr/>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F0189-05DF-4E59-BC7F-8DC97F11CD05}" type="datetime1">
              <a:rPr lang="en-US" smtClean="0"/>
              <a:pPr/>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412DE-4550-4010-B08B-4F3E7FC14D49}" type="datetime1">
              <a:rPr lang="en-US" smtClean="0"/>
              <a:pPr/>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96BBD-9EE4-4698-8D21-EED7A6EFF915}" type="datetime1">
              <a:rPr lang="en-US" smtClean="0"/>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0B2CE-EB30-4285-89BD-D73CF4D2B5A8}" type="datetime1">
              <a:rPr lang="en-US" smtClean="0"/>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EF9B7-511C-4349-8DBC-7B2D96A864E4}" type="datetime1">
              <a:rPr lang="en-US" smtClean="0"/>
              <a:pPr/>
              <a:t>12/11/2018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1775"/>
            <a:ext cx="9144000" cy="1470025"/>
          </a:xfrm>
        </p:spPr>
        <p:txBody>
          <a:bodyPr>
            <a:normAutofit fontScale="90000"/>
          </a:bodyPr>
          <a:lstStyle/>
          <a:p>
            <a:r>
              <a:rPr lang="en-US" sz="4900" dirty="0">
                <a:solidFill>
                  <a:srgbClr val="002060"/>
                </a:solidFill>
                <a:latin typeface="Comic Sans MS" panose="030F0702030302020204" pitchFamily="66" charset="0"/>
              </a:rPr>
              <a:t>VHDL Discussion</a:t>
            </a:r>
            <a:br>
              <a:rPr lang="en-US" sz="4900" dirty="0">
                <a:solidFill>
                  <a:srgbClr val="920000"/>
                </a:solidFill>
                <a:latin typeface="Comic Sans MS" panose="030F0702030302020204" pitchFamily="66" charset="0"/>
              </a:rPr>
            </a:br>
            <a:r>
              <a:rPr lang="en-US" sz="4900" dirty="0">
                <a:solidFill>
                  <a:srgbClr val="920000"/>
                </a:solidFill>
                <a:latin typeface="Comic Sans MS" panose="030F0702030302020204" pitchFamily="66" charset="0"/>
              </a:rPr>
              <a:t>Subprograms</a:t>
            </a:r>
            <a:endParaRPr lang="en-GB" sz="4000" dirty="0">
              <a:solidFill>
                <a:srgbClr val="920000"/>
              </a:solidFill>
              <a:latin typeface="Comic Sans MS" panose="030F0702030302020204" pitchFamily="66" charset="0"/>
            </a:endParaRPr>
          </a:p>
        </p:txBody>
      </p:sp>
      <p:sp>
        <p:nvSpPr>
          <p:cNvPr id="3" name="Subtitle 2"/>
          <p:cNvSpPr>
            <a:spLocks noGrp="1"/>
          </p:cNvSpPr>
          <p:nvPr>
            <p:ph type="subTitle" idx="1"/>
          </p:nvPr>
        </p:nvSpPr>
        <p:spPr>
          <a:xfrm>
            <a:off x="2133600" y="4572000"/>
            <a:ext cx="6400800" cy="1295400"/>
          </a:xfrm>
        </p:spPr>
        <p:txBody>
          <a:bodyPr>
            <a:normAutofit/>
          </a:bodyPr>
          <a:lstStyle/>
          <a:p>
            <a:pPr algn="r"/>
            <a:r>
              <a:rPr lang="en-US" altLang="et-EE" dirty="0">
                <a:solidFill>
                  <a:srgbClr val="003365"/>
                </a:solidFill>
              </a:rPr>
              <a:t>IAS 0600</a:t>
            </a:r>
            <a:br>
              <a:rPr lang="en-US" altLang="et-EE" dirty="0">
                <a:solidFill>
                  <a:srgbClr val="000000"/>
                </a:solidFill>
              </a:rPr>
            </a:br>
            <a:r>
              <a:rPr lang="et-EE" altLang="et-EE" dirty="0">
                <a:solidFill>
                  <a:srgbClr val="003365"/>
                </a:solidFill>
              </a:rPr>
              <a:t>Digital Systems Design</a:t>
            </a:r>
            <a:endParaRPr lang="en-GB" dirty="0">
              <a:solidFill>
                <a:srgbClr val="003365"/>
              </a:solidFill>
            </a:endParaRPr>
          </a:p>
        </p:txBody>
      </p:sp>
      <p:grpSp>
        <p:nvGrpSpPr>
          <p:cNvPr id="4" name="Group 12"/>
          <p:cNvGrpSpPr>
            <a:grpSpLocks/>
          </p:cNvGrpSpPr>
          <p:nvPr/>
        </p:nvGrpSpPr>
        <p:grpSpPr bwMode="auto">
          <a:xfrm>
            <a:off x="5334000" y="6172200"/>
            <a:ext cx="3109913" cy="512763"/>
            <a:chOff x="3744" y="3888"/>
            <a:chExt cx="1627" cy="323"/>
          </a:xfrm>
        </p:grpSpPr>
        <p:pic>
          <p:nvPicPr>
            <p:cNvPr id="5" name="Picture 13" descr="TTU_logo_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 y="3888"/>
              <a:ext cx="28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3744" y="3888"/>
              <a:ext cx="129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Alexander Sudnitson</a:t>
              </a:r>
            </a:p>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Tallinn University of Technology</a:t>
              </a:r>
              <a:endParaRPr lang="en-US" altLang="et-EE" sz="2000" i="1" dirty="0">
                <a:solidFill>
                  <a:srgbClr val="387876"/>
                </a:solidFill>
                <a:latin typeface="Tahoma" panose="020B0604030504040204" pitchFamily="34" charset="0"/>
              </a:endParaRP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10</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F</a:t>
            </a:r>
            <a:r>
              <a:rPr lang="et-EE" altLang="et-EE" sz="3200" u="sng" dirty="0">
                <a:solidFill>
                  <a:srgbClr val="A20000"/>
                </a:solidFill>
                <a:latin typeface="Comic Sans MS" panose="030F0702030302020204" pitchFamily="66" charset="0"/>
              </a:rPr>
              <a:t>unction</a:t>
            </a:r>
            <a:r>
              <a:rPr lang="en-US" altLang="et-EE" sz="3200" u="sng" dirty="0">
                <a:solidFill>
                  <a:srgbClr val="A20000"/>
                </a:solidFill>
                <a:latin typeface="Comic Sans MS" panose="030F0702030302020204" pitchFamily="66" charset="0"/>
              </a:rPr>
              <a:t>s</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533400" y="4267200"/>
            <a:ext cx="8458200" cy="1569660"/>
          </a:xfrm>
          <a:prstGeom prst="rect">
            <a:avLst/>
          </a:prstGeom>
          <a:noFill/>
          <a:ln>
            <a:solidFill>
              <a:schemeClr val="tx1"/>
            </a:solidFill>
            <a:prstDash val="dash"/>
          </a:ln>
        </p:spPr>
        <p:txBody>
          <a:bodyPr wrap="square" rtlCol="0">
            <a:spAutoFit/>
          </a:bodyPr>
          <a:lstStyle/>
          <a:p>
            <a:r>
              <a:rPr lang="en-US" sz="2400" b="1" dirty="0"/>
              <a:t>function </a:t>
            </a:r>
            <a:r>
              <a:rPr lang="en-US" sz="2400" dirty="0"/>
              <a:t>nand_2f (</a:t>
            </a:r>
            <a:r>
              <a:rPr lang="en-US" sz="2400" b="1" dirty="0"/>
              <a:t>signal </a:t>
            </a:r>
            <a:r>
              <a:rPr lang="en-US" sz="2400" dirty="0"/>
              <a:t>in1, in2 : </a:t>
            </a:r>
            <a:r>
              <a:rPr lang="en-US" sz="2400" b="1" dirty="0"/>
              <a:t>in </a:t>
            </a:r>
            <a:r>
              <a:rPr lang="en-US" sz="2400" dirty="0" err="1"/>
              <a:t>std_logic</a:t>
            </a:r>
            <a:r>
              <a:rPr lang="en-US" sz="2400" dirty="0"/>
              <a:t>) </a:t>
            </a:r>
            <a:r>
              <a:rPr lang="en-US" sz="2400" b="1" dirty="0"/>
              <a:t>return </a:t>
            </a:r>
            <a:r>
              <a:rPr lang="en-US" sz="2400" dirty="0" err="1"/>
              <a:t>std_logic</a:t>
            </a:r>
            <a:r>
              <a:rPr lang="en-US" sz="2400" dirty="0"/>
              <a:t> </a:t>
            </a:r>
            <a:r>
              <a:rPr lang="en-US" sz="2400" b="1" dirty="0"/>
              <a:t>is</a:t>
            </a:r>
          </a:p>
          <a:p>
            <a:r>
              <a:rPr lang="et-EE" sz="2400" b="1" dirty="0"/>
              <a:t>begin</a:t>
            </a:r>
          </a:p>
          <a:p>
            <a:r>
              <a:rPr lang="et-EE" sz="2400" b="1" dirty="0"/>
              <a:t>	return </a:t>
            </a:r>
            <a:r>
              <a:rPr lang="et-EE" sz="2400" dirty="0"/>
              <a:t>(in1 </a:t>
            </a:r>
            <a:r>
              <a:rPr lang="et-EE" sz="2400" b="1" dirty="0"/>
              <a:t>nand </a:t>
            </a:r>
            <a:r>
              <a:rPr lang="et-EE" sz="2400" dirty="0"/>
              <a:t>in2);</a:t>
            </a:r>
          </a:p>
          <a:p>
            <a:r>
              <a:rPr lang="et-EE" sz="2400" b="1" dirty="0"/>
              <a:t>end </a:t>
            </a:r>
            <a:r>
              <a:rPr lang="et-EE" sz="2400" dirty="0"/>
              <a:t>nand_2f;</a:t>
            </a:r>
          </a:p>
        </p:txBody>
      </p:sp>
      <p:sp>
        <p:nvSpPr>
          <p:cNvPr id="10" name="TextBox 9"/>
          <p:cNvSpPr txBox="1"/>
          <p:nvPr/>
        </p:nvSpPr>
        <p:spPr>
          <a:xfrm>
            <a:off x="533400" y="990600"/>
            <a:ext cx="8229600" cy="3416320"/>
          </a:xfrm>
          <a:prstGeom prst="rect">
            <a:avLst/>
          </a:prstGeom>
          <a:noFill/>
        </p:spPr>
        <p:txBody>
          <a:bodyPr wrap="square" rtlCol="0">
            <a:spAutoFit/>
          </a:bodyPr>
          <a:lstStyle/>
          <a:p>
            <a:r>
              <a:rPr lang="en-GB" sz="2400" dirty="0">
                <a:solidFill>
                  <a:srgbClr val="920000"/>
                </a:solidFill>
              </a:rPr>
              <a:t>A function can be considered a generalized form of an operator and used to define a new operator. </a:t>
            </a:r>
          </a:p>
          <a:p>
            <a:r>
              <a:rPr lang="en-GB" sz="2400" dirty="0"/>
              <a:t>A function is called in an </a:t>
            </a:r>
            <a:r>
              <a:rPr lang="en-GB" sz="2400" b="1" dirty="0"/>
              <a:t>expression</a:t>
            </a:r>
            <a:r>
              <a:rPr lang="en-GB" sz="2400" dirty="0"/>
              <a:t>. When called, a function calculates and returns a result.</a:t>
            </a:r>
          </a:p>
          <a:p>
            <a:r>
              <a:rPr lang="en-GB" sz="2400" dirty="0"/>
              <a:t>In our example, in the declarative part of the architecture body for </a:t>
            </a:r>
            <a:r>
              <a:rPr lang="en-GB" sz="2400" dirty="0" err="1"/>
              <a:t>dlatch</a:t>
            </a:r>
            <a:r>
              <a:rPr lang="en-GB" sz="2400" dirty="0"/>
              <a:t> is the body of the function nand_2f. This function corresponds to component u4 in the logic diagram. This function’s body also serves as its declaration.</a:t>
            </a:r>
          </a:p>
          <a:p>
            <a:r>
              <a:rPr lang="en-GB" sz="2400" dirty="0"/>
              <a:t> </a:t>
            </a:r>
          </a:p>
        </p:txBody>
      </p:sp>
    </p:spTree>
    <p:extLst>
      <p:ext uri="{BB962C8B-B14F-4D97-AF65-F5344CB8AC3E}">
        <p14:creationId xmlns:p14="http://schemas.microsoft.com/office/powerpoint/2010/main" val="98790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11</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F</a:t>
            </a:r>
            <a:r>
              <a:rPr lang="et-EE" altLang="et-EE" sz="3200" u="sng" dirty="0">
                <a:solidFill>
                  <a:srgbClr val="A20000"/>
                </a:solidFill>
                <a:latin typeface="Comic Sans MS" panose="030F0702030302020204" pitchFamily="66" charset="0"/>
              </a:rPr>
              <a:t>unction</a:t>
            </a:r>
            <a:r>
              <a:rPr lang="en-US" altLang="et-EE" sz="3200" u="sng" dirty="0">
                <a:solidFill>
                  <a:srgbClr val="A20000"/>
                </a:solidFill>
                <a:latin typeface="Comic Sans MS" panose="030F0702030302020204" pitchFamily="66" charset="0"/>
              </a:rPr>
              <a:t>s</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533400" y="2438400"/>
            <a:ext cx="8458200" cy="1569660"/>
          </a:xfrm>
          <a:prstGeom prst="rect">
            <a:avLst/>
          </a:prstGeom>
          <a:noFill/>
          <a:ln>
            <a:solidFill>
              <a:schemeClr val="tx1"/>
            </a:solidFill>
            <a:prstDash val="dash"/>
          </a:ln>
        </p:spPr>
        <p:txBody>
          <a:bodyPr wrap="square" rtlCol="0">
            <a:spAutoFit/>
          </a:bodyPr>
          <a:lstStyle/>
          <a:p>
            <a:r>
              <a:rPr lang="en-US" sz="2400" b="1" dirty="0"/>
              <a:t>function </a:t>
            </a:r>
            <a:r>
              <a:rPr lang="en-US" sz="2400" dirty="0"/>
              <a:t>nand_2f (</a:t>
            </a:r>
            <a:r>
              <a:rPr lang="en-US" sz="2400" b="1" dirty="0"/>
              <a:t>signal </a:t>
            </a:r>
            <a:r>
              <a:rPr lang="en-US" sz="2400" dirty="0"/>
              <a:t>in1, in2 : </a:t>
            </a:r>
            <a:r>
              <a:rPr lang="en-US" sz="2400" b="1" dirty="0"/>
              <a:t>in </a:t>
            </a:r>
            <a:r>
              <a:rPr lang="en-US" sz="2400" dirty="0" err="1"/>
              <a:t>std_logic</a:t>
            </a:r>
            <a:r>
              <a:rPr lang="en-US" sz="2400" dirty="0"/>
              <a:t>) </a:t>
            </a:r>
            <a:r>
              <a:rPr lang="en-US" sz="2400" b="1" dirty="0"/>
              <a:t>return </a:t>
            </a:r>
            <a:r>
              <a:rPr lang="en-US" sz="2400" dirty="0" err="1"/>
              <a:t>std_logic</a:t>
            </a:r>
            <a:r>
              <a:rPr lang="en-US" sz="2400" dirty="0"/>
              <a:t> </a:t>
            </a:r>
            <a:r>
              <a:rPr lang="en-US" sz="2400" b="1" dirty="0"/>
              <a:t>is</a:t>
            </a:r>
          </a:p>
          <a:p>
            <a:r>
              <a:rPr lang="et-EE" sz="2400" b="1" dirty="0"/>
              <a:t>begin</a:t>
            </a:r>
          </a:p>
          <a:p>
            <a:r>
              <a:rPr lang="et-EE" sz="2400" b="1" dirty="0"/>
              <a:t>	return </a:t>
            </a:r>
            <a:r>
              <a:rPr lang="et-EE" sz="2400" dirty="0"/>
              <a:t>(in1 </a:t>
            </a:r>
            <a:r>
              <a:rPr lang="et-EE" sz="2400" b="1" dirty="0"/>
              <a:t>nand </a:t>
            </a:r>
            <a:r>
              <a:rPr lang="et-EE" sz="2400" dirty="0"/>
              <a:t>in2);</a:t>
            </a:r>
          </a:p>
          <a:p>
            <a:r>
              <a:rPr lang="et-EE" sz="2400" b="1" dirty="0"/>
              <a:t>end </a:t>
            </a:r>
            <a:r>
              <a:rPr lang="et-EE" sz="2400" dirty="0"/>
              <a:t>nand_2f;</a:t>
            </a:r>
          </a:p>
        </p:txBody>
      </p:sp>
      <p:sp>
        <p:nvSpPr>
          <p:cNvPr id="10" name="TextBox 9"/>
          <p:cNvSpPr txBox="1"/>
          <p:nvPr/>
        </p:nvSpPr>
        <p:spPr>
          <a:xfrm>
            <a:off x="533400" y="838200"/>
            <a:ext cx="8229600" cy="1446550"/>
          </a:xfrm>
          <a:prstGeom prst="rect">
            <a:avLst/>
          </a:prstGeom>
          <a:noFill/>
        </p:spPr>
        <p:txBody>
          <a:bodyPr wrap="square" rtlCol="0">
            <a:spAutoFit/>
          </a:bodyPr>
          <a:lstStyle/>
          <a:p>
            <a:r>
              <a:rPr lang="en-GB" sz="2200" dirty="0"/>
              <a:t>In our example, in the declarative part of the architecture body for </a:t>
            </a:r>
            <a:r>
              <a:rPr lang="en-GB" sz="2200" dirty="0" err="1">
                <a:solidFill>
                  <a:srgbClr val="920000"/>
                </a:solidFill>
              </a:rPr>
              <a:t>dlatch</a:t>
            </a:r>
            <a:r>
              <a:rPr lang="en-GB" sz="2200" dirty="0"/>
              <a:t> is the body of the function </a:t>
            </a:r>
            <a:r>
              <a:rPr lang="en-GB" sz="2200" dirty="0">
                <a:solidFill>
                  <a:srgbClr val="920000"/>
                </a:solidFill>
              </a:rPr>
              <a:t>nand_2f</a:t>
            </a:r>
            <a:r>
              <a:rPr lang="en-GB" sz="2200" dirty="0"/>
              <a:t>. This function corresponds to component </a:t>
            </a:r>
            <a:r>
              <a:rPr lang="en-GB" sz="2200" dirty="0">
                <a:solidFill>
                  <a:srgbClr val="920000"/>
                </a:solidFill>
              </a:rPr>
              <a:t>u4</a:t>
            </a:r>
            <a:r>
              <a:rPr lang="en-GB" sz="2200" dirty="0"/>
              <a:t> in the logic diagram. This function’s body also serves as its declaration.</a:t>
            </a:r>
          </a:p>
        </p:txBody>
      </p:sp>
      <p:sp>
        <p:nvSpPr>
          <p:cNvPr id="8" name="Rectangle 7"/>
          <p:cNvSpPr/>
          <p:nvPr/>
        </p:nvSpPr>
        <p:spPr>
          <a:xfrm>
            <a:off x="533400" y="4191000"/>
            <a:ext cx="8534400" cy="2123658"/>
          </a:xfrm>
          <a:prstGeom prst="rect">
            <a:avLst/>
          </a:prstGeom>
        </p:spPr>
        <p:txBody>
          <a:bodyPr wrap="square">
            <a:spAutoFit/>
          </a:bodyPr>
          <a:lstStyle/>
          <a:p>
            <a:r>
              <a:rPr lang="en-GB" sz="2200" dirty="0"/>
              <a:t>Function nand_2f is like a component in the sense that it can be instantiated multiple times and its internal operations are not visible to the instantiating architecture (information hiding). Functions always return a value. Function nand_2f returns a value that is type </a:t>
            </a:r>
            <a:r>
              <a:rPr lang="en-GB" sz="2200" dirty="0" err="1"/>
              <a:t>std_logic</a:t>
            </a:r>
            <a:r>
              <a:rPr lang="en-GB" sz="2200" dirty="0"/>
              <a:t>. The body of this function consists of a single return statement that returns the NAND of parameters in1 and in2.</a:t>
            </a:r>
          </a:p>
        </p:txBody>
      </p:sp>
    </p:spTree>
    <p:extLst>
      <p:ext uri="{BB962C8B-B14F-4D97-AF65-F5344CB8AC3E}">
        <p14:creationId xmlns:p14="http://schemas.microsoft.com/office/powerpoint/2010/main" val="98790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12</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Function Call</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10" name="Rectangle 9"/>
          <p:cNvSpPr/>
          <p:nvPr/>
        </p:nvSpPr>
        <p:spPr>
          <a:xfrm>
            <a:off x="457200" y="990600"/>
            <a:ext cx="8153400" cy="5170646"/>
          </a:xfrm>
          <a:prstGeom prst="rect">
            <a:avLst/>
          </a:prstGeom>
        </p:spPr>
        <p:txBody>
          <a:bodyPr wrap="square">
            <a:spAutoFit/>
          </a:bodyPr>
          <a:lstStyle/>
          <a:p>
            <a:r>
              <a:rPr lang="en-GB" sz="2200" dirty="0"/>
              <a:t>The caller passes parameters to a function as part of a function call. A function call consists of the function name followed by a list of actual parameters. The function call can appear alone on the right-hand side of an assignment statement, or as part of a more complex expression. </a:t>
            </a:r>
            <a:r>
              <a:rPr lang="en-GB" sz="2200" dirty="0">
                <a:solidFill>
                  <a:srgbClr val="920000"/>
                </a:solidFill>
              </a:rPr>
              <a:t>A function declared in the declarative part of an architecture body can be called in the statement part of the architecture body using a </a:t>
            </a:r>
            <a:r>
              <a:rPr lang="en-GB" sz="2200" b="1" dirty="0">
                <a:solidFill>
                  <a:srgbClr val="920000"/>
                </a:solidFill>
              </a:rPr>
              <a:t>concurrent</a:t>
            </a:r>
            <a:r>
              <a:rPr lang="en-GB" sz="2200" dirty="0">
                <a:solidFill>
                  <a:srgbClr val="920000"/>
                </a:solidFill>
              </a:rPr>
              <a:t> statement, or can be called by a </a:t>
            </a:r>
            <a:r>
              <a:rPr lang="en-GB" sz="2200" b="1" dirty="0">
                <a:solidFill>
                  <a:srgbClr val="920000"/>
                </a:solidFill>
              </a:rPr>
              <a:t>sequential</a:t>
            </a:r>
            <a:r>
              <a:rPr lang="en-GB" sz="2200" dirty="0">
                <a:solidFill>
                  <a:srgbClr val="920000"/>
                </a:solidFill>
              </a:rPr>
              <a:t> statement in a process in the architecture body. </a:t>
            </a:r>
            <a:r>
              <a:rPr lang="en-GB" sz="2200" dirty="0"/>
              <a:t>A function declared in the declarative part of a process can only be called from within that process. </a:t>
            </a:r>
            <a:r>
              <a:rPr lang="en-GB" sz="2200" b="1" dirty="0"/>
              <a:t>When a function call appears in a concurrent signal assignment statement, it is executed whenever there is an event on a signal in its parameter list. In contrast, a function in a process is executed only when the statement containing the function call is reached during the sequential execution of the process’s statements</a:t>
            </a:r>
            <a:r>
              <a:rPr lang="en-GB" sz="2200" dirty="0"/>
              <a:t>.</a:t>
            </a:r>
          </a:p>
          <a:p>
            <a:endParaRPr lang="en-GB" sz="2200" dirty="0"/>
          </a:p>
        </p:txBody>
      </p:sp>
    </p:spTree>
    <p:extLst>
      <p:ext uri="{BB962C8B-B14F-4D97-AF65-F5344CB8AC3E}">
        <p14:creationId xmlns:p14="http://schemas.microsoft.com/office/powerpoint/2010/main" val="98790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13</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sz="3200" u="sng" dirty="0">
                <a:solidFill>
                  <a:srgbClr val="A20000"/>
                </a:solidFill>
                <a:latin typeface="Comic Sans MS" panose="030F0702030302020204" pitchFamily="66" charset="0"/>
              </a:rPr>
              <a:t>Example: parity generator using a function </a:t>
            </a:r>
            <a:endParaRPr lang="en-US" altLang="et-EE" sz="3200" u="sng" dirty="0">
              <a:solidFill>
                <a:srgbClr val="A20000"/>
              </a:solidFill>
              <a:latin typeface="Comic Sans MS" panose="030F0702030302020204" pitchFamily="66"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10" name="Rectangle 9"/>
          <p:cNvSpPr/>
          <p:nvPr/>
        </p:nvSpPr>
        <p:spPr>
          <a:xfrm>
            <a:off x="457200" y="990600"/>
            <a:ext cx="8153400" cy="5170646"/>
          </a:xfrm>
          <a:prstGeom prst="rect">
            <a:avLst/>
          </a:prstGeom>
        </p:spPr>
        <p:txBody>
          <a:bodyPr wrap="square">
            <a:spAutoFit/>
          </a:bodyPr>
          <a:lstStyle/>
          <a:p>
            <a:r>
              <a:rPr lang="en-GB" sz="2200" dirty="0"/>
              <a:t>An example of a function declared in an architecture body and called by a concurrent signal assignment statement is given in the next slide.</a:t>
            </a:r>
          </a:p>
          <a:p>
            <a:r>
              <a:rPr lang="en-GB" sz="2200" dirty="0"/>
              <a:t>The entity has an eight-element </a:t>
            </a:r>
            <a:r>
              <a:rPr lang="en-GB" sz="2200" dirty="0" err="1"/>
              <a:t>std_logic_vector</a:t>
            </a:r>
            <a:r>
              <a:rPr lang="en-GB" sz="2200" dirty="0"/>
              <a:t> input and a </a:t>
            </a:r>
            <a:r>
              <a:rPr lang="en-GB" sz="2200" dirty="0" err="1"/>
              <a:t>std_logic</a:t>
            </a:r>
            <a:r>
              <a:rPr lang="en-GB" sz="2200" dirty="0"/>
              <a:t> output that indicates whether the parity of the input vector is even or not. Parity is even if the vector has an even number of bits that are 1s, or if none of its bits are 1s. </a:t>
            </a:r>
          </a:p>
          <a:p>
            <a:r>
              <a:rPr lang="en-GB" sz="2200" dirty="0"/>
              <a:t>The body of the function </a:t>
            </a:r>
            <a:r>
              <a:rPr lang="en-GB" sz="2200" dirty="0" err="1"/>
              <a:t>parity_even</a:t>
            </a:r>
            <a:r>
              <a:rPr lang="en-GB" sz="2200" dirty="0"/>
              <a:t> appears in the declarative part of the architecture. A variable named result is declared in the declarative part of the function and is initialized to '1'.</a:t>
            </a:r>
          </a:p>
          <a:p>
            <a:r>
              <a:rPr lang="en-GB" sz="2200" dirty="0"/>
              <a:t>A loop is used to sequence through each element of the vector passed to the function. If the element being examined is a '1', the value of result is complemented. Once the loop is completed, a return statement returns the value of result. The architecture body contains a single concurrent call to the function parity_ even. The value returned by the function is assigned to output even.</a:t>
            </a:r>
          </a:p>
        </p:txBody>
      </p:sp>
    </p:spTree>
    <p:extLst>
      <p:ext uri="{BB962C8B-B14F-4D97-AF65-F5344CB8AC3E}">
        <p14:creationId xmlns:p14="http://schemas.microsoft.com/office/powerpoint/2010/main" val="987902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14</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sz="3200" u="sng" dirty="0">
                <a:solidFill>
                  <a:srgbClr val="A20000"/>
                </a:solidFill>
                <a:latin typeface="Comic Sans MS" panose="030F0702030302020204" pitchFamily="66" charset="0"/>
              </a:rPr>
              <a:t>Example: parity generator using a function</a:t>
            </a:r>
            <a:endParaRPr lang="en-US" altLang="et-EE" sz="3200" u="sng" dirty="0">
              <a:solidFill>
                <a:srgbClr val="A20000"/>
              </a:solidFill>
              <a:latin typeface="Comic Sans MS" panose="030F0702030302020204" pitchFamily="66"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304800" y="844689"/>
            <a:ext cx="8610600" cy="5632311"/>
          </a:xfrm>
          <a:prstGeom prst="rect">
            <a:avLst/>
          </a:prstGeom>
          <a:noFill/>
        </p:spPr>
        <p:txBody>
          <a:bodyPr wrap="square" rtlCol="0">
            <a:spAutoFit/>
          </a:bodyPr>
          <a:lstStyle/>
          <a:p>
            <a:r>
              <a:rPr lang="et-EE" sz="2000" b="1" dirty="0">
                <a:latin typeface="Arial" panose="020B0604020202020204" pitchFamily="34" charset="0"/>
                <a:cs typeface="Arial" panose="020B0604020202020204" pitchFamily="34" charset="0"/>
              </a:rPr>
              <a:t>entity </a:t>
            </a:r>
            <a:r>
              <a:rPr lang="et-EE" sz="2000" dirty="0">
                <a:latin typeface="Arial" panose="020B0604020202020204" pitchFamily="34" charset="0"/>
                <a:cs typeface="Arial" panose="020B0604020202020204" pitchFamily="34" charset="0"/>
              </a:rPr>
              <a:t>parity_even_entity </a:t>
            </a:r>
            <a:r>
              <a:rPr lang="et-EE" sz="2000" b="1" dirty="0">
                <a:latin typeface="Arial" panose="020B0604020202020204" pitchFamily="34" charset="0"/>
                <a:cs typeface="Arial" panose="020B0604020202020204" pitchFamily="34" charset="0"/>
              </a:rPr>
              <a:t>is</a:t>
            </a:r>
          </a:p>
          <a:p>
            <a:r>
              <a:rPr lang="et-EE" sz="2000" b="1" dirty="0">
                <a:latin typeface="Arial" panose="020B0604020202020204" pitchFamily="34" charset="0"/>
                <a:cs typeface="Arial" panose="020B0604020202020204" pitchFamily="34" charset="0"/>
              </a:rPr>
              <a:t>	port </a:t>
            </a:r>
            <a:r>
              <a:rPr lang="et-EE"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in_vector</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 </a:t>
            </a:r>
            <a:r>
              <a:rPr lang="en-US" sz="2000" dirty="0" err="1">
                <a:latin typeface="Arial" panose="020B0604020202020204" pitchFamily="34" charset="0"/>
                <a:cs typeface="Arial" panose="020B0604020202020204" pitchFamily="34" charset="0"/>
              </a:rPr>
              <a:t>std_logic_vector</a:t>
            </a:r>
            <a:r>
              <a:rPr lang="en-US" sz="2000" dirty="0">
                <a:latin typeface="Arial" panose="020B0604020202020204" pitchFamily="34" charset="0"/>
                <a:cs typeface="Arial" panose="020B0604020202020204" pitchFamily="34" charset="0"/>
              </a:rPr>
              <a:t>(7 </a:t>
            </a:r>
            <a:r>
              <a:rPr lang="en-US" sz="2000" b="1" dirty="0" err="1">
                <a:latin typeface="Arial" panose="020B0604020202020204" pitchFamily="34" charset="0"/>
                <a:cs typeface="Arial" panose="020B0604020202020204" pitchFamily="34" charset="0"/>
              </a:rPr>
              <a:t>downto</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0);</a:t>
            </a:r>
          </a:p>
          <a:p>
            <a:r>
              <a:rPr lang="et-EE" sz="2000" dirty="0">
                <a:latin typeface="Arial" panose="020B0604020202020204" pitchFamily="34" charset="0"/>
                <a:cs typeface="Arial" panose="020B0604020202020204" pitchFamily="34" charset="0"/>
              </a:rPr>
              <a:t>	even : </a:t>
            </a:r>
            <a:r>
              <a:rPr lang="et-EE" sz="2000" b="1" dirty="0">
                <a:latin typeface="Arial" panose="020B0604020202020204" pitchFamily="34" charset="0"/>
                <a:cs typeface="Arial" panose="020B0604020202020204" pitchFamily="34" charset="0"/>
              </a:rPr>
              <a:t>out </a:t>
            </a:r>
            <a:r>
              <a:rPr lang="et-EE" sz="2000" dirty="0">
                <a:latin typeface="Arial" panose="020B0604020202020204" pitchFamily="34" charset="0"/>
                <a:cs typeface="Arial" panose="020B0604020202020204" pitchFamily="34" charset="0"/>
              </a:rPr>
              <a:t>std_logic);</a:t>
            </a:r>
          </a:p>
          <a:p>
            <a:r>
              <a:rPr lang="et-EE" sz="2000" b="1" dirty="0">
                <a:latin typeface="Arial" panose="020B0604020202020204" pitchFamily="34" charset="0"/>
                <a:cs typeface="Arial" panose="020B0604020202020204" pitchFamily="34" charset="0"/>
              </a:rPr>
              <a:t>end </a:t>
            </a:r>
            <a:r>
              <a:rPr lang="et-EE" sz="2000" dirty="0">
                <a:latin typeface="Arial" panose="020B0604020202020204" pitchFamily="34" charset="0"/>
                <a:cs typeface="Arial" panose="020B0604020202020204" pitchFamily="34" charset="0"/>
              </a:rPr>
              <a:t>parity_even_entity;</a:t>
            </a:r>
          </a:p>
          <a:p>
            <a:r>
              <a:rPr lang="en-US" sz="2000" b="1" dirty="0">
                <a:latin typeface="Arial" panose="020B0604020202020204" pitchFamily="34" charset="0"/>
                <a:cs typeface="Arial" panose="020B0604020202020204" pitchFamily="34" charset="0"/>
              </a:rPr>
              <a:t>architecture </a:t>
            </a:r>
            <a:r>
              <a:rPr lang="en-US" sz="2000" dirty="0">
                <a:latin typeface="Arial" panose="020B0604020202020204" pitchFamily="34" charset="0"/>
                <a:cs typeface="Arial" panose="020B0604020202020204" pitchFamily="34" charset="0"/>
              </a:rPr>
              <a:t>behavioral </a:t>
            </a:r>
            <a:r>
              <a:rPr lang="en-US" sz="2000" b="1" dirty="0">
                <a:latin typeface="Arial" panose="020B0604020202020204" pitchFamily="34" charset="0"/>
                <a:cs typeface="Arial" panose="020B0604020202020204" pitchFamily="34" charset="0"/>
              </a:rPr>
              <a:t>of </a:t>
            </a:r>
            <a:r>
              <a:rPr lang="en-US" sz="2000" dirty="0" err="1">
                <a:latin typeface="Arial" panose="020B0604020202020204" pitchFamily="34" charset="0"/>
                <a:cs typeface="Arial" panose="020B0604020202020204" pitchFamily="34" charset="0"/>
              </a:rPr>
              <a:t>parity_even_entity</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is</a:t>
            </a:r>
          </a:p>
          <a:p>
            <a:r>
              <a:rPr lang="et-EE"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function </a:t>
            </a:r>
            <a:r>
              <a:rPr lang="en-US" sz="2000" dirty="0" err="1">
                <a:latin typeface="Arial" panose="020B0604020202020204" pitchFamily="34" charset="0"/>
                <a:cs typeface="Arial" panose="020B0604020202020204" pitchFamily="34" charset="0"/>
              </a:rPr>
              <a:t>parity_even</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std_logic_vector</a:t>
            </a:r>
            <a:r>
              <a:rPr lang="en-US" sz="2000" dirty="0">
                <a:latin typeface="Arial" panose="020B0604020202020204" pitchFamily="34" charset="0"/>
                <a:cs typeface="Arial" panose="020B0604020202020204" pitchFamily="34" charset="0"/>
              </a:rPr>
              <a:t>(7 </a:t>
            </a:r>
            <a:r>
              <a:rPr lang="en-US" sz="2000" b="1" dirty="0" err="1">
                <a:latin typeface="Arial" panose="020B0604020202020204" pitchFamily="34" charset="0"/>
                <a:cs typeface="Arial" panose="020B0604020202020204" pitchFamily="34" charset="0"/>
              </a:rPr>
              <a:t>downto</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0)) </a:t>
            </a:r>
            <a:r>
              <a:rPr lang="en-US" sz="2000" b="1" dirty="0">
                <a:latin typeface="Arial" panose="020B0604020202020204" pitchFamily="34" charset="0"/>
                <a:cs typeface="Arial" panose="020B0604020202020204" pitchFamily="34" charset="0"/>
              </a:rPr>
              <a:t>return </a:t>
            </a:r>
            <a:r>
              <a:rPr lang="et-EE"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std_logic</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is</a:t>
            </a:r>
          </a:p>
          <a:p>
            <a:r>
              <a:rPr lang="et-EE" sz="2000" b="1" dirty="0">
                <a:latin typeface="Arial" panose="020B0604020202020204" pitchFamily="34" charset="0"/>
                <a:cs typeface="Arial" panose="020B0604020202020204" pitchFamily="34" charset="0"/>
              </a:rPr>
              <a:t>		variable </a:t>
            </a:r>
            <a:r>
              <a:rPr lang="et-EE" sz="2000" dirty="0">
                <a:latin typeface="Arial" panose="020B0604020202020204" pitchFamily="34" charset="0"/>
                <a:cs typeface="Arial" panose="020B0604020202020204" pitchFamily="34" charset="0"/>
              </a:rPr>
              <a:t>result : std_logic := '1';</a:t>
            </a:r>
          </a:p>
          <a:p>
            <a:r>
              <a:rPr lang="et-EE" sz="2000" b="1" dirty="0">
                <a:latin typeface="Arial" panose="020B0604020202020204" pitchFamily="34" charset="0"/>
                <a:cs typeface="Arial" panose="020B0604020202020204" pitchFamily="34" charset="0"/>
              </a:rPr>
              <a:t>		begin</a:t>
            </a:r>
          </a:p>
          <a:p>
            <a:r>
              <a:rPr lang="et-EE"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for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7 </a:t>
            </a:r>
            <a:r>
              <a:rPr lang="en-US" sz="2000" b="1" dirty="0" err="1">
                <a:latin typeface="Arial" panose="020B0604020202020204" pitchFamily="34" charset="0"/>
                <a:cs typeface="Arial" panose="020B0604020202020204" pitchFamily="34" charset="0"/>
              </a:rPr>
              <a:t>downto</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0 </a:t>
            </a:r>
            <a:r>
              <a:rPr lang="en-US" sz="2000" b="1" dirty="0">
                <a:latin typeface="Arial" panose="020B0604020202020204" pitchFamily="34" charset="0"/>
                <a:cs typeface="Arial" panose="020B0604020202020204" pitchFamily="34" charset="0"/>
              </a:rPr>
              <a:t>loop</a:t>
            </a:r>
          </a:p>
          <a:p>
            <a:r>
              <a:rPr lang="et-EE" sz="2000" b="1" dirty="0">
                <a:latin typeface="Arial" panose="020B0604020202020204" pitchFamily="34" charset="0"/>
                <a:cs typeface="Arial" panose="020B0604020202020204" pitchFamily="34" charset="0"/>
              </a:rPr>
              <a:t>			if </a:t>
            </a:r>
            <a:r>
              <a:rPr lang="et-EE" sz="2000" dirty="0">
                <a:latin typeface="Arial" panose="020B0604020202020204" pitchFamily="34" charset="0"/>
                <a:cs typeface="Arial" panose="020B0604020202020204" pitchFamily="34" charset="0"/>
              </a:rPr>
              <a:t>s(i) = '1' </a:t>
            </a:r>
            <a:r>
              <a:rPr lang="et-EE" sz="2000" b="1" dirty="0">
                <a:latin typeface="Arial" panose="020B0604020202020204" pitchFamily="34" charset="0"/>
                <a:cs typeface="Arial" panose="020B0604020202020204" pitchFamily="34" charset="0"/>
              </a:rPr>
              <a:t>then </a:t>
            </a:r>
            <a:r>
              <a:rPr lang="et-EE" sz="2000" dirty="0">
                <a:latin typeface="Arial" panose="020B0604020202020204" pitchFamily="34" charset="0"/>
                <a:cs typeface="Arial" panose="020B0604020202020204" pitchFamily="34" charset="0"/>
              </a:rPr>
              <a:t>result := </a:t>
            </a:r>
            <a:r>
              <a:rPr lang="et-EE" sz="2000" b="1" dirty="0">
                <a:latin typeface="Arial" panose="020B0604020202020204" pitchFamily="34" charset="0"/>
                <a:cs typeface="Arial" panose="020B0604020202020204" pitchFamily="34" charset="0"/>
              </a:rPr>
              <a:t>not </a:t>
            </a:r>
            <a:r>
              <a:rPr lang="et-EE" sz="2000" dirty="0">
                <a:latin typeface="Arial" panose="020B0604020202020204" pitchFamily="34" charset="0"/>
                <a:cs typeface="Arial" panose="020B0604020202020204" pitchFamily="34" charset="0"/>
              </a:rPr>
              <a:t>result;</a:t>
            </a:r>
          </a:p>
          <a:p>
            <a:r>
              <a:rPr lang="et-EE" sz="2000" b="1" dirty="0">
                <a:latin typeface="Arial" panose="020B0604020202020204" pitchFamily="34" charset="0"/>
                <a:cs typeface="Arial" panose="020B0604020202020204" pitchFamily="34" charset="0"/>
              </a:rPr>
              <a:t>			end if</a:t>
            </a:r>
            <a:r>
              <a:rPr lang="et-EE" sz="2000" dirty="0">
                <a:latin typeface="Arial" panose="020B0604020202020204" pitchFamily="34" charset="0"/>
                <a:cs typeface="Arial" panose="020B0604020202020204" pitchFamily="34" charset="0"/>
              </a:rPr>
              <a:t>;</a:t>
            </a:r>
          </a:p>
          <a:p>
            <a:r>
              <a:rPr lang="et-EE" sz="2000" b="1" dirty="0">
                <a:latin typeface="Arial" panose="020B0604020202020204" pitchFamily="34" charset="0"/>
                <a:cs typeface="Arial" panose="020B0604020202020204" pitchFamily="34" charset="0"/>
              </a:rPr>
              <a:t>		end loop</a:t>
            </a:r>
            <a:r>
              <a:rPr lang="et-EE" sz="2000" dirty="0">
                <a:latin typeface="Arial" panose="020B0604020202020204" pitchFamily="34" charset="0"/>
                <a:cs typeface="Arial" panose="020B0604020202020204" pitchFamily="34" charset="0"/>
              </a:rPr>
              <a:t>;</a:t>
            </a:r>
          </a:p>
          <a:p>
            <a:r>
              <a:rPr lang="et-EE" sz="2000" b="1" dirty="0">
                <a:latin typeface="Arial" panose="020B0604020202020204" pitchFamily="34" charset="0"/>
                <a:cs typeface="Arial" panose="020B0604020202020204" pitchFamily="34" charset="0"/>
              </a:rPr>
              <a:t>		return </a:t>
            </a:r>
            <a:r>
              <a:rPr lang="et-EE" sz="2000" dirty="0">
                <a:latin typeface="Arial" panose="020B0604020202020204" pitchFamily="34" charset="0"/>
                <a:cs typeface="Arial" panose="020B0604020202020204" pitchFamily="34" charset="0"/>
              </a:rPr>
              <a:t>result;</a:t>
            </a:r>
          </a:p>
          <a:p>
            <a:r>
              <a:rPr lang="et-EE" sz="2000" b="1" dirty="0">
                <a:latin typeface="Arial" panose="020B0604020202020204" pitchFamily="34" charset="0"/>
                <a:cs typeface="Arial" panose="020B0604020202020204" pitchFamily="34" charset="0"/>
              </a:rPr>
              <a:t>	end </a:t>
            </a:r>
            <a:r>
              <a:rPr lang="et-EE" sz="2000" dirty="0">
                <a:latin typeface="Arial" panose="020B0604020202020204" pitchFamily="34" charset="0"/>
                <a:cs typeface="Arial" panose="020B0604020202020204" pitchFamily="34" charset="0"/>
              </a:rPr>
              <a:t>parity_even;</a:t>
            </a:r>
          </a:p>
          <a:p>
            <a:r>
              <a:rPr lang="et-EE" sz="2000" b="1" dirty="0">
                <a:latin typeface="Arial" panose="020B0604020202020204" pitchFamily="34" charset="0"/>
                <a:cs typeface="Arial" panose="020B0604020202020204" pitchFamily="34" charset="0"/>
              </a:rPr>
              <a:t>	begin</a:t>
            </a:r>
          </a:p>
          <a:p>
            <a:r>
              <a:rPr lang="et-EE" sz="2000" dirty="0">
                <a:latin typeface="Arial" panose="020B0604020202020204" pitchFamily="34" charset="0"/>
                <a:cs typeface="Arial" panose="020B0604020202020204" pitchFamily="34" charset="0"/>
              </a:rPr>
              <a:t>	even &lt;= parity_even(in_vector);</a:t>
            </a:r>
          </a:p>
          <a:p>
            <a:r>
              <a:rPr lang="et-EE" sz="2000" b="1" dirty="0">
                <a:latin typeface="Arial" panose="020B0604020202020204" pitchFamily="34" charset="0"/>
                <a:cs typeface="Arial" panose="020B0604020202020204" pitchFamily="34" charset="0"/>
              </a:rPr>
              <a:t>end </a:t>
            </a:r>
            <a:r>
              <a:rPr lang="et-EE" sz="2000" dirty="0">
                <a:latin typeface="Arial" panose="020B0604020202020204" pitchFamily="34" charset="0"/>
                <a:cs typeface="Arial" panose="020B0604020202020204" pitchFamily="34" charset="0"/>
              </a:rPr>
              <a:t>behavioral;</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198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15</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P</a:t>
            </a:r>
            <a:r>
              <a:rPr lang="et-EE" altLang="et-EE" sz="3200" u="sng" dirty="0">
                <a:solidFill>
                  <a:srgbClr val="A20000"/>
                </a:solidFill>
                <a:latin typeface="Comic Sans MS" panose="030F0702030302020204" pitchFamily="66" charset="0"/>
              </a:rPr>
              <a:t>rocedure</a:t>
            </a:r>
            <a:r>
              <a:rPr lang="en-US" altLang="et-EE" sz="3200" u="sng" dirty="0">
                <a:solidFill>
                  <a:srgbClr val="A20000"/>
                </a:solidFill>
                <a:latin typeface="Comic Sans MS" panose="030F0702030302020204" pitchFamily="66" charset="0"/>
              </a:rPr>
              <a:t>s</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228600" y="838200"/>
            <a:ext cx="8458200" cy="2308324"/>
          </a:xfrm>
          <a:prstGeom prst="rect">
            <a:avLst/>
          </a:prstGeom>
          <a:noFill/>
          <a:ln>
            <a:solidFill>
              <a:schemeClr val="tx1"/>
            </a:solidFill>
            <a:prstDash val="dash"/>
          </a:ln>
        </p:spPr>
        <p:txBody>
          <a:bodyPr wrap="square" rtlCol="0">
            <a:spAutoFit/>
          </a:bodyPr>
          <a:lstStyle/>
          <a:p>
            <a:r>
              <a:rPr lang="en-US" sz="2400" b="1"/>
              <a:t>procedure </a:t>
            </a:r>
            <a:r>
              <a:rPr lang="en-US" sz="2400"/>
              <a:t>nand_2p (</a:t>
            </a:r>
            <a:r>
              <a:rPr lang="en-US" sz="2400" b="1"/>
              <a:t>signal </a:t>
            </a:r>
            <a:r>
              <a:rPr lang="en-US" sz="2400"/>
              <a:t>in1, in2 : </a:t>
            </a:r>
            <a:r>
              <a:rPr lang="en-US" sz="2400" b="1"/>
              <a:t>in </a:t>
            </a:r>
            <a:r>
              <a:rPr lang="en-US" sz="2400"/>
              <a:t>std_logic; </a:t>
            </a:r>
            <a:endParaRPr lang="et-EE" sz="2400"/>
          </a:p>
          <a:p>
            <a:r>
              <a:rPr lang="et-EE" sz="2400" b="1"/>
              <a:t>			</a:t>
            </a:r>
            <a:r>
              <a:rPr lang="en-US" sz="2400" b="1"/>
              <a:t>signal </a:t>
            </a:r>
            <a:r>
              <a:rPr lang="en-US" sz="2400"/>
              <a:t>out1 : </a:t>
            </a:r>
            <a:r>
              <a:rPr lang="en-US" sz="2400" b="1"/>
              <a:t>out </a:t>
            </a:r>
            <a:r>
              <a:rPr lang="en-US" sz="2400"/>
              <a:t>std_logic)</a:t>
            </a:r>
          </a:p>
          <a:p>
            <a:r>
              <a:rPr lang="et-EE" sz="2400" b="1"/>
              <a:t>	is</a:t>
            </a:r>
          </a:p>
          <a:p>
            <a:r>
              <a:rPr lang="et-EE" sz="2400" b="1"/>
              <a:t>	begin</a:t>
            </a:r>
          </a:p>
          <a:p>
            <a:r>
              <a:rPr lang="et-EE" sz="2400"/>
              <a:t>		out1 &lt;= (in1 </a:t>
            </a:r>
            <a:r>
              <a:rPr lang="et-EE" sz="2400" b="1"/>
              <a:t>nand </a:t>
            </a:r>
            <a:r>
              <a:rPr lang="et-EE" sz="2400"/>
              <a:t>in2);</a:t>
            </a:r>
          </a:p>
          <a:p>
            <a:r>
              <a:rPr lang="et-EE" sz="2400" b="1"/>
              <a:t>end </a:t>
            </a:r>
            <a:r>
              <a:rPr lang="et-EE" sz="2400"/>
              <a:t>nand_2p;</a:t>
            </a:r>
            <a:endParaRPr lang="en-GB" sz="2400" dirty="0"/>
          </a:p>
        </p:txBody>
      </p:sp>
      <p:sp>
        <p:nvSpPr>
          <p:cNvPr id="10" name="Rectangle 9"/>
          <p:cNvSpPr/>
          <p:nvPr/>
        </p:nvSpPr>
        <p:spPr>
          <a:xfrm>
            <a:off x="533400" y="3276600"/>
            <a:ext cx="8153400" cy="3139321"/>
          </a:xfrm>
          <a:prstGeom prst="rect">
            <a:avLst/>
          </a:prstGeom>
        </p:spPr>
        <p:txBody>
          <a:bodyPr wrap="square">
            <a:spAutoFit/>
          </a:bodyPr>
          <a:lstStyle/>
          <a:p>
            <a:r>
              <a:rPr lang="et-EE" sz="2200" dirty="0">
                <a:solidFill>
                  <a:srgbClr val="920000"/>
                </a:solidFill>
              </a:rPr>
              <a:t>Look slide</a:t>
            </a:r>
            <a:r>
              <a:rPr lang="en-US" sz="2200" dirty="0">
                <a:solidFill>
                  <a:srgbClr val="920000"/>
                </a:solidFill>
              </a:rPr>
              <a:t>s</a:t>
            </a:r>
            <a:r>
              <a:rPr lang="et-EE" sz="2200" dirty="0">
                <a:solidFill>
                  <a:srgbClr val="920000"/>
                </a:solidFill>
              </a:rPr>
              <a:t> Nr </a:t>
            </a:r>
            <a:r>
              <a:rPr lang="en-US" sz="2200" dirty="0">
                <a:solidFill>
                  <a:srgbClr val="920000"/>
                </a:solidFill>
              </a:rPr>
              <a:t>8-9</a:t>
            </a:r>
            <a:r>
              <a:rPr lang="et-EE" sz="2200" dirty="0">
                <a:solidFill>
                  <a:srgbClr val="920000"/>
                </a:solidFill>
              </a:rPr>
              <a:t>. </a:t>
            </a:r>
            <a:r>
              <a:rPr lang="en-GB" sz="2200" dirty="0"/>
              <a:t>The formal parameter list specifies three parameters. Parameters in1 and in2 are inputs and parameter out1 is an output. Procedure nand_2p contains a single sequential signal assignment statement that assigns out1 the NAND of parameters in1 and in2. Concurrent procedure call statement u5 calls procedure nand_2p. Actual parameter signals s4, s3, and s5 replace formal parameters in1, in2, and out1, respectively, of the procedure body. The procedure is called whenever there is an event on input parameters s4 or s3. When called, nand_2p updates the value of s5.</a:t>
            </a:r>
          </a:p>
        </p:txBody>
      </p:sp>
    </p:spTree>
    <p:extLst>
      <p:ext uri="{BB962C8B-B14F-4D97-AF65-F5344CB8AC3E}">
        <p14:creationId xmlns:p14="http://schemas.microsoft.com/office/powerpoint/2010/main" val="98790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16</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P</a:t>
            </a:r>
            <a:r>
              <a:rPr lang="et-EE" altLang="et-EE" sz="3200" u="sng" dirty="0">
                <a:solidFill>
                  <a:srgbClr val="A20000"/>
                </a:solidFill>
                <a:latin typeface="Comic Sans MS" panose="030F0702030302020204" pitchFamily="66" charset="0"/>
              </a:rPr>
              <a:t>rocedure</a:t>
            </a:r>
            <a:r>
              <a:rPr lang="en-US" altLang="et-EE" sz="3200" u="sng" dirty="0">
                <a:solidFill>
                  <a:srgbClr val="A20000"/>
                </a:solidFill>
                <a:latin typeface="Comic Sans MS" panose="030F0702030302020204" pitchFamily="66" charset="0"/>
              </a:rPr>
              <a:t>s</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10" name="Rectangle 9"/>
          <p:cNvSpPr/>
          <p:nvPr/>
        </p:nvSpPr>
        <p:spPr>
          <a:xfrm>
            <a:off x="457200" y="990600"/>
            <a:ext cx="8153400" cy="5170646"/>
          </a:xfrm>
          <a:prstGeom prst="rect">
            <a:avLst/>
          </a:prstGeom>
        </p:spPr>
        <p:txBody>
          <a:bodyPr wrap="square">
            <a:spAutoFit/>
          </a:bodyPr>
          <a:lstStyle/>
          <a:p>
            <a:r>
              <a:rPr lang="en-GB" sz="2200" dirty="0"/>
              <a:t>Procedures are encapsulated sequences of </a:t>
            </a:r>
            <a:r>
              <a:rPr lang="en-GB" sz="2200" b="1" dirty="0"/>
              <a:t>sequential</a:t>
            </a:r>
            <a:r>
              <a:rPr lang="en-GB" sz="2200" dirty="0"/>
              <a:t> statements. </a:t>
            </a:r>
          </a:p>
          <a:p>
            <a:r>
              <a:rPr lang="en-GB" sz="2200" b="1" dirty="0"/>
              <a:t>Like a function</a:t>
            </a:r>
            <a:r>
              <a:rPr lang="en-GB" sz="2200" dirty="0"/>
              <a:t>, the definition of a procedure can be given in two parts: a procedure declaration and a procedure body. A procedure declaration defines a procedure’s calling convention and is optional. It provides no information on the procedure’s implementation.</a:t>
            </a:r>
          </a:p>
          <a:p>
            <a:r>
              <a:rPr lang="en-GB" sz="2200" dirty="0">
                <a:solidFill>
                  <a:srgbClr val="920000"/>
                </a:solidFill>
              </a:rPr>
              <a:t>When a procedure is defined in the declarative part of an architecture or a process, usually only the procedure body is provided. </a:t>
            </a:r>
            <a:r>
              <a:rPr lang="en-GB" sz="2200" dirty="0"/>
              <a:t>In such cases, the procedure body also serves as the procedure’s declaration. </a:t>
            </a:r>
          </a:p>
          <a:p>
            <a:r>
              <a:rPr lang="en-GB" sz="2200" b="1" dirty="0"/>
              <a:t>Unlike a function</a:t>
            </a:r>
            <a:r>
              <a:rPr lang="en-GB" sz="2200" dirty="0"/>
              <a:t>, a procedure’s declaration and body do not specify a return type. Use of parameters is the only way values can be returned from a procedure. Parameters of mode out or </a:t>
            </a:r>
            <a:r>
              <a:rPr lang="en-GB" sz="2200" dirty="0" err="1"/>
              <a:t>inout</a:t>
            </a:r>
            <a:r>
              <a:rPr lang="en-GB" sz="2200" dirty="0"/>
              <a:t> are used like a return value in a function, except there can be any number of them. If a class is not specified, a formal parameter of mode in defaults to constant class and a formal parameter of mode out or </a:t>
            </a:r>
            <a:r>
              <a:rPr lang="en-GB" sz="2200" dirty="0" err="1"/>
              <a:t>inout</a:t>
            </a:r>
            <a:r>
              <a:rPr lang="en-GB" sz="2200" dirty="0"/>
              <a:t> defaults to the variable class. </a:t>
            </a:r>
          </a:p>
        </p:txBody>
      </p:sp>
    </p:spTree>
    <p:extLst>
      <p:ext uri="{BB962C8B-B14F-4D97-AF65-F5344CB8AC3E}">
        <p14:creationId xmlns:p14="http://schemas.microsoft.com/office/powerpoint/2010/main" val="987902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17</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Sequential Procedure Call</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10" name="Rectangle 9"/>
          <p:cNvSpPr/>
          <p:nvPr/>
        </p:nvSpPr>
        <p:spPr>
          <a:xfrm>
            <a:off x="457200" y="990600"/>
            <a:ext cx="8153400" cy="3477875"/>
          </a:xfrm>
          <a:prstGeom prst="rect">
            <a:avLst/>
          </a:prstGeom>
        </p:spPr>
        <p:txBody>
          <a:bodyPr wrap="square">
            <a:spAutoFit/>
          </a:bodyPr>
          <a:lstStyle/>
          <a:p>
            <a:r>
              <a:rPr lang="en-GB" sz="2200" dirty="0"/>
              <a:t>A procedure call is a statement. A procedure can be called from within a process or another subprogram. Such a call is a </a:t>
            </a:r>
            <a:r>
              <a:rPr lang="en-GB" sz="2200" b="1" dirty="0"/>
              <a:t>sequential</a:t>
            </a:r>
            <a:r>
              <a:rPr lang="en-GB" sz="2200" dirty="0"/>
              <a:t> procedure call. In a process, a procedure is called when the call statement is reached in the sequential execution of statements in the process. A sequential procedure call is equivalent to inserting inline, at the call statement, the code in the procedure’s body. </a:t>
            </a:r>
          </a:p>
          <a:p>
            <a:r>
              <a:rPr lang="en-GB" sz="2200" dirty="0"/>
              <a:t>When the last statement in a procedure is completed, the procedure returns. If the procedure call was sequential, the flow of control returns to the statement following the call. A return statement is not required. </a:t>
            </a:r>
          </a:p>
        </p:txBody>
      </p:sp>
    </p:spTree>
    <p:extLst>
      <p:ext uri="{BB962C8B-B14F-4D97-AF65-F5344CB8AC3E}">
        <p14:creationId xmlns:p14="http://schemas.microsoft.com/office/powerpoint/2010/main" val="98790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18</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Concurrent Procedure Call</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10" name="Rectangle 9"/>
          <p:cNvSpPr/>
          <p:nvPr/>
        </p:nvSpPr>
        <p:spPr>
          <a:xfrm>
            <a:off x="457200" y="990600"/>
            <a:ext cx="8153400" cy="4154984"/>
          </a:xfrm>
          <a:prstGeom prst="rect">
            <a:avLst/>
          </a:prstGeom>
        </p:spPr>
        <p:txBody>
          <a:bodyPr wrap="square">
            <a:spAutoFit/>
          </a:bodyPr>
          <a:lstStyle/>
          <a:p>
            <a:r>
              <a:rPr lang="en-GB" sz="2200" dirty="0"/>
              <a:t>A procedure call can also exist alone in an architecture body as a concurrent procedure call. As a shorthand for component instantiation, procedures can represent components with multiple outputs. The procedure in a concurrent procedure call is called whenever there is an event on a signal that is an input parameter (mode in or </a:t>
            </a:r>
            <a:r>
              <a:rPr lang="en-GB" sz="2200" dirty="0" err="1"/>
              <a:t>inout</a:t>
            </a:r>
            <a:r>
              <a:rPr lang="en-GB" sz="2200" dirty="0"/>
              <a:t>) to the procedure. The parameter list of a concurrent procedure cannot contain a variable, since a variable cannot exist outside of a process. </a:t>
            </a:r>
            <a:r>
              <a:rPr lang="en-GB" sz="2200" b="1" dirty="0" err="1"/>
              <a:t>Synthesizeable</a:t>
            </a:r>
            <a:r>
              <a:rPr lang="en-GB" sz="2200" dirty="0"/>
              <a:t> procedures cannot have wait statements. In contrast, </a:t>
            </a:r>
            <a:r>
              <a:rPr lang="en-GB" sz="2200" b="1" dirty="0" err="1"/>
              <a:t>nonsynthesizeable</a:t>
            </a:r>
            <a:r>
              <a:rPr lang="en-GB" sz="2200" dirty="0"/>
              <a:t> procedures can. However, since a process cannot have both a sensitivity list and a wait statement, a process that calls a procedure that has a wait statement cannot have a sensitivity list.</a:t>
            </a:r>
          </a:p>
        </p:txBody>
      </p:sp>
    </p:spTree>
    <p:extLst>
      <p:ext uri="{BB962C8B-B14F-4D97-AF65-F5344CB8AC3E}">
        <p14:creationId xmlns:p14="http://schemas.microsoft.com/office/powerpoint/2010/main" val="98790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Subprograms</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2" name="TextBox 1"/>
          <p:cNvSpPr txBox="1"/>
          <p:nvPr/>
        </p:nvSpPr>
        <p:spPr>
          <a:xfrm>
            <a:off x="304800" y="990600"/>
            <a:ext cx="8382000" cy="6001643"/>
          </a:xfrm>
          <a:prstGeom prst="rect">
            <a:avLst/>
          </a:prstGeom>
          <a:noFill/>
        </p:spPr>
        <p:txBody>
          <a:bodyPr wrap="square" rtlCol="0">
            <a:spAutoFit/>
          </a:bodyPr>
          <a:lstStyle/>
          <a:p>
            <a:r>
              <a:rPr lang="en-GB" sz="2400" dirty="0">
                <a:cs typeface="Arial" pitchFamily="34" charset="0"/>
              </a:rPr>
              <a:t> A subprogram is an encapsulated sequence of </a:t>
            </a:r>
            <a:r>
              <a:rPr lang="en-GB" sz="2400" b="1" dirty="0">
                <a:cs typeface="Arial" pitchFamily="34" charset="0"/>
              </a:rPr>
              <a:t>sequential </a:t>
            </a:r>
            <a:r>
              <a:rPr lang="en-GB" sz="2400" dirty="0">
                <a:cs typeface="Arial" pitchFamily="34" charset="0"/>
              </a:rPr>
              <a:t>statements that define an algorithm. The algorithm uses the values of input parameters, passed to the subprogram when it is called, to compute results or cause some desired effect. The actual code for a subprogram appears only once in the text of a program. However, the subprogram can be executed by calling it from anywhere in the program. </a:t>
            </a:r>
            <a:r>
              <a:rPr lang="en-GB" sz="2400" b="1" dirty="0">
                <a:solidFill>
                  <a:srgbClr val="A20000"/>
                </a:solidFill>
                <a:cs typeface="Arial" pitchFamily="34" charset="0"/>
              </a:rPr>
              <a:t>Unlike subprograms in conventional programming languages, VHDL subprograms can also be executed as concurrent statements.</a:t>
            </a:r>
          </a:p>
          <a:p>
            <a:r>
              <a:rPr lang="en-GB" sz="2400" dirty="0">
                <a:cs typeface="Arial" pitchFamily="34" charset="0"/>
              </a:rPr>
              <a:t>Subprograms are not the primary mechanism for producing hierarchy in synthesizable VHDL descriptions. Instead, design entities serve that purpose. </a:t>
            </a:r>
          </a:p>
          <a:p>
            <a:r>
              <a:rPr lang="en-GB" sz="2400" dirty="0">
                <a:cs typeface="Arial" pitchFamily="34" charset="0"/>
              </a:rPr>
              <a:t>Subprograms </a:t>
            </a:r>
            <a:r>
              <a:rPr lang="en-GB" sz="2400" b="1" dirty="0">
                <a:cs typeface="Arial" pitchFamily="34" charset="0"/>
              </a:rPr>
              <a:t>are not design units </a:t>
            </a:r>
            <a:r>
              <a:rPr lang="en-GB" sz="2400" dirty="0">
                <a:cs typeface="Arial" pitchFamily="34" charset="0"/>
              </a:rPr>
              <a:t>and, therefore, they cannot be separately compiled.</a:t>
            </a:r>
          </a:p>
          <a:p>
            <a:endParaRPr lang="en-GB" sz="2400" b="1" dirty="0">
              <a:solidFill>
                <a:srgbClr val="A20000"/>
              </a:solidFill>
              <a:cs typeface="Arial" pitchFamily="34" charset="0"/>
            </a:endParaRPr>
          </a:p>
          <a:p>
            <a:endParaRPr lang="et-EE" sz="2400" dirty="0">
              <a:cs typeface="Arial" pitchFamily="34" charset="0"/>
            </a:endParaRPr>
          </a:p>
        </p:txBody>
      </p:sp>
    </p:spTree>
    <p:extLst>
      <p:ext uri="{BB962C8B-B14F-4D97-AF65-F5344CB8AC3E}">
        <p14:creationId xmlns:p14="http://schemas.microsoft.com/office/powerpoint/2010/main" val="218224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3</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Kinds of subprograms</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2" name="TextBox 1"/>
          <p:cNvSpPr txBox="1"/>
          <p:nvPr/>
        </p:nvSpPr>
        <p:spPr>
          <a:xfrm>
            <a:off x="304800" y="838200"/>
            <a:ext cx="8382000" cy="6001643"/>
          </a:xfrm>
          <a:prstGeom prst="rect">
            <a:avLst/>
          </a:prstGeom>
          <a:noFill/>
        </p:spPr>
        <p:txBody>
          <a:bodyPr wrap="square" rtlCol="0">
            <a:spAutoFit/>
          </a:bodyPr>
          <a:lstStyle/>
          <a:p>
            <a:r>
              <a:rPr lang="en-GB" sz="2400" dirty="0">
                <a:cs typeface="Arial" pitchFamily="34" charset="0"/>
              </a:rPr>
              <a:t> VHDL provides two kinds of subprograms: functions and procedures. </a:t>
            </a:r>
          </a:p>
          <a:p>
            <a:r>
              <a:rPr lang="en-GB" sz="2400" dirty="0">
                <a:cs typeface="Arial" pitchFamily="34" charset="0"/>
              </a:rPr>
              <a:t>A </a:t>
            </a:r>
            <a:r>
              <a:rPr lang="en-GB" sz="2400" b="1" dirty="0">
                <a:solidFill>
                  <a:srgbClr val="A20000"/>
                </a:solidFill>
                <a:cs typeface="Arial" pitchFamily="34" charset="0"/>
              </a:rPr>
              <a:t>function</a:t>
            </a:r>
            <a:r>
              <a:rPr lang="en-GB" sz="2400" dirty="0">
                <a:cs typeface="Arial" pitchFamily="34" charset="0"/>
              </a:rPr>
              <a:t> computes and returns a single value. This value is computed using the values of parameters passed to the function when it is called. A function is called from an </a:t>
            </a:r>
            <a:r>
              <a:rPr lang="en-GB" sz="2400" b="1" dirty="0">
                <a:cs typeface="Arial" pitchFamily="34" charset="0"/>
              </a:rPr>
              <a:t>expression</a:t>
            </a:r>
            <a:r>
              <a:rPr lang="en-GB" sz="2400" dirty="0">
                <a:cs typeface="Arial" pitchFamily="34" charset="0"/>
              </a:rPr>
              <a:t>. The value returned by a function is used in the expression that contains the call. An expression containing a function call can be part of </a:t>
            </a:r>
            <a:r>
              <a:rPr lang="en-GB" sz="2400" b="1" dirty="0">
                <a:cs typeface="Arial" pitchFamily="34" charset="0"/>
              </a:rPr>
              <a:t>either</a:t>
            </a:r>
            <a:r>
              <a:rPr lang="en-GB" sz="2400" dirty="0">
                <a:cs typeface="Arial" pitchFamily="34" charset="0"/>
              </a:rPr>
              <a:t> a sequential or concurrent statement. However, all statements within a function are </a:t>
            </a:r>
            <a:r>
              <a:rPr lang="en-GB" sz="2400" b="1" dirty="0">
                <a:cs typeface="Arial" pitchFamily="34" charset="0"/>
              </a:rPr>
              <a:t>sequential</a:t>
            </a:r>
            <a:r>
              <a:rPr lang="en-GB" sz="2400" dirty="0">
                <a:cs typeface="Arial" pitchFamily="34" charset="0"/>
              </a:rPr>
              <a:t>.</a:t>
            </a:r>
          </a:p>
          <a:p>
            <a:r>
              <a:rPr lang="en-GB" sz="2400" dirty="0">
                <a:cs typeface="Arial" pitchFamily="34" charset="0"/>
              </a:rPr>
              <a:t>A </a:t>
            </a:r>
            <a:r>
              <a:rPr lang="en-GB" sz="2400" b="1" dirty="0">
                <a:solidFill>
                  <a:srgbClr val="A20000"/>
                </a:solidFill>
                <a:cs typeface="Arial" pitchFamily="34" charset="0"/>
              </a:rPr>
              <a:t>procedure</a:t>
            </a:r>
            <a:r>
              <a:rPr lang="en-GB" sz="2400" dirty="0">
                <a:cs typeface="Arial" pitchFamily="34" charset="0"/>
              </a:rPr>
              <a:t> can return one or more values, or it may return no values and be used only for its effect. A procedure call </a:t>
            </a:r>
            <a:r>
              <a:rPr lang="en-GB" sz="2400" b="1" dirty="0">
                <a:cs typeface="Arial" pitchFamily="34" charset="0"/>
              </a:rPr>
              <a:t>is a statement</a:t>
            </a:r>
            <a:r>
              <a:rPr lang="en-GB" sz="2400" dirty="0">
                <a:cs typeface="Arial" pitchFamily="34" charset="0"/>
              </a:rPr>
              <a:t>. It can appear in a process or another subprogram as a sequential statement. Or, it can appear alone in an architecture body as a concurrent statement. However, all statements within a procedure are </a:t>
            </a:r>
            <a:r>
              <a:rPr lang="en-GB" sz="2400" b="1" dirty="0">
                <a:cs typeface="Arial" pitchFamily="34" charset="0"/>
              </a:rPr>
              <a:t>sequential</a:t>
            </a:r>
            <a:r>
              <a:rPr lang="en-GB" sz="2400" dirty="0">
                <a:cs typeface="Arial" pitchFamily="34" charset="0"/>
              </a:rPr>
              <a:t>.</a:t>
            </a:r>
          </a:p>
          <a:p>
            <a:endParaRPr lang="et-EE" sz="2400" dirty="0">
              <a:cs typeface="Arial" pitchFamily="34" charset="0"/>
            </a:endParaRPr>
          </a:p>
        </p:txBody>
      </p:sp>
    </p:spTree>
    <p:extLst>
      <p:ext uri="{BB962C8B-B14F-4D97-AF65-F5344CB8AC3E}">
        <p14:creationId xmlns:p14="http://schemas.microsoft.com/office/powerpoint/2010/main" val="218224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4</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Concurrent subprogram calls </a:t>
            </a:r>
            <a:r>
              <a:rPr lang="en-US" altLang="et-EE" sz="3200" b="1" u="sng" dirty="0">
                <a:solidFill>
                  <a:srgbClr val="A20000"/>
                </a:solidFill>
                <a:latin typeface="Comic Sans MS" panose="030F0702030302020204" pitchFamily="66" charset="0"/>
              </a:rPr>
              <a:t>example</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2" name="TextBox 1"/>
          <p:cNvSpPr txBox="1"/>
          <p:nvPr/>
        </p:nvSpPr>
        <p:spPr>
          <a:xfrm>
            <a:off x="304800" y="1032808"/>
            <a:ext cx="8382000" cy="4524315"/>
          </a:xfrm>
          <a:prstGeom prst="rect">
            <a:avLst/>
          </a:prstGeom>
          <a:noFill/>
        </p:spPr>
        <p:txBody>
          <a:bodyPr wrap="square" rtlCol="0">
            <a:spAutoFit/>
          </a:bodyPr>
          <a:lstStyle/>
          <a:p>
            <a:r>
              <a:rPr lang="en-GB" sz="2400" dirty="0">
                <a:cs typeface="Arial" pitchFamily="34" charset="0"/>
              </a:rPr>
              <a:t> We look at an</a:t>
            </a:r>
            <a:r>
              <a:rPr lang="en-GB" sz="2400" b="1" dirty="0">
                <a:cs typeface="Arial" pitchFamily="34" charset="0"/>
              </a:rPr>
              <a:t> example </a:t>
            </a:r>
            <a:r>
              <a:rPr lang="en-GB" sz="2400" dirty="0">
                <a:cs typeface="Arial" pitchFamily="34" charset="0"/>
              </a:rPr>
              <a:t>that includes a function and a procedure that are called using </a:t>
            </a:r>
            <a:r>
              <a:rPr lang="en-GB" sz="2400" b="1" dirty="0">
                <a:cs typeface="Arial" pitchFamily="34" charset="0"/>
              </a:rPr>
              <a:t>concurrent</a:t>
            </a:r>
            <a:r>
              <a:rPr lang="en-GB" sz="2400" dirty="0">
                <a:cs typeface="Arial" pitchFamily="34" charset="0"/>
              </a:rPr>
              <a:t> statements. In this example, these subprograms are used like components in a mixed architecture. </a:t>
            </a:r>
          </a:p>
          <a:p>
            <a:r>
              <a:rPr lang="en-GB" sz="2400" dirty="0">
                <a:cs typeface="Arial" pitchFamily="34" charset="0"/>
              </a:rPr>
              <a:t>As example, the logic diagram for a positive-level D latch comprised of NAND gates is taken. </a:t>
            </a:r>
            <a:r>
              <a:rPr lang="en-GB" sz="2400" dirty="0">
                <a:solidFill>
                  <a:srgbClr val="920000"/>
                </a:solidFill>
                <a:cs typeface="Arial" pitchFamily="34" charset="0"/>
              </a:rPr>
              <a:t>While this is certainly not an efficient way to describe a D latch, it illustrates how a number of different kinds of </a:t>
            </a:r>
            <a:r>
              <a:rPr lang="en-GB" sz="2400" b="1" dirty="0">
                <a:solidFill>
                  <a:srgbClr val="920000"/>
                </a:solidFill>
                <a:cs typeface="Arial" pitchFamily="34" charset="0"/>
              </a:rPr>
              <a:t>concurrent</a:t>
            </a:r>
            <a:r>
              <a:rPr lang="en-GB" sz="2400" dirty="0">
                <a:solidFill>
                  <a:srgbClr val="920000"/>
                </a:solidFill>
                <a:cs typeface="Arial" pitchFamily="34" charset="0"/>
              </a:rPr>
              <a:t> statements can each implement an identical operation. It also illustrates how functions and procedures use signals to communicate with other concurrent statements.</a:t>
            </a:r>
          </a:p>
          <a:p>
            <a:endParaRPr lang="et-EE" sz="2400" dirty="0">
              <a:cs typeface="Arial" pitchFamily="34" charset="0"/>
            </a:endParaRPr>
          </a:p>
        </p:txBody>
      </p:sp>
    </p:spTree>
    <p:extLst>
      <p:ext uri="{BB962C8B-B14F-4D97-AF65-F5344CB8AC3E}">
        <p14:creationId xmlns:p14="http://schemas.microsoft.com/office/powerpoint/2010/main" val="218224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5</a:t>
            </a:fld>
            <a:endParaRPr lang="en-US" altLang="et-EE" sz="1400" dirty="0"/>
          </a:p>
        </p:txBody>
      </p:sp>
      <p:sp>
        <p:nvSpPr>
          <p:cNvPr id="30723" name="Rectangle 9"/>
          <p:cNvSpPr>
            <a:spLocks noGrp="1" noChangeArrowheads="1"/>
          </p:cNvSpPr>
          <p:nvPr>
            <p:ph type="title"/>
          </p:nvPr>
        </p:nvSpPr>
        <p:spPr>
          <a:xfrm>
            <a:off x="533400" y="7620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Concurrent subprogram calls example</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pic>
        <p:nvPicPr>
          <p:cNvPr id="6" name="Picture 78" descr="AAIJCTI0"/>
          <p:cNvPicPr>
            <a:picLocks noChangeAspect="1" noChangeArrowheads="1"/>
          </p:cNvPicPr>
          <p:nvPr/>
        </p:nvPicPr>
        <p:blipFill>
          <a:blip r:embed="rId3" cstate="print"/>
          <a:srcRect/>
          <a:stretch>
            <a:fillRect/>
          </a:stretch>
        </p:blipFill>
        <p:spPr bwMode="auto">
          <a:xfrm>
            <a:off x="699728" y="762000"/>
            <a:ext cx="7987072" cy="2999435"/>
          </a:xfrm>
          <a:prstGeom prst="rect">
            <a:avLst/>
          </a:prstGeom>
          <a:noFill/>
        </p:spPr>
      </p:pic>
      <p:sp>
        <p:nvSpPr>
          <p:cNvPr id="7" name="TextBox 6"/>
          <p:cNvSpPr txBox="1"/>
          <p:nvPr/>
        </p:nvSpPr>
        <p:spPr>
          <a:xfrm>
            <a:off x="228600" y="3886200"/>
            <a:ext cx="8839200" cy="2677656"/>
          </a:xfrm>
          <a:prstGeom prst="rect">
            <a:avLst/>
          </a:prstGeom>
          <a:noFill/>
        </p:spPr>
        <p:txBody>
          <a:bodyPr wrap="square" rtlCol="0">
            <a:spAutoFit/>
          </a:bodyPr>
          <a:lstStyle/>
          <a:p>
            <a:r>
              <a:rPr lang="en-GB" sz="2400" b="1" dirty="0">
                <a:cs typeface="Arial" pitchFamily="34" charset="0"/>
              </a:rPr>
              <a:t>For instructional purposes</a:t>
            </a:r>
            <a:r>
              <a:rPr lang="en-GB" sz="2400" dirty="0">
                <a:cs typeface="Arial" pitchFamily="34" charset="0"/>
              </a:rPr>
              <a:t>, the D latch description has each NAND component implemented in a different way:</a:t>
            </a:r>
          </a:p>
          <a:p>
            <a:r>
              <a:rPr lang="en-GB" sz="2400" dirty="0">
                <a:cs typeface="Arial" pitchFamily="34" charset="0"/>
              </a:rPr>
              <a:t>u1: concurrent signal assignment statement (nand_2csa)</a:t>
            </a:r>
          </a:p>
          <a:p>
            <a:r>
              <a:rPr lang="en-GB" sz="2400" dirty="0">
                <a:cs typeface="Arial" pitchFamily="34" charset="0"/>
              </a:rPr>
              <a:t>u2: component instantiation statement (nand_2c) </a:t>
            </a:r>
          </a:p>
          <a:p>
            <a:r>
              <a:rPr lang="en-GB" sz="2400" dirty="0">
                <a:cs typeface="Arial" pitchFamily="34" charset="0"/>
              </a:rPr>
              <a:t>u3: process statement (nand_2) </a:t>
            </a:r>
          </a:p>
          <a:p>
            <a:r>
              <a:rPr lang="en-GB" sz="2400" dirty="0">
                <a:cs typeface="Arial" pitchFamily="34" charset="0"/>
              </a:rPr>
              <a:t>u4: function in a concurrent signal assignment statement (nand_2f) </a:t>
            </a:r>
          </a:p>
          <a:p>
            <a:r>
              <a:rPr lang="en-GB" sz="2400" dirty="0">
                <a:cs typeface="Arial" pitchFamily="34" charset="0"/>
              </a:rPr>
              <a:t>u5: concurrent procedure call statement (nand_2p)</a:t>
            </a:r>
          </a:p>
        </p:txBody>
      </p:sp>
    </p:spTree>
    <p:extLst>
      <p:ext uri="{BB962C8B-B14F-4D97-AF65-F5344CB8AC3E}">
        <p14:creationId xmlns:p14="http://schemas.microsoft.com/office/powerpoint/2010/main" val="218224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6</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n-US" sz="3200" u="sng" dirty="0">
                <a:solidFill>
                  <a:srgbClr val="A20000"/>
                </a:solidFill>
                <a:latin typeface="Comic Sans MS" panose="030F0702030302020204" pitchFamily="66" charset="0"/>
              </a:rPr>
              <a:t>2-input NAND </a:t>
            </a:r>
            <a:r>
              <a:rPr lang="en-US" sz="3200" u="sng" dirty="0" err="1">
                <a:solidFill>
                  <a:srgbClr val="A20000"/>
                </a:solidFill>
                <a:latin typeface="Comic Sans MS" panose="030F0702030302020204" pitchFamily="66" charset="0"/>
              </a:rPr>
              <a:t>componen</a:t>
            </a:r>
            <a:r>
              <a:rPr lang="et-EE" sz="3200" u="sng" dirty="0">
                <a:solidFill>
                  <a:srgbClr val="A20000"/>
                </a:solidFill>
                <a:latin typeface="Comic Sans MS" panose="030F0702030302020204" pitchFamily="66" charset="0"/>
              </a:rPr>
              <a:t>t</a:t>
            </a:r>
            <a:endParaRPr lang="en-US" altLang="et-EE" sz="3200" u="sng" dirty="0">
              <a:solidFill>
                <a:srgbClr val="A20000"/>
              </a:solidFill>
              <a:latin typeface="Comic Sans MS" panose="030F0702030302020204" pitchFamily="66"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381000" y="2527280"/>
            <a:ext cx="8458200" cy="3416320"/>
          </a:xfrm>
          <a:prstGeom prst="rect">
            <a:avLst/>
          </a:prstGeom>
          <a:noFill/>
        </p:spPr>
        <p:txBody>
          <a:bodyPr wrap="square" rtlCol="0">
            <a:spAutoFit/>
          </a:bodyPr>
          <a:lstStyle/>
          <a:p>
            <a:r>
              <a:rPr lang="en-GB" sz="2400" b="1" dirty="0"/>
              <a:t>library </a:t>
            </a:r>
            <a:r>
              <a:rPr lang="en-GB" sz="2400" dirty="0" err="1"/>
              <a:t>ieee</a:t>
            </a:r>
            <a:r>
              <a:rPr lang="en-GB" sz="2400" dirty="0"/>
              <a:t>;</a:t>
            </a:r>
          </a:p>
          <a:p>
            <a:r>
              <a:rPr lang="en-GB" sz="2400" b="1" dirty="0"/>
              <a:t>use </a:t>
            </a:r>
            <a:r>
              <a:rPr lang="en-GB" sz="2400" dirty="0"/>
              <a:t>ieee.std_logic_1164.</a:t>
            </a:r>
            <a:r>
              <a:rPr lang="en-GB" sz="2400" b="1" dirty="0"/>
              <a:t>all;</a:t>
            </a:r>
          </a:p>
          <a:p>
            <a:r>
              <a:rPr lang="en-GB" sz="2400" b="1" dirty="0"/>
              <a:t>entity </a:t>
            </a:r>
            <a:r>
              <a:rPr lang="en-GB" sz="2400" dirty="0"/>
              <a:t>nand_2c</a:t>
            </a:r>
            <a:r>
              <a:rPr lang="en-GB" sz="2400" b="1" dirty="0"/>
              <a:t> is </a:t>
            </a:r>
            <a:endParaRPr lang="en-GB" sz="2000" i="1" dirty="0"/>
          </a:p>
          <a:p>
            <a:r>
              <a:rPr lang="et-EE" sz="2400" b="1" dirty="0"/>
              <a:t>	</a:t>
            </a:r>
            <a:r>
              <a:rPr lang="en-GB" sz="2400" b="1" dirty="0"/>
              <a:t>port </a:t>
            </a:r>
            <a:r>
              <a:rPr lang="en-GB" sz="2400" dirty="0"/>
              <a:t>(in1, in2 : </a:t>
            </a:r>
            <a:r>
              <a:rPr lang="en-GB" sz="2400" b="1" dirty="0"/>
              <a:t>in </a:t>
            </a:r>
            <a:r>
              <a:rPr lang="en-GB" sz="2400" dirty="0" err="1"/>
              <a:t>std_logic</a:t>
            </a:r>
            <a:r>
              <a:rPr lang="en-GB" sz="2400" dirty="0"/>
              <a:t>;  out1 : </a:t>
            </a:r>
            <a:r>
              <a:rPr lang="en-GB" sz="2400" b="1" dirty="0"/>
              <a:t>out </a:t>
            </a:r>
            <a:r>
              <a:rPr lang="en-GB" sz="2400" dirty="0" err="1"/>
              <a:t>std_logic</a:t>
            </a:r>
            <a:r>
              <a:rPr lang="en-GB" sz="2400" dirty="0"/>
              <a:t>);</a:t>
            </a:r>
          </a:p>
          <a:p>
            <a:r>
              <a:rPr lang="en-GB" sz="2400" b="1" dirty="0"/>
              <a:t>end </a:t>
            </a:r>
            <a:r>
              <a:rPr lang="en-GB" sz="2400" dirty="0"/>
              <a:t>nand_2c;</a:t>
            </a:r>
          </a:p>
          <a:p>
            <a:r>
              <a:rPr lang="en-GB" sz="2400" b="1" dirty="0"/>
              <a:t>architecture </a:t>
            </a:r>
            <a:r>
              <a:rPr lang="en-GB" sz="2400" dirty="0"/>
              <a:t>dataflow</a:t>
            </a:r>
            <a:r>
              <a:rPr lang="en-GB" sz="2400" b="1" dirty="0"/>
              <a:t> of </a:t>
            </a:r>
            <a:r>
              <a:rPr lang="en-GB" sz="2400" dirty="0"/>
              <a:t>nand_2c</a:t>
            </a:r>
            <a:r>
              <a:rPr lang="en-GB" sz="2400" b="1" dirty="0"/>
              <a:t> is</a:t>
            </a:r>
          </a:p>
          <a:p>
            <a:r>
              <a:rPr lang="et-EE" sz="2400" b="1" dirty="0"/>
              <a:t>	</a:t>
            </a:r>
            <a:r>
              <a:rPr lang="en-GB" sz="2400" b="1" dirty="0"/>
              <a:t>begin</a:t>
            </a:r>
          </a:p>
          <a:p>
            <a:r>
              <a:rPr lang="et-EE" sz="2400" dirty="0"/>
              <a:t>		</a:t>
            </a:r>
            <a:r>
              <a:rPr lang="en-GB" sz="2400" dirty="0"/>
              <a:t>out1 &lt;= in1 </a:t>
            </a:r>
            <a:r>
              <a:rPr lang="en-GB" sz="2400" b="1" dirty="0" err="1"/>
              <a:t>nand</a:t>
            </a:r>
            <a:r>
              <a:rPr lang="en-GB" sz="2400" b="1" dirty="0"/>
              <a:t> </a:t>
            </a:r>
            <a:r>
              <a:rPr lang="en-GB" sz="2400" dirty="0"/>
              <a:t>in2;</a:t>
            </a:r>
          </a:p>
          <a:p>
            <a:r>
              <a:rPr lang="en-GB" sz="2400" b="1" dirty="0"/>
              <a:t>end </a:t>
            </a:r>
            <a:r>
              <a:rPr lang="en-GB" sz="2400" dirty="0"/>
              <a:t>dataflow;</a:t>
            </a:r>
          </a:p>
        </p:txBody>
      </p:sp>
      <p:sp>
        <p:nvSpPr>
          <p:cNvPr id="2" name="TextBox 1"/>
          <p:cNvSpPr txBox="1"/>
          <p:nvPr/>
        </p:nvSpPr>
        <p:spPr>
          <a:xfrm>
            <a:off x="304800" y="990600"/>
            <a:ext cx="8001000" cy="1200329"/>
          </a:xfrm>
          <a:prstGeom prst="rect">
            <a:avLst/>
          </a:prstGeom>
          <a:noFill/>
        </p:spPr>
        <p:txBody>
          <a:bodyPr wrap="square" rtlCol="0">
            <a:spAutoFit/>
          </a:bodyPr>
          <a:lstStyle/>
          <a:p>
            <a:r>
              <a:rPr lang="et-EE" sz="2400" dirty="0">
                <a:cs typeface="Arial" pitchFamily="34" charset="0"/>
              </a:rPr>
              <a:t>We </a:t>
            </a:r>
            <a:r>
              <a:rPr lang="en-US" sz="2400" dirty="0">
                <a:cs typeface="Arial" pitchFamily="34" charset="0"/>
              </a:rPr>
              <a:t>start description with the entity declaration and architecture body for the</a:t>
            </a:r>
            <a:r>
              <a:rPr lang="et-EE" sz="2400" dirty="0">
                <a:cs typeface="Arial" pitchFamily="34" charset="0"/>
              </a:rPr>
              <a:t> </a:t>
            </a:r>
            <a:r>
              <a:rPr lang="en-US" sz="2400" dirty="0">
                <a:cs typeface="Arial" pitchFamily="34" charset="0"/>
              </a:rPr>
              <a:t>design entity nand_2c, which </a:t>
            </a:r>
            <a:r>
              <a:rPr lang="en-US" sz="2400" b="1" dirty="0">
                <a:cs typeface="Arial" pitchFamily="34" charset="0"/>
              </a:rPr>
              <a:t>is later instantiated </a:t>
            </a:r>
            <a:r>
              <a:rPr lang="en-US" sz="2400" dirty="0">
                <a:cs typeface="Arial" pitchFamily="34" charset="0"/>
              </a:rPr>
              <a:t>in the top-level design entity.</a:t>
            </a:r>
            <a:endParaRPr lang="et-EE" sz="2400" dirty="0">
              <a:cs typeface="Arial" pitchFamily="34" charset="0"/>
            </a:endParaRPr>
          </a:p>
        </p:txBody>
      </p:sp>
      <p:sp>
        <p:nvSpPr>
          <p:cNvPr id="8" name="Down Arrow 7"/>
          <p:cNvSpPr/>
          <p:nvPr/>
        </p:nvSpPr>
        <p:spPr>
          <a:xfrm>
            <a:off x="3505200" y="5943600"/>
            <a:ext cx="457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224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7</a:t>
            </a:fld>
            <a:endParaRPr lang="en-US" altLang="et-EE" sz="1400" dirty="0"/>
          </a:p>
        </p:txBody>
      </p:sp>
      <p:sp>
        <p:nvSpPr>
          <p:cNvPr id="30723" name="Rectangle 9"/>
          <p:cNvSpPr>
            <a:spLocks noGrp="1" noChangeArrowheads="1"/>
          </p:cNvSpPr>
          <p:nvPr>
            <p:ph type="title"/>
          </p:nvPr>
        </p:nvSpPr>
        <p:spPr>
          <a:xfrm>
            <a:off x="533400" y="196850"/>
            <a:ext cx="8293100" cy="641350"/>
          </a:xfrm>
        </p:spPr>
        <p:txBody>
          <a:bodyPr anchor="ctr">
            <a:noAutofit/>
          </a:bodyPr>
          <a:lstStyle/>
          <a:p>
            <a:pPr algn="r"/>
            <a:r>
              <a:rPr lang="en-US" altLang="et-EE" sz="3200" u="sng" dirty="0">
                <a:solidFill>
                  <a:srgbClr val="A20000"/>
                </a:solidFill>
                <a:latin typeface="Comic Sans MS" panose="030F0702030302020204" pitchFamily="66" charset="0"/>
              </a:rPr>
              <a:t>The entity declaration for the top-level design entity </a:t>
            </a:r>
            <a:r>
              <a:rPr lang="en-US" altLang="et-EE" sz="3200" u="sng" dirty="0" err="1">
                <a:solidFill>
                  <a:srgbClr val="A20000"/>
                </a:solidFill>
                <a:latin typeface="Comic Sans MS" panose="030F0702030302020204" pitchFamily="66" charset="0"/>
              </a:rPr>
              <a:t>dlatch</a:t>
            </a:r>
            <a:r>
              <a:rPr lang="en-US" altLang="et-EE" sz="3200" u="sng" dirty="0">
                <a:solidFill>
                  <a:srgbClr val="A20000"/>
                </a:solidFill>
                <a:latin typeface="Comic Sans MS" panose="030F0702030302020204" pitchFamily="66" charset="0"/>
              </a:rPr>
              <a:t>.</a:t>
            </a: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762000" y="1752600"/>
            <a:ext cx="8458200" cy="3816429"/>
          </a:xfrm>
          <a:prstGeom prst="rect">
            <a:avLst/>
          </a:prstGeom>
          <a:noFill/>
        </p:spPr>
        <p:txBody>
          <a:bodyPr wrap="square" rtlCol="0">
            <a:spAutoFit/>
          </a:bodyPr>
          <a:lstStyle/>
          <a:p>
            <a:r>
              <a:rPr lang="et-EE" sz="2200" b="1" dirty="0"/>
              <a:t>library </a:t>
            </a:r>
            <a:r>
              <a:rPr lang="et-EE" sz="2200" dirty="0"/>
              <a:t>ieee;</a:t>
            </a:r>
          </a:p>
          <a:p>
            <a:r>
              <a:rPr lang="et-EE" sz="2200" b="1" dirty="0"/>
              <a:t>use </a:t>
            </a:r>
            <a:r>
              <a:rPr lang="et-EE" sz="2200" dirty="0"/>
              <a:t>ieee.std_logic_1164.</a:t>
            </a:r>
            <a:r>
              <a:rPr lang="et-EE" sz="2200" b="1" dirty="0"/>
              <a:t>all</a:t>
            </a:r>
            <a:r>
              <a:rPr lang="et-EE" sz="2200" dirty="0"/>
              <a:t>;</a:t>
            </a:r>
          </a:p>
          <a:p>
            <a:r>
              <a:rPr lang="en-US" sz="2200" b="1" dirty="0"/>
              <a:t>entity </a:t>
            </a:r>
            <a:r>
              <a:rPr lang="en-US" sz="2200" dirty="0" err="1"/>
              <a:t>dlatch</a:t>
            </a:r>
            <a:r>
              <a:rPr lang="en-US" sz="2200" dirty="0"/>
              <a:t> </a:t>
            </a:r>
            <a:r>
              <a:rPr lang="en-US" sz="2200" b="1" dirty="0"/>
              <a:t>is </a:t>
            </a:r>
            <a:endParaRPr lang="en-US" sz="2200" i="1" dirty="0"/>
          </a:p>
          <a:p>
            <a:r>
              <a:rPr lang="et-EE" sz="2200" b="1" dirty="0"/>
              <a:t>	</a:t>
            </a:r>
            <a:r>
              <a:rPr lang="en-US" sz="2200" b="1" dirty="0"/>
              <a:t>port </a:t>
            </a:r>
            <a:r>
              <a:rPr lang="en-US" sz="2200" dirty="0"/>
              <a:t>(d, </a:t>
            </a:r>
            <a:r>
              <a:rPr lang="en-US" sz="2200" dirty="0" err="1"/>
              <a:t>clk</a:t>
            </a:r>
            <a:r>
              <a:rPr lang="en-US" sz="2200" dirty="0"/>
              <a:t> : </a:t>
            </a:r>
            <a:r>
              <a:rPr lang="en-US" sz="2200" b="1" dirty="0"/>
              <a:t>in </a:t>
            </a:r>
            <a:r>
              <a:rPr lang="en-US" sz="2200" dirty="0" err="1"/>
              <a:t>std_logic</a:t>
            </a:r>
            <a:r>
              <a:rPr lang="en-US" sz="2200" dirty="0"/>
              <a:t>;</a:t>
            </a:r>
            <a:r>
              <a:rPr lang="et-EE" sz="2200" dirty="0"/>
              <a:t> q, q_bar : </a:t>
            </a:r>
            <a:r>
              <a:rPr lang="et-EE" sz="2200" b="1" dirty="0"/>
              <a:t>out </a:t>
            </a:r>
            <a:r>
              <a:rPr lang="et-EE" sz="2200" dirty="0"/>
              <a:t>std_logic);</a:t>
            </a:r>
          </a:p>
          <a:p>
            <a:r>
              <a:rPr lang="et-EE" sz="2200" b="1" dirty="0"/>
              <a:t>end </a:t>
            </a:r>
            <a:r>
              <a:rPr lang="et-EE" sz="2200" dirty="0"/>
              <a:t>dlatch;</a:t>
            </a:r>
          </a:p>
          <a:p>
            <a:r>
              <a:rPr lang="en-US" sz="2200" b="1" dirty="0"/>
              <a:t>architecture </a:t>
            </a:r>
            <a:r>
              <a:rPr lang="en-US" sz="2200" dirty="0"/>
              <a:t>mixed </a:t>
            </a:r>
            <a:r>
              <a:rPr lang="en-US" sz="2200" b="1" dirty="0"/>
              <a:t>of </a:t>
            </a:r>
            <a:r>
              <a:rPr lang="en-US" sz="2200" dirty="0" err="1"/>
              <a:t>dlatch</a:t>
            </a:r>
            <a:r>
              <a:rPr lang="en-US" sz="2200" dirty="0"/>
              <a:t> </a:t>
            </a:r>
            <a:r>
              <a:rPr lang="en-US" sz="2200" b="1" dirty="0"/>
              <a:t>is</a:t>
            </a:r>
          </a:p>
          <a:p>
            <a:r>
              <a:rPr lang="en-US" sz="2200" dirty="0"/>
              <a:t>-- </a:t>
            </a:r>
            <a:r>
              <a:rPr lang="en-US" sz="2200" i="1" dirty="0"/>
              <a:t>Function body for NAND gate function</a:t>
            </a:r>
          </a:p>
          <a:p>
            <a:r>
              <a:rPr lang="en-US" sz="2200" b="1" dirty="0"/>
              <a:t>function </a:t>
            </a:r>
            <a:r>
              <a:rPr lang="en-US" sz="2200" dirty="0"/>
              <a:t>nand_2f (</a:t>
            </a:r>
            <a:r>
              <a:rPr lang="en-US" sz="2200" b="1" dirty="0"/>
              <a:t>signal </a:t>
            </a:r>
            <a:r>
              <a:rPr lang="en-US" sz="2200" dirty="0"/>
              <a:t>in1, in2 : </a:t>
            </a:r>
            <a:r>
              <a:rPr lang="en-US" sz="2200" b="1" dirty="0"/>
              <a:t>in </a:t>
            </a:r>
            <a:r>
              <a:rPr lang="en-US" sz="2200" dirty="0" err="1"/>
              <a:t>std_logic</a:t>
            </a:r>
            <a:r>
              <a:rPr lang="en-US" sz="2200" dirty="0"/>
              <a:t>) </a:t>
            </a:r>
            <a:r>
              <a:rPr lang="en-US" sz="2200" b="1" dirty="0"/>
              <a:t>return </a:t>
            </a:r>
            <a:r>
              <a:rPr lang="en-US" sz="2200" dirty="0" err="1"/>
              <a:t>std_logic</a:t>
            </a:r>
            <a:r>
              <a:rPr lang="en-US" sz="2200" dirty="0"/>
              <a:t> </a:t>
            </a:r>
            <a:r>
              <a:rPr lang="en-US" sz="2200" b="1" dirty="0"/>
              <a:t>is</a:t>
            </a:r>
          </a:p>
          <a:p>
            <a:r>
              <a:rPr lang="et-EE" sz="2200" b="1" dirty="0"/>
              <a:t>begin</a:t>
            </a:r>
          </a:p>
          <a:p>
            <a:r>
              <a:rPr lang="et-EE" sz="2200" b="1" dirty="0"/>
              <a:t>	return </a:t>
            </a:r>
            <a:r>
              <a:rPr lang="et-EE" sz="2200" dirty="0"/>
              <a:t>(in1 </a:t>
            </a:r>
            <a:r>
              <a:rPr lang="et-EE" sz="2200" b="1" dirty="0"/>
              <a:t>nand </a:t>
            </a:r>
            <a:r>
              <a:rPr lang="et-EE" sz="2200" dirty="0"/>
              <a:t>in2);</a:t>
            </a:r>
          </a:p>
          <a:p>
            <a:r>
              <a:rPr lang="et-EE" sz="2200" b="1" dirty="0"/>
              <a:t>end </a:t>
            </a:r>
            <a:r>
              <a:rPr lang="et-EE" sz="2200" dirty="0"/>
              <a:t>nand_2f;</a:t>
            </a:r>
            <a:endParaRPr lang="en-GB" sz="2200" dirty="0"/>
          </a:p>
        </p:txBody>
      </p:sp>
      <p:sp>
        <p:nvSpPr>
          <p:cNvPr id="8" name="Down Arrow 7"/>
          <p:cNvSpPr/>
          <p:nvPr/>
        </p:nvSpPr>
        <p:spPr>
          <a:xfrm>
            <a:off x="7239000" y="5791200"/>
            <a:ext cx="457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152400" y="838200"/>
            <a:ext cx="457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204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8</a:t>
            </a:fld>
            <a:endParaRPr lang="en-US" altLang="et-EE" sz="1400" dirty="0"/>
          </a:p>
        </p:txBody>
      </p:sp>
      <p:sp>
        <p:nvSpPr>
          <p:cNvPr id="30723" name="Rectangle 9"/>
          <p:cNvSpPr>
            <a:spLocks noGrp="1" noChangeArrowheads="1"/>
          </p:cNvSpPr>
          <p:nvPr>
            <p:ph type="title"/>
          </p:nvPr>
        </p:nvSpPr>
        <p:spPr>
          <a:xfrm>
            <a:off x="533400" y="152400"/>
            <a:ext cx="8293100" cy="641350"/>
          </a:xfrm>
        </p:spPr>
        <p:txBody>
          <a:bodyPr anchor="ctr">
            <a:noAutofit/>
          </a:bodyPr>
          <a:lstStyle/>
          <a:p>
            <a:pPr algn="r"/>
            <a:r>
              <a:rPr lang="et-EE" altLang="et-EE" sz="3200" u="sng" dirty="0">
                <a:solidFill>
                  <a:srgbClr val="A20000"/>
                </a:solidFill>
                <a:latin typeface="Comic Sans MS" panose="030F0702030302020204" pitchFamily="66" charset="0"/>
              </a:rPr>
              <a:t>NAND gate function and procedure</a:t>
            </a:r>
            <a:endParaRPr lang="en-US" altLang="et-EE" sz="3200" u="sng" dirty="0">
              <a:solidFill>
                <a:srgbClr val="A20000"/>
              </a:solidFill>
              <a:latin typeface="Comic Sans MS" panose="030F0702030302020204" pitchFamily="66"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457200" y="1495485"/>
            <a:ext cx="8458200" cy="4524315"/>
          </a:xfrm>
          <a:prstGeom prst="rect">
            <a:avLst/>
          </a:prstGeom>
          <a:noFill/>
        </p:spPr>
        <p:txBody>
          <a:bodyPr wrap="square" rtlCol="0">
            <a:spAutoFit/>
          </a:bodyPr>
          <a:lstStyle/>
          <a:p>
            <a:r>
              <a:rPr lang="en-US" sz="2400" dirty="0"/>
              <a:t>-- </a:t>
            </a:r>
            <a:r>
              <a:rPr lang="en-US" sz="2400" i="1" dirty="0"/>
              <a:t>Function body for NAND gate function</a:t>
            </a:r>
          </a:p>
          <a:p>
            <a:r>
              <a:rPr lang="en-US" sz="2400" b="1" dirty="0"/>
              <a:t>function </a:t>
            </a:r>
            <a:r>
              <a:rPr lang="en-US" sz="2400" dirty="0"/>
              <a:t>nand_2f (</a:t>
            </a:r>
            <a:r>
              <a:rPr lang="en-US" sz="2400" b="1" dirty="0"/>
              <a:t>signal </a:t>
            </a:r>
            <a:r>
              <a:rPr lang="en-US" sz="2400" dirty="0"/>
              <a:t>in1, in2 : </a:t>
            </a:r>
            <a:r>
              <a:rPr lang="en-US" sz="2400" b="1" dirty="0"/>
              <a:t>in </a:t>
            </a:r>
            <a:r>
              <a:rPr lang="en-US" sz="2400" dirty="0" err="1"/>
              <a:t>std_logic</a:t>
            </a:r>
            <a:r>
              <a:rPr lang="en-US" sz="2400" dirty="0"/>
              <a:t>) </a:t>
            </a:r>
            <a:r>
              <a:rPr lang="en-US" sz="2400" b="1" dirty="0"/>
              <a:t>return </a:t>
            </a:r>
            <a:r>
              <a:rPr lang="en-US" sz="2400" dirty="0" err="1"/>
              <a:t>std_logic</a:t>
            </a:r>
            <a:r>
              <a:rPr lang="en-US" sz="2400" dirty="0"/>
              <a:t> </a:t>
            </a:r>
            <a:r>
              <a:rPr lang="en-US" sz="2400" b="1" dirty="0"/>
              <a:t>is</a:t>
            </a:r>
          </a:p>
          <a:p>
            <a:r>
              <a:rPr lang="et-EE" sz="2400" b="1" dirty="0"/>
              <a:t>begin</a:t>
            </a:r>
          </a:p>
          <a:p>
            <a:r>
              <a:rPr lang="et-EE" sz="2400" b="1" dirty="0"/>
              <a:t>	return </a:t>
            </a:r>
            <a:r>
              <a:rPr lang="et-EE" sz="2400" dirty="0"/>
              <a:t>(in1 </a:t>
            </a:r>
            <a:r>
              <a:rPr lang="et-EE" sz="2400" b="1" dirty="0"/>
              <a:t>nand </a:t>
            </a:r>
            <a:r>
              <a:rPr lang="et-EE" sz="2400" dirty="0"/>
              <a:t>in2);</a:t>
            </a:r>
          </a:p>
          <a:p>
            <a:r>
              <a:rPr lang="et-EE" sz="2400" b="1" dirty="0"/>
              <a:t>end </a:t>
            </a:r>
            <a:r>
              <a:rPr lang="et-EE" sz="2400" dirty="0"/>
              <a:t>nand_2f;</a:t>
            </a:r>
          </a:p>
          <a:p>
            <a:r>
              <a:rPr lang="en-US" sz="2400" dirty="0"/>
              <a:t>-- </a:t>
            </a:r>
            <a:r>
              <a:rPr lang="en-US" sz="2400" i="1" dirty="0"/>
              <a:t>Procedure body for NAND gate procedure</a:t>
            </a:r>
          </a:p>
          <a:p>
            <a:r>
              <a:rPr lang="en-US" sz="2400" b="1" dirty="0"/>
              <a:t>procedure </a:t>
            </a:r>
            <a:r>
              <a:rPr lang="en-US" sz="2400" dirty="0"/>
              <a:t>nand_2p (</a:t>
            </a:r>
            <a:r>
              <a:rPr lang="en-US" sz="2400" b="1" dirty="0"/>
              <a:t>signal </a:t>
            </a:r>
            <a:r>
              <a:rPr lang="en-US" sz="2400" dirty="0"/>
              <a:t>in1, in2 : </a:t>
            </a:r>
            <a:r>
              <a:rPr lang="en-US" sz="2400" b="1" dirty="0"/>
              <a:t>in </a:t>
            </a:r>
            <a:r>
              <a:rPr lang="en-US" sz="2400" dirty="0" err="1"/>
              <a:t>std_logic</a:t>
            </a:r>
            <a:r>
              <a:rPr lang="en-US" sz="2400" dirty="0"/>
              <a:t>; </a:t>
            </a:r>
            <a:endParaRPr lang="et-EE" sz="2400" dirty="0"/>
          </a:p>
          <a:p>
            <a:r>
              <a:rPr lang="et-EE" sz="2400" b="1" dirty="0"/>
              <a:t>			</a:t>
            </a:r>
            <a:r>
              <a:rPr lang="en-US" sz="2400" b="1" dirty="0"/>
              <a:t>signal </a:t>
            </a:r>
            <a:r>
              <a:rPr lang="en-US" sz="2400" dirty="0"/>
              <a:t>out1 : </a:t>
            </a:r>
            <a:r>
              <a:rPr lang="en-US" sz="2400" b="1" dirty="0"/>
              <a:t>out </a:t>
            </a:r>
            <a:r>
              <a:rPr lang="en-US" sz="2400" dirty="0" err="1"/>
              <a:t>std_logic</a:t>
            </a:r>
            <a:r>
              <a:rPr lang="en-US" sz="2400" dirty="0"/>
              <a:t>)</a:t>
            </a:r>
          </a:p>
          <a:p>
            <a:r>
              <a:rPr lang="et-EE" sz="2400" b="1" dirty="0"/>
              <a:t>	is</a:t>
            </a:r>
          </a:p>
          <a:p>
            <a:r>
              <a:rPr lang="et-EE" sz="2400" b="1" dirty="0"/>
              <a:t>	begin</a:t>
            </a:r>
          </a:p>
          <a:p>
            <a:r>
              <a:rPr lang="et-EE" sz="2400" dirty="0"/>
              <a:t>		out1 &lt;= (in1 </a:t>
            </a:r>
            <a:r>
              <a:rPr lang="et-EE" sz="2400" b="1" dirty="0"/>
              <a:t>nand </a:t>
            </a:r>
            <a:r>
              <a:rPr lang="et-EE" sz="2400" dirty="0"/>
              <a:t>in2);</a:t>
            </a:r>
          </a:p>
          <a:p>
            <a:r>
              <a:rPr lang="et-EE" sz="2400" b="1" dirty="0"/>
              <a:t>end </a:t>
            </a:r>
            <a:r>
              <a:rPr lang="et-EE" sz="2400" dirty="0"/>
              <a:t>nand_2p;</a:t>
            </a:r>
            <a:endParaRPr lang="en-GB" sz="2400" dirty="0"/>
          </a:p>
        </p:txBody>
      </p:sp>
      <p:sp>
        <p:nvSpPr>
          <p:cNvPr id="8" name="Down Arrow 7"/>
          <p:cNvSpPr/>
          <p:nvPr/>
        </p:nvSpPr>
        <p:spPr>
          <a:xfrm>
            <a:off x="5486400" y="5791200"/>
            <a:ext cx="457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381000" y="533400"/>
            <a:ext cx="457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790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9</a:t>
            </a:fld>
            <a:endParaRPr lang="en-US" altLang="et-EE" sz="1400" dirty="0"/>
          </a:p>
        </p:txBody>
      </p:sp>
      <p:sp>
        <p:nvSpPr>
          <p:cNvPr id="30723" name="Rectangle 9"/>
          <p:cNvSpPr>
            <a:spLocks noGrp="1" noChangeArrowheads="1"/>
          </p:cNvSpPr>
          <p:nvPr>
            <p:ph type="title"/>
          </p:nvPr>
        </p:nvSpPr>
        <p:spPr>
          <a:xfrm>
            <a:off x="533400" y="196850"/>
            <a:ext cx="8293100" cy="641350"/>
          </a:xfrm>
        </p:spPr>
        <p:txBody>
          <a:bodyPr anchor="ctr">
            <a:noAutofit/>
          </a:bodyPr>
          <a:lstStyle/>
          <a:p>
            <a:pPr algn="r"/>
            <a:r>
              <a:rPr lang="en-GB" altLang="et-EE" sz="3200" u="sng" dirty="0">
                <a:solidFill>
                  <a:srgbClr val="A20000"/>
                </a:solidFill>
                <a:latin typeface="Comic Sans MS" panose="030F0702030302020204" pitchFamily="66" charset="0"/>
              </a:rPr>
              <a:t> The statement part of the top-level architecture</a:t>
            </a:r>
            <a:endParaRPr lang="en-US" altLang="et-EE" sz="3200" u="sng" dirty="0">
              <a:solidFill>
                <a:srgbClr val="A20000"/>
              </a:solidFill>
              <a:latin typeface="Comic Sans MS" panose="030F0702030302020204" pitchFamily="66" charset="0"/>
            </a:endParaRPr>
          </a:p>
        </p:txBody>
      </p:sp>
      <p:sp>
        <p:nvSpPr>
          <p:cNvPr id="30725" name="Text Box 1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457200" y="1214021"/>
            <a:ext cx="8458200" cy="5262979"/>
          </a:xfrm>
          <a:prstGeom prst="rect">
            <a:avLst/>
          </a:prstGeom>
          <a:noFill/>
        </p:spPr>
        <p:txBody>
          <a:bodyPr wrap="square" rtlCol="0">
            <a:spAutoFit/>
          </a:bodyPr>
          <a:lstStyle/>
          <a:p>
            <a:r>
              <a:rPr lang="en-US" sz="2400" b="1" dirty="0"/>
              <a:t>signal </a:t>
            </a:r>
            <a:r>
              <a:rPr lang="en-US" sz="2400" dirty="0"/>
              <a:t>s1, s2, s3, s4, s5 : </a:t>
            </a:r>
            <a:r>
              <a:rPr lang="en-US" sz="2400" dirty="0" err="1"/>
              <a:t>std_logic</a:t>
            </a:r>
            <a:r>
              <a:rPr lang="en-US" sz="2400" dirty="0"/>
              <a:t>; -- </a:t>
            </a:r>
            <a:r>
              <a:rPr lang="en-US" sz="2400" i="1" dirty="0"/>
              <a:t>Signals to connect gates</a:t>
            </a:r>
          </a:p>
          <a:p>
            <a:r>
              <a:rPr lang="et-EE" sz="2400" b="1" dirty="0"/>
              <a:t>begin</a:t>
            </a:r>
          </a:p>
          <a:p>
            <a:r>
              <a:rPr lang="et-EE" sz="2400" dirty="0"/>
              <a:t>	u1: s1 &lt;= d </a:t>
            </a:r>
            <a:r>
              <a:rPr lang="et-EE" sz="2400" b="1" dirty="0"/>
              <a:t>nand </a:t>
            </a:r>
            <a:r>
              <a:rPr lang="et-EE" sz="2400" dirty="0"/>
              <a:t>d; -- </a:t>
            </a:r>
            <a:r>
              <a:rPr lang="et-EE" sz="2400" i="1" dirty="0"/>
              <a:t>concurrent signal assignment NAND</a:t>
            </a:r>
          </a:p>
          <a:p>
            <a:r>
              <a:rPr lang="et-EE" sz="2400" dirty="0"/>
              <a:t>	u2: </a:t>
            </a:r>
            <a:r>
              <a:rPr lang="et-EE" sz="2400" b="1" dirty="0"/>
              <a:t>entity </a:t>
            </a:r>
            <a:r>
              <a:rPr lang="et-EE" sz="2400" dirty="0"/>
              <a:t>nand_2c </a:t>
            </a:r>
            <a:r>
              <a:rPr lang="et-EE" sz="2400" b="1" dirty="0"/>
              <a:t>port map </a:t>
            </a:r>
            <a:r>
              <a:rPr lang="et-EE" sz="2400" dirty="0"/>
              <a:t>(in1 =&gt; d, in2 =&gt; clk, </a:t>
            </a:r>
          </a:p>
          <a:p>
            <a:r>
              <a:rPr lang="et-EE" sz="2400" dirty="0"/>
              <a:t>					out1 =&gt; s2); -- </a:t>
            </a:r>
            <a:r>
              <a:rPr lang="et-EE" sz="2400" i="1" dirty="0"/>
              <a:t>component</a:t>
            </a:r>
            <a:r>
              <a:rPr lang="et-EE" sz="2400" dirty="0"/>
              <a:t>	</a:t>
            </a:r>
          </a:p>
          <a:p>
            <a:r>
              <a:rPr lang="et-EE" sz="2400" dirty="0"/>
              <a:t>	u3: </a:t>
            </a:r>
            <a:r>
              <a:rPr lang="et-EE" sz="2400" b="1" dirty="0"/>
              <a:t>process </a:t>
            </a:r>
            <a:r>
              <a:rPr lang="et-EE" sz="2400" dirty="0"/>
              <a:t>(clk, s1) -- </a:t>
            </a:r>
            <a:r>
              <a:rPr lang="et-EE" sz="2400" i="1" dirty="0"/>
              <a:t>process NAND</a:t>
            </a:r>
          </a:p>
          <a:p>
            <a:r>
              <a:rPr lang="et-EE" sz="2400" b="1" dirty="0"/>
              <a:t>	begin</a:t>
            </a:r>
          </a:p>
          <a:p>
            <a:r>
              <a:rPr lang="et-EE" sz="2400" dirty="0"/>
              <a:t>		s3 &lt;= clk </a:t>
            </a:r>
            <a:r>
              <a:rPr lang="et-EE" sz="2400" b="1" dirty="0"/>
              <a:t>nand </a:t>
            </a:r>
            <a:r>
              <a:rPr lang="et-EE" sz="2400" dirty="0"/>
              <a:t>s1;</a:t>
            </a:r>
          </a:p>
          <a:p>
            <a:r>
              <a:rPr lang="et-EE" sz="2400" b="1" dirty="0"/>
              <a:t>	end process </a:t>
            </a:r>
            <a:r>
              <a:rPr lang="et-EE" sz="2400" dirty="0"/>
              <a:t>u3;</a:t>
            </a:r>
          </a:p>
          <a:p>
            <a:r>
              <a:rPr lang="et-EE" sz="2400" dirty="0"/>
              <a:t>	u4: s4 &lt;= nand_2f(s2, s5); -- </a:t>
            </a:r>
            <a:r>
              <a:rPr lang="et-EE" sz="2400" i="1" dirty="0"/>
              <a:t>function NAND</a:t>
            </a:r>
          </a:p>
          <a:p>
            <a:r>
              <a:rPr lang="et-EE" sz="2400" dirty="0"/>
              <a:t>	u5: nand_2p(s4, s3, s5); -- </a:t>
            </a:r>
            <a:r>
              <a:rPr lang="et-EE" sz="2400" i="1" dirty="0"/>
              <a:t>procedure NAND</a:t>
            </a:r>
          </a:p>
          <a:p>
            <a:r>
              <a:rPr lang="et-EE" sz="2400" dirty="0"/>
              <a:t>	</a:t>
            </a:r>
            <a:r>
              <a:rPr lang="en-US" sz="2400" dirty="0"/>
              <a:t>q &lt;= s4; -- </a:t>
            </a:r>
            <a:r>
              <a:rPr lang="en-US" sz="2400" i="1" dirty="0"/>
              <a:t>assignment of signals to</a:t>
            </a:r>
          </a:p>
          <a:p>
            <a:r>
              <a:rPr lang="et-EE" sz="2400" dirty="0"/>
              <a:t>	q_bar &lt;= s5; -- </a:t>
            </a:r>
            <a:r>
              <a:rPr lang="et-EE" sz="2400" i="1" dirty="0"/>
              <a:t>output pins</a:t>
            </a:r>
          </a:p>
          <a:p>
            <a:r>
              <a:rPr lang="et-EE" sz="2400" b="1" dirty="0"/>
              <a:t>end </a:t>
            </a:r>
            <a:r>
              <a:rPr lang="et-EE" sz="2400" dirty="0"/>
              <a:t>mixed;</a:t>
            </a:r>
            <a:endParaRPr lang="en-GB" sz="2400" dirty="0"/>
          </a:p>
        </p:txBody>
      </p:sp>
      <p:sp>
        <p:nvSpPr>
          <p:cNvPr id="6" name="Down Arrow 5"/>
          <p:cNvSpPr/>
          <p:nvPr/>
        </p:nvSpPr>
        <p:spPr>
          <a:xfrm>
            <a:off x="381000" y="381000"/>
            <a:ext cx="457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096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6846</TotalTime>
  <Words>1864</Words>
  <Application>Microsoft Office PowerPoint</Application>
  <PresentationFormat>On-screen Show (4:3)</PresentationFormat>
  <Paragraphs>168</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Comic Sans MS</vt:lpstr>
      <vt:lpstr>Tahoma</vt:lpstr>
      <vt:lpstr>Verdana</vt:lpstr>
      <vt:lpstr>Wingdings</vt:lpstr>
      <vt:lpstr>Office Theme</vt:lpstr>
      <vt:lpstr>VHDL Discussion Subprograms</vt:lpstr>
      <vt:lpstr>Subprograms</vt:lpstr>
      <vt:lpstr>Kinds of subprograms</vt:lpstr>
      <vt:lpstr>Concurrent subprogram calls example</vt:lpstr>
      <vt:lpstr>Concurrent subprogram calls example</vt:lpstr>
      <vt:lpstr>2-input NAND component</vt:lpstr>
      <vt:lpstr>The entity declaration for the top-level design entity dlatch.</vt:lpstr>
      <vt:lpstr>NAND gate function and procedure</vt:lpstr>
      <vt:lpstr> The statement part of the top-level architecture</vt:lpstr>
      <vt:lpstr>Functions</vt:lpstr>
      <vt:lpstr>Functions</vt:lpstr>
      <vt:lpstr>Function Call</vt:lpstr>
      <vt:lpstr>Example: parity generator using a function </vt:lpstr>
      <vt:lpstr>Example: parity generator using a function</vt:lpstr>
      <vt:lpstr>Procedures</vt:lpstr>
      <vt:lpstr>Procedures</vt:lpstr>
      <vt:lpstr>Sequential Procedure Call</vt:lpstr>
      <vt:lpstr>Concurrent Procedure Call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Sudnitson</dc:creator>
  <cp:lastModifiedBy>Alex</cp:lastModifiedBy>
  <cp:revision>172</cp:revision>
  <cp:lastPrinted>2015-12-16T11:37:31Z</cp:lastPrinted>
  <dcterms:created xsi:type="dcterms:W3CDTF">2006-08-16T00:00:00Z</dcterms:created>
  <dcterms:modified xsi:type="dcterms:W3CDTF">2018-12-11T19:42:26Z</dcterms:modified>
</cp:coreProperties>
</file>