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1"/>
  </p:notesMasterIdLst>
  <p:handoutMasterIdLst>
    <p:handoutMasterId r:id="rId72"/>
  </p:handoutMasterIdLst>
  <p:sldIdLst>
    <p:sldId id="256" r:id="rId3"/>
    <p:sldId id="418"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69" r:id="rId23"/>
    <p:sldId id="370" r:id="rId24"/>
    <p:sldId id="378" r:id="rId25"/>
    <p:sldId id="382" r:id="rId26"/>
    <p:sldId id="381" r:id="rId27"/>
    <p:sldId id="379" r:id="rId28"/>
    <p:sldId id="380" r:id="rId29"/>
    <p:sldId id="371" r:id="rId30"/>
    <p:sldId id="372" r:id="rId31"/>
    <p:sldId id="373" r:id="rId32"/>
    <p:sldId id="374" r:id="rId33"/>
    <p:sldId id="375" r:id="rId34"/>
    <p:sldId id="376" r:id="rId35"/>
    <p:sldId id="377" r:id="rId36"/>
    <p:sldId id="383" r:id="rId37"/>
    <p:sldId id="384" r:id="rId38"/>
    <p:sldId id="385" r:id="rId39"/>
    <p:sldId id="386" r:id="rId40"/>
    <p:sldId id="387" r:id="rId41"/>
    <p:sldId id="388" r:id="rId42"/>
    <p:sldId id="389" r:id="rId43"/>
    <p:sldId id="390" r:id="rId44"/>
    <p:sldId id="391" r:id="rId45"/>
    <p:sldId id="392" r:id="rId46"/>
    <p:sldId id="393" r:id="rId47"/>
    <p:sldId id="394" r:id="rId48"/>
    <p:sldId id="395" r:id="rId49"/>
    <p:sldId id="396" r:id="rId50"/>
    <p:sldId id="398" r:id="rId51"/>
    <p:sldId id="399" r:id="rId52"/>
    <p:sldId id="400" r:id="rId53"/>
    <p:sldId id="401" r:id="rId54"/>
    <p:sldId id="402" r:id="rId55"/>
    <p:sldId id="403" r:id="rId56"/>
    <p:sldId id="404" r:id="rId57"/>
    <p:sldId id="405" r:id="rId58"/>
    <p:sldId id="406" r:id="rId59"/>
    <p:sldId id="407" r:id="rId60"/>
    <p:sldId id="408" r:id="rId61"/>
    <p:sldId id="409" r:id="rId62"/>
    <p:sldId id="410" r:id="rId63"/>
    <p:sldId id="411" r:id="rId64"/>
    <p:sldId id="412" r:id="rId65"/>
    <p:sldId id="413" r:id="rId66"/>
    <p:sldId id="414" r:id="rId67"/>
    <p:sldId id="415" r:id="rId68"/>
    <p:sldId id="416" r:id="rId69"/>
    <p:sldId id="417" r:id="rId70"/>
  </p:sldIdLst>
  <p:sldSz cx="9144000" cy="6858000" type="screen4x3"/>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A40000"/>
    <a:srgbClr val="FFFFCC"/>
    <a:srgbClr val="679CA7"/>
    <a:srgbClr val="920000"/>
    <a:srgbClr val="A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1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t-EE"/>
          </a:p>
        </p:txBody>
      </p:sp>
      <p:sp>
        <p:nvSpPr>
          <p:cNvPr id="3" name="Date Placeholder 2"/>
          <p:cNvSpPr>
            <a:spLocks noGrp="1"/>
          </p:cNvSpPr>
          <p:nvPr>
            <p:ph type="dt" sz="quarter" idx="1"/>
          </p:nvPr>
        </p:nvSpPr>
        <p:spPr>
          <a:xfrm>
            <a:off x="3854450" y="0"/>
            <a:ext cx="2949575" cy="498475"/>
          </a:xfrm>
          <a:prstGeom prst="rect">
            <a:avLst/>
          </a:prstGeom>
        </p:spPr>
        <p:txBody>
          <a:bodyPr vert="horz" lIns="91440" tIns="45720" rIns="91440" bIns="45720" rtlCol="0"/>
          <a:lstStyle>
            <a:lvl1pPr algn="r">
              <a:defRPr sz="1200"/>
            </a:lvl1pPr>
          </a:lstStyle>
          <a:p>
            <a:fld id="{AF0A4471-CC3E-4CC6-9AA1-ED0B2A3632CA}" type="datetimeFigureOut">
              <a:rPr lang="et-EE" smtClean="0"/>
              <a:pPr/>
              <a:t>17.05.2020</a:t>
            </a:fld>
            <a:endParaRPr lang="et-EE"/>
          </a:p>
        </p:txBody>
      </p:sp>
      <p:sp>
        <p:nvSpPr>
          <p:cNvPr id="4" name="Footer Placeholder 3"/>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lang="et-EE"/>
          </a:p>
        </p:txBody>
      </p:sp>
      <p:sp>
        <p:nvSpPr>
          <p:cNvPr id="5" name="Slide Number Placeholder 4"/>
          <p:cNvSpPr>
            <a:spLocks noGrp="1"/>
          </p:cNvSpPr>
          <p:nvPr>
            <p:ph type="sldNum" sz="quarter" idx="3"/>
          </p:nvPr>
        </p:nvSpPr>
        <p:spPr>
          <a:xfrm>
            <a:off x="3854450" y="9440863"/>
            <a:ext cx="2949575" cy="498475"/>
          </a:xfrm>
          <a:prstGeom prst="rect">
            <a:avLst/>
          </a:prstGeom>
        </p:spPr>
        <p:txBody>
          <a:bodyPr vert="horz" lIns="91440" tIns="45720" rIns="91440" bIns="45720" rtlCol="0" anchor="b"/>
          <a:lstStyle>
            <a:lvl1pPr algn="r">
              <a:defRPr sz="1200"/>
            </a:lvl1pPr>
          </a:lstStyle>
          <a:p>
            <a:fld id="{729E15FD-3B14-426A-A66F-29A9E85863AF}" type="slidenum">
              <a:rPr lang="et-EE" smtClean="0"/>
              <a:pPr/>
              <a:t>‹#›</a:t>
            </a:fld>
            <a:endParaRPr lang="et-EE"/>
          </a:p>
        </p:txBody>
      </p:sp>
    </p:spTree>
    <p:extLst>
      <p:ext uri="{BB962C8B-B14F-4D97-AF65-F5344CB8AC3E}">
        <p14:creationId xmlns:p14="http://schemas.microsoft.com/office/powerpoint/2010/main" val="3820187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t-EE"/>
          </a:p>
        </p:txBody>
      </p:sp>
      <p:sp>
        <p:nvSpPr>
          <p:cNvPr id="3" name="Date Placeholder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77E30F32-E286-4464-8807-F59DCC984029}" type="datetimeFigureOut">
              <a:rPr lang="et-EE" smtClean="0"/>
              <a:pPr/>
              <a:t>17.05.2020</a:t>
            </a:fld>
            <a:endParaRPr lang="et-EE"/>
          </a:p>
        </p:txBody>
      </p:sp>
      <p:sp>
        <p:nvSpPr>
          <p:cNvPr id="4" name="Slide Image Placeholder 3"/>
          <p:cNvSpPr>
            <a:spLocks noGrp="1" noRot="1" noChangeAspect="1"/>
          </p:cNvSpPr>
          <p:nvPr>
            <p:ph type="sldImg" idx="2"/>
          </p:nvPr>
        </p:nvSpPr>
        <p:spPr>
          <a:xfrm>
            <a:off x="1166813" y="1243013"/>
            <a:ext cx="4471987" cy="3354387"/>
          </a:xfrm>
          <a:prstGeom prst="rect">
            <a:avLst/>
          </a:prstGeom>
          <a:noFill/>
          <a:ln w="12700">
            <a:solidFill>
              <a:prstClr val="black"/>
            </a:solidFill>
          </a:ln>
        </p:spPr>
        <p:txBody>
          <a:bodyPr vert="horz" lIns="91440" tIns="45720" rIns="91440" bIns="45720" rtlCol="0" anchor="ctr"/>
          <a:lstStyle/>
          <a:p>
            <a:endParaRPr lang="et-EE"/>
          </a:p>
        </p:txBody>
      </p:sp>
      <p:sp>
        <p:nvSpPr>
          <p:cNvPr id="5" name="Notes Placeholder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6" name="Footer Placeholder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endParaRPr lang="et-EE"/>
          </a:p>
        </p:txBody>
      </p:sp>
      <p:sp>
        <p:nvSpPr>
          <p:cNvPr id="7" name="Slide Number Placeholder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B7EE22FA-1C40-4716-84FF-861F85D48D74}" type="slidenum">
              <a:rPr lang="et-EE" smtClean="0"/>
              <a:pPr/>
              <a:t>‹#›</a:t>
            </a:fld>
            <a:endParaRPr lang="et-EE"/>
          </a:p>
        </p:txBody>
      </p:sp>
    </p:spTree>
    <p:extLst>
      <p:ext uri="{BB962C8B-B14F-4D97-AF65-F5344CB8AC3E}">
        <p14:creationId xmlns:p14="http://schemas.microsoft.com/office/powerpoint/2010/main" val="2317953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a:p>
        </p:txBody>
      </p:sp>
      <p:sp>
        <p:nvSpPr>
          <p:cNvPr id="4" name="Slide Number Placeholder 3"/>
          <p:cNvSpPr>
            <a:spLocks noGrp="1"/>
          </p:cNvSpPr>
          <p:nvPr>
            <p:ph type="sldNum" sz="quarter" idx="10"/>
          </p:nvPr>
        </p:nvSpPr>
        <p:spPr/>
        <p:txBody>
          <a:bodyPr/>
          <a:lstStyle/>
          <a:p>
            <a:fld id="{B7EE22FA-1C40-4716-84FF-861F85D48D74}" type="slidenum">
              <a:rPr lang="et-EE" smtClean="0"/>
              <a:pPr/>
              <a:t>1</a:t>
            </a:fld>
            <a:endParaRPr lang="et-EE"/>
          </a:p>
        </p:txBody>
      </p:sp>
    </p:spTree>
    <p:extLst>
      <p:ext uri="{BB962C8B-B14F-4D97-AF65-F5344CB8AC3E}">
        <p14:creationId xmlns:p14="http://schemas.microsoft.com/office/powerpoint/2010/main" val="351337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p:spPr>
        <p:txBody>
          <a:bodyPr/>
          <a:lstStyle/>
          <a:p>
            <a:fld id="{26633CD4-BB41-4C36-8B41-07D6F3F9545A}" type="slidenum">
              <a:rPr lang="en-US" altLang="et-EE" smtClean="0"/>
              <a:pPr/>
              <a:t>10</a:t>
            </a:fld>
            <a:endParaRPr lang="en-US" altLang="et-EE"/>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3708384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sldNum" sz="quarter" idx="5"/>
          </p:nvPr>
        </p:nvSpPr>
        <p:spPr>
          <a:noFill/>
        </p:spPr>
        <p:txBody>
          <a:bodyPr/>
          <a:lstStyle/>
          <a:p>
            <a:fld id="{5A188414-836E-4F0C-921A-4B0F22CEBF34}" type="slidenum">
              <a:rPr lang="en-US" altLang="et-EE" smtClean="0"/>
              <a:pPr/>
              <a:t>11</a:t>
            </a:fld>
            <a:endParaRPr lang="en-US" altLang="et-EE"/>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95428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Grp="1" noChangeArrowheads="1"/>
          </p:cNvSpPr>
          <p:nvPr>
            <p:ph type="sldNum" sz="quarter" idx="5"/>
          </p:nvPr>
        </p:nvSpPr>
        <p:spPr>
          <a:noFill/>
        </p:spPr>
        <p:txBody>
          <a:bodyPr/>
          <a:lstStyle/>
          <a:p>
            <a:fld id="{FB291478-67EC-4AFD-A913-2E5E7C0145C5}" type="slidenum">
              <a:rPr lang="en-US" altLang="et-EE" smtClean="0"/>
              <a:pPr/>
              <a:t>12</a:t>
            </a:fld>
            <a:endParaRPr lang="en-US" altLang="et-EE"/>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1509835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sldNum" sz="quarter" idx="5"/>
          </p:nvPr>
        </p:nvSpPr>
        <p:spPr>
          <a:noFill/>
        </p:spPr>
        <p:txBody>
          <a:bodyPr/>
          <a:lstStyle/>
          <a:p>
            <a:fld id="{93202A43-2B36-4599-B16D-EC5E18F80A50}" type="slidenum">
              <a:rPr lang="en-US" altLang="et-EE" smtClean="0"/>
              <a:pPr/>
              <a:t>13</a:t>
            </a:fld>
            <a:endParaRPr lang="en-US" altLang="et-EE"/>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3401732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Grp="1" noChangeArrowheads="1"/>
          </p:cNvSpPr>
          <p:nvPr>
            <p:ph type="sldNum" sz="quarter" idx="5"/>
          </p:nvPr>
        </p:nvSpPr>
        <p:spPr>
          <a:noFill/>
        </p:spPr>
        <p:txBody>
          <a:bodyPr/>
          <a:lstStyle/>
          <a:p>
            <a:fld id="{1B8414D9-BE5C-45AA-B2AF-24707790791B}" type="slidenum">
              <a:rPr lang="en-US" altLang="et-EE" smtClean="0"/>
              <a:pPr/>
              <a:t>14</a:t>
            </a:fld>
            <a:endParaRPr lang="en-US" altLang="et-EE"/>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629672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sldNum" sz="quarter" idx="5"/>
          </p:nvPr>
        </p:nvSpPr>
        <p:spPr>
          <a:noFill/>
        </p:spPr>
        <p:txBody>
          <a:bodyPr/>
          <a:lstStyle/>
          <a:p>
            <a:fld id="{A57819C7-EE32-4537-B11B-382D3E0B2C4C}" type="slidenum">
              <a:rPr lang="en-US" altLang="et-EE" smtClean="0"/>
              <a:pPr/>
              <a:t>15</a:t>
            </a:fld>
            <a:endParaRPr lang="en-US" altLang="et-EE"/>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925882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sldNum" sz="quarter" idx="5"/>
          </p:nvPr>
        </p:nvSpPr>
        <p:spPr>
          <a:noFill/>
        </p:spPr>
        <p:txBody>
          <a:bodyPr/>
          <a:lstStyle/>
          <a:p>
            <a:fld id="{B4BCEDF8-5B3C-489B-88C2-798B44AD89CD}" type="slidenum">
              <a:rPr lang="en-US" altLang="et-EE" smtClean="0"/>
              <a:pPr/>
              <a:t>16</a:t>
            </a:fld>
            <a:endParaRPr lang="en-US" altLang="et-EE"/>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2274581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Grp="1" noChangeArrowheads="1"/>
          </p:cNvSpPr>
          <p:nvPr>
            <p:ph type="sldNum" sz="quarter" idx="5"/>
          </p:nvPr>
        </p:nvSpPr>
        <p:spPr>
          <a:noFill/>
        </p:spPr>
        <p:txBody>
          <a:bodyPr/>
          <a:lstStyle/>
          <a:p>
            <a:fld id="{0E3EA0E5-F077-400D-91E3-F572D9E29FA5}" type="slidenum">
              <a:rPr lang="en-US" altLang="et-EE" smtClean="0"/>
              <a:pPr/>
              <a:t>17</a:t>
            </a:fld>
            <a:endParaRPr lang="en-US" altLang="et-EE"/>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42151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noGrp="1" noChangeArrowheads="1"/>
          </p:cNvSpPr>
          <p:nvPr>
            <p:ph type="sldNum" sz="quarter" idx="5"/>
          </p:nvPr>
        </p:nvSpPr>
        <p:spPr>
          <a:noFill/>
        </p:spPr>
        <p:txBody>
          <a:bodyPr/>
          <a:lstStyle/>
          <a:p>
            <a:fld id="{5E7B5FC1-50DC-438F-8D82-CA6CD3BE2DEE}" type="slidenum">
              <a:rPr lang="en-US" altLang="et-EE" smtClean="0"/>
              <a:pPr/>
              <a:t>18</a:t>
            </a:fld>
            <a:endParaRPr lang="en-US" altLang="et-EE"/>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4291378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p:cNvSpPr>
            <a:spLocks noGrp="1" noChangeArrowheads="1"/>
          </p:cNvSpPr>
          <p:nvPr>
            <p:ph type="sldNum" sz="quarter" idx="5"/>
          </p:nvPr>
        </p:nvSpPr>
        <p:spPr>
          <a:noFill/>
        </p:spPr>
        <p:txBody>
          <a:bodyPr/>
          <a:lstStyle/>
          <a:p>
            <a:fld id="{4DEABC87-E597-4541-95A1-16BA0AB5159E}" type="slidenum">
              <a:rPr lang="en-US" altLang="et-EE" smtClean="0"/>
              <a:pPr/>
              <a:t>19</a:t>
            </a:fld>
            <a:endParaRPr lang="en-US" altLang="et-EE"/>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1091952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2</a:t>
            </a:fld>
            <a:endParaRPr lang="et-EE"/>
          </a:p>
        </p:txBody>
      </p:sp>
    </p:spTree>
    <p:extLst>
      <p:ext uri="{BB962C8B-B14F-4D97-AF65-F5344CB8AC3E}">
        <p14:creationId xmlns:p14="http://schemas.microsoft.com/office/powerpoint/2010/main" val="2140600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sldNum" sz="quarter" idx="5"/>
          </p:nvPr>
        </p:nvSpPr>
        <p:spPr>
          <a:noFill/>
        </p:spPr>
        <p:txBody>
          <a:bodyPr/>
          <a:lstStyle/>
          <a:p>
            <a:fld id="{84F7DC6A-709D-4A1D-A235-4A5B6CEDD935}" type="slidenum">
              <a:rPr lang="en-US" altLang="et-EE" smtClean="0"/>
              <a:pPr/>
              <a:t>20</a:t>
            </a:fld>
            <a:endParaRPr lang="en-US" altLang="et-EE"/>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546283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sldNum" sz="quarter" idx="5"/>
          </p:nvPr>
        </p:nvSpPr>
        <p:spPr>
          <a:noFill/>
        </p:spPr>
        <p:txBody>
          <a:bodyPr/>
          <a:lstStyle/>
          <a:p>
            <a:fld id="{3BF901A2-EF1D-46B4-BB7B-3CA2B04AFF8C}" type="slidenum">
              <a:rPr lang="en-US" altLang="et-EE" smtClean="0"/>
              <a:pPr/>
              <a:t>21</a:t>
            </a:fld>
            <a:endParaRPr lang="en-US" altLang="et-EE"/>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2058982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30FFB961-2312-45BF-BF74-09EF09DF7709}" type="slidenum">
              <a:rPr lang="en-US" altLang="et-EE" smtClean="0"/>
              <a:pPr/>
              <a:t>23</a:t>
            </a:fld>
            <a:endParaRPr lang="en-US" altLang="et-E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1081697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30FFB961-2312-45BF-BF74-09EF09DF7709}" type="slidenum">
              <a:rPr lang="en-US" altLang="et-EE" smtClean="0"/>
              <a:pPr/>
              <a:t>24</a:t>
            </a:fld>
            <a:endParaRPr lang="en-US" altLang="et-E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3498975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30FFB961-2312-45BF-BF74-09EF09DF7709}" type="slidenum">
              <a:rPr lang="en-US" altLang="et-EE" smtClean="0"/>
              <a:pPr/>
              <a:t>25</a:t>
            </a:fld>
            <a:endParaRPr lang="en-US" altLang="et-E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2267335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30FFB961-2312-45BF-BF74-09EF09DF7709}" type="slidenum">
              <a:rPr lang="en-US" altLang="et-EE" smtClean="0"/>
              <a:pPr/>
              <a:t>26</a:t>
            </a:fld>
            <a:endParaRPr lang="en-US" altLang="et-E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315144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30FFB961-2312-45BF-BF74-09EF09DF7709}" type="slidenum">
              <a:rPr lang="en-US" altLang="et-EE" smtClean="0"/>
              <a:pPr/>
              <a:t>27</a:t>
            </a:fld>
            <a:endParaRPr lang="en-US" altLang="et-E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1719134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a:noFill/>
        </p:spPr>
        <p:txBody>
          <a:bodyPr/>
          <a:lstStyle/>
          <a:p>
            <a:fld id="{215792CA-8AC0-4053-AAE6-45D207C8C425}" type="slidenum">
              <a:rPr lang="en-US" altLang="et-EE" smtClean="0"/>
              <a:pPr/>
              <a:t>28</a:t>
            </a:fld>
            <a:endParaRPr lang="en-US" altLang="et-EE"/>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1422916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sldNum" sz="quarter" idx="5"/>
          </p:nvPr>
        </p:nvSpPr>
        <p:spPr>
          <a:noFill/>
        </p:spPr>
        <p:txBody>
          <a:bodyPr/>
          <a:lstStyle/>
          <a:p>
            <a:fld id="{803CB335-FDCD-470D-A335-BBD36348B47C}" type="slidenum">
              <a:rPr lang="en-US" altLang="et-EE" smtClean="0"/>
              <a:pPr/>
              <a:t>32</a:t>
            </a:fld>
            <a:endParaRPr lang="en-US" altLang="et-EE"/>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3139773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sldNum" sz="quarter" idx="5"/>
          </p:nvPr>
        </p:nvSpPr>
        <p:spPr>
          <a:noFill/>
        </p:spPr>
        <p:txBody>
          <a:bodyPr/>
          <a:lstStyle/>
          <a:p>
            <a:fld id="{C29BCC72-16F1-42BB-9644-A64029051F1A}" type="slidenum">
              <a:rPr lang="en-US" altLang="et-EE" smtClean="0"/>
              <a:pPr/>
              <a:t>33</a:t>
            </a:fld>
            <a:endParaRPr lang="en-US" altLang="et-EE"/>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302605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sldNum" sz="quarter" idx="5"/>
          </p:nvPr>
        </p:nvSpPr>
        <p:spPr>
          <a:noFill/>
        </p:spPr>
        <p:txBody>
          <a:bodyPr/>
          <a:lstStyle/>
          <a:p>
            <a:fld id="{B2F5F7A0-A9A7-46B5-89F1-3E896D454A7E}" type="slidenum">
              <a:rPr lang="en-US" altLang="et-EE" smtClean="0"/>
              <a:pPr/>
              <a:t>3</a:t>
            </a:fld>
            <a:endParaRPr lang="en-US" altLang="et-EE"/>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10976853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30FFB961-2312-45BF-BF74-09EF09DF7709}" type="slidenum">
              <a:rPr lang="en-US" altLang="et-EE" smtClean="0"/>
              <a:pPr/>
              <a:t>34</a:t>
            </a:fld>
            <a:endParaRPr lang="en-US" altLang="et-E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3846483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30FFB961-2312-45BF-BF74-09EF09DF7709}" type="slidenum">
              <a:rPr lang="en-US" altLang="et-EE" smtClean="0"/>
              <a:pPr/>
              <a:t>35</a:t>
            </a:fld>
            <a:endParaRPr lang="en-US" altLang="et-E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2949623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30FFB961-2312-45BF-BF74-09EF09DF7709}" type="slidenum">
              <a:rPr lang="en-US" altLang="et-EE" smtClean="0"/>
              <a:pPr/>
              <a:t>36</a:t>
            </a:fld>
            <a:endParaRPr lang="en-US" altLang="et-E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41699643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30FFB961-2312-45BF-BF74-09EF09DF7709}" type="slidenum">
              <a:rPr lang="en-US" altLang="et-EE" smtClean="0"/>
              <a:pPr/>
              <a:t>37</a:t>
            </a:fld>
            <a:endParaRPr lang="en-US" altLang="et-E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1858307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30FFB961-2312-45BF-BF74-09EF09DF7709}" type="slidenum">
              <a:rPr lang="en-US" altLang="et-EE" smtClean="0"/>
              <a:pPr/>
              <a:t>38</a:t>
            </a:fld>
            <a:endParaRPr lang="en-US" altLang="et-E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10547881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30FFB961-2312-45BF-BF74-09EF09DF7709}" type="slidenum">
              <a:rPr lang="en-US" altLang="et-EE" smtClean="0"/>
              <a:pPr/>
              <a:t>39</a:t>
            </a:fld>
            <a:endParaRPr lang="en-US" altLang="et-E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2386078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30FFB961-2312-45BF-BF74-09EF09DF7709}" type="slidenum">
              <a:rPr lang="en-US" altLang="et-EE" smtClean="0"/>
              <a:pPr/>
              <a:t>40</a:t>
            </a:fld>
            <a:endParaRPr lang="en-US" altLang="et-E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32556806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30FFB961-2312-45BF-BF74-09EF09DF7709}" type="slidenum">
              <a:rPr lang="en-US" altLang="et-EE" smtClean="0"/>
              <a:pPr/>
              <a:t>41</a:t>
            </a:fld>
            <a:endParaRPr lang="en-US" altLang="et-E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11146777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30FFB961-2312-45BF-BF74-09EF09DF7709}" type="slidenum">
              <a:rPr lang="en-US" altLang="et-EE" smtClean="0"/>
              <a:pPr/>
              <a:t>42</a:t>
            </a:fld>
            <a:endParaRPr lang="en-US" altLang="et-E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3288291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30FFB961-2312-45BF-BF74-09EF09DF7709}" type="slidenum">
              <a:rPr lang="en-US" altLang="et-EE" smtClean="0"/>
              <a:pPr/>
              <a:t>43</a:t>
            </a:fld>
            <a:endParaRPr lang="en-US" altLang="et-E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330123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sldNum" sz="quarter" idx="5"/>
          </p:nvPr>
        </p:nvSpPr>
        <p:spPr>
          <a:noFill/>
        </p:spPr>
        <p:txBody>
          <a:bodyPr/>
          <a:lstStyle/>
          <a:p>
            <a:fld id="{84EA0CC8-C920-4201-981C-FBC22A9269A3}" type="slidenum">
              <a:rPr lang="en-US" altLang="et-EE" smtClean="0"/>
              <a:pPr/>
              <a:t>4</a:t>
            </a:fld>
            <a:endParaRPr lang="en-US" altLang="et-EE"/>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7711818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30FFB961-2312-45BF-BF74-09EF09DF7709}" type="slidenum">
              <a:rPr lang="en-US" altLang="et-EE" smtClean="0"/>
              <a:pPr/>
              <a:t>44</a:t>
            </a:fld>
            <a:endParaRPr lang="en-US" altLang="et-E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37735843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30FFB961-2312-45BF-BF74-09EF09DF7709}" type="slidenum">
              <a:rPr lang="en-US" altLang="et-EE" smtClean="0"/>
              <a:pPr/>
              <a:t>45</a:t>
            </a:fld>
            <a:endParaRPr lang="en-US" altLang="et-E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26452673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30FFB961-2312-45BF-BF74-09EF09DF7709}" type="slidenum">
              <a:rPr lang="en-US" altLang="et-EE" smtClean="0"/>
              <a:pPr/>
              <a:t>46</a:t>
            </a:fld>
            <a:endParaRPr lang="en-US" altLang="et-E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1606121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p:cNvSpPr>
            <a:spLocks noGrp="1" noChangeArrowheads="1"/>
          </p:cNvSpPr>
          <p:nvPr>
            <p:ph type="sldNum" sz="quarter" idx="5"/>
          </p:nvPr>
        </p:nvSpPr>
        <p:spPr>
          <a:noFill/>
        </p:spPr>
        <p:txBody>
          <a:bodyPr/>
          <a:lstStyle/>
          <a:p>
            <a:pPr defTabSz="1010384"/>
            <a:fld id="{6C40C74B-F261-4138-8B5E-01E04B7F511F}" type="slidenum">
              <a:rPr lang="en-US" altLang="et-EE" smtClean="0"/>
              <a:pPr defTabSz="1010384"/>
              <a:t>47</a:t>
            </a:fld>
            <a:endParaRPr lang="en-US" altLang="et-EE" dirty="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3348381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sldNum" sz="quarter" idx="5"/>
          </p:nvPr>
        </p:nvSpPr>
        <p:spPr>
          <a:noFill/>
        </p:spPr>
        <p:txBody>
          <a:bodyPr/>
          <a:lstStyle/>
          <a:p>
            <a:pPr defTabSz="1010384"/>
            <a:fld id="{FF8C3046-E850-46C4-AD31-72865517EDEC}" type="slidenum">
              <a:rPr lang="en-US" altLang="et-EE" smtClean="0"/>
              <a:pPr defTabSz="1010384"/>
              <a:t>48</a:t>
            </a:fld>
            <a:endParaRPr lang="en-US" altLang="et-EE"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19219442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sldNum" sz="quarter" idx="5"/>
          </p:nvPr>
        </p:nvSpPr>
        <p:spPr>
          <a:noFill/>
        </p:spPr>
        <p:txBody>
          <a:bodyPr/>
          <a:lstStyle/>
          <a:p>
            <a:pPr defTabSz="1010384"/>
            <a:fld id="{AEBCC8BF-37C8-485E-8AE2-E552CD67B199}" type="slidenum">
              <a:rPr lang="en-US" altLang="et-EE" smtClean="0"/>
              <a:pPr defTabSz="1010384"/>
              <a:t>50</a:t>
            </a:fld>
            <a:endParaRPr lang="en-US" altLang="et-EE" dirty="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40038341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a:noFill/>
        </p:spPr>
        <p:txBody>
          <a:bodyPr/>
          <a:lstStyle/>
          <a:p>
            <a:pPr defTabSz="1010384"/>
            <a:fld id="{473B7B25-6B67-4348-A9E0-63215A25BBF0}" type="slidenum">
              <a:rPr lang="en-US" altLang="et-EE" smtClean="0"/>
              <a:pPr defTabSz="1010384"/>
              <a:t>51</a:t>
            </a:fld>
            <a:endParaRPr lang="en-US" altLang="et-EE"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6280709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sldNum" sz="quarter" idx="5"/>
          </p:nvPr>
        </p:nvSpPr>
        <p:spPr>
          <a:noFill/>
        </p:spPr>
        <p:txBody>
          <a:bodyPr/>
          <a:lstStyle/>
          <a:p>
            <a:pPr defTabSz="1010384"/>
            <a:fld id="{E3176BF0-37EE-414F-BA13-6C38B7A27F46}" type="slidenum">
              <a:rPr lang="en-US" altLang="et-EE" smtClean="0"/>
              <a:pPr defTabSz="1010384"/>
              <a:t>52</a:t>
            </a:fld>
            <a:endParaRPr lang="en-US" altLang="et-EE" dirty="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42776554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sldNum" sz="quarter" idx="5"/>
          </p:nvPr>
        </p:nvSpPr>
        <p:spPr>
          <a:noFill/>
        </p:spPr>
        <p:txBody>
          <a:bodyPr/>
          <a:lstStyle/>
          <a:p>
            <a:pPr defTabSz="1010384"/>
            <a:fld id="{FB0E6608-2C7F-47A9-AED4-AC2B4D1E6E28}" type="slidenum">
              <a:rPr lang="en-US" altLang="et-EE" smtClean="0"/>
              <a:pPr defTabSz="1010384"/>
              <a:t>54</a:t>
            </a:fld>
            <a:endParaRPr lang="en-US" altLang="et-EE" dirty="0"/>
          </a:p>
        </p:txBody>
      </p:sp>
      <p:sp>
        <p:nvSpPr>
          <p:cNvPr id="55299" name="Rectangle 2"/>
          <p:cNvSpPr>
            <a:spLocks noGrp="1" noRot="1" noChangeAspect="1" noChangeArrowheads="1" noTextEdit="1"/>
          </p:cNvSpPr>
          <p:nvPr>
            <p:ph type="sldImg"/>
          </p:nvPr>
        </p:nvSpPr>
        <p:spPr>
          <a:ln cap="flat"/>
        </p:spPr>
      </p:sp>
      <p:sp>
        <p:nvSpPr>
          <p:cNvPr id="55300" name="Rectangle 3"/>
          <p:cNvSpPr>
            <a:spLocks noGrp="1" noChangeArrowheads="1"/>
          </p:cNvSpPr>
          <p:nvPr>
            <p:ph type="body" idx="1"/>
          </p:nvPr>
        </p:nvSpPr>
        <p:spPr>
          <a:noFill/>
          <a:ln/>
        </p:spPr>
        <p:txBody>
          <a:bodyPr/>
          <a:lstStyle/>
          <a:p>
            <a:pPr eaLnBrk="1" hangingPunct="1"/>
            <a:endParaRPr lang="en-GB" altLang="et-EE"/>
          </a:p>
        </p:txBody>
      </p:sp>
    </p:spTree>
    <p:extLst>
      <p:ext uri="{BB962C8B-B14F-4D97-AF65-F5344CB8AC3E}">
        <p14:creationId xmlns:p14="http://schemas.microsoft.com/office/powerpoint/2010/main" val="5382083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pPr defTabSz="1010384"/>
            <a:fld id="{2A7CB7A3-8CBA-46A7-96FE-BE7DF58B1BB6}" type="slidenum">
              <a:rPr lang="en-US" altLang="et-EE">
                <a:solidFill>
                  <a:prstClr val="black"/>
                </a:solidFill>
              </a:rPr>
              <a:pPr defTabSz="1010384"/>
              <a:t>62</a:t>
            </a:fld>
            <a:endParaRPr lang="en-US" altLang="et-EE" dirty="0">
              <a:solidFill>
                <a:prstClr val="black"/>
              </a:solidFill>
            </a:endParaRPr>
          </a:p>
        </p:txBody>
      </p:sp>
      <p:sp>
        <p:nvSpPr>
          <p:cNvPr id="56323" name="Rectangle 2"/>
          <p:cNvSpPr>
            <a:spLocks noGrp="1" noRot="1" noChangeAspect="1" noChangeArrowheads="1" noTextEdit="1"/>
          </p:cNvSpPr>
          <p:nvPr>
            <p:ph type="sldImg"/>
          </p:nvPr>
        </p:nvSpPr>
        <p:spPr>
          <a:xfrm>
            <a:off x="919163" y="744538"/>
            <a:ext cx="4968875" cy="3727450"/>
          </a:xfrm>
          <a:ln/>
        </p:spPr>
      </p:sp>
      <p:sp>
        <p:nvSpPr>
          <p:cNvPr id="56324" name="Rectangle 3"/>
          <p:cNvSpPr>
            <a:spLocks noGrp="1" noChangeArrowheads="1"/>
          </p:cNvSpPr>
          <p:nvPr>
            <p:ph type="body" idx="1"/>
          </p:nvPr>
        </p:nvSpPr>
        <p:spPr>
          <a:xfrm>
            <a:off x="908125" y="4720685"/>
            <a:ext cx="4989363" cy="4474012"/>
          </a:xfrm>
          <a:noFill/>
          <a:ln/>
        </p:spPr>
        <p:txBody>
          <a:bodyPr/>
          <a:lstStyle/>
          <a:p>
            <a:pPr eaLnBrk="1" hangingPunct="1"/>
            <a:endParaRPr lang="et-EE" altLang="et-EE"/>
          </a:p>
        </p:txBody>
      </p:sp>
    </p:spTree>
    <p:extLst>
      <p:ext uri="{BB962C8B-B14F-4D97-AF65-F5344CB8AC3E}">
        <p14:creationId xmlns:p14="http://schemas.microsoft.com/office/powerpoint/2010/main" val="4055556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sldNum" sz="quarter" idx="5"/>
          </p:nvPr>
        </p:nvSpPr>
        <p:spPr>
          <a:noFill/>
        </p:spPr>
        <p:txBody>
          <a:bodyPr/>
          <a:lstStyle/>
          <a:p>
            <a:fld id="{8E69D3B4-1B85-4F2C-9CFE-613DDE85DD9E}" type="slidenum">
              <a:rPr lang="en-US" altLang="et-EE" smtClean="0"/>
              <a:pPr/>
              <a:t>5</a:t>
            </a:fld>
            <a:endParaRPr lang="en-US" altLang="et-EE"/>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4473223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sldNum" sz="quarter" idx="5"/>
          </p:nvPr>
        </p:nvSpPr>
        <p:spPr>
          <a:noFill/>
        </p:spPr>
        <p:txBody>
          <a:bodyPr/>
          <a:lstStyle/>
          <a:p>
            <a:pPr defTabSz="1010384"/>
            <a:fld id="{F91899F6-11D4-40A9-914E-702B44F3879B}" type="slidenum">
              <a:rPr lang="en-US" altLang="et-EE">
                <a:solidFill>
                  <a:prstClr val="black"/>
                </a:solidFill>
              </a:rPr>
              <a:pPr defTabSz="1010384"/>
              <a:t>63</a:t>
            </a:fld>
            <a:endParaRPr lang="en-US" altLang="et-EE" dirty="0">
              <a:solidFill>
                <a:prstClr val="black"/>
              </a:solidFill>
            </a:endParaRPr>
          </a:p>
        </p:txBody>
      </p:sp>
      <p:sp>
        <p:nvSpPr>
          <p:cNvPr id="57347" name="Rectangle 2"/>
          <p:cNvSpPr>
            <a:spLocks noGrp="1" noRot="1" noChangeAspect="1" noChangeArrowheads="1" noTextEdit="1"/>
          </p:cNvSpPr>
          <p:nvPr>
            <p:ph type="sldImg"/>
          </p:nvPr>
        </p:nvSpPr>
        <p:spPr>
          <a:xfrm>
            <a:off x="919163" y="744538"/>
            <a:ext cx="4968875" cy="3727450"/>
          </a:xfrm>
          <a:ln/>
        </p:spPr>
      </p:sp>
      <p:sp>
        <p:nvSpPr>
          <p:cNvPr id="57348" name="Rectangle 3"/>
          <p:cNvSpPr>
            <a:spLocks noGrp="1" noChangeArrowheads="1"/>
          </p:cNvSpPr>
          <p:nvPr>
            <p:ph type="body" idx="1"/>
          </p:nvPr>
        </p:nvSpPr>
        <p:spPr>
          <a:xfrm>
            <a:off x="908125" y="4720685"/>
            <a:ext cx="4989363" cy="4474012"/>
          </a:xfrm>
          <a:noFill/>
          <a:ln/>
        </p:spPr>
        <p:txBody>
          <a:bodyPr/>
          <a:lstStyle/>
          <a:p>
            <a:pPr eaLnBrk="1" hangingPunct="1"/>
            <a:endParaRPr lang="et-EE" altLang="et-EE"/>
          </a:p>
        </p:txBody>
      </p:sp>
    </p:spTree>
    <p:extLst>
      <p:ext uri="{BB962C8B-B14F-4D97-AF65-F5344CB8AC3E}">
        <p14:creationId xmlns:p14="http://schemas.microsoft.com/office/powerpoint/2010/main" val="17990609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sldNum" sz="quarter" idx="5"/>
          </p:nvPr>
        </p:nvSpPr>
        <p:spPr>
          <a:noFill/>
        </p:spPr>
        <p:txBody>
          <a:bodyPr/>
          <a:lstStyle/>
          <a:p>
            <a:pPr defTabSz="1010384"/>
            <a:fld id="{84B9E759-BA6D-409A-9C3A-4071E8FE2CAA}" type="slidenum">
              <a:rPr lang="en-US" altLang="et-EE">
                <a:solidFill>
                  <a:prstClr val="black"/>
                </a:solidFill>
              </a:rPr>
              <a:pPr defTabSz="1010384"/>
              <a:t>64</a:t>
            </a:fld>
            <a:endParaRPr lang="en-US" altLang="et-EE" dirty="0">
              <a:solidFill>
                <a:prstClr val="black"/>
              </a:solidFill>
            </a:endParaRPr>
          </a:p>
        </p:txBody>
      </p:sp>
      <p:sp>
        <p:nvSpPr>
          <p:cNvPr id="58371" name="Rectangle 2"/>
          <p:cNvSpPr>
            <a:spLocks noGrp="1" noRot="1" noChangeAspect="1" noChangeArrowheads="1" noTextEdit="1"/>
          </p:cNvSpPr>
          <p:nvPr>
            <p:ph type="sldImg"/>
          </p:nvPr>
        </p:nvSpPr>
        <p:spPr>
          <a:xfrm>
            <a:off x="919163" y="744538"/>
            <a:ext cx="4968875" cy="3727450"/>
          </a:xfrm>
          <a:ln/>
        </p:spPr>
      </p:sp>
      <p:sp>
        <p:nvSpPr>
          <p:cNvPr id="58372" name="Rectangle 3"/>
          <p:cNvSpPr>
            <a:spLocks noGrp="1" noChangeArrowheads="1"/>
          </p:cNvSpPr>
          <p:nvPr>
            <p:ph type="body" idx="1"/>
          </p:nvPr>
        </p:nvSpPr>
        <p:spPr>
          <a:xfrm>
            <a:off x="908125" y="4720685"/>
            <a:ext cx="4989363" cy="4474012"/>
          </a:xfrm>
          <a:noFill/>
          <a:ln/>
        </p:spPr>
        <p:txBody>
          <a:bodyPr/>
          <a:lstStyle/>
          <a:p>
            <a:pPr eaLnBrk="1" hangingPunct="1"/>
            <a:endParaRPr lang="et-EE" altLang="et-EE"/>
          </a:p>
        </p:txBody>
      </p:sp>
    </p:spTree>
    <p:extLst>
      <p:ext uri="{BB962C8B-B14F-4D97-AF65-F5344CB8AC3E}">
        <p14:creationId xmlns:p14="http://schemas.microsoft.com/office/powerpoint/2010/main" val="21642331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sldNum" sz="quarter" idx="5"/>
          </p:nvPr>
        </p:nvSpPr>
        <p:spPr>
          <a:noFill/>
        </p:spPr>
        <p:txBody>
          <a:bodyPr/>
          <a:lstStyle/>
          <a:p>
            <a:pPr defTabSz="1010384"/>
            <a:fld id="{72D31B1D-FA3B-486B-8D07-E913896A8659}" type="slidenum">
              <a:rPr lang="en-US" altLang="et-EE">
                <a:solidFill>
                  <a:prstClr val="black"/>
                </a:solidFill>
              </a:rPr>
              <a:pPr defTabSz="1010384"/>
              <a:t>65</a:t>
            </a:fld>
            <a:endParaRPr lang="en-US" altLang="et-EE" dirty="0">
              <a:solidFill>
                <a:prstClr val="black"/>
              </a:solidFill>
            </a:endParaRPr>
          </a:p>
        </p:txBody>
      </p:sp>
      <p:sp>
        <p:nvSpPr>
          <p:cNvPr id="59395" name="Rectangle 2"/>
          <p:cNvSpPr>
            <a:spLocks noGrp="1" noRot="1" noChangeAspect="1" noChangeArrowheads="1" noTextEdit="1"/>
          </p:cNvSpPr>
          <p:nvPr>
            <p:ph type="sldImg"/>
          </p:nvPr>
        </p:nvSpPr>
        <p:spPr>
          <a:xfrm>
            <a:off x="919163" y="744538"/>
            <a:ext cx="4968875" cy="3727450"/>
          </a:xfrm>
          <a:ln/>
        </p:spPr>
      </p:sp>
      <p:sp>
        <p:nvSpPr>
          <p:cNvPr id="59396" name="Rectangle 3"/>
          <p:cNvSpPr>
            <a:spLocks noGrp="1" noChangeArrowheads="1"/>
          </p:cNvSpPr>
          <p:nvPr>
            <p:ph type="body" idx="1"/>
          </p:nvPr>
        </p:nvSpPr>
        <p:spPr>
          <a:xfrm>
            <a:off x="908125" y="4720685"/>
            <a:ext cx="4989363" cy="4474012"/>
          </a:xfrm>
          <a:noFill/>
          <a:ln/>
        </p:spPr>
        <p:txBody>
          <a:bodyPr/>
          <a:lstStyle/>
          <a:p>
            <a:pPr eaLnBrk="1" hangingPunct="1"/>
            <a:endParaRPr lang="et-EE" altLang="et-EE"/>
          </a:p>
        </p:txBody>
      </p:sp>
    </p:spTree>
    <p:extLst>
      <p:ext uri="{BB962C8B-B14F-4D97-AF65-F5344CB8AC3E}">
        <p14:creationId xmlns:p14="http://schemas.microsoft.com/office/powerpoint/2010/main" val="1389889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sldNum" sz="quarter" idx="5"/>
          </p:nvPr>
        </p:nvSpPr>
        <p:spPr>
          <a:noFill/>
        </p:spPr>
        <p:txBody>
          <a:bodyPr/>
          <a:lstStyle/>
          <a:p>
            <a:fld id="{05019852-75E0-445F-ABB0-F1540FB6974A}" type="slidenum">
              <a:rPr lang="en-US" altLang="et-EE" smtClean="0"/>
              <a:pPr/>
              <a:t>6</a:t>
            </a:fld>
            <a:endParaRPr lang="en-US" altLang="et-EE"/>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33749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sldNum" sz="quarter" idx="5"/>
          </p:nvPr>
        </p:nvSpPr>
        <p:spPr>
          <a:noFill/>
        </p:spPr>
        <p:txBody>
          <a:bodyPr/>
          <a:lstStyle/>
          <a:p>
            <a:fld id="{349B5DD5-D2DA-4F06-B592-E389BD7614E6}" type="slidenum">
              <a:rPr lang="en-US" altLang="et-EE" smtClean="0"/>
              <a:pPr/>
              <a:t>7</a:t>
            </a:fld>
            <a:endParaRPr lang="en-US" altLang="et-EE"/>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998579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sldNum" sz="quarter" idx="5"/>
          </p:nvPr>
        </p:nvSpPr>
        <p:spPr>
          <a:noFill/>
        </p:spPr>
        <p:txBody>
          <a:bodyPr/>
          <a:lstStyle/>
          <a:p>
            <a:fld id="{3CC02DFC-B82A-42C7-9067-F234A4CCAEBB}" type="slidenum">
              <a:rPr lang="en-US" altLang="et-EE" smtClean="0"/>
              <a:pPr/>
              <a:t>8</a:t>
            </a:fld>
            <a:endParaRPr lang="en-US" altLang="et-EE"/>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2790754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sldNum" sz="quarter" idx="5"/>
          </p:nvPr>
        </p:nvSpPr>
        <p:spPr>
          <a:noFill/>
        </p:spPr>
        <p:txBody>
          <a:bodyPr/>
          <a:lstStyle/>
          <a:p>
            <a:fld id="{CBDAC55C-F5D9-4C91-B938-441240E1C5F6}" type="slidenum">
              <a:rPr lang="en-US" altLang="et-EE" smtClean="0"/>
              <a:pPr/>
              <a:t>9</a:t>
            </a:fld>
            <a:endParaRPr lang="en-US" altLang="et-EE"/>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t-EE" altLang="et-EE"/>
          </a:p>
        </p:txBody>
      </p:sp>
    </p:spTree>
    <p:extLst>
      <p:ext uri="{BB962C8B-B14F-4D97-AF65-F5344CB8AC3E}">
        <p14:creationId xmlns:p14="http://schemas.microsoft.com/office/powerpoint/2010/main" val="702452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F42D88-944D-4D92-80F2-259D2D61A067}" type="datetime1">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B51950-8063-42F4-BAEE-8C31EFBCD27F}" type="datetime1">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28147-D461-4DCB-9D73-09A437BC65FB}" type="datetime1">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114"/>
          <p:cNvSpPr>
            <a:spLocks noChangeArrowheads="1"/>
          </p:cNvSpPr>
          <p:nvPr/>
        </p:nvSpPr>
        <p:spPr bwMode="auto">
          <a:xfrm>
            <a:off x="750888" y="2708275"/>
            <a:ext cx="7705725" cy="76200"/>
          </a:xfrm>
          <a:prstGeom prst="rect">
            <a:avLst/>
          </a:prstGeom>
          <a:solidFill>
            <a:srgbClr val="D93192"/>
          </a:solidFill>
          <a:ln w="9525">
            <a:noFill/>
            <a:miter lim="800000"/>
            <a:headEnd/>
            <a:tailEnd/>
          </a:ln>
        </p:spPr>
        <p:txBody>
          <a:bodyPr wrap="none" anchor="ctr"/>
          <a:lstStyle/>
          <a:p>
            <a:pPr algn="ctr" fontAlgn="base">
              <a:spcBef>
                <a:spcPct val="0"/>
              </a:spcBef>
              <a:spcAft>
                <a:spcPct val="0"/>
              </a:spcAft>
              <a:defRPr/>
            </a:pPr>
            <a:endParaRPr kumimoji="1" lang="en-GB" sz="2400">
              <a:solidFill>
                <a:srgbClr val="000000"/>
              </a:solidFill>
              <a:latin typeface="Verdana" pitchFamily="34" charset="0"/>
            </a:endParaRPr>
          </a:p>
        </p:txBody>
      </p:sp>
      <p:sp>
        <p:nvSpPr>
          <p:cNvPr id="96323" name="Rectangle 2115"/>
          <p:cNvSpPr>
            <a:spLocks noGrp="1" noChangeArrowheads="1"/>
          </p:cNvSpPr>
          <p:nvPr>
            <p:ph type="ctrTitle" sz="quarter"/>
          </p:nvPr>
        </p:nvSpPr>
        <p:spPr>
          <a:xfrm>
            <a:off x="779463" y="1827213"/>
            <a:ext cx="7678737" cy="701675"/>
          </a:xfrm>
        </p:spPr>
        <p:txBody>
          <a:bodyPr/>
          <a:lstStyle>
            <a:lvl1pPr algn="r">
              <a:defRPr sz="4000"/>
            </a:lvl1pPr>
          </a:lstStyle>
          <a:p>
            <a:r>
              <a:rPr lang="en-US"/>
              <a:t>Click to edit Master title style</a:t>
            </a:r>
          </a:p>
        </p:txBody>
      </p:sp>
      <p:sp>
        <p:nvSpPr>
          <p:cNvPr id="96324" name="Rectangle 2116"/>
          <p:cNvSpPr>
            <a:spLocks noGrp="1" noChangeArrowheads="1"/>
          </p:cNvSpPr>
          <p:nvPr>
            <p:ph type="subTitle" sz="quarter" idx="1"/>
          </p:nvPr>
        </p:nvSpPr>
        <p:spPr>
          <a:xfrm>
            <a:off x="4021138" y="3494088"/>
            <a:ext cx="4437062" cy="2481262"/>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17"/>
          <p:cNvSpPr>
            <a:spLocks noGrp="1" noChangeArrowheads="1"/>
          </p:cNvSpPr>
          <p:nvPr>
            <p:ph type="sldNum" sz="quarter" idx="10"/>
          </p:nvPr>
        </p:nvSpPr>
        <p:spPr>
          <a:ln/>
        </p:spPr>
        <p:txBody>
          <a:bodyPr/>
          <a:lstStyle>
            <a:lvl1pPr>
              <a:defRPr/>
            </a:lvl1pPr>
          </a:lstStyle>
          <a:p>
            <a:pPr>
              <a:defRPr/>
            </a:pPr>
            <a:fld id="{2D15B2C4-63EF-4536-B71A-8B7A7A54B501}"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117"/>
          <p:cNvSpPr>
            <a:spLocks noGrp="1" noChangeArrowheads="1"/>
          </p:cNvSpPr>
          <p:nvPr>
            <p:ph type="sldNum" sz="quarter" idx="10"/>
          </p:nvPr>
        </p:nvSpPr>
        <p:spPr>
          <a:ln/>
        </p:spPr>
        <p:txBody>
          <a:bodyPr/>
          <a:lstStyle>
            <a:lvl1pPr>
              <a:defRPr/>
            </a:lvl1pPr>
          </a:lstStyle>
          <a:p>
            <a:pPr>
              <a:defRPr/>
            </a:pPr>
            <a:fld id="{1F2ABACA-54CC-4FC0-97FF-E8ACE9775874}"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990600"/>
            <a:ext cx="3978275" cy="4918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6313" y="990600"/>
            <a:ext cx="3979862" cy="4918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117"/>
          <p:cNvSpPr>
            <a:spLocks noGrp="1" noChangeArrowheads="1"/>
          </p:cNvSpPr>
          <p:nvPr>
            <p:ph type="sldNum" sz="quarter" idx="10"/>
          </p:nvPr>
        </p:nvSpPr>
        <p:spPr>
          <a:ln/>
        </p:spPr>
        <p:txBody>
          <a:bodyPr/>
          <a:lstStyle>
            <a:lvl1pPr>
              <a:defRPr/>
            </a:lvl1pPr>
          </a:lstStyle>
          <a:p>
            <a:pPr>
              <a:defRPr/>
            </a:pPr>
            <a:fld id="{72452728-6914-48A2-862E-B96D6532CD75}"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117"/>
          <p:cNvSpPr>
            <a:spLocks noGrp="1" noChangeArrowheads="1"/>
          </p:cNvSpPr>
          <p:nvPr>
            <p:ph type="sldNum" sz="quarter" idx="10"/>
          </p:nvPr>
        </p:nvSpPr>
        <p:spPr>
          <a:ln/>
        </p:spPr>
        <p:txBody>
          <a:bodyPr/>
          <a:lstStyle>
            <a:lvl1pPr>
              <a:defRPr/>
            </a:lvl1pPr>
          </a:lstStyle>
          <a:p>
            <a:pPr>
              <a:defRPr/>
            </a:pPr>
            <a:fld id="{17518513-5B90-4F4B-A041-68DD142B60C4}"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117"/>
          <p:cNvSpPr>
            <a:spLocks noGrp="1" noChangeArrowheads="1"/>
          </p:cNvSpPr>
          <p:nvPr>
            <p:ph type="sldNum" sz="quarter" idx="10"/>
          </p:nvPr>
        </p:nvSpPr>
        <p:spPr>
          <a:ln/>
        </p:spPr>
        <p:txBody>
          <a:bodyPr/>
          <a:lstStyle>
            <a:lvl1pPr>
              <a:defRPr/>
            </a:lvl1pPr>
          </a:lstStyle>
          <a:p>
            <a:pPr>
              <a:defRPr/>
            </a:pPr>
            <a:fld id="{5085836E-4000-41B3-9BAF-C958742EAF71}"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17"/>
          <p:cNvSpPr>
            <a:spLocks noGrp="1" noChangeArrowheads="1"/>
          </p:cNvSpPr>
          <p:nvPr>
            <p:ph type="sldNum" sz="quarter" idx="10"/>
          </p:nvPr>
        </p:nvSpPr>
        <p:spPr>
          <a:ln/>
        </p:spPr>
        <p:txBody>
          <a:bodyPr/>
          <a:lstStyle>
            <a:lvl1pPr>
              <a:defRPr/>
            </a:lvl1pPr>
          </a:lstStyle>
          <a:p>
            <a:pPr>
              <a:defRPr/>
            </a:pPr>
            <a:fld id="{15A51C12-EF39-4F55-B756-2AEA554E652D}"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17"/>
          <p:cNvSpPr>
            <a:spLocks noGrp="1" noChangeArrowheads="1"/>
          </p:cNvSpPr>
          <p:nvPr>
            <p:ph type="sldNum" sz="quarter" idx="10"/>
          </p:nvPr>
        </p:nvSpPr>
        <p:spPr>
          <a:ln/>
        </p:spPr>
        <p:txBody>
          <a:bodyPr/>
          <a:lstStyle>
            <a:lvl1pPr>
              <a:defRPr/>
            </a:lvl1pPr>
          </a:lstStyle>
          <a:p>
            <a:pPr>
              <a:defRPr/>
            </a:pPr>
            <a:fld id="{C4CDD00C-E553-4A79-BE45-DA5E01542092}"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E0E5FB-2332-4B76-86E2-0B8DBED68B0E}" type="datetime1">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17"/>
          <p:cNvSpPr>
            <a:spLocks noGrp="1" noChangeArrowheads="1"/>
          </p:cNvSpPr>
          <p:nvPr>
            <p:ph type="sldNum" sz="quarter" idx="10"/>
          </p:nvPr>
        </p:nvSpPr>
        <p:spPr>
          <a:ln/>
        </p:spPr>
        <p:txBody>
          <a:bodyPr/>
          <a:lstStyle>
            <a:lvl1pPr>
              <a:defRPr/>
            </a:lvl1pPr>
          </a:lstStyle>
          <a:p>
            <a:pPr>
              <a:defRPr/>
            </a:pPr>
            <a:fld id="{B3C58DD6-F911-47FF-96BF-3B147CA2A32D}"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17"/>
          <p:cNvSpPr>
            <a:spLocks noGrp="1" noChangeArrowheads="1"/>
          </p:cNvSpPr>
          <p:nvPr>
            <p:ph type="sldNum" sz="quarter" idx="10"/>
          </p:nvPr>
        </p:nvSpPr>
        <p:spPr>
          <a:ln/>
        </p:spPr>
        <p:txBody>
          <a:bodyPr/>
          <a:lstStyle>
            <a:lvl1pPr>
              <a:defRPr/>
            </a:lvl1pPr>
          </a:lstStyle>
          <a:p>
            <a:pPr>
              <a:defRPr/>
            </a:pPr>
            <a:fld id="{28904DCF-1803-4912-BAD9-D0D87EB48F39}"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119063"/>
            <a:ext cx="2044700" cy="57896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119063"/>
            <a:ext cx="5981700" cy="57896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17"/>
          <p:cNvSpPr>
            <a:spLocks noGrp="1" noChangeArrowheads="1"/>
          </p:cNvSpPr>
          <p:nvPr>
            <p:ph type="sldNum" sz="quarter" idx="10"/>
          </p:nvPr>
        </p:nvSpPr>
        <p:spPr>
          <a:ln/>
        </p:spPr>
        <p:txBody>
          <a:bodyPr/>
          <a:lstStyle>
            <a:lvl1pPr>
              <a:defRPr/>
            </a:lvl1pPr>
          </a:lstStyle>
          <a:p>
            <a:pPr>
              <a:defRPr/>
            </a:pPr>
            <a:fld id="{832C0F34-45AC-4426-9D9F-445F9E881892}"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58D63-383F-42E0-8B0B-C51CF748378B}" type="datetime1">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BAE4D-E53B-4B53-ADE8-3DB6929AA986}" type="datetime1">
              <a:rPr lang="en-US" smtClean="0"/>
              <a:pPr/>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7F0B3F-1148-4F2F-B48E-C07C9643DF95}" type="datetime1">
              <a:rPr lang="en-US" smtClean="0"/>
              <a:pPr/>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FF0189-05DF-4E59-BC7F-8DC97F11CD05}" type="datetime1">
              <a:rPr lang="en-US" smtClean="0"/>
              <a:pPr/>
              <a:t>5/17/2020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412DE-4550-4010-B08B-4F3E7FC14D49}" type="datetime1">
              <a:rPr lang="en-US" smtClean="0"/>
              <a:pPr/>
              <a:t>5/17/2020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96BBD-9EE4-4698-8D21-EED7A6EFF915}" type="datetime1">
              <a:rPr lang="en-US" smtClean="0"/>
              <a:pPr/>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0B2CE-EB30-4285-89BD-D73CF4D2B5A8}" type="datetime1">
              <a:rPr lang="en-US" smtClean="0"/>
              <a:pPr/>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EF9B7-511C-4349-8DBC-7B2D96A864E4}" type="datetime1">
              <a:rPr lang="en-US" smtClean="0"/>
              <a:pPr/>
              <a:t>5/17/2020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50" name="Rectangle 2113"/>
          <p:cNvSpPr>
            <a:spLocks noGrp="1" noChangeArrowheads="1"/>
          </p:cNvSpPr>
          <p:nvPr>
            <p:ph type="title"/>
          </p:nvPr>
        </p:nvSpPr>
        <p:spPr bwMode="auto">
          <a:xfrm>
            <a:off x="671513" y="119063"/>
            <a:ext cx="8162925" cy="6413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altLang="et-EE"/>
              <a:t>Click to edit Master title style</a:t>
            </a:r>
          </a:p>
        </p:txBody>
      </p:sp>
      <p:sp>
        <p:nvSpPr>
          <p:cNvPr id="2051" name="Rectangle 2114"/>
          <p:cNvSpPr>
            <a:spLocks noGrp="1" noChangeArrowheads="1"/>
          </p:cNvSpPr>
          <p:nvPr>
            <p:ph type="body" idx="1"/>
          </p:nvPr>
        </p:nvSpPr>
        <p:spPr bwMode="auto">
          <a:xfrm>
            <a:off x="655638" y="990600"/>
            <a:ext cx="8110537" cy="4918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t-EE"/>
              <a:t>Click to edit Master text styles</a:t>
            </a:r>
          </a:p>
          <a:p>
            <a:pPr lvl="1"/>
            <a:r>
              <a:rPr lang="en-US" altLang="et-EE"/>
              <a:t>Second level</a:t>
            </a:r>
          </a:p>
          <a:p>
            <a:pPr lvl="2"/>
            <a:r>
              <a:rPr lang="en-US" altLang="et-EE"/>
              <a:t>Third level</a:t>
            </a:r>
          </a:p>
          <a:p>
            <a:pPr lvl="3"/>
            <a:r>
              <a:rPr lang="en-US" altLang="et-EE"/>
              <a:t>Fourth level</a:t>
            </a:r>
          </a:p>
          <a:p>
            <a:pPr lvl="4"/>
            <a:r>
              <a:rPr lang="en-US" altLang="et-EE"/>
              <a:t>Fifth level</a:t>
            </a:r>
          </a:p>
        </p:txBody>
      </p:sp>
      <p:sp>
        <p:nvSpPr>
          <p:cNvPr id="95301" name="Rectangle 2117"/>
          <p:cNvSpPr>
            <a:spLocks noGrp="1" noChangeArrowheads="1"/>
          </p:cNvSpPr>
          <p:nvPr>
            <p:ph type="sldNum" sz="quarter" idx="4"/>
          </p:nvPr>
        </p:nvSpPr>
        <p:spPr bwMode="auto">
          <a:xfrm>
            <a:off x="8504238" y="6345238"/>
            <a:ext cx="50958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fontAlgn="base">
              <a:spcBef>
                <a:spcPct val="0"/>
              </a:spcBef>
              <a:spcAft>
                <a:spcPct val="0"/>
              </a:spcAft>
              <a:defRPr/>
            </a:pPr>
            <a:fld id="{4A246973-479F-4082-9EB1-59FCBC0C59BE}" type="slidenum">
              <a:rPr lang="en-US">
                <a:solidFill>
                  <a:srgbClr val="000000"/>
                </a:solidFill>
                <a:latin typeface="Verdana" pitchFamily="34" charset="0"/>
              </a:rPr>
              <a:pPr fontAlgn="base">
                <a:spcBef>
                  <a:spcPct val="0"/>
                </a:spcBef>
                <a:spcAft>
                  <a:spcPct val="0"/>
                </a:spcAft>
                <a:defRPr/>
              </a:pPr>
              <a:t>‹#›</a:t>
            </a:fld>
            <a:endParaRPr lang="en-US">
              <a:solidFill>
                <a:srgbClr val="000000"/>
              </a:solidFill>
              <a:latin typeface="Verdana" pitchFamily="34" charset="0"/>
            </a:endParaRPr>
          </a:p>
        </p:txBody>
      </p:sp>
      <p:sp>
        <p:nvSpPr>
          <p:cNvPr id="1029" name="Rectangle 2118"/>
          <p:cNvSpPr>
            <a:spLocks noChangeArrowheads="1"/>
          </p:cNvSpPr>
          <p:nvPr userDrawn="1"/>
        </p:nvSpPr>
        <p:spPr bwMode="auto">
          <a:xfrm>
            <a:off x="574675" y="906463"/>
            <a:ext cx="8316913" cy="42862"/>
          </a:xfrm>
          <a:prstGeom prst="rect">
            <a:avLst/>
          </a:prstGeom>
          <a:gradFill rotWithShape="0">
            <a:gsLst>
              <a:gs pos="0">
                <a:srgbClr val="641744"/>
              </a:gs>
              <a:gs pos="100000">
                <a:srgbClr val="D93192"/>
              </a:gs>
            </a:gsLst>
            <a:lin ang="0" scaled="1"/>
          </a:gradFill>
          <a:ln w="9525">
            <a:noFill/>
            <a:miter lim="800000"/>
            <a:headEnd/>
            <a:tailEnd/>
          </a:ln>
        </p:spPr>
        <p:txBody>
          <a:bodyPr wrap="none" anchor="ctr"/>
          <a:lstStyle/>
          <a:p>
            <a:pPr algn="ctr" fontAlgn="base">
              <a:spcBef>
                <a:spcPct val="0"/>
              </a:spcBef>
              <a:spcAft>
                <a:spcPct val="0"/>
              </a:spcAft>
              <a:defRPr/>
            </a:pPr>
            <a:endParaRPr kumimoji="1" lang="en-GB" sz="2400">
              <a:solidFill>
                <a:srgbClr val="000000"/>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3600">
          <a:solidFill>
            <a:schemeClr val="folHlink"/>
          </a:solidFill>
          <a:latin typeface="+mj-lt"/>
          <a:ea typeface="+mj-ea"/>
          <a:cs typeface="+mj-cs"/>
        </a:defRPr>
      </a:lvl1pPr>
      <a:lvl2pPr algn="l" rtl="0" eaLnBrk="0" fontAlgn="base" hangingPunct="0">
        <a:spcBef>
          <a:spcPct val="0"/>
        </a:spcBef>
        <a:spcAft>
          <a:spcPct val="0"/>
        </a:spcAft>
        <a:defRPr sz="3600">
          <a:solidFill>
            <a:schemeClr val="folHlink"/>
          </a:solidFill>
          <a:latin typeface="Arial" pitchFamily="34" charset="0"/>
        </a:defRPr>
      </a:lvl2pPr>
      <a:lvl3pPr algn="l" rtl="0" eaLnBrk="0" fontAlgn="base" hangingPunct="0">
        <a:spcBef>
          <a:spcPct val="0"/>
        </a:spcBef>
        <a:spcAft>
          <a:spcPct val="0"/>
        </a:spcAft>
        <a:defRPr sz="3600">
          <a:solidFill>
            <a:schemeClr val="folHlink"/>
          </a:solidFill>
          <a:latin typeface="Arial" pitchFamily="34" charset="0"/>
        </a:defRPr>
      </a:lvl3pPr>
      <a:lvl4pPr algn="l" rtl="0" eaLnBrk="0" fontAlgn="base" hangingPunct="0">
        <a:spcBef>
          <a:spcPct val="0"/>
        </a:spcBef>
        <a:spcAft>
          <a:spcPct val="0"/>
        </a:spcAft>
        <a:defRPr sz="3600">
          <a:solidFill>
            <a:schemeClr val="folHlink"/>
          </a:solidFill>
          <a:latin typeface="Arial" pitchFamily="34" charset="0"/>
        </a:defRPr>
      </a:lvl4pPr>
      <a:lvl5pPr algn="l" rtl="0" eaLnBrk="0" fontAlgn="base" hangingPunct="0">
        <a:spcBef>
          <a:spcPct val="0"/>
        </a:spcBef>
        <a:spcAft>
          <a:spcPct val="0"/>
        </a:spcAft>
        <a:defRPr sz="3600">
          <a:solidFill>
            <a:schemeClr val="folHlink"/>
          </a:solidFill>
          <a:latin typeface="Arial" pitchFamily="34" charset="0"/>
        </a:defRPr>
      </a:lvl5pPr>
      <a:lvl6pPr marL="457200" algn="l" rtl="0" fontAlgn="base">
        <a:spcBef>
          <a:spcPct val="0"/>
        </a:spcBef>
        <a:spcAft>
          <a:spcPct val="0"/>
        </a:spcAft>
        <a:defRPr sz="3600">
          <a:solidFill>
            <a:schemeClr val="folHlink"/>
          </a:solidFill>
          <a:latin typeface="Arial" pitchFamily="34" charset="0"/>
        </a:defRPr>
      </a:lvl6pPr>
      <a:lvl7pPr marL="914400" algn="l" rtl="0" fontAlgn="base">
        <a:spcBef>
          <a:spcPct val="0"/>
        </a:spcBef>
        <a:spcAft>
          <a:spcPct val="0"/>
        </a:spcAft>
        <a:defRPr sz="3600">
          <a:solidFill>
            <a:schemeClr val="folHlink"/>
          </a:solidFill>
          <a:latin typeface="Arial" pitchFamily="34" charset="0"/>
        </a:defRPr>
      </a:lvl7pPr>
      <a:lvl8pPr marL="1371600" algn="l" rtl="0" fontAlgn="base">
        <a:spcBef>
          <a:spcPct val="0"/>
        </a:spcBef>
        <a:spcAft>
          <a:spcPct val="0"/>
        </a:spcAft>
        <a:defRPr sz="3600">
          <a:solidFill>
            <a:schemeClr val="folHlink"/>
          </a:solidFill>
          <a:latin typeface="Arial" pitchFamily="34" charset="0"/>
        </a:defRPr>
      </a:lvl8pPr>
      <a:lvl9pPr marL="1828800" algn="l" rtl="0" fontAlgn="base">
        <a:spcBef>
          <a:spcPct val="0"/>
        </a:spcBef>
        <a:spcAft>
          <a:spcPct val="0"/>
        </a:spcAft>
        <a:defRPr sz="3600">
          <a:solidFill>
            <a:schemeClr val="folHlink"/>
          </a:solidFill>
          <a:latin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4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200">
          <a:solidFill>
            <a:schemeClr val="tx1"/>
          </a:solidFill>
          <a:latin typeface="+mn-lt"/>
        </a:defRPr>
      </a:lvl5pPr>
      <a:lvl6pPr marL="2514600" indent="-228600" algn="l" rtl="0" fontAlgn="base">
        <a:spcBef>
          <a:spcPct val="20000"/>
        </a:spcBef>
        <a:spcAft>
          <a:spcPct val="0"/>
        </a:spcAft>
        <a:buClr>
          <a:schemeClr val="tx1"/>
        </a:buClr>
        <a:buSzPct val="85000"/>
        <a:buChar char="•"/>
        <a:defRPr sz="2200">
          <a:solidFill>
            <a:schemeClr val="tx1"/>
          </a:solidFill>
          <a:latin typeface="+mn-lt"/>
        </a:defRPr>
      </a:lvl6pPr>
      <a:lvl7pPr marL="2971800" indent="-228600" algn="l" rtl="0" fontAlgn="base">
        <a:spcBef>
          <a:spcPct val="20000"/>
        </a:spcBef>
        <a:spcAft>
          <a:spcPct val="0"/>
        </a:spcAft>
        <a:buClr>
          <a:schemeClr val="tx1"/>
        </a:buClr>
        <a:buSzPct val="85000"/>
        <a:buChar char="•"/>
        <a:defRPr sz="2200">
          <a:solidFill>
            <a:schemeClr val="tx1"/>
          </a:solidFill>
          <a:latin typeface="+mn-lt"/>
        </a:defRPr>
      </a:lvl7pPr>
      <a:lvl8pPr marL="3429000" indent="-228600" algn="l" rtl="0" fontAlgn="base">
        <a:spcBef>
          <a:spcPct val="20000"/>
        </a:spcBef>
        <a:spcAft>
          <a:spcPct val="0"/>
        </a:spcAft>
        <a:buClr>
          <a:schemeClr val="tx1"/>
        </a:buClr>
        <a:buSzPct val="85000"/>
        <a:buChar char="•"/>
        <a:defRPr sz="2200">
          <a:solidFill>
            <a:schemeClr val="tx1"/>
          </a:solidFill>
          <a:latin typeface="+mn-lt"/>
        </a:defRPr>
      </a:lvl8pPr>
      <a:lvl9pPr marL="3886200" indent="-228600" algn="l" rtl="0" fontAlgn="base">
        <a:spcBef>
          <a:spcPct val="20000"/>
        </a:spcBef>
        <a:spcAft>
          <a:spcPct val="0"/>
        </a:spcAft>
        <a:buClr>
          <a:schemeClr val="tx1"/>
        </a:buClr>
        <a:buSzPct val="85000"/>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81200"/>
            <a:ext cx="9144000" cy="1470025"/>
          </a:xfrm>
        </p:spPr>
        <p:txBody>
          <a:bodyPr>
            <a:normAutofit fontScale="90000"/>
          </a:bodyPr>
          <a:lstStyle/>
          <a:p>
            <a:pPr marL="457200" lvl="1"/>
            <a:br>
              <a:rPr lang="en-US" sz="4900" dirty="0">
                <a:solidFill>
                  <a:srgbClr val="920000"/>
                </a:solidFill>
                <a:latin typeface="Comic Sans MS" panose="030F0702030302020204" pitchFamily="66" charset="0"/>
              </a:rPr>
            </a:br>
            <a:br>
              <a:rPr lang="et-EE" altLang="et-EE" sz="4900" dirty="0">
                <a:solidFill>
                  <a:srgbClr val="920000"/>
                </a:solidFill>
                <a:latin typeface="Comic Sans MS" panose="030F0702030302020204" pitchFamily="66" charset="0"/>
              </a:rPr>
            </a:br>
            <a:r>
              <a:rPr lang="en-US" altLang="et-EE" sz="4900" dirty="0">
                <a:solidFill>
                  <a:srgbClr val="920000"/>
                </a:solidFill>
                <a:latin typeface="Comic Sans MS" panose="030F0702030302020204" pitchFamily="66" charset="0"/>
              </a:rPr>
              <a:t>Verification: </a:t>
            </a:r>
            <a:r>
              <a:rPr lang="et-EE" altLang="et-EE" sz="4900" dirty="0">
                <a:solidFill>
                  <a:srgbClr val="920000"/>
                </a:solidFill>
                <a:latin typeface="Comic Sans MS" panose="030F0702030302020204" pitchFamily="66" charset="0"/>
              </a:rPr>
              <a:t>Testbenches</a:t>
            </a:r>
            <a:br>
              <a:rPr lang="en-US" altLang="et-EE" sz="4900" dirty="0">
                <a:solidFill>
                  <a:srgbClr val="920000"/>
                </a:solidFill>
                <a:latin typeface="Comic Sans MS" panose="030F0702030302020204" pitchFamily="66" charset="0"/>
              </a:rPr>
            </a:br>
            <a:r>
              <a:rPr lang="en-US" altLang="et-EE" sz="4900" dirty="0">
                <a:solidFill>
                  <a:srgbClr val="920000"/>
                </a:solidFill>
                <a:latin typeface="Comic Sans MS" panose="030F0702030302020204" pitchFamily="66" charset="0"/>
              </a:rPr>
              <a:t>in Combinational Design</a:t>
            </a:r>
            <a:r>
              <a:rPr lang="et-EE" altLang="et-EE" sz="4900" dirty="0">
                <a:solidFill>
                  <a:srgbClr val="920000"/>
                </a:solidFill>
                <a:latin typeface="Comic Sans MS" panose="030F0702030302020204" pitchFamily="66" charset="0"/>
              </a:rPr>
              <a:t> </a:t>
            </a:r>
            <a:br>
              <a:rPr lang="en-US" altLang="et-EE" sz="5400" dirty="0">
                <a:solidFill>
                  <a:schemeClr val="folHlink"/>
                </a:solidFill>
              </a:rPr>
            </a:br>
            <a:r>
              <a:rPr lang="en-US" altLang="et-EE" sz="5400" dirty="0">
                <a:solidFill>
                  <a:schemeClr val="folHlink"/>
                </a:solidFill>
              </a:rPr>
              <a:t> </a:t>
            </a:r>
            <a:br>
              <a:rPr lang="en-US" altLang="et-EE" sz="4900" dirty="0">
                <a:solidFill>
                  <a:srgbClr val="920000"/>
                </a:solidFill>
                <a:latin typeface="Comic Sans MS" panose="030F0702030302020204" pitchFamily="66" charset="0"/>
              </a:rPr>
            </a:br>
            <a:endParaRPr lang="en-GB" sz="4000" dirty="0">
              <a:solidFill>
                <a:srgbClr val="920000"/>
              </a:solidFill>
              <a:latin typeface="Comic Sans MS" panose="030F0702030302020204" pitchFamily="66" charset="0"/>
            </a:endParaRPr>
          </a:p>
        </p:txBody>
      </p:sp>
      <p:sp>
        <p:nvSpPr>
          <p:cNvPr id="3" name="Subtitle 2"/>
          <p:cNvSpPr>
            <a:spLocks noGrp="1"/>
          </p:cNvSpPr>
          <p:nvPr>
            <p:ph type="subTitle" idx="1"/>
          </p:nvPr>
        </p:nvSpPr>
        <p:spPr>
          <a:xfrm>
            <a:off x="2133600" y="4572000"/>
            <a:ext cx="6400800" cy="1295400"/>
          </a:xfrm>
        </p:spPr>
        <p:txBody>
          <a:bodyPr>
            <a:normAutofit/>
          </a:bodyPr>
          <a:lstStyle/>
          <a:p>
            <a:pPr algn="r"/>
            <a:r>
              <a:rPr lang="en-US" altLang="et-EE">
                <a:solidFill>
                  <a:srgbClr val="003365"/>
                </a:solidFill>
              </a:rPr>
              <a:t>IAX </a:t>
            </a:r>
            <a:r>
              <a:rPr lang="en-US" altLang="et-EE" dirty="0">
                <a:solidFill>
                  <a:srgbClr val="003365"/>
                </a:solidFill>
              </a:rPr>
              <a:t>0600</a:t>
            </a:r>
            <a:br>
              <a:rPr lang="en-US" altLang="et-EE" dirty="0">
                <a:solidFill>
                  <a:srgbClr val="000000"/>
                </a:solidFill>
              </a:rPr>
            </a:br>
            <a:r>
              <a:rPr lang="et-EE" altLang="et-EE" dirty="0">
                <a:solidFill>
                  <a:srgbClr val="003365"/>
                </a:solidFill>
              </a:rPr>
              <a:t>Digital Systems Design</a:t>
            </a:r>
            <a:endParaRPr lang="en-GB" dirty="0">
              <a:solidFill>
                <a:srgbClr val="003365"/>
              </a:solidFill>
            </a:endParaRPr>
          </a:p>
        </p:txBody>
      </p:sp>
      <p:grpSp>
        <p:nvGrpSpPr>
          <p:cNvPr id="4" name="Group 12"/>
          <p:cNvGrpSpPr>
            <a:grpSpLocks/>
          </p:cNvGrpSpPr>
          <p:nvPr/>
        </p:nvGrpSpPr>
        <p:grpSpPr bwMode="auto">
          <a:xfrm>
            <a:off x="5334000" y="6172200"/>
            <a:ext cx="3109913" cy="512763"/>
            <a:chOff x="3744" y="3888"/>
            <a:chExt cx="1627" cy="323"/>
          </a:xfrm>
        </p:grpSpPr>
        <p:pic>
          <p:nvPicPr>
            <p:cNvPr id="5" name="Picture 13" descr="TTU_logo_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8" y="3888"/>
              <a:ext cx="283"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4"/>
            <p:cNvSpPr txBox="1">
              <a:spLocks noChangeArrowheads="1"/>
            </p:cNvSpPr>
            <p:nvPr/>
          </p:nvSpPr>
          <p:spPr bwMode="auto">
            <a:xfrm>
              <a:off x="3744" y="3888"/>
              <a:ext cx="129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algn="r">
                <a:lnSpc>
                  <a:spcPts val="1000"/>
                </a:lnSpc>
                <a:spcBef>
                  <a:spcPct val="50000"/>
                </a:spcBef>
                <a:buClr>
                  <a:schemeClr val="folHlink"/>
                </a:buClr>
                <a:buSzPct val="60000"/>
                <a:buFont typeface="Wingdings" panose="05000000000000000000" pitchFamily="2" charset="2"/>
                <a:buNone/>
              </a:pPr>
              <a:r>
                <a:rPr lang="en-US" altLang="et-EE" sz="1200" dirty="0">
                  <a:solidFill>
                    <a:srgbClr val="93154B"/>
                  </a:solidFill>
                  <a:latin typeface="Tahoma" panose="020B0604030504040204" pitchFamily="34" charset="0"/>
                </a:rPr>
                <a:t>Alexander Sudnitson</a:t>
              </a:r>
            </a:p>
            <a:p>
              <a:pPr algn="r">
                <a:lnSpc>
                  <a:spcPts val="1000"/>
                </a:lnSpc>
                <a:spcBef>
                  <a:spcPct val="50000"/>
                </a:spcBef>
                <a:buClr>
                  <a:schemeClr val="folHlink"/>
                </a:buClr>
                <a:buSzPct val="60000"/>
                <a:buFont typeface="Wingdings" panose="05000000000000000000" pitchFamily="2" charset="2"/>
                <a:buNone/>
              </a:pPr>
              <a:r>
                <a:rPr lang="en-US" altLang="et-EE" sz="1200" dirty="0">
                  <a:solidFill>
                    <a:srgbClr val="93154B"/>
                  </a:solidFill>
                  <a:latin typeface="Tahoma" panose="020B0604030504040204" pitchFamily="34" charset="0"/>
                </a:rPr>
                <a:t>Tallinn University of Technology</a:t>
              </a:r>
              <a:endParaRPr lang="en-US" altLang="et-EE" sz="2000" i="1" dirty="0">
                <a:solidFill>
                  <a:srgbClr val="387876"/>
                </a:solidFill>
                <a:latin typeface="Tahoma" panose="020B0604030504040204" pitchFamily="34" charset="0"/>
              </a:endParaRPr>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0"/>
          </p:nvPr>
        </p:nvSpPr>
        <p:spPr>
          <a:noFill/>
        </p:spPr>
        <p:txBody>
          <a:bodyPr/>
          <a:lstStyle/>
          <a:p>
            <a:fld id="{5CBB256F-7102-443E-921F-1C3FC745F4D7}" type="slidenum">
              <a:rPr lang="en-US" altLang="et-EE" smtClean="0"/>
              <a:pPr/>
              <a:t>10</a:t>
            </a:fld>
            <a:endParaRPr lang="en-US" altLang="et-EE"/>
          </a:p>
        </p:txBody>
      </p:sp>
      <p:sp>
        <p:nvSpPr>
          <p:cNvPr id="11267" name="Rectangle 2"/>
          <p:cNvSpPr>
            <a:spLocks noGrp="1" noChangeArrowheads="1"/>
          </p:cNvSpPr>
          <p:nvPr>
            <p:ph type="title"/>
          </p:nvPr>
        </p:nvSpPr>
        <p:spPr>
          <a:xfrm>
            <a:off x="471488" y="119063"/>
            <a:ext cx="8448675" cy="641350"/>
          </a:xfrm>
        </p:spPr>
        <p:txBody>
          <a:bodyPr>
            <a:normAutofit/>
          </a:bodyPr>
          <a:lstStyle/>
          <a:p>
            <a:pPr algn="r"/>
            <a:r>
              <a:rPr lang="et-EE" altLang="et-EE" sz="3200" dirty="0">
                <a:solidFill>
                  <a:srgbClr val="A20000"/>
                </a:solidFill>
                <a:latin typeface="Comic Sans MS" panose="030F0702030302020204" pitchFamily="66" charset="0"/>
              </a:rPr>
              <a:t>Testbench of a half adder </a:t>
            </a:r>
            <a:endParaRPr lang="en-US" altLang="et-EE" sz="3200" dirty="0">
              <a:solidFill>
                <a:srgbClr val="A20000"/>
              </a:solidFill>
              <a:latin typeface="Comic Sans MS" panose="030F0702030302020204" pitchFamily="66" charset="0"/>
            </a:endParaRPr>
          </a:p>
        </p:txBody>
      </p:sp>
      <p:sp>
        <p:nvSpPr>
          <p:cNvPr id="10244" name="Text Box 4"/>
          <p:cNvSpPr txBox="1">
            <a:spLocks noChangeArrowheads="1"/>
          </p:cNvSpPr>
          <p:nvPr/>
        </p:nvSpPr>
        <p:spPr bwMode="auto">
          <a:xfrm>
            <a:off x="514350" y="838200"/>
            <a:ext cx="8515350" cy="5632311"/>
          </a:xfrm>
          <a:prstGeom prst="rect">
            <a:avLst/>
          </a:prstGeom>
          <a:noFill/>
          <a:ln w="9525">
            <a:noFill/>
            <a:miter lim="800000"/>
            <a:headEnd/>
            <a:tailEnd/>
          </a:ln>
        </p:spPr>
        <p:txBody>
          <a:bodyPr>
            <a:spAutoFit/>
          </a:bodyPr>
          <a:lstStyle/>
          <a:p>
            <a:r>
              <a:rPr lang="et-EE" altLang="et-EE" sz="2400" b="1" dirty="0">
                <a:solidFill>
                  <a:srgbClr val="000000"/>
                </a:solidFill>
                <a:latin typeface="Arial" pitchFamily="34" charset="0"/>
                <a:ea typeface="Times New Roman" pitchFamily="18" charset="0"/>
                <a:cs typeface="Arial" pitchFamily="34" charset="0"/>
              </a:rPr>
              <a:t>library</a:t>
            </a:r>
            <a:r>
              <a:rPr lang="et-EE" altLang="et-EE" sz="2400" dirty="0">
                <a:solidFill>
                  <a:srgbClr val="000000"/>
                </a:solidFill>
                <a:latin typeface="Arial" pitchFamily="34" charset="0"/>
                <a:ea typeface="Times New Roman" pitchFamily="18" charset="0"/>
                <a:cs typeface="Arial" pitchFamily="34" charset="0"/>
              </a:rPr>
              <a:t> ieee ;</a:t>
            </a:r>
            <a:r>
              <a:rPr lang="et-EE" altLang="et-EE" sz="2400" b="1" dirty="0">
                <a:solidFill>
                  <a:srgbClr val="000000"/>
                </a:solidFill>
                <a:latin typeface="Arial" pitchFamily="34" charset="0"/>
                <a:ea typeface="Times New Roman" pitchFamily="18" charset="0"/>
                <a:cs typeface="Arial" pitchFamily="34" charset="0"/>
              </a:rPr>
              <a:t>  use</a:t>
            </a:r>
            <a:r>
              <a:rPr lang="et-EE" altLang="et-EE" sz="2400" dirty="0">
                <a:solidFill>
                  <a:srgbClr val="000000"/>
                </a:solidFill>
                <a:latin typeface="Arial" pitchFamily="34" charset="0"/>
                <a:ea typeface="Times New Roman" pitchFamily="18" charset="0"/>
                <a:cs typeface="Arial" pitchFamily="34" charset="0"/>
              </a:rPr>
              <a:t> ieee.std_logic_1164.</a:t>
            </a:r>
            <a:r>
              <a:rPr lang="et-EE" altLang="et-EE" sz="2400" b="1" dirty="0">
                <a:solidFill>
                  <a:srgbClr val="000000"/>
                </a:solidFill>
                <a:latin typeface="Arial" pitchFamily="34" charset="0"/>
                <a:ea typeface="Times New Roman" pitchFamily="18" charset="0"/>
                <a:cs typeface="Arial" pitchFamily="34" charset="0"/>
              </a:rPr>
              <a:t>all </a:t>
            </a:r>
            <a:r>
              <a:rPr lang="et-EE" altLang="et-EE" sz="2400" dirty="0">
                <a:solidFill>
                  <a:srgbClr val="000000"/>
                </a:solidFill>
                <a:latin typeface="Arial" pitchFamily="34" charset="0"/>
                <a:ea typeface="Times New Roman" pitchFamily="18" charset="0"/>
                <a:cs typeface="Arial" pitchFamily="34" charset="0"/>
              </a:rPr>
              <a:t>;</a:t>
            </a:r>
          </a:p>
          <a:p>
            <a:r>
              <a:rPr lang="et-EE" altLang="et-EE" sz="2400" b="1" dirty="0">
                <a:solidFill>
                  <a:srgbClr val="000000"/>
                </a:solidFill>
                <a:latin typeface="Arial" pitchFamily="34" charset="0"/>
                <a:ea typeface="Times New Roman" pitchFamily="18" charset="0"/>
                <a:cs typeface="Arial" pitchFamily="34" charset="0"/>
              </a:rPr>
              <a:t>entity</a:t>
            </a:r>
            <a:r>
              <a:rPr lang="et-EE" altLang="et-EE" sz="2400" dirty="0">
                <a:solidFill>
                  <a:srgbClr val="000000"/>
                </a:solidFill>
                <a:latin typeface="Arial" pitchFamily="34" charset="0"/>
                <a:ea typeface="Times New Roman" pitchFamily="18" charset="0"/>
                <a:cs typeface="Arial" pitchFamily="34" charset="0"/>
              </a:rPr>
              <a:t> testbench is  		</a:t>
            </a:r>
            <a:r>
              <a:rPr lang="et-EE" altLang="et-EE" sz="2400" dirty="0">
                <a:solidFill>
                  <a:srgbClr val="FF0000"/>
                </a:solidFill>
                <a:latin typeface="Arial" pitchFamily="34" charset="0"/>
                <a:ea typeface="Times New Roman" pitchFamily="18" charset="0"/>
                <a:cs typeface="Arial" pitchFamily="34" charset="0"/>
              </a:rPr>
              <a:t>--testbench entity has no ports</a:t>
            </a:r>
            <a:endParaRPr lang="et-EE" altLang="et-EE" sz="2400" b="1" dirty="0">
              <a:solidFill>
                <a:srgbClr val="FF0000"/>
              </a:solidFill>
              <a:latin typeface="Arial" pitchFamily="34" charset="0"/>
              <a:ea typeface="Times New Roman" pitchFamily="18" charset="0"/>
              <a:cs typeface="Arial" pitchFamily="34" charset="0"/>
            </a:endParaRPr>
          </a:p>
          <a:p>
            <a:r>
              <a:rPr lang="et-EE" altLang="et-EE" sz="2400" b="1" dirty="0">
                <a:solidFill>
                  <a:srgbClr val="000000"/>
                </a:solidFill>
                <a:latin typeface="Arial" pitchFamily="34" charset="0"/>
                <a:ea typeface="Times New Roman" pitchFamily="18" charset="0"/>
                <a:cs typeface="Arial" pitchFamily="34" charset="0"/>
              </a:rPr>
              <a:t>end</a:t>
            </a:r>
            <a:r>
              <a:rPr lang="et-EE" altLang="et-EE" sz="2400" dirty="0">
                <a:solidFill>
                  <a:srgbClr val="000000"/>
                </a:solidFill>
                <a:latin typeface="Arial" pitchFamily="34" charset="0"/>
                <a:ea typeface="Times New Roman" pitchFamily="18" charset="0"/>
                <a:cs typeface="Arial" pitchFamily="34" charset="0"/>
              </a:rPr>
              <a:t> testbench ;</a:t>
            </a:r>
            <a:endParaRPr lang="et-EE" altLang="et-EE" sz="2400" b="1" dirty="0">
              <a:solidFill>
                <a:srgbClr val="000000"/>
              </a:solidFill>
              <a:latin typeface="Arial" pitchFamily="34" charset="0"/>
              <a:ea typeface="Times New Roman" pitchFamily="18" charset="0"/>
              <a:cs typeface="Arial" pitchFamily="34" charset="0"/>
            </a:endParaRPr>
          </a:p>
          <a:p>
            <a:r>
              <a:rPr lang="et-EE" altLang="et-EE" sz="2400" b="1" dirty="0">
                <a:solidFill>
                  <a:srgbClr val="000000"/>
                </a:solidFill>
                <a:latin typeface="Arial" pitchFamily="34" charset="0"/>
                <a:ea typeface="Times New Roman" pitchFamily="18" charset="0"/>
                <a:cs typeface="Arial" pitchFamily="34" charset="0"/>
              </a:rPr>
              <a:t>architecture</a:t>
            </a:r>
            <a:r>
              <a:rPr lang="et-EE" altLang="et-EE" sz="2400" dirty="0">
                <a:solidFill>
                  <a:srgbClr val="000000"/>
                </a:solidFill>
                <a:latin typeface="Arial" pitchFamily="34" charset="0"/>
                <a:ea typeface="Times New Roman" pitchFamily="18" charset="0"/>
                <a:cs typeface="Arial" pitchFamily="34" charset="0"/>
              </a:rPr>
              <a:t> waveform </a:t>
            </a:r>
            <a:r>
              <a:rPr lang="et-EE" altLang="et-EE" sz="2400" b="1" dirty="0">
                <a:solidFill>
                  <a:srgbClr val="000000"/>
                </a:solidFill>
                <a:latin typeface="Arial" pitchFamily="34" charset="0"/>
                <a:ea typeface="Times New Roman" pitchFamily="18" charset="0"/>
                <a:cs typeface="Arial" pitchFamily="34" charset="0"/>
              </a:rPr>
              <a:t>of</a:t>
            </a:r>
            <a:r>
              <a:rPr lang="et-EE" altLang="et-EE" sz="2400" dirty="0">
                <a:solidFill>
                  <a:srgbClr val="000000"/>
                </a:solidFill>
                <a:latin typeface="Arial" pitchFamily="34" charset="0"/>
                <a:ea typeface="Times New Roman" pitchFamily="18" charset="0"/>
                <a:cs typeface="Arial" pitchFamily="34" charset="0"/>
              </a:rPr>
              <a:t> testbench is</a:t>
            </a:r>
          </a:p>
          <a:p>
            <a:r>
              <a:rPr lang="et-EE" altLang="et-EE" sz="2400" dirty="0">
                <a:solidFill>
                  <a:srgbClr val="FF0000"/>
                </a:solidFill>
                <a:latin typeface="Arial" pitchFamily="34" charset="0"/>
                <a:ea typeface="Times New Roman" pitchFamily="18" charset="0"/>
                <a:cs typeface="Arial" pitchFamily="34" charset="0"/>
              </a:rPr>
              <a:t>-- </a:t>
            </a:r>
            <a:r>
              <a:rPr lang="et-EE" altLang="et-EE" sz="2400" i="1" dirty="0">
                <a:solidFill>
                  <a:srgbClr val="FF0000"/>
                </a:solidFill>
                <a:latin typeface="Arial" pitchFamily="34" charset="0"/>
                <a:ea typeface="Times New Roman" pitchFamily="18" charset="0"/>
                <a:cs typeface="Arial" pitchFamily="34" charset="0"/>
              </a:rPr>
              <a:t>stimulus signals</a:t>
            </a:r>
          </a:p>
          <a:p>
            <a:pPr lvl="1"/>
            <a:r>
              <a:rPr lang="et-EE" altLang="et-EE" sz="2400" b="1" dirty="0">
                <a:solidFill>
                  <a:srgbClr val="000000"/>
                </a:solidFill>
                <a:latin typeface="Arial" pitchFamily="34" charset="0"/>
                <a:ea typeface="Times New Roman" pitchFamily="18" charset="0"/>
                <a:cs typeface="Arial" pitchFamily="34" charset="0"/>
              </a:rPr>
              <a:t>signal</a:t>
            </a:r>
            <a:r>
              <a:rPr lang="et-EE" altLang="et-EE" sz="2400" dirty="0">
                <a:solidFill>
                  <a:srgbClr val="000000"/>
                </a:solidFill>
                <a:latin typeface="Arial" pitchFamily="34" charset="0"/>
                <a:ea typeface="Times New Roman" pitchFamily="18" charset="0"/>
                <a:cs typeface="Arial" pitchFamily="34" charset="0"/>
              </a:rPr>
              <a:t> a_tb, b_tb : std_logic ;</a:t>
            </a:r>
          </a:p>
          <a:p>
            <a:pPr lvl="1"/>
            <a:r>
              <a:rPr lang="et-EE" altLang="et-EE" sz="2400" b="1" dirty="0">
                <a:solidFill>
                  <a:srgbClr val="000000"/>
                </a:solidFill>
                <a:latin typeface="Arial" pitchFamily="34" charset="0"/>
                <a:ea typeface="Times New Roman" pitchFamily="18" charset="0"/>
                <a:cs typeface="Arial" pitchFamily="34" charset="0"/>
              </a:rPr>
              <a:t>signal</a:t>
            </a:r>
            <a:r>
              <a:rPr lang="et-EE" altLang="et-EE" sz="2400" dirty="0">
                <a:solidFill>
                  <a:srgbClr val="000000"/>
                </a:solidFill>
                <a:latin typeface="Arial" pitchFamily="34" charset="0"/>
                <a:ea typeface="Times New Roman" pitchFamily="18" charset="0"/>
                <a:cs typeface="Arial" pitchFamily="34" charset="0"/>
              </a:rPr>
              <a:t> sum_tb, carry_out_tb : std_logic ;</a:t>
            </a:r>
          </a:p>
          <a:p>
            <a:pPr lvl="1"/>
            <a:r>
              <a:rPr lang="et-EE" altLang="et-EE" sz="2400" b="1" dirty="0">
                <a:solidFill>
                  <a:srgbClr val="000000"/>
                </a:solidFill>
                <a:latin typeface="Arial" pitchFamily="34" charset="0"/>
                <a:ea typeface="Times New Roman" pitchFamily="18" charset="0"/>
                <a:cs typeface="Arial" pitchFamily="34" charset="0"/>
              </a:rPr>
              <a:t>begin</a:t>
            </a:r>
            <a:endParaRPr lang="et-EE" altLang="et-EE" sz="2400" dirty="0">
              <a:solidFill>
                <a:srgbClr val="000000"/>
              </a:solidFill>
              <a:latin typeface="Arial" pitchFamily="34" charset="0"/>
              <a:ea typeface="Times New Roman" pitchFamily="18" charset="0"/>
              <a:cs typeface="Arial" pitchFamily="34" charset="0"/>
            </a:endParaRPr>
          </a:p>
          <a:p>
            <a:r>
              <a:rPr lang="et-EE" altLang="et-EE" sz="2400" dirty="0">
                <a:solidFill>
                  <a:srgbClr val="FF0000"/>
                </a:solidFill>
                <a:latin typeface="Arial" pitchFamily="34" charset="0"/>
                <a:ea typeface="Times New Roman" pitchFamily="18" charset="0"/>
                <a:cs typeface="Arial" pitchFamily="34" charset="0"/>
              </a:rPr>
              <a:t>-- </a:t>
            </a:r>
            <a:r>
              <a:rPr lang="et-EE" altLang="et-EE" sz="2400" i="1" dirty="0">
                <a:solidFill>
                  <a:srgbClr val="FF0000"/>
                </a:solidFill>
                <a:latin typeface="Arial" pitchFamily="34" charset="0"/>
                <a:ea typeface="Times New Roman" pitchFamily="18" charset="0"/>
                <a:cs typeface="Arial" pitchFamily="34" charset="0"/>
              </a:rPr>
              <a:t>UUT port map</a:t>
            </a:r>
            <a:r>
              <a:rPr lang="et-EE" altLang="et-EE" sz="2400" i="1" dirty="0">
                <a:solidFill>
                  <a:srgbClr val="FF0000"/>
                </a:solidFill>
                <a:latin typeface="Arial" pitchFamily="34" charset="0"/>
                <a:cs typeface="Arial" pitchFamily="34" charset="0"/>
              </a:rPr>
              <a:t>; the label uut as name is not significant</a:t>
            </a:r>
          </a:p>
          <a:p>
            <a:pPr lvl="1"/>
            <a:r>
              <a:rPr lang="et-EE" altLang="et-EE" sz="2400" dirty="0">
                <a:solidFill>
                  <a:srgbClr val="000000"/>
                </a:solidFill>
                <a:latin typeface="Arial" pitchFamily="34" charset="0"/>
                <a:cs typeface="Times New Roman" pitchFamily="18" charset="0"/>
              </a:rPr>
              <a:t>UUT : </a:t>
            </a:r>
            <a:r>
              <a:rPr lang="et-EE" altLang="et-EE" sz="2400" b="1" dirty="0">
                <a:solidFill>
                  <a:srgbClr val="000000"/>
                </a:solidFill>
                <a:latin typeface="Arial" pitchFamily="34" charset="0"/>
                <a:cs typeface="Times New Roman" pitchFamily="18" charset="0"/>
              </a:rPr>
              <a:t>entity</a:t>
            </a:r>
            <a:r>
              <a:rPr lang="et-EE" altLang="et-EE" sz="2400" dirty="0">
                <a:solidFill>
                  <a:srgbClr val="000000"/>
                </a:solidFill>
                <a:latin typeface="Arial" pitchFamily="34" charset="0"/>
                <a:cs typeface="Times New Roman" pitchFamily="18" charset="0"/>
              </a:rPr>
              <a:t> half_adder </a:t>
            </a:r>
            <a:r>
              <a:rPr lang="et-EE" altLang="et-EE" sz="2400" b="1" dirty="0">
                <a:solidFill>
                  <a:srgbClr val="000000"/>
                </a:solidFill>
                <a:latin typeface="Arial" pitchFamily="34" charset="0"/>
                <a:cs typeface="Times New Roman" pitchFamily="18" charset="0"/>
              </a:rPr>
              <a:t>port map</a:t>
            </a:r>
            <a:r>
              <a:rPr lang="et-EE" altLang="et-EE" sz="2400" dirty="0">
                <a:solidFill>
                  <a:srgbClr val="000000"/>
                </a:solidFill>
                <a:latin typeface="Arial" pitchFamily="34" charset="0"/>
                <a:cs typeface="Times New Roman" pitchFamily="18" charset="0"/>
              </a:rPr>
              <a:t> ( a =&gt; a_tb, b =&gt; b_tb,</a:t>
            </a:r>
          </a:p>
          <a:p>
            <a:pPr lvl="1"/>
            <a:r>
              <a:rPr lang="et-EE" altLang="et-EE" sz="2400" dirty="0">
                <a:solidFill>
                  <a:srgbClr val="000000"/>
                </a:solidFill>
                <a:latin typeface="Arial" pitchFamily="34" charset="0"/>
                <a:cs typeface="Times New Roman" pitchFamily="18" charset="0"/>
              </a:rPr>
              <a:t>	sum =&gt; sum_tb, carry_out =&gt; carry_out_tb ) ;</a:t>
            </a:r>
          </a:p>
          <a:p>
            <a:r>
              <a:rPr lang="et-EE" altLang="et-EE" sz="2400" dirty="0">
                <a:solidFill>
                  <a:srgbClr val="FF0000"/>
                </a:solidFill>
                <a:latin typeface="Arial" pitchFamily="34" charset="0"/>
                <a:cs typeface="Times New Roman" pitchFamily="18" charset="0"/>
              </a:rPr>
              <a:t>-- </a:t>
            </a:r>
            <a:r>
              <a:rPr lang="et-EE" altLang="et-EE" sz="2400" i="1" dirty="0">
                <a:solidFill>
                  <a:srgbClr val="FF0000"/>
                </a:solidFill>
                <a:latin typeface="Arial" pitchFamily="34" charset="0"/>
                <a:cs typeface="Times New Roman" pitchFamily="18" charset="0"/>
              </a:rPr>
              <a:t>generating stimulus values</a:t>
            </a:r>
          </a:p>
          <a:p>
            <a:pPr lvl="1"/>
            <a:r>
              <a:rPr lang="et-EE" altLang="et-EE" sz="2400" dirty="0">
                <a:solidFill>
                  <a:srgbClr val="000000"/>
                </a:solidFill>
                <a:latin typeface="Arial" pitchFamily="34" charset="0"/>
                <a:cs typeface="Times New Roman" pitchFamily="18" charset="0"/>
              </a:rPr>
              <a:t>a_tb &lt;= '0', '1' </a:t>
            </a:r>
            <a:r>
              <a:rPr lang="et-EE" altLang="et-EE" sz="2400" b="1" dirty="0">
                <a:solidFill>
                  <a:srgbClr val="000000"/>
                </a:solidFill>
                <a:latin typeface="Arial" pitchFamily="34" charset="0"/>
                <a:cs typeface="Times New Roman" pitchFamily="18" charset="0"/>
              </a:rPr>
              <a:t>after</a:t>
            </a:r>
            <a:r>
              <a:rPr lang="et-EE" altLang="et-EE" sz="2400" dirty="0">
                <a:solidFill>
                  <a:srgbClr val="000000"/>
                </a:solidFill>
                <a:latin typeface="Arial" pitchFamily="34" charset="0"/>
                <a:cs typeface="Times New Roman" pitchFamily="18" charset="0"/>
              </a:rPr>
              <a:t> 40 ns ;</a:t>
            </a:r>
          </a:p>
          <a:p>
            <a:pPr lvl="1"/>
            <a:r>
              <a:rPr lang="et-EE" altLang="et-EE" sz="2400" dirty="0">
                <a:solidFill>
                  <a:srgbClr val="000000"/>
                </a:solidFill>
                <a:latin typeface="Arial" pitchFamily="34" charset="0"/>
                <a:cs typeface="Times New Roman" pitchFamily="18" charset="0"/>
              </a:rPr>
              <a:t>b_tb &lt;= '0', '1' </a:t>
            </a:r>
            <a:r>
              <a:rPr lang="et-EE" altLang="et-EE" sz="2400" b="1" dirty="0">
                <a:solidFill>
                  <a:srgbClr val="000000"/>
                </a:solidFill>
                <a:latin typeface="Arial" pitchFamily="34" charset="0"/>
                <a:cs typeface="Times New Roman" pitchFamily="18" charset="0"/>
              </a:rPr>
              <a:t>after</a:t>
            </a:r>
            <a:r>
              <a:rPr lang="et-EE" altLang="et-EE" sz="2400" dirty="0">
                <a:solidFill>
                  <a:srgbClr val="000000"/>
                </a:solidFill>
                <a:latin typeface="Arial" pitchFamily="34" charset="0"/>
                <a:cs typeface="Times New Roman" pitchFamily="18" charset="0"/>
              </a:rPr>
              <a:t> 20 ns, '0' </a:t>
            </a:r>
            <a:r>
              <a:rPr lang="et-EE" altLang="et-EE" sz="2400" b="1" dirty="0">
                <a:solidFill>
                  <a:srgbClr val="000000"/>
                </a:solidFill>
                <a:latin typeface="Arial" pitchFamily="34" charset="0"/>
                <a:cs typeface="Times New Roman" pitchFamily="18" charset="0"/>
              </a:rPr>
              <a:t>after</a:t>
            </a:r>
            <a:r>
              <a:rPr lang="et-EE" altLang="et-EE" sz="2400" dirty="0">
                <a:solidFill>
                  <a:srgbClr val="000000"/>
                </a:solidFill>
                <a:latin typeface="Arial" pitchFamily="34" charset="0"/>
                <a:cs typeface="Times New Roman" pitchFamily="18" charset="0"/>
              </a:rPr>
              <a:t> 40 ns,  '1' </a:t>
            </a:r>
            <a:r>
              <a:rPr lang="et-EE" altLang="et-EE" sz="2400" b="1" dirty="0">
                <a:solidFill>
                  <a:srgbClr val="000000"/>
                </a:solidFill>
                <a:latin typeface="Arial" pitchFamily="34" charset="0"/>
                <a:cs typeface="Times New Roman" pitchFamily="18" charset="0"/>
              </a:rPr>
              <a:t>after</a:t>
            </a:r>
            <a:r>
              <a:rPr lang="et-EE" altLang="et-EE" sz="2400" dirty="0">
                <a:solidFill>
                  <a:srgbClr val="000000"/>
                </a:solidFill>
                <a:latin typeface="Arial" pitchFamily="34" charset="0"/>
                <a:cs typeface="Times New Roman" pitchFamily="18" charset="0"/>
              </a:rPr>
              <a:t> 60 ns ;</a:t>
            </a:r>
            <a:endParaRPr lang="et-EE" altLang="et-EE" sz="2400" b="1" dirty="0">
              <a:solidFill>
                <a:srgbClr val="000000"/>
              </a:solidFill>
              <a:latin typeface="Arial" pitchFamily="34" charset="0"/>
              <a:cs typeface="Times New Roman" pitchFamily="18" charset="0"/>
            </a:endParaRPr>
          </a:p>
          <a:p>
            <a:r>
              <a:rPr lang="et-EE" altLang="et-EE" sz="2400" b="1" dirty="0">
                <a:solidFill>
                  <a:srgbClr val="000000"/>
                </a:solidFill>
                <a:latin typeface="Arial" pitchFamily="34" charset="0"/>
                <a:cs typeface="Times New Roman" pitchFamily="18" charset="0"/>
              </a:rPr>
              <a:t>end</a:t>
            </a:r>
            <a:r>
              <a:rPr lang="et-EE" altLang="et-EE" sz="2400" dirty="0">
                <a:solidFill>
                  <a:srgbClr val="000000"/>
                </a:solidFill>
                <a:latin typeface="Arial" pitchFamily="34" charset="0"/>
                <a:cs typeface="Times New Roman" pitchFamily="18" charset="0"/>
              </a:rPr>
              <a:t> waveform ;</a:t>
            </a:r>
            <a:endParaRPr lang="en-US" altLang="et-EE" sz="2400" dirty="0">
              <a:solidFill>
                <a:srgbClr val="000000"/>
              </a:solidFill>
              <a:latin typeface="Arial" pitchFamily="34"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blinds(horizontal)">
                                      <p:cBhvr>
                                        <p:cTn id="7" dur="500"/>
                                        <p:tgtEl>
                                          <p:spTgt spid="102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4">
                                            <p:txEl>
                                              <p:pRg st="1" end="1"/>
                                            </p:txEl>
                                          </p:spTgt>
                                        </p:tgtEl>
                                        <p:attrNameLst>
                                          <p:attrName>style.visibility</p:attrName>
                                        </p:attrNameLst>
                                      </p:cBhvr>
                                      <p:to>
                                        <p:strVal val="visible"/>
                                      </p:to>
                                    </p:set>
                                    <p:animEffect transition="in" filter="blinds(horizontal)">
                                      <p:cBhvr>
                                        <p:cTn id="12" dur="500"/>
                                        <p:tgtEl>
                                          <p:spTgt spid="102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4">
                                            <p:txEl>
                                              <p:pRg st="2" end="2"/>
                                            </p:txEl>
                                          </p:spTgt>
                                        </p:tgtEl>
                                        <p:attrNameLst>
                                          <p:attrName>style.visibility</p:attrName>
                                        </p:attrNameLst>
                                      </p:cBhvr>
                                      <p:to>
                                        <p:strVal val="visible"/>
                                      </p:to>
                                    </p:set>
                                    <p:animEffect transition="in" filter="blinds(horizontal)">
                                      <p:cBhvr>
                                        <p:cTn id="17" dur="500"/>
                                        <p:tgtEl>
                                          <p:spTgt spid="102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44">
                                            <p:txEl>
                                              <p:pRg st="3" end="3"/>
                                            </p:txEl>
                                          </p:spTgt>
                                        </p:tgtEl>
                                        <p:attrNameLst>
                                          <p:attrName>style.visibility</p:attrName>
                                        </p:attrNameLst>
                                      </p:cBhvr>
                                      <p:to>
                                        <p:strVal val="visible"/>
                                      </p:to>
                                    </p:set>
                                    <p:animEffect transition="in" filter="blinds(horizontal)">
                                      <p:cBhvr>
                                        <p:cTn id="22" dur="500"/>
                                        <p:tgtEl>
                                          <p:spTgt spid="102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44">
                                            <p:txEl>
                                              <p:pRg st="4" end="4"/>
                                            </p:txEl>
                                          </p:spTgt>
                                        </p:tgtEl>
                                        <p:attrNameLst>
                                          <p:attrName>style.visibility</p:attrName>
                                        </p:attrNameLst>
                                      </p:cBhvr>
                                      <p:to>
                                        <p:strVal val="visible"/>
                                      </p:to>
                                    </p:set>
                                    <p:animEffect transition="in" filter="blinds(horizontal)">
                                      <p:cBhvr>
                                        <p:cTn id="27" dur="500"/>
                                        <p:tgtEl>
                                          <p:spTgt spid="10244">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244">
                                            <p:txEl>
                                              <p:pRg st="5" end="5"/>
                                            </p:txEl>
                                          </p:spTgt>
                                        </p:tgtEl>
                                        <p:attrNameLst>
                                          <p:attrName>style.visibility</p:attrName>
                                        </p:attrNameLst>
                                      </p:cBhvr>
                                      <p:to>
                                        <p:strVal val="visible"/>
                                      </p:to>
                                    </p:set>
                                    <p:animEffect transition="in" filter="blinds(horizontal)">
                                      <p:cBhvr>
                                        <p:cTn id="30" dur="500"/>
                                        <p:tgtEl>
                                          <p:spTgt spid="10244">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244">
                                            <p:txEl>
                                              <p:pRg st="6" end="6"/>
                                            </p:txEl>
                                          </p:spTgt>
                                        </p:tgtEl>
                                        <p:attrNameLst>
                                          <p:attrName>style.visibility</p:attrName>
                                        </p:attrNameLst>
                                      </p:cBhvr>
                                      <p:to>
                                        <p:strVal val="visible"/>
                                      </p:to>
                                    </p:set>
                                    <p:animEffect transition="in" filter="blinds(horizontal)">
                                      <p:cBhvr>
                                        <p:cTn id="33" dur="500"/>
                                        <p:tgtEl>
                                          <p:spTgt spid="10244">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0244">
                                            <p:txEl>
                                              <p:pRg st="7" end="7"/>
                                            </p:txEl>
                                          </p:spTgt>
                                        </p:tgtEl>
                                        <p:attrNameLst>
                                          <p:attrName>style.visibility</p:attrName>
                                        </p:attrNameLst>
                                      </p:cBhvr>
                                      <p:to>
                                        <p:strVal val="visible"/>
                                      </p:to>
                                    </p:set>
                                    <p:animEffect transition="in" filter="blinds(horizontal)">
                                      <p:cBhvr>
                                        <p:cTn id="36" dur="500"/>
                                        <p:tgtEl>
                                          <p:spTgt spid="10244">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0244">
                                            <p:txEl>
                                              <p:pRg st="8" end="8"/>
                                            </p:txEl>
                                          </p:spTgt>
                                        </p:tgtEl>
                                        <p:attrNameLst>
                                          <p:attrName>style.visibility</p:attrName>
                                        </p:attrNameLst>
                                      </p:cBhvr>
                                      <p:to>
                                        <p:strVal val="visible"/>
                                      </p:to>
                                    </p:set>
                                    <p:animEffect transition="in" filter="blinds(horizontal)">
                                      <p:cBhvr>
                                        <p:cTn id="41" dur="500"/>
                                        <p:tgtEl>
                                          <p:spTgt spid="10244">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0244">
                                            <p:txEl>
                                              <p:pRg st="9" end="9"/>
                                            </p:txEl>
                                          </p:spTgt>
                                        </p:tgtEl>
                                        <p:attrNameLst>
                                          <p:attrName>style.visibility</p:attrName>
                                        </p:attrNameLst>
                                      </p:cBhvr>
                                      <p:to>
                                        <p:strVal val="visible"/>
                                      </p:to>
                                    </p:set>
                                    <p:animEffect transition="in" filter="blinds(horizontal)">
                                      <p:cBhvr>
                                        <p:cTn id="44" dur="500"/>
                                        <p:tgtEl>
                                          <p:spTgt spid="10244">
                                            <p:txEl>
                                              <p:pRg st="9" end="9"/>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0244">
                                            <p:txEl>
                                              <p:pRg st="10" end="10"/>
                                            </p:txEl>
                                          </p:spTgt>
                                        </p:tgtEl>
                                        <p:attrNameLst>
                                          <p:attrName>style.visibility</p:attrName>
                                        </p:attrNameLst>
                                      </p:cBhvr>
                                      <p:to>
                                        <p:strVal val="visible"/>
                                      </p:to>
                                    </p:set>
                                    <p:animEffect transition="in" filter="blinds(horizontal)">
                                      <p:cBhvr>
                                        <p:cTn id="47" dur="500"/>
                                        <p:tgtEl>
                                          <p:spTgt spid="1024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244">
                                            <p:txEl>
                                              <p:pRg st="11" end="11"/>
                                            </p:txEl>
                                          </p:spTgt>
                                        </p:tgtEl>
                                        <p:attrNameLst>
                                          <p:attrName>style.visibility</p:attrName>
                                        </p:attrNameLst>
                                      </p:cBhvr>
                                      <p:to>
                                        <p:strVal val="visible"/>
                                      </p:to>
                                    </p:set>
                                    <p:animEffect transition="in" filter="blinds(horizontal)">
                                      <p:cBhvr>
                                        <p:cTn id="52" dur="500"/>
                                        <p:tgtEl>
                                          <p:spTgt spid="10244">
                                            <p:txEl>
                                              <p:pRg st="11" end="11"/>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0244">
                                            <p:txEl>
                                              <p:pRg st="12" end="12"/>
                                            </p:txEl>
                                          </p:spTgt>
                                        </p:tgtEl>
                                        <p:attrNameLst>
                                          <p:attrName>style.visibility</p:attrName>
                                        </p:attrNameLst>
                                      </p:cBhvr>
                                      <p:to>
                                        <p:strVal val="visible"/>
                                      </p:to>
                                    </p:set>
                                    <p:animEffect transition="in" filter="blinds(horizontal)">
                                      <p:cBhvr>
                                        <p:cTn id="55" dur="500"/>
                                        <p:tgtEl>
                                          <p:spTgt spid="10244">
                                            <p:txEl>
                                              <p:pRg st="12" end="12"/>
                                            </p:txEl>
                                          </p:spTgt>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0244">
                                            <p:txEl>
                                              <p:pRg st="13" end="13"/>
                                            </p:txEl>
                                          </p:spTgt>
                                        </p:tgtEl>
                                        <p:attrNameLst>
                                          <p:attrName>style.visibility</p:attrName>
                                        </p:attrNameLst>
                                      </p:cBhvr>
                                      <p:to>
                                        <p:strVal val="visible"/>
                                      </p:to>
                                    </p:set>
                                    <p:animEffect transition="in" filter="blinds(horizontal)">
                                      <p:cBhvr>
                                        <p:cTn id="58" dur="500"/>
                                        <p:tgtEl>
                                          <p:spTgt spid="10244">
                                            <p:txEl>
                                              <p:pRg st="13" end="1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0244">
                                            <p:txEl>
                                              <p:pRg st="14" end="14"/>
                                            </p:txEl>
                                          </p:spTgt>
                                        </p:tgtEl>
                                        <p:attrNameLst>
                                          <p:attrName>style.visibility</p:attrName>
                                        </p:attrNameLst>
                                      </p:cBhvr>
                                      <p:to>
                                        <p:strVal val="visible"/>
                                      </p:to>
                                    </p:set>
                                    <p:animEffect transition="in" filter="blinds(horizontal)">
                                      <p:cBhvr>
                                        <p:cTn id="63" dur="500"/>
                                        <p:tgtEl>
                                          <p:spTgt spid="1024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0"/>
          </p:nvPr>
        </p:nvSpPr>
        <p:spPr>
          <a:noFill/>
        </p:spPr>
        <p:txBody>
          <a:bodyPr/>
          <a:lstStyle/>
          <a:p>
            <a:fld id="{1AD00E16-1FDA-4EF7-BE79-6B8D8E6F8FAF}" type="slidenum">
              <a:rPr lang="en-US" altLang="et-EE" smtClean="0"/>
              <a:pPr/>
              <a:t>11</a:t>
            </a:fld>
            <a:endParaRPr lang="en-US" altLang="et-EE"/>
          </a:p>
        </p:txBody>
      </p:sp>
      <p:sp>
        <p:nvSpPr>
          <p:cNvPr id="12291" name="Rectangle 2"/>
          <p:cNvSpPr>
            <a:spLocks noGrp="1" noChangeArrowheads="1"/>
          </p:cNvSpPr>
          <p:nvPr>
            <p:ph type="title"/>
          </p:nvPr>
        </p:nvSpPr>
        <p:spPr>
          <a:xfrm>
            <a:off x="104775" y="119063"/>
            <a:ext cx="8963025" cy="641350"/>
          </a:xfrm>
        </p:spPr>
        <p:txBody>
          <a:bodyPr>
            <a:normAutofit/>
          </a:bodyPr>
          <a:lstStyle/>
          <a:p>
            <a:pPr algn="r"/>
            <a:r>
              <a:rPr lang="et-EE" altLang="et-EE" sz="3200" dirty="0">
                <a:solidFill>
                  <a:srgbClr val="A20000"/>
                </a:solidFill>
                <a:latin typeface="Comic Sans MS" panose="030F0702030302020204" pitchFamily="66" charset="0"/>
              </a:rPr>
              <a:t>Statement with multiple waveform elements  </a:t>
            </a:r>
            <a:endParaRPr lang="en-US" altLang="et-EE" sz="3200" dirty="0">
              <a:solidFill>
                <a:srgbClr val="A20000"/>
              </a:solidFill>
              <a:latin typeface="Comic Sans MS" panose="030F0702030302020204" pitchFamily="66" charset="0"/>
            </a:endParaRPr>
          </a:p>
        </p:txBody>
      </p:sp>
      <p:sp>
        <p:nvSpPr>
          <p:cNvPr id="11269" name="Text Box 6"/>
          <p:cNvSpPr txBox="1">
            <a:spLocks noChangeArrowheads="1"/>
          </p:cNvSpPr>
          <p:nvPr/>
        </p:nvSpPr>
        <p:spPr bwMode="auto">
          <a:xfrm>
            <a:off x="561975" y="3787676"/>
            <a:ext cx="8372475" cy="2308324"/>
          </a:xfrm>
          <a:prstGeom prst="rect">
            <a:avLst/>
          </a:prstGeom>
          <a:noFill/>
          <a:ln w="9525">
            <a:noFill/>
            <a:miter lim="800000"/>
            <a:headEnd/>
            <a:tailEnd/>
          </a:ln>
        </p:spPr>
        <p:txBody>
          <a:bodyPr>
            <a:spAutoFit/>
          </a:bodyPr>
          <a:lstStyle/>
          <a:p>
            <a:pPr>
              <a:spcBef>
                <a:spcPct val="50000"/>
              </a:spcBef>
            </a:pPr>
            <a:r>
              <a:rPr lang="en-US" altLang="et-EE" sz="2400" dirty="0">
                <a:latin typeface="Arial" pitchFamily="34" charset="0"/>
              </a:rPr>
              <a:t>The </a:t>
            </a:r>
            <a:r>
              <a:rPr lang="en-US" altLang="et-EE" sz="2400" i="1" dirty="0">
                <a:latin typeface="Arial" pitchFamily="34" charset="0"/>
              </a:rPr>
              <a:t>optional</a:t>
            </a:r>
            <a:r>
              <a:rPr lang="en-US" altLang="et-EE" sz="2400" dirty="0">
                <a:latin typeface="Arial" pitchFamily="34" charset="0"/>
              </a:rPr>
              <a:t> </a:t>
            </a:r>
            <a:r>
              <a:rPr lang="en-US" altLang="et-EE" sz="2400" i="1" dirty="0">
                <a:latin typeface="Arial" pitchFamily="34" charset="0"/>
              </a:rPr>
              <a:t>after</a:t>
            </a:r>
            <a:r>
              <a:rPr lang="en-US" altLang="et-EE" sz="2400" dirty="0">
                <a:latin typeface="Arial" pitchFamily="34" charset="0"/>
              </a:rPr>
              <a:t> clause specifies when its associated value should become the new value of a signal.</a:t>
            </a:r>
          </a:p>
          <a:p>
            <a:pPr>
              <a:spcBef>
                <a:spcPct val="50000"/>
              </a:spcBef>
            </a:pPr>
            <a:r>
              <a:rPr lang="en-US" altLang="et-EE" sz="2400" dirty="0">
                <a:latin typeface="Arial" pitchFamily="34" charset="0"/>
              </a:rPr>
              <a:t>Transactions in the signal assignment statement must be in ascending order with respect to time.</a:t>
            </a:r>
          </a:p>
          <a:p>
            <a:pPr>
              <a:spcBef>
                <a:spcPct val="50000"/>
              </a:spcBef>
            </a:pPr>
            <a:r>
              <a:rPr lang="en-US" altLang="et-EE" sz="2400" b="1" i="1" dirty="0">
                <a:latin typeface="Arial" pitchFamily="34" charset="0"/>
              </a:rPr>
              <a:t>After</a:t>
            </a:r>
            <a:r>
              <a:rPr lang="en-US" altLang="et-EE" sz="2400" b="1" dirty="0">
                <a:latin typeface="Arial" pitchFamily="34" charset="0"/>
              </a:rPr>
              <a:t> clauses are not synthesizable</a:t>
            </a:r>
            <a:r>
              <a:rPr lang="en-US" altLang="et-EE" sz="2400" dirty="0">
                <a:latin typeface="Arial" pitchFamily="34" charset="0"/>
              </a:rPr>
              <a:t>.</a:t>
            </a:r>
          </a:p>
        </p:txBody>
      </p:sp>
      <p:sp>
        <p:nvSpPr>
          <p:cNvPr id="6" name="Rectangle 5"/>
          <p:cNvSpPr/>
          <p:nvPr/>
        </p:nvSpPr>
        <p:spPr>
          <a:xfrm>
            <a:off x="381000" y="762000"/>
            <a:ext cx="8458200" cy="830997"/>
          </a:xfrm>
          <a:prstGeom prst="rect">
            <a:avLst/>
          </a:prstGeom>
        </p:spPr>
        <p:txBody>
          <a:bodyPr wrap="square">
            <a:spAutoFit/>
          </a:bodyPr>
          <a:lstStyle/>
          <a:p>
            <a:pPr lvl="1"/>
            <a:r>
              <a:rPr lang="et-EE" altLang="et-EE" sz="2400" dirty="0">
                <a:solidFill>
                  <a:srgbClr val="000000"/>
                </a:solidFill>
                <a:latin typeface="Arial" pitchFamily="34" charset="0"/>
                <a:cs typeface="Times New Roman" pitchFamily="18" charset="0"/>
              </a:rPr>
              <a:t>a_tb &lt;= '0', '1' </a:t>
            </a:r>
            <a:r>
              <a:rPr lang="et-EE" altLang="et-EE" sz="2400" b="1" dirty="0">
                <a:solidFill>
                  <a:srgbClr val="000000"/>
                </a:solidFill>
                <a:latin typeface="Arial" pitchFamily="34" charset="0"/>
                <a:cs typeface="Times New Roman" pitchFamily="18" charset="0"/>
              </a:rPr>
              <a:t>after</a:t>
            </a:r>
            <a:r>
              <a:rPr lang="et-EE" altLang="et-EE" sz="2400" dirty="0">
                <a:solidFill>
                  <a:srgbClr val="000000"/>
                </a:solidFill>
                <a:latin typeface="Arial" pitchFamily="34" charset="0"/>
                <a:cs typeface="Times New Roman" pitchFamily="18" charset="0"/>
              </a:rPr>
              <a:t> 40 ns ;</a:t>
            </a:r>
          </a:p>
          <a:p>
            <a:pPr lvl="1"/>
            <a:r>
              <a:rPr lang="et-EE" altLang="et-EE" sz="2400" dirty="0">
                <a:solidFill>
                  <a:srgbClr val="000000"/>
                </a:solidFill>
                <a:latin typeface="Arial" pitchFamily="34" charset="0"/>
                <a:cs typeface="Times New Roman" pitchFamily="18" charset="0"/>
              </a:rPr>
              <a:t>b_tb &lt;= '0', '1' </a:t>
            </a:r>
            <a:r>
              <a:rPr lang="et-EE" altLang="et-EE" sz="2400" b="1" dirty="0">
                <a:solidFill>
                  <a:srgbClr val="000000"/>
                </a:solidFill>
                <a:latin typeface="Arial" pitchFamily="34" charset="0"/>
                <a:cs typeface="Times New Roman" pitchFamily="18" charset="0"/>
              </a:rPr>
              <a:t>after</a:t>
            </a:r>
            <a:r>
              <a:rPr lang="et-EE" altLang="et-EE" sz="2400" dirty="0">
                <a:solidFill>
                  <a:srgbClr val="000000"/>
                </a:solidFill>
                <a:latin typeface="Arial" pitchFamily="34" charset="0"/>
                <a:cs typeface="Times New Roman" pitchFamily="18" charset="0"/>
              </a:rPr>
              <a:t> 20 ns, '0' </a:t>
            </a:r>
            <a:r>
              <a:rPr lang="et-EE" altLang="et-EE" sz="2400" b="1" dirty="0">
                <a:solidFill>
                  <a:srgbClr val="000000"/>
                </a:solidFill>
                <a:latin typeface="Arial" pitchFamily="34" charset="0"/>
                <a:cs typeface="Times New Roman" pitchFamily="18" charset="0"/>
              </a:rPr>
              <a:t>after</a:t>
            </a:r>
            <a:r>
              <a:rPr lang="et-EE" altLang="et-EE" sz="2400" dirty="0">
                <a:solidFill>
                  <a:srgbClr val="000000"/>
                </a:solidFill>
                <a:latin typeface="Arial" pitchFamily="34" charset="0"/>
                <a:cs typeface="Times New Roman" pitchFamily="18" charset="0"/>
              </a:rPr>
              <a:t> 40 ns,  '1' </a:t>
            </a:r>
            <a:r>
              <a:rPr lang="et-EE" altLang="et-EE" sz="2400" b="1" dirty="0">
                <a:solidFill>
                  <a:srgbClr val="000000"/>
                </a:solidFill>
                <a:latin typeface="Arial" pitchFamily="34" charset="0"/>
                <a:cs typeface="Times New Roman" pitchFamily="18" charset="0"/>
              </a:rPr>
              <a:t>after</a:t>
            </a:r>
            <a:r>
              <a:rPr lang="et-EE" altLang="et-EE" sz="2400" dirty="0">
                <a:solidFill>
                  <a:srgbClr val="000000"/>
                </a:solidFill>
                <a:latin typeface="Arial" pitchFamily="34" charset="0"/>
                <a:cs typeface="Times New Roman" pitchFamily="18" charset="0"/>
              </a:rPr>
              <a:t> 60 ns ;</a:t>
            </a:r>
            <a:endParaRPr lang="et-EE" altLang="et-EE" sz="2400" b="1" dirty="0">
              <a:solidFill>
                <a:srgbClr val="000000"/>
              </a:solidFill>
              <a:latin typeface="Arial" pitchFamily="34"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838200" y="1752601"/>
            <a:ext cx="7342091" cy="182879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Effect transition="in" filter="blinds(horizontal)">
                                      <p:cBhvr>
                                        <p:cTn id="7" dur="500"/>
                                        <p:tgtEl>
                                          <p:spTgt spid="11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9">
                                            <p:txEl>
                                              <p:pRg st="1" end="1"/>
                                            </p:txEl>
                                          </p:spTgt>
                                        </p:tgtEl>
                                        <p:attrNameLst>
                                          <p:attrName>style.visibility</p:attrName>
                                        </p:attrNameLst>
                                      </p:cBhvr>
                                      <p:to>
                                        <p:strVal val="visible"/>
                                      </p:to>
                                    </p:set>
                                    <p:animEffect transition="in" filter="blinds(horizontal)">
                                      <p:cBhvr>
                                        <p:cTn id="12" dur="500"/>
                                        <p:tgtEl>
                                          <p:spTgt spid="112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9">
                                            <p:txEl>
                                              <p:pRg st="2" end="2"/>
                                            </p:txEl>
                                          </p:spTgt>
                                        </p:tgtEl>
                                        <p:attrNameLst>
                                          <p:attrName>style.visibility</p:attrName>
                                        </p:attrNameLst>
                                      </p:cBhvr>
                                      <p:to>
                                        <p:strVal val="visible"/>
                                      </p:to>
                                    </p:set>
                                    <p:animEffect transition="in" filter="blinds(horizontal)">
                                      <p:cBhvr>
                                        <p:cTn id="17" dur="500"/>
                                        <p:tgtEl>
                                          <p:spTgt spid="112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p:spPr>
        <p:txBody>
          <a:bodyPr/>
          <a:lstStyle/>
          <a:p>
            <a:fld id="{338C3815-FD87-43BC-BA72-A491B5493939}" type="slidenum">
              <a:rPr lang="en-US" altLang="et-EE" smtClean="0"/>
              <a:pPr/>
              <a:t>12</a:t>
            </a:fld>
            <a:endParaRPr lang="en-US" altLang="et-EE"/>
          </a:p>
        </p:txBody>
      </p:sp>
      <p:sp>
        <p:nvSpPr>
          <p:cNvPr id="13315" name="Rectangle 2"/>
          <p:cNvSpPr>
            <a:spLocks noGrp="1" noChangeArrowheads="1"/>
          </p:cNvSpPr>
          <p:nvPr>
            <p:ph type="title"/>
          </p:nvPr>
        </p:nvSpPr>
        <p:spPr>
          <a:xfrm>
            <a:off x="157163" y="119063"/>
            <a:ext cx="8763000" cy="641350"/>
          </a:xfrm>
        </p:spPr>
        <p:txBody>
          <a:bodyPr>
            <a:normAutofit/>
          </a:bodyPr>
          <a:lstStyle/>
          <a:p>
            <a:pPr algn="r" eaLnBrk="1" hangingPunct="1"/>
            <a:r>
              <a:rPr lang="et-EE" altLang="et-EE" sz="3200" dirty="0">
                <a:solidFill>
                  <a:srgbClr val="A20000"/>
                </a:solidFill>
                <a:latin typeface="Comic Sans MS" panose="030F0702030302020204" pitchFamily="66" charset="0"/>
              </a:rPr>
              <a:t>Timing waveform from example simulation  </a:t>
            </a:r>
            <a:endParaRPr lang="en-US" altLang="et-EE" sz="3200" dirty="0">
              <a:solidFill>
                <a:srgbClr val="A20000"/>
              </a:solidFill>
              <a:latin typeface="Comic Sans MS" panose="030F0702030302020204" pitchFamily="66" charset="0"/>
            </a:endParaRPr>
          </a:p>
        </p:txBody>
      </p:sp>
      <p:pic>
        <p:nvPicPr>
          <p:cNvPr id="13316" name="Picture 3" descr="AAIJCPD0"/>
          <p:cNvPicPr>
            <a:picLocks noChangeAspect="1" noChangeArrowheads="1"/>
          </p:cNvPicPr>
          <p:nvPr/>
        </p:nvPicPr>
        <p:blipFill>
          <a:blip r:embed="rId3" cstate="print"/>
          <a:srcRect/>
          <a:stretch>
            <a:fillRect/>
          </a:stretch>
        </p:blipFill>
        <p:spPr bwMode="auto">
          <a:xfrm>
            <a:off x="914400" y="798956"/>
            <a:ext cx="7010400" cy="3239644"/>
          </a:xfrm>
          <a:prstGeom prst="rect">
            <a:avLst/>
          </a:prstGeom>
          <a:noFill/>
          <a:ln w="9525">
            <a:noFill/>
            <a:miter lim="800000"/>
            <a:headEnd/>
            <a:tailEnd/>
          </a:ln>
        </p:spPr>
      </p:pic>
      <p:sp>
        <p:nvSpPr>
          <p:cNvPr id="5" name="Rectangle 4"/>
          <p:cNvSpPr/>
          <p:nvPr/>
        </p:nvSpPr>
        <p:spPr>
          <a:xfrm>
            <a:off x="762000" y="4168676"/>
            <a:ext cx="8001000" cy="2308324"/>
          </a:xfrm>
          <a:prstGeom prst="rect">
            <a:avLst/>
          </a:prstGeom>
        </p:spPr>
        <p:txBody>
          <a:bodyPr wrap="square">
            <a:spAutoFit/>
          </a:bodyPr>
          <a:lstStyle/>
          <a:p>
            <a:r>
              <a:rPr lang="en-GB" sz="2400" dirty="0">
                <a:latin typeface="Arial" pitchFamily="34" charset="0"/>
                <a:cs typeface="Arial" pitchFamily="34" charset="0"/>
              </a:rPr>
              <a:t>If the entity </a:t>
            </a:r>
            <a:r>
              <a:rPr lang="en-GB" sz="2400" dirty="0" err="1">
                <a:latin typeface="Arial" pitchFamily="34" charset="0"/>
                <a:cs typeface="Arial" pitchFamily="34" charset="0"/>
              </a:rPr>
              <a:t>testbench</a:t>
            </a:r>
            <a:r>
              <a:rPr lang="en-GB" sz="2400" dirty="0">
                <a:latin typeface="Arial" pitchFamily="34" charset="0"/>
                <a:cs typeface="Arial" pitchFamily="34" charset="0"/>
              </a:rPr>
              <a:t> is simulated for 80 ns, the waveforms shown </a:t>
            </a:r>
            <a:r>
              <a:rPr lang="et-EE" sz="2400" dirty="0">
                <a:latin typeface="Arial" pitchFamily="34" charset="0"/>
                <a:cs typeface="Arial" pitchFamily="34" charset="0"/>
              </a:rPr>
              <a:t>above</a:t>
            </a:r>
            <a:r>
              <a:rPr lang="en-GB" sz="2400" dirty="0">
                <a:latin typeface="Arial" pitchFamily="34" charset="0"/>
                <a:cs typeface="Arial" pitchFamily="34" charset="0"/>
              </a:rPr>
              <a:t> are produced. </a:t>
            </a:r>
          </a:p>
          <a:p>
            <a:r>
              <a:rPr lang="en-GB" sz="2400" dirty="0">
                <a:latin typeface="Arial" pitchFamily="34" charset="0"/>
                <a:cs typeface="Arial" pitchFamily="34" charset="0"/>
              </a:rPr>
              <a:t>There are no statements in this </a:t>
            </a:r>
            <a:r>
              <a:rPr lang="en-GB" sz="2400" dirty="0" err="1">
                <a:latin typeface="Arial" pitchFamily="34" charset="0"/>
                <a:cs typeface="Arial" pitchFamily="34" charset="0"/>
              </a:rPr>
              <a:t>testbench</a:t>
            </a:r>
            <a:r>
              <a:rPr lang="en-GB" sz="2400" dirty="0">
                <a:latin typeface="Arial" pitchFamily="34" charset="0"/>
                <a:cs typeface="Arial" pitchFamily="34" charset="0"/>
              </a:rPr>
              <a:t> to stop the simulation; we can either set the maximum simulator time limit prior to starting the simulation, or let the simulator run until there are no further stimulus changes to process.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0"/>
          </p:nvPr>
        </p:nvSpPr>
        <p:spPr>
          <a:noFill/>
        </p:spPr>
        <p:txBody>
          <a:bodyPr/>
          <a:lstStyle/>
          <a:p>
            <a:fld id="{7C9392E9-E944-4B93-8B45-7A4A9CF73503}" type="slidenum">
              <a:rPr lang="en-US" altLang="et-EE" smtClean="0"/>
              <a:pPr/>
              <a:t>13</a:t>
            </a:fld>
            <a:endParaRPr lang="en-US" altLang="et-EE"/>
          </a:p>
        </p:txBody>
      </p:sp>
      <p:sp>
        <p:nvSpPr>
          <p:cNvPr id="14339" name="Rectangle 2"/>
          <p:cNvSpPr>
            <a:spLocks noGrp="1" noChangeArrowheads="1"/>
          </p:cNvSpPr>
          <p:nvPr>
            <p:ph type="title"/>
          </p:nvPr>
        </p:nvSpPr>
        <p:spPr>
          <a:xfrm>
            <a:off x="423863" y="119063"/>
            <a:ext cx="8496300" cy="641350"/>
          </a:xfrm>
        </p:spPr>
        <p:txBody>
          <a:bodyPr>
            <a:normAutofit/>
          </a:bodyPr>
          <a:lstStyle/>
          <a:p>
            <a:pPr algn="r"/>
            <a:r>
              <a:rPr lang="et-EE" altLang="et-EE" sz="3200" dirty="0">
                <a:solidFill>
                  <a:srgbClr val="A20000"/>
                </a:solidFill>
                <a:latin typeface="Comic Sans MS" panose="030F0702030302020204" pitchFamily="66" charset="0"/>
              </a:rPr>
              <a:t>Physical types  </a:t>
            </a:r>
            <a:endParaRPr lang="en-US" altLang="et-EE" sz="3200" dirty="0">
              <a:solidFill>
                <a:srgbClr val="A20000"/>
              </a:solidFill>
              <a:latin typeface="Comic Sans MS" panose="030F0702030302020204" pitchFamily="66" charset="0"/>
            </a:endParaRPr>
          </a:p>
        </p:txBody>
      </p:sp>
      <p:sp>
        <p:nvSpPr>
          <p:cNvPr id="14340" name="Text Box 4"/>
          <p:cNvSpPr txBox="1">
            <a:spLocks noChangeArrowheads="1"/>
          </p:cNvSpPr>
          <p:nvPr/>
        </p:nvSpPr>
        <p:spPr bwMode="auto">
          <a:xfrm>
            <a:off x="666750" y="1143000"/>
            <a:ext cx="8315325" cy="1187450"/>
          </a:xfrm>
          <a:prstGeom prst="rect">
            <a:avLst/>
          </a:prstGeom>
          <a:noFill/>
          <a:ln w="9525">
            <a:noFill/>
            <a:miter lim="800000"/>
            <a:headEnd/>
            <a:tailEnd/>
          </a:ln>
        </p:spPr>
        <p:txBody>
          <a:bodyPr>
            <a:spAutoFit/>
          </a:bodyPr>
          <a:lstStyle/>
          <a:p>
            <a:pPr>
              <a:spcBef>
                <a:spcPct val="50000"/>
              </a:spcBef>
            </a:pPr>
            <a:r>
              <a:rPr lang="en-US" altLang="et-EE" sz="2400">
                <a:latin typeface="Arial" pitchFamily="34" charset="0"/>
              </a:rPr>
              <a:t>Physical types are numeric types used to represent real-world physical quantities such as time, frequency, voltage, and current.</a:t>
            </a:r>
          </a:p>
        </p:txBody>
      </p:sp>
      <p:sp>
        <p:nvSpPr>
          <p:cNvPr id="14341" name="Text Box 5"/>
          <p:cNvSpPr txBox="1">
            <a:spLocks noChangeArrowheads="1"/>
          </p:cNvSpPr>
          <p:nvPr/>
        </p:nvSpPr>
        <p:spPr bwMode="auto">
          <a:xfrm>
            <a:off x="3648075" y="2438400"/>
            <a:ext cx="5248275" cy="3613150"/>
          </a:xfrm>
          <a:prstGeom prst="rect">
            <a:avLst/>
          </a:prstGeom>
          <a:noFill/>
          <a:ln w="9525">
            <a:solidFill>
              <a:schemeClr val="tx1"/>
            </a:solidFill>
            <a:prstDash val="dash"/>
            <a:miter lim="800000"/>
            <a:headEnd/>
            <a:tailEnd/>
          </a:ln>
        </p:spPr>
        <p:txBody>
          <a:bodyPr>
            <a:spAutoFit/>
          </a:bodyPr>
          <a:lstStyle/>
          <a:p>
            <a:pPr>
              <a:spcBef>
                <a:spcPct val="5000"/>
              </a:spcBef>
            </a:pPr>
            <a:r>
              <a:rPr lang="en-US" altLang="et-EE" sz="2000" b="1">
                <a:latin typeface="Arial" pitchFamily="34" charset="0"/>
              </a:rPr>
              <a:t>type</a:t>
            </a:r>
            <a:r>
              <a:rPr lang="en-US" altLang="et-EE" sz="2000">
                <a:latin typeface="Arial" pitchFamily="34" charset="0"/>
              </a:rPr>
              <a:t> time </a:t>
            </a:r>
            <a:r>
              <a:rPr lang="en-US" altLang="et-EE" sz="2000" b="1">
                <a:latin typeface="Arial" pitchFamily="34" charset="0"/>
              </a:rPr>
              <a:t>is range</a:t>
            </a:r>
            <a:r>
              <a:rPr lang="en-US" altLang="et-EE" sz="2000">
                <a:latin typeface="Arial" pitchFamily="34" charset="0"/>
              </a:rPr>
              <a:t> implementation_defined</a:t>
            </a:r>
          </a:p>
          <a:p>
            <a:pPr>
              <a:spcBef>
                <a:spcPct val="5000"/>
              </a:spcBef>
            </a:pPr>
            <a:r>
              <a:rPr lang="en-US" altLang="et-EE" sz="2000">
                <a:latin typeface="Arial" pitchFamily="34" charset="0"/>
              </a:rPr>
              <a:t>	</a:t>
            </a:r>
            <a:r>
              <a:rPr lang="en-US" altLang="et-EE" sz="2000" b="1">
                <a:latin typeface="Arial" pitchFamily="34" charset="0"/>
              </a:rPr>
              <a:t>units</a:t>
            </a:r>
          </a:p>
          <a:p>
            <a:pPr>
              <a:spcBef>
                <a:spcPct val="5000"/>
              </a:spcBef>
            </a:pPr>
            <a:r>
              <a:rPr lang="en-US" altLang="et-EE" sz="2000">
                <a:latin typeface="Arial" pitchFamily="34" charset="0"/>
              </a:rPr>
              <a:t>		fs;  -- </a:t>
            </a:r>
            <a:r>
              <a:rPr lang="en-US" altLang="et-EE" sz="2000" i="1">
                <a:latin typeface="Arial" pitchFamily="34" charset="0"/>
              </a:rPr>
              <a:t>femtosecond</a:t>
            </a:r>
          </a:p>
          <a:p>
            <a:pPr>
              <a:spcBef>
                <a:spcPct val="5000"/>
              </a:spcBef>
            </a:pPr>
            <a:r>
              <a:rPr lang="en-US" altLang="et-EE" sz="2000">
                <a:latin typeface="Arial" pitchFamily="34" charset="0"/>
              </a:rPr>
              <a:t>		ps = 1000 fs; --</a:t>
            </a:r>
            <a:r>
              <a:rPr lang="en-US" altLang="et-EE" sz="2000" i="1">
                <a:latin typeface="Arial" pitchFamily="34" charset="0"/>
              </a:rPr>
              <a:t>picosecond</a:t>
            </a:r>
          </a:p>
          <a:p>
            <a:pPr>
              <a:spcBef>
                <a:spcPct val="5000"/>
              </a:spcBef>
            </a:pPr>
            <a:r>
              <a:rPr lang="en-US" altLang="et-EE" sz="2000">
                <a:latin typeface="Arial" pitchFamily="34" charset="0"/>
              </a:rPr>
              <a:t>		ns = 1000 ps; --</a:t>
            </a:r>
            <a:r>
              <a:rPr lang="en-US" altLang="et-EE" sz="2000" i="1">
                <a:latin typeface="Arial" pitchFamily="34" charset="0"/>
              </a:rPr>
              <a:t>nanosecond</a:t>
            </a:r>
          </a:p>
          <a:p>
            <a:pPr>
              <a:spcBef>
                <a:spcPct val="5000"/>
              </a:spcBef>
            </a:pPr>
            <a:r>
              <a:rPr lang="en-US" altLang="et-EE" sz="2000">
                <a:latin typeface="Arial" pitchFamily="34" charset="0"/>
              </a:rPr>
              <a:t>		us = 1000 ns; --</a:t>
            </a:r>
            <a:r>
              <a:rPr lang="en-US" altLang="et-EE" sz="2000" i="1">
                <a:latin typeface="Arial" pitchFamily="34" charset="0"/>
              </a:rPr>
              <a:t>microsecond</a:t>
            </a:r>
          </a:p>
          <a:p>
            <a:pPr>
              <a:spcBef>
                <a:spcPct val="5000"/>
              </a:spcBef>
            </a:pPr>
            <a:r>
              <a:rPr lang="en-US" altLang="et-EE" sz="2000">
                <a:latin typeface="Arial" pitchFamily="34" charset="0"/>
              </a:rPr>
              <a:t>		ms = 1000 us; --</a:t>
            </a:r>
            <a:r>
              <a:rPr lang="en-US" altLang="et-EE" sz="2000" i="1">
                <a:latin typeface="Arial" pitchFamily="34" charset="0"/>
              </a:rPr>
              <a:t>millisecond</a:t>
            </a:r>
          </a:p>
          <a:p>
            <a:pPr>
              <a:spcBef>
                <a:spcPct val="5000"/>
              </a:spcBef>
            </a:pPr>
            <a:r>
              <a:rPr lang="en-US" altLang="et-EE" sz="2000">
                <a:latin typeface="Arial" pitchFamily="34" charset="0"/>
              </a:rPr>
              <a:t>		sec = 1000 ms; --</a:t>
            </a:r>
            <a:r>
              <a:rPr lang="en-US" altLang="et-EE" sz="2000" i="1">
                <a:latin typeface="Arial" pitchFamily="34" charset="0"/>
              </a:rPr>
              <a:t>second</a:t>
            </a:r>
          </a:p>
          <a:p>
            <a:pPr>
              <a:spcBef>
                <a:spcPct val="5000"/>
              </a:spcBef>
            </a:pPr>
            <a:r>
              <a:rPr lang="en-US" altLang="et-EE" sz="2000">
                <a:latin typeface="Arial" pitchFamily="34" charset="0"/>
              </a:rPr>
              <a:t>		min = 60 sec; --</a:t>
            </a:r>
            <a:r>
              <a:rPr lang="en-US" altLang="et-EE" sz="2000" i="1">
                <a:latin typeface="Arial" pitchFamily="34" charset="0"/>
              </a:rPr>
              <a:t>minute</a:t>
            </a:r>
          </a:p>
          <a:p>
            <a:pPr>
              <a:spcBef>
                <a:spcPct val="5000"/>
              </a:spcBef>
            </a:pPr>
            <a:r>
              <a:rPr lang="en-US" altLang="et-EE" sz="2000">
                <a:latin typeface="Arial" pitchFamily="34" charset="0"/>
              </a:rPr>
              <a:t>		hr = 60 min; --</a:t>
            </a:r>
            <a:r>
              <a:rPr lang="en-US" altLang="et-EE" sz="2000" i="1">
                <a:latin typeface="Arial" pitchFamily="34" charset="0"/>
              </a:rPr>
              <a:t>hour</a:t>
            </a:r>
          </a:p>
          <a:p>
            <a:pPr>
              <a:spcBef>
                <a:spcPct val="5000"/>
              </a:spcBef>
            </a:pPr>
            <a:r>
              <a:rPr lang="en-US" altLang="et-EE" sz="2000">
                <a:latin typeface="Arial" pitchFamily="34" charset="0"/>
              </a:rPr>
              <a:t>	</a:t>
            </a:r>
            <a:r>
              <a:rPr lang="en-US" altLang="et-EE" sz="2000" b="1">
                <a:latin typeface="Arial" pitchFamily="34" charset="0"/>
              </a:rPr>
              <a:t>end units </a:t>
            </a:r>
            <a:r>
              <a:rPr lang="en-US" altLang="et-EE" sz="2000">
                <a:latin typeface="Arial" pitchFamily="34" charset="0"/>
              </a:rPr>
              <a:t>;</a:t>
            </a:r>
          </a:p>
        </p:txBody>
      </p:sp>
      <p:sp>
        <p:nvSpPr>
          <p:cNvPr id="14342" name="Text Box 6"/>
          <p:cNvSpPr txBox="1">
            <a:spLocks noChangeArrowheads="1"/>
          </p:cNvSpPr>
          <p:nvPr/>
        </p:nvSpPr>
        <p:spPr bwMode="auto">
          <a:xfrm>
            <a:off x="561975" y="2971800"/>
            <a:ext cx="3076575" cy="2647950"/>
          </a:xfrm>
          <a:prstGeom prst="rect">
            <a:avLst/>
          </a:prstGeom>
          <a:noFill/>
          <a:ln w="9525">
            <a:noFill/>
            <a:miter lim="800000"/>
            <a:headEnd/>
            <a:tailEnd/>
          </a:ln>
        </p:spPr>
        <p:txBody>
          <a:bodyPr>
            <a:spAutoFit/>
          </a:bodyPr>
          <a:lstStyle/>
          <a:p>
            <a:pPr>
              <a:spcBef>
                <a:spcPct val="50000"/>
              </a:spcBef>
            </a:pPr>
            <a:r>
              <a:rPr lang="en-US" altLang="et-EE" sz="2400">
                <a:latin typeface="Arial" pitchFamily="34" charset="0"/>
              </a:rPr>
              <a:t>Type time is the only pred</a:t>
            </a:r>
            <a:r>
              <a:rPr lang="et-EE" altLang="et-EE" sz="2400">
                <a:latin typeface="Arial" pitchFamily="34" charset="0"/>
              </a:rPr>
              <a:t>e</a:t>
            </a:r>
            <a:r>
              <a:rPr lang="en-US" altLang="et-EE" sz="2400">
                <a:latin typeface="Arial" pitchFamily="34" charset="0"/>
              </a:rPr>
              <a:t>fined physical type. It is used extensively to specify delays. Type time is declared in package STANDARD.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2"/>
          <p:cNvSpPr>
            <a:spLocks noGrp="1"/>
          </p:cNvSpPr>
          <p:nvPr>
            <p:ph type="sldNum" sz="quarter" idx="10"/>
          </p:nvPr>
        </p:nvSpPr>
        <p:spPr>
          <a:noFill/>
        </p:spPr>
        <p:txBody>
          <a:bodyPr/>
          <a:lstStyle/>
          <a:p>
            <a:fld id="{F925FB1F-21F2-4AE5-82D0-2EBD5E75D831}" type="slidenum">
              <a:rPr lang="en-US" altLang="et-EE" smtClean="0"/>
              <a:pPr/>
              <a:t>14</a:t>
            </a:fld>
            <a:endParaRPr lang="en-US" altLang="et-EE"/>
          </a:p>
        </p:txBody>
      </p:sp>
      <p:sp>
        <p:nvSpPr>
          <p:cNvPr id="15363" name="Rectangle 2"/>
          <p:cNvSpPr>
            <a:spLocks noGrp="1" noChangeArrowheads="1"/>
          </p:cNvSpPr>
          <p:nvPr>
            <p:ph type="title"/>
          </p:nvPr>
        </p:nvSpPr>
        <p:spPr>
          <a:xfrm>
            <a:off x="309563" y="119063"/>
            <a:ext cx="8796337" cy="641350"/>
          </a:xfrm>
        </p:spPr>
        <p:txBody>
          <a:bodyPr>
            <a:normAutofit fontScale="90000"/>
          </a:bodyPr>
          <a:lstStyle/>
          <a:p>
            <a:pPr algn="r" eaLnBrk="1" hangingPunct="1"/>
            <a:r>
              <a:rPr lang="et-EE" altLang="et-EE" dirty="0"/>
              <a:t>  </a:t>
            </a:r>
            <a:r>
              <a:rPr lang="et-EE" altLang="et-EE" sz="3600" dirty="0">
                <a:solidFill>
                  <a:srgbClr val="A20000"/>
                </a:solidFill>
                <a:latin typeface="Comic Sans MS" panose="030F0702030302020204" pitchFamily="66" charset="0"/>
              </a:rPr>
              <a:t>Single process testbench</a:t>
            </a:r>
            <a:endParaRPr lang="en-US" altLang="et-EE" sz="3600" dirty="0">
              <a:solidFill>
                <a:srgbClr val="A20000"/>
              </a:solidFill>
              <a:latin typeface="Comic Sans MS" panose="030F0702030302020204" pitchFamily="66" charset="0"/>
            </a:endParaRPr>
          </a:p>
        </p:txBody>
      </p:sp>
      <p:sp>
        <p:nvSpPr>
          <p:cNvPr id="14340" name="Text Box 3"/>
          <p:cNvSpPr txBox="1">
            <a:spLocks noChangeArrowheads="1"/>
          </p:cNvSpPr>
          <p:nvPr/>
        </p:nvSpPr>
        <p:spPr bwMode="auto">
          <a:xfrm>
            <a:off x="371475" y="1000125"/>
            <a:ext cx="8648700" cy="5568950"/>
          </a:xfrm>
          <a:prstGeom prst="rect">
            <a:avLst/>
          </a:prstGeom>
          <a:noFill/>
          <a:ln w="9525">
            <a:noFill/>
            <a:miter lim="800000"/>
            <a:headEnd/>
            <a:tailEnd/>
          </a:ln>
        </p:spPr>
        <p:txBody>
          <a:bodyPr>
            <a:spAutoFit/>
          </a:bodyPr>
          <a:lstStyle/>
          <a:p>
            <a:pPr>
              <a:buClr>
                <a:schemeClr val="folHlink"/>
              </a:buClr>
              <a:buSzPct val="75000"/>
              <a:buFont typeface="Wingdings" pitchFamily="2" charset="2"/>
              <a:buChar char="n"/>
            </a:pPr>
            <a:r>
              <a:rPr lang="en-US" altLang="et-EE" sz="2400">
                <a:latin typeface="Arial" pitchFamily="34" charset="0"/>
                <a:cs typeface="Times New Roman" pitchFamily="18" charset="0"/>
              </a:rPr>
              <a:t>A single process testbench includes a process that applies a stimulus to the UUT, waits an appropriate length of time, and then checks the UUT outputs. The wait between applying each stimulus results in waveform being generated. The functionality of the stimulus generator and response monitor are provided by the single process.</a:t>
            </a:r>
          </a:p>
          <a:p>
            <a:pPr>
              <a:buClr>
                <a:schemeClr val="folHlink"/>
              </a:buClr>
              <a:buSzPct val="75000"/>
              <a:buFont typeface="Wingdings" pitchFamily="2" charset="2"/>
              <a:buChar char="n"/>
            </a:pPr>
            <a:r>
              <a:rPr lang="en-US" altLang="et-EE" sz="2400">
                <a:solidFill>
                  <a:srgbClr val="000000"/>
                </a:solidFill>
                <a:latin typeface="Arial" pitchFamily="34" charset="0"/>
                <a:cs typeface="Times New Roman" pitchFamily="18" charset="0"/>
              </a:rPr>
              <a:t>A single process testbench has two concurrent statements in its architecture body:</a:t>
            </a:r>
          </a:p>
          <a:p>
            <a:pPr lvl="1">
              <a:buClr>
                <a:schemeClr val="folHlink"/>
              </a:buClr>
              <a:buFont typeface="Wingdings" pitchFamily="2" charset="2"/>
              <a:buChar char="ü"/>
            </a:pPr>
            <a:r>
              <a:rPr lang="en-US" altLang="et-EE" sz="2400">
                <a:solidFill>
                  <a:srgbClr val="000000"/>
                </a:solidFill>
                <a:latin typeface="Arial" pitchFamily="34" charset="0"/>
                <a:cs typeface="Times New Roman" pitchFamily="18" charset="0"/>
              </a:rPr>
              <a:t>One instantiates the UUT.</a:t>
            </a:r>
          </a:p>
          <a:p>
            <a:pPr lvl="1">
              <a:buClr>
                <a:schemeClr val="folHlink"/>
              </a:buClr>
              <a:buFont typeface="Wingdings" pitchFamily="2" charset="2"/>
              <a:buChar char="ü"/>
            </a:pPr>
            <a:r>
              <a:rPr lang="en-US" altLang="et-EE" sz="2400">
                <a:solidFill>
                  <a:srgbClr val="000000"/>
                </a:solidFill>
                <a:latin typeface="Arial" pitchFamily="34" charset="0"/>
                <a:cs typeface="Times New Roman" pitchFamily="18" charset="0"/>
              </a:rPr>
              <a:t>The other is the process that applies the stimulus and verifies the UUT output values</a:t>
            </a:r>
          </a:p>
          <a:p>
            <a:pPr>
              <a:buClr>
                <a:schemeClr val="folHlink"/>
              </a:buClr>
              <a:buSzPct val="75000"/>
              <a:buFont typeface="Wingdings" pitchFamily="2" charset="2"/>
              <a:buChar char="n"/>
            </a:pPr>
            <a:r>
              <a:rPr lang="en-US" altLang="et-EE" sz="2400">
                <a:solidFill>
                  <a:srgbClr val="000000"/>
                </a:solidFill>
                <a:latin typeface="Arial" pitchFamily="34" charset="0"/>
                <a:cs typeface="Times New Roman" pitchFamily="18" charset="0"/>
              </a:rPr>
              <a:t>Since the UUT instantiation and the process are both concurrent statements, either one can appear first in the architecture body (however, instantiation of the UUT first is the more common practice).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blinds(horizontal)">
                                      <p:cBhvr>
                                        <p:cTn id="7" dur="500"/>
                                        <p:tgtEl>
                                          <p:spTgt spid="14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40">
                                            <p:txEl>
                                              <p:pRg st="1" end="1"/>
                                            </p:txEl>
                                          </p:spTgt>
                                        </p:tgtEl>
                                        <p:attrNameLst>
                                          <p:attrName>style.visibility</p:attrName>
                                        </p:attrNameLst>
                                      </p:cBhvr>
                                      <p:to>
                                        <p:strVal val="visible"/>
                                      </p:to>
                                    </p:set>
                                    <p:animEffect transition="in" filter="blinds(horizontal)">
                                      <p:cBhvr>
                                        <p:cTn id="12" dur="500"/>
                                        <p:tgtEl>
                                          <p:spTgt spid="14340">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340">
                                            <p:txEl>
                                              <p:pRg st="2" end="2"/>
                                            </p:txEl>
                                          </p:spTgt>
                                        </p:tgtEl>
                                        <p:attrNameLst>
                                          <p:attrName>style.visibility</p:attrName>
                                        </p:attrNameLst>
                                      </p:cBhvr>
                                      <p:to>
                                        <p:strVal val="visible"/>
                                      </p:to>
                                    </p:set>
                                    <p:animEffect transition="in" filter="blinds(horizontal)">
                                      <p:cBhvr>
                                        <p:cTn id="15" dur="500"/>
                                        <p:tgtEl>
                                          <p:spTgt spid="14340">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340">
                                            <p:txEl>
                                              <p:pRg st="3" end="3"/>
                                            </p:txEl>
                                          </p:spTgt>
                                        </p:tgtEl>
                                        <p:attrNameLst>
                                          <p:attrName>style.visibility</p:attrName>
                                        </p:attrNameLst>
                                      </p:cBhvr>
                                      <p:to>
                                        <p:strVal val="visible"/>
                                      </p:to>
                                    </p:set>
                                    <p:animEffect transition="in" filter="blinds(horizontal)">
                                      <p:cBhvr>
                                        <p:cTn id="18" dur="500"/>
                                        <p:tgtEl>
                                          <p:spTgt spid="1434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340">
                                            <p:txEl>
                                              <p:pRg st="4" end="4"/>
                                            </p:txEl>
                                          </p:spTgt>
                                        </p:tgtEl>
                                        <p:attrNameLst>
                                          <p:attrName>style.visibility</p:attrName>
                                        </p:attrNameLst>
                                      </p:cBhvr>
                                      <p:to>
                                        <p:strVal val="visible"/>
                                      </p:to>
                                    </p:set>
                                    <p:animEffect transition="in" filter="blinds(horizontal)">
                                      <p:cBhvr>
                                        <p:cTn id="23" dur="500"/>
                                        <p:tgtEl>
                                          <p:spTgt spid="143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0"/>
          </p:nvPr>
        </p:nvSpPr>
        <p:spPr>
          <a:noFill/>
        </p:spPr>
        <p:txBody>
          <a:bodyPr/>
          <a:lstStyle/>
          <a:p>
            <a:fld id="{AF60A302-4E58-4143-9ABC-51544812C395}" type="slidenum">
              <a:rPr lang="en-US" altLang="et-EE" smtClean="0"/>
              <a:pPr/>
              <a:t>15</a:t>
            </a:fld>
            <a:endParaRPr lang="en-US" altLang="et-EE"/>
          </a:p>
        </p:txBody>
      </p:sp>
      <p:sp>
        <p:nvSpPr>
          <p:cNvPr id="16387" name="Rectangle 2"/>
          <p:cNvSpPr>
            <a:spLocks noGrp="1" noChangeArrowheads="1"/>
          </p:cNvSpPr>
          <p:nvPr>
            <p:ph type="title"/>
          </p:nvPr>
        </p:nvSpPr>
        <p:spPr>
          <a:xfrm>
            <a:off x="309563" y="119063"/>
            <a:ext cx="8796337" cy="641350"/>
          </a:xfrm>
        </p:spPr>
        <p:txBody>
          <a:bodyPr>
            <a:normAutofit/>
          </a:bodyPr>
          <a:lstStyle/>
          <a:p>
            <a:pPr eaLnBrk="1" hangingPunct="1"/>
            <a:r>
              <a:rPr lang="et-EE" altLang="et-EE" sz="3200" dirty="0">
                <a:solidFill>
                  <a:srgbClr val="A20000"/>
                </a:solidFill>
                <a:latin typeface="Comic Sans MS" panose="030F0702030302020204" pitchFamily="66" charset="0"/>
              </a:rPr>
              <a:t>Testbench for a half adder (architecture)-1</a:t>
            </a:r>
            <a:endParaRPr lang="en-US" altLang="et-EE" sz="3200" dirty="0">
              <a:solidFill>
                <a:srgbClr val="A20000"/>
              </a:solidFill>
              <a:latin typeface="Comic Sans MS" panose="030F0702030302020204" pitchFamily="66" charset="0"/>
            </a:endParaRPr>
          </a:p>
        </p:txBody>
      </p:sp>
      <p:sp>
        <p:nvSpPr>
          <p:cNvPr id="15364" name="Text Box 4"/>
          <p:cNvSpPr txBox="1">
            <a:spLocks noChangeArrowheads="1"/>
          </p:cNvSpPr>
          <p:nvPr/>
        </p:nvSpPr>
        <p:spPr bwMode="auto">
          <a:xfrm>
            <a:off x="180975" y="838200"/>
            <a:ext cx="8886825" cy="5632311"/>
          </a:xfrm>
          <a:prstGeom prst="rect">
            <a:avLst/>
          </a:prstGeom>
          <a:noFill/>
          <a:ln w="9525">
            <a:noFill/>
            <a:miter lim="800000"/>
            <a:headEnd/>
            <a:tailEnd/>
          </a:ln>
        </p:spPr>
        <p:txBody>
          <a:bodyPr>
            <a:spAutoFit/>
          </a:bodyPr>
          <a:lstStyle/>
          <a:p>
            <a:r>
              <a:rPr lang="et-EE" altLang="et-EE" sz="2400" b="1" dirty="0">
                <a:solidFill>
                  <a:srgbClr val="000000"/>
                </a:solidFill>
                <a:latin typeface="Arial" pitchFamily="34" charset="0"/>
                <a:ea typeface="Times New Roman" pitchFamily="18" charset="0"/>
                <a:cs typeface="Arial" pitchFamily="34" charset="0"/>
              </a:rPr>
              <a:t>architecture</a:t>
            </a:r>
            <a:r>
              <a:rPr lang="et-EE" altLang="et-EE" sz="2400" dirty="0">
                <a:solidFill>
                  <a:srgbClr val="000000"/>
                </a:solidFill>
                <a:latin typeface="Arial" pitchFamily="34" charset="0"/>
                <a:ea typeface="Times New Roman" pitchFamily="18" charset="0"/>
                <a:cs typeface="Arial" pitchFamily="34" charset="0"/>
              </a:rPr>
              <a:t> waveform </a:t>
            </a:r>
            <a:r>
              <a:rPr lang="et-EE" altLang="et-EE" sz="2400" b="1" dirty="0">
                <a:solidFill>
                  <a:srgbClr val="000000"/>
                </a:solidFill>
                <a:latin typeface="Arial" pitchFamily="34" charset="0"/>
                <a:ea typeface="Times New Roman" pitchFamily="18" charset="0"/>
                <a:cs typeface="Arial" pitchFamily="34" charset="0"/>
              </a:rPr>
              <a:t>of</a:t>
            </a:r>
            <a:r>
              <a:rPr lang="et-EE" altLang="et-EE" sz="2400" dirty="0">
                <a:solidFill>
                  <a:srgbClr val="000000"/>
                </a:solidFill>
                <a:latin typeface="Arial" pitchFamily="34" charset="0"/>
                <a:ea typeface="Times New Roman" pitchFamily="18" charset="0"/>
                <a:cs typeface="Arial" pitchFamily="34" charset="0"/>
              </a:rPr>
              <a:t> testbench is</a:t>
            </a:r>
          </a:p>
          <a:p>
            <a:r>
              <a:rPr lang="et-EE" altLang="et-EE" sz="2400" dirty="0">
                <a:solidFill>
                  <a:srgbClr val="FF0000"/>
                </a:solidFill>
                <a:latin typeface="Arial" pitchFamily="34" charset="0"/>
                <a:ea typeface="Times New Roman" pitchFamily="18" charset="0"/>
                <a:cs typeface="Arial" pitchFamily="34" charset="0"/>
              </a:rPr>
              <a:t>--  </a:t>
            </a:r>
            <a:r>
              <a:rPr lang="et-EE" altLang="et-EE" sz="2400" i="1" dirty="0">
                <a:solidFill>
                  <a:srgbClr val="FF0000"/>
                </a:solidFill>
                <a:latin typeface="Arial" pitchFamily="34" charset="0"/>
                <a:ea typeface="Times New Roman" pitchFamily="18" charset="0"/>
                <a:cs typeface="Arial" pitchFamily="34" charset="0"/>
              </a:rPr>
              <a:t>Declare local signals to assign values to and to observe</a:t>
            </a:r>
            <a:endParaRPr lang="et-EE" altLang="et-EE" sz="2400" b="1" i="1" dirty="0">
              <a:solidFill>
                <a:srgbClr val="FF0000"/>
              </a:solidFill>
              <a:latin typeface="Arial" pitchFamily="34" charset="0"/>
              <a:ea typeface="Times New Roman" pitchFamily="18" charset="0"/>
              <a:cs typeface="Arial" pitchFamily="34" charset="0"/>
            </a:endParaRPr>
          </a:p>
          <a:p>
            <a:r>
              <a:rPr lang="et-EE" altLang="et-EE" sz="2400" b="1" dirty="0">
                <a:solidFill>
                  <a:srgbClr val="000000"/>
                </a:solidFill>
                <a:latin typeface="Arial" pitchFamily="34" charset="0"/>
                <a:ea typeface="Times New Roman" pitchFamily="18" charset="0"/>
                <a:cs typeface="Arial" pitchFamily="34" charset="0"/>
              </a:rPr>
              <a:t>signal</a:t>
            </a:r>
            <a:r>
              <a:rPr lang="et-EE" altLang="et-EE" sz="2400" dirty="0">
                <a:solidFill>
                  <a:srgbClr val="000000"/>
                </a:solidFill>
                <a:latin typeface="Arial" pitchFamily="34" charset="0"/>
                <a:ea typeface="Times New Roman" pitchFamily="18" charset="0"/>
                <a:cs typeface="Arial" pitchFamily="34" charset="0"/>
              </a:rPr>
              <a:t> a_tb, b_tb : std_logic ; sum_tb, carry_out_tb : std_logic ;</a:t>
            </a:r>
            <a:endParaRPr lang="et-EE" altLang="et-EE" sz="2400" b="1" dirty="0">
              <a:solidFill>
                <a:srgbClr val="000000"/>
              </a:solidFill>
              <a:latin typeface="Arial" pitchFamily="34" charset="0"/>
              <a:ea typeface="Times New Roman" pitchFamily="18" charset="0"/>
              <a:cs typeface="Arial" pitchFamily="34" charset="0"/>
            </a:endParaRPr>
          </a:p>
          <a:p>
            <a:r>
              <a:rPr lang="et-EE" altLang="et-EE" sz="2400" b="1" dirty="0">
                <a:solidFill>
                  <a:srgbClr val="000000"/>
                </a:solidFill>
                <a:latin typeface="Arial" pitchFamily="34" charset="0"/>
                <a:ea typeface="Times New Roman" pitchFamily="18" charset="0"/>
                <a:cs typeface="Arial" pitchFamily="34" charset="0"/>
              </a:rPr>
              <a:t>begin</a:t>
            </a:r>
            <a:endParaRPr lang="et-EE" altLang="et-EE" sz="2400" dirty="0">
              <a:solidFill>
                <a:srgbClr val="000000"/>
              </a:solidFill>
              <a:latin typeface="Arial" pitchFamily="34" charset="0"/>
              <a:ea typeface="Times New Roman" pitchFamily="18" charset="0"/>
              <a:cs typeface="Arial" pitchFamily="34" charset="0"/>
            </a:endParaRPr>
          </a:p>
          <a:p>
            <a:r>
              <a:rPr lang="et-EE" altLang="et-EE" sz="2400" dirty="0">
                <a:solidFill>
                  <a:srgbClr val="FF0000"/>
                </a:solidFill>
                <a:latin typeface="Arial" pitchFamily="34" charset="0"/>
                <a:ea typeface="Times New Roman" pitchFamily="18" charset="0"/>
                <a:cs typeface="Arial" pitchFamily="34" charset="0"/>
              </a:rPr>
              <a:t>-- </a:t>
            </a:r>
            <a:r>
              <a:rPr lang="et-EE" altLang="et-EE" sz="2400" i="1" dirty="0">
                <a:solidFill>
                  <a:srgbClr val="FF0000"/>
                </a:solidFill>
                <a:latin typeface="Arial" pitchFamily="34" charset="0"/>
                <a:ea typeface="Times New Roman" pitchFamily="18" charset="0"/>
                <a:cs typeface="Arial" pitchFamily="34" charset="0"/>
              </a:rPr>
              <a:t>Create an instance of the circuit to be tested</a:t>
            </a:r>
          </a:p>
          <a:p>
            <a:r>
              <a:rPr lang="et-EE" altLang="et-EE" sz="2400" dirty="0">
                <a:solidFill>
                  <a:srgbClr val="000000"/>
                </a:solidFill>
                <a:latin typeface="Arial" pitchFamily="34" charset="0"/>
                <a:ea typeface="Times New Roman" pitchFamily="18" charset="0"/>
                <a:cs typeface="Arial" pitchFamily="34" charset="0"/>
              </a:rPr>
              <a:t>uut: </a:t>
            </a:r>
            <a:r>
              <a:rPr lang="et-EE" altLang="et-EE" sz="2400" b="1" dirty="0">
                <a:solidFill>
                  <a:srgbClr val="000000"/>
                </a:solidFill>
                <a:latin typeface="Arial" pitchFamily="34" charset="0"/>
                <a:ea typeface="Times New Roman" pitchFamily="18" charset="0"/>
                <a:cs typeface="Arial" pitchFamily="34" charset="0"/>
              </a:rPr>
              <a:t>entity</a:t>
            </a:r>
            <a:r>
              <a:rPr lang="et-EE" altLang="et-EE" sz="2400" dirty="0">
                <a:solidFill>
                  <a:srgbClr val="000000"/>
                </a:solidFill>
                <a:latin typeface="Arial" pitchFamily="34" charset="0"/>
                <a:ea typeface="Times New Roman" pitchFamily="18" charset="0"/>
                <a:cs typeface="Arial" pitchFamily="34" charset="0"/>
              </a:rPr>
              <a:t> half_adder </a:t>
            </a:r>
            <a:r>
              <a:rPr lang="et-EE" altLang="et-EE" sz="2400" b="1" dirty="0">
                <a:solidFill>
                  <a:srgbClr val="000000"/>
                </a:solidFill>
                <a:latin typeface="Arial" pitchFamily="34" charset="0"/>
                <a:ea typeface="Times New Roman" pitchFamily="18" charset="0"/>
                <a:cs typeface="Arial" pitchFamily="34" charset="0"/>
              </a:rPr>
              <a:t>port map</a:t>
            </a:r>
            <a:r>
              <a:rPr lang="et-EE" altLang="et-EE" sz="2400" dirty="0">
                <a:solidFill>
                  <a:srgbClr val="000000"/>
                </a:solidFill>
                <a:latin typeface="Arial" pitchFamily="34" charset="0"/>
                <a:ea typeface="Times New Roman" pitchFamily="18" charset="0"/>
                <a:cs typeface="Arial" pitchFamily="34" charset="0"/>
              </a:rPr>
              <a:t> ( a =&gt; a_tb, b =&gt; b_tb,	</a:t>
            </a:r>
          </a:p>
          <a:p>
            <a:r>
              <a:rPr lang="et-EE" altLang="et-EE" sz="2400" dirty="0">
                <a:solidFill>
                  <a:srgbClr val="000000"/>
                </a:solidFill>
                <a:latin typeface="Arial" pitchFamily="34" charset="0"/>
                <a:ea typeface="Times New Roman" pitchFamily="18" charset="0"/>
                <a:cs typeface="Arial" pitchFamily="34" charset="0"/>
              </a:rPr>
              <a:t>	sum =&gt; sum_tb, carry_out =&gt; carry_out_tb ) ;</a:t>
            </a:r>
          </a:p>
          <a:p>
            <a:r>
              <a:rPr lang="et-EE" altLang="et-EE" sz="2400" dirty="0">
                <a:solidFill>
                  <a:srgbClr val="FF0000"/>
                </a:solidFill>
                <a:latin typeface="Arial" pitchFamily="34" charset="0"/>
                <a:ea typeface="Times New Roman" pitchFamily="18" charset="0"/>
                <a:cs typeface="Arial" pitchFamily="34" charset="0"/>
              </a:rPr>
              <a:t>-- </a:t>
            </a:r>
            <a:r>
              <a:rPr lang="et-EE" altLang="et-EE" sz="2400" i="1" dirty="0">
                <a:solidFill>
                  <a:srgbClr val="FF0000"/>
                </a:solidFill>
                <a:latin typeface="Arial" pitchFamily="34" charset="0"/>
                <a:ea typeface="Times New Roman" pitchFamily="18" charset="0"/>
                <a:cs typeface="Arial" pitchFamily="34" charset="0"/>
              </a:rPr>
              <a:t>Define a process to apply input stimulus and verify outputs</a:t>
            </a:r>
          </a:p>
          <a:p>
            <a:r>
              <a:rPr lang="et-EE" altLang="et-EE" sz="2400" dirty="0">
                <a:solidFill>
                  <a:srgbClr val="000000"/>
                </a:solidFill>
                <a:latin typeface="Arial" pitchFamily="34" charset="0"/>
                <a:ea typeface="Times New Roman" pitchFamily="18" charset="0"/>
                <a:cs typeface="Arial" pitchFamily="34" charset="0"/>
              </a:rPr>
              <a:t>tb : </a:t>
            </a:r>
            <a:r>
              <a:rPr lang="et-EE" altLang="et-EE" sz="2400" b="1" dirty="0">
                <a:solidFill>
                  <a:srgbClr val="000000"/>
                </a:solidFill>
                <a:latin typeface="Arial" pitchFamily="34" charset="0"/>
                <a:ea typeface="Times New Roman" pitchFamily="18" charset="0"/>
                <a:cs typeface="Arial" pitchFamily="34" charset="0"/>
              </a:rPr>
              <a:t>process</a:t>
            </a:r>
            <a:endParaRPr lang="et-EE" altLang="et-EE" sz="2400" dirty="0">
              <a:solidFill>
                <a:srgbClr val="000000"/>
              </a:solidFill>
              <a:latin typeface="Arial" pitchFamily="34" charset="0"/>
              <a:ea typeface="Times New Roman" pitchFamily="18" charset="0"/>
              <a:cs typeface="Arial" pitchFamily="34" charset="0"/>
            </a:endParaRPr>
          </a:p>
          <a:p>
            <a:r>
              <a:rPr lang="et-EE" altLang="et-EE" sz="2400" b="1" dirty="0">
                <a:solidFill>
                  <a:srgbClr val="000000"/>
                </a:solidFill>
                <a:latin typeface="Arial" pitchFamily="34" charset="0"/>
                <a:ea typeface="Times New Roman" pitchFamily="18" charset="0"/>
                <a:cs typeface="Arial" pitchFamily="34" charset="0"/>
              </a:rPr>
              <a:t>     constant</a:t>
            </a:r>
            <a:r>
              <a:rPr lang="et-EE" altLang="et-EE" sz="2400" dirty="0">
                <a:solidFill>
                  <a:srgbClr val="000000"/>
                </a:solidFill>
                <a:latin typeface="Arial" pitchFamily="34" charset="0"/>
                <a:ea typeface="Times New Roman" pitchFamily="18" charset="0"/>
                <a:cs typeface="Arial" pitchFamily="34" charset="0"/>
              </a:rPr>
              <a:t> period: time := 20 ns ;</a:t>
            </a:r>
            <a:endParaRPr lang="et-EE" altLang="et-EE" sz="2400" b="1" dirty="0">
              <a:solidFill>
                <a:srgbClr val="000000"/>
              </a:solidFill>
              <a:latin typeface="Arial" pitchFamily="34" charset="0"/>
              <a:ea typeface="Times New Roman" pitchFamily="18" charset="0"/>
              <a:cs typeface="Arial" pitchFamily="34" charset="0"/>
            </a:endParaRPr>
          </a:p>
          <a:p>
            <a:r>
              <a:rPr lang="et-EE" altLang="et-EE" sz="2400" b="1" dirty="0">
                <a:solidFill>
                  <a:srgbClr val="000000"/>
                </a:solidFill>
                <a:latin typeface="Arial" pitchFamily="34" charset="0"/>
                <a:ea typeface="Times New Roman" pitchFamily="18" charset="0"/>
                <a:cs typeface="Arial" pitchFamily="34" charset="0"/>
              </a:rPr>
              <a:t>begin</a:t>
            </a:r>
            <a:r>
              <a:rPr lang="et-EE" altLang="et-EE" sz="2400" dirty="0">
                <a:solidFill>
                  <a:srgbClr val="000000"/>
                </a:solidFill>
                <a:latin typeface="Arial" pitchFamily="34" charset="0"/>
                <a:ea typeface="Times New Roman" pitchFamily="18" charset="0"/>
                <a:cs typeface="Arial" pitchFamily="34" charset="0"/>
              </a:rPr>
              <a:t>   </a:t>
            </a:r>
            <a:r>
              <a:rPr lang="et-EE" altLang="et-EE" sz="2400" i="1" dirty="0">
                <a:solidFill>
                  <a:srgbClr val="000000"/>
                </a:solidFill>
                <a:latin typeface="Arial" pitchFamily="34" charset="0"/>
                <a:ea typeface="Times New Roman" pitchFamily="18" charset="0"/>
                <a:cs typeface="Arial" pitchFamily="34" charset="0"/>
              </a:rPr>
              <a:t>--Apply every posiible input combination</a:t>
            </a:r>
          </a:p>
          <a:p>
            <a:r>
              <a:rPr lang="et-EE" altLang="et-EE" sz="2400" dirty="0">
                <a:solidFill>
                  <a:srgbClr val="000000"/>
                </a:solidFill>
                <a:latin typeface="Arial" pitchFamily="34" charset="0"/>
                <a:ea typeface="Times New Roman" pitchFamily="18" charset="0"/>
                <a:cs typeface="Arial" pitchFamily="34" charset="0"/>
              </a:rPr>
              <a:t>a_tb &lt;= '0' ;  b_tb  &lt;= '0' ;</a:t>
            </a:r>
            <a:endParaRPr lang="et-EE" altLang="et-EE" sz="2400" b="1" dirty="0">
              <a:solidFill>
                <a:srgbClr val="000000"/>
              </a:solidFill>
              <a:latin typeface="Arial" pitchFamily="34" charset="0"/>
              <a:ea typeface="Times New Roman" pitchFamily="18" charset="0"/>
              <a:cs typeface="Arial" pitchFamily="34" charset="0"/>
            </a:endParaRPr>
          </a:p>
          <a:p>
            <a:r>
              <a:rPr lang="et-EE" altLang="et-EE" sz="2400" b="1" dirty="0">
                <a:solidFill>
                  <a:srgbClr val="000000"/>
                </a:solidFill>
                <a:latin typeface="Arial" pitchFamily="34" charset="0"/>
                <a:ea typeface="Times New Roman" pitchFamily="18" charset="0"/>
                <a:cs typeface="Arial" pitchFamily="34" charset="0"/>
              </a:rPr>
              <a:t>wait for</a:t>
            </a:r>
            <a:r>
              <a:rPr lang="et-EE" altLang="et-EE" sz="2400" dirty="0">
                <a:solidFill>
                  <a:srgbClr val="000000"/>
                </a:solidFill>
                <a:latin typeface="Arial" pitchFamily="34" charset="0"/>
                <a:ea typeface="Times New Roman" pitchFamily="18" charset="0"/>
                <a:cs typeface="Arial" pitchFamily="34" charset="0"/>
              </a:rPr>
              <a:t> period ;</a:t>
            </a:r>
            <a:endParaRPr lang="et-EE" altLang="et-EE" sz="2400" b="1" dirty="0">
              <a:solidFill>
                <a:srgbClr val="000000"/>
              </a:solidFill>
              <a:latin typeface="Arial" pitchFamily="34" charset="0"/>
              <a:ea typeface="Times New Roman" pitchFamily="18" charset="0"/>
              <a:cs typeface="Arial" pitchFamily="34" charset="0"/>
            </a:endParaRPr>
          </a:p>
          <a:p>
            <a:r>
              <a:rPr lang="et-EE" altLang="et-EE" sz="2400" b="1" dirty="0">
                <a:solidFill>
                  <a:srgbClr val="000000"/>
                </a:solidFill>
                <a:latin typeface="Arial" pitchFamily="34" charset="0"/>
                <a:ea typeface="Times New Roman" pitchFamily="18" charset="0"/>
                <a:cs typeface="Arial" pitchFamily="34" charset="0"/>
              </a:rPr>
              <a:t>assert</a:t>
            </a:r>
            <a:r>
              <a:rPr lang="et-EE" altLang="et-EE" sz="2400" dirty="0">
                <a:solidFill>
                  <a:srgbClr val="000000"/>
                </a:solidFill>
                <a:latin typeface="Arial" pitchFamily="34" charset="0"/>
                <a:ea typeface="Times New Roman" pitchFamily="18" charset="0"/>
                <a:cs typeface="Arial" pitchFamily="34" charset="0"/>
              </a:rPr>
              <a:t> ((sum_tb = '0' </a:t>
            </a:r>
            <a:r>
              <a:rPr lang="et-EE" altLang="et-EE" sz="2400" b="1" dirty="0">
                <a:solidFill>
                  <a:srgbClr val="000000"/>
                </a:solidFill>
                <a:latin typeface="Arial" pitchFamily="34" charset="0"/>
                <a:ea typeface="Times New Roman" pitchFamily="18" charset="0"/>
                <a:cs typeface="Arial" pitchFamily="34" charset="0"/>
              </a:rPr>
              <a:t>and</a:t>
            </a:r>
            <a:r>
              <a:rPr lang="et-EE" altLang="et-EE" sz="2400" dirty="0">
                <a:solidFill>
                  <a:srgbClr val="000000"/>
                </a:solidFill>
                <a:latin typeface="Arial" pitchFamily="34" charset="0"/>
                <a:ea typeface="Times New Roman" pitchFamily="18" charset="0"/>
                <a:cs typeface="Arial" pitchFamily="34" charset="0"/>
              </a:rPr>
              <a:t> (carry_out_tb = '0'))</a:t>
            </a:r>
            <a:endParaRPr lang="et-EE" altLang="et-EE" sz="2400" b="1" dirty="0">
              <a:solidFill>
                <a:srgbClr val="000000"/>
              </a:solidFill>
              <a:latin typeface="Arial" pitchFamily="34" charset="0"/>
              <a:ea typeface="Times New Roman" pitchFamily="18" charset="0"/>
              <a:cs typeface="Arial" pitchFamily="34" charset="0"/>
            </a:endParaRPr>
          </a:p>
          <a:p>
            <a:r>
              <a:rPr lang="et-EE" altLang="et-EE" sz="2400" b="1" dirty="0">
                <a:solidFill>
                  <a:srgbClr val="000000"/>
                </a:solidFill>
                <a:latin typeface="Arial" pitchFamily="34" charset="0"/>
                <a:ea typeface="Times New Roman" pitchFamily="18" charset="0"/>
                <a:cs typeface="Arial" pitchFamily="34" charset="0"/>
              </a:rPr>
              <a:t>report</a:t>
            </a:r>
            <a:r>
              <a:rPr lang="et-EE" altLang="et-EE" sz="2400" dirty="0">
                <a:solidFill>
                  <a:srgbClr val="000000"/>
                </a:solidFill>
                <a:latin typeface="Arial" pitchFamily="34" charset="0"/>
                <a:ea typeface="Times New Roman" pitchFamily="18" charset="0"/>
                <a:cs typeface="Arial" pitchFamily="34" charset="0"/>
              </a:rPr>
              <a:t>  "test failed for input combination 00"  </a:t>
            </a:r>
            <a:r>
              <a:rPr lang="et-EE" altLang="et-EE" sz="2400" b="1" dirty="0">
                <a:solidFill>
                  <a:srgbClr val="000000"/>
                </a:solidFill>
                <a:latin typeface="Arial" pitchFamily="34" charset="0"/>
                <a:ea typeface="Times New Roman" pitchFamily="18" charset="0"/>
                <a:cs typeface="Arial" pitchFamily="34" charset="0"/>
              </a:rPr>
              <a:t>severity</a:t>
            </a:r>
            <a:r>
              <a:rPr lang="et-EE" altLang="et-EE" sz="2400" dirty="0">
                <a:solidFill>
                  <a:srgbClr val="000000"/>
                </a:solidFill>
                <a:latin typeface="Arial" pitchFamily="34" charset="0"/>
                <a:ea typeface="Times New Roman" pitchFamily="18" charset="0"/>
                <a:cs typeface="Arial" pitchFamily="34" charset="0"/>
              </a:rPr>
              <a:t> error ;</a:t>
            </a:r>
            <a:endParaRPr lang="en-US" altLang="et-EE" sz="2400" dirty="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Effect transition="in" filter="blinds(horizontal)">
                                      <p:cBhvr>
                                        <p:cTn id="7" dur="500"/>
                                        <p:tgtEl>
                                          <p:spTgt spid="153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4">
                                            <p:txEl>
                                              <p:pRg st="1" end="1"/>
                                            </p:txEl>
                                          </p:spTgt>
                                        </p:tgtEl>
                                        <p:attrNameLst>
                                          <p:attrName>style.visibility</p:attrName>
                                        </p:attrNameLst>
                                      </p:cBhvr>
                                      <p:to>
                                        <p:strVal val="visible"/>
                                      </p:to>
                                    </p:set>
                                    <p:animEffect transition="in" filter="blinds(horizontal)">
                                      <p:cBhvr>
                                        <p:cTn id="12" dur="500"/>
                                        <p:tgtEl>
                                          <p:spTgt spid="153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4">
                                            <p:txEl>
                                              <p:pRg st="2" end="2"/>
                                            </p:txEl>
                                          </p:spTgt>
                                        </p:tgtEl>
                                        <p:attrNameLst>
                                          <p:attrName>style.visibility</p:attrName>
                                        </p:attrNameLst>
                                      </p:cBhvr>
                                      <p:to>
                                        <p:strVal val="visible"/>
                                      </p:to>
                                    </p:set>
                                    <p:animEffect transition="in" filter="blinds(horizontal)">
                                      <p:cBhvr>
                                        <p:cTn id="17" dur="500"/>
                                        <p:tgtEl>
                                          <p:spTgt spid="153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364">
                                            <p:txEl>
                                              <p:pRg st="3" end="3"/>
                                            </p:txEl>
                                          </p:spTgt>
                                        </p:tgtEl>
                                        <p:attrNameLst>
                                          <p:attrName>style.visibility</p:attrName>
                                        </p:attrNameLst>
                                      </p:cBhvr>
                                      <p:to>
                                        <p:strVal val="visible"/>
                                      </p:to>
                                    </p:set>
                                    <p:animEffect transition="in" filter="blinds(horizontal)">
                                      <p:cBhvr>
                                        <p:cTn id="22" dur="500"/>
                                        <p:tgtEl>
                                          <p:spTgt spid="153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64">
                                            <p:txEl>
                                              <p:pRg st="4" end="4"/>
                                            </p:txEl>
                                          </p:spTgt>
                                        </p:tgtEl>
                                        <p:attrNameLst>
                                          <p:attrName>style.visibility</p:attrName>
                                        </p:attrNameLst>
                                      </p:cBhvr>
                                      <p:to>
                                        <p:strVal val="visible"/>
                                      </p:to>
                                    </p:set>
                                    <p:animEffect transition="in" filter="blinds(horizontal)">
                                      <p:cBhvr>
                                        <p:cTn id="27" dur="500"/>
                                        <p:tgtEl>
                                          <p:spTgt spid="1536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364">
                                            <p:txEl>
                                              <p:pRg st="5" end="5"/>
                                            </p:txEl>
                                          </p:spTgt>
                                        </p:tgtEl>
                                        <p:attrNameLst>
                                          <p:attrName>style.visibility</p:attrName>
                                        </p:attrNameLst>
                                      </p:cBhvr>
                                      <p:to>
                                        <p:strVal val="visible"/>
                                      </p:to>
                                    </p:set>
                                    <p:animEffect transition="in" filter="blinds(horizontal)">
                                      <p:cBhvr>
                                        <p:cTn id="32" dur="500"/>
                                        <p:tgtEl>
                                          <p:spTgt spid="1536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364">
                                            <p:txEl>
                                              <p:pRg st="6" end="6"/>
                                            </p:txEl>
                                          </p:spTgt>
                                        </p:tgtEl>
                                        <p:attrNameLst>
                                          <p:attrName>style.visibility</p:attrName>
                                        </p:attrNameLst>
                                      </p:cBhvr>
                                      <p:to>
                                        <p:strVal val="visible"/>
                                      </p:to>
                                    </p:set>
                                    <p:animEffect transition="in" filter="blinds(horizontal)">
                                      <p:cBhvr>
                                        <p:cTn id="37" dur="500"/>
                                        <p:tgtEl>
                                          <p:spTgt spid="1536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364">
                                            <p:txEl>
                                              <p:pRg st="7" end="7"/>
                                            </p:txEl>
                                          </p:spTgt>
                                        </p:tgtEl>
                                        <p:attrNameLst>
                                          <p:attrName>style.visibility</p:attrName>
                                        </p:attrNameLst>
                                      </p:cBhvr>
                                      <p:to>
                                        <p:strVal val="visible"/>
                                      </p:to>
                                    </p:set>
                                    <p:animEffect transition="in" filter="blinds(horizontal)">
                                      <p:cBhvr>
                                        <p:cTn id="42" dur="500"/>
                                        <p:tgtEl>
                                          <p:spTgt spid="1536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364">
                                            <p:txEl>
                                              <p:pRg st="8" end="8"/>
                                            </p:txEl>
                                          </p:spTgt>
                                        </p:tgtEl>
                                        <p:attrNameLst>
                                          <p:attrName>style.visibility</p:attrName>
                                        </p:attrNameLst>
                                      </p:cBhvr>
                                      <p:to>
                                        <p:strVal val="visible"/>
                                      </p:to>
                                    </p:set>
                                    <p:animEffect transition="in" filter="blinds(horizontal)">
                                      <p:cBhvr>
                                        <p:cTn id="47" dur="500"/>
                                        <p:tgtEl>
                                          <p:spTgt spid="1536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364">
                                            <p:txEl>
                                              <p:pRg st="9" end="9"/>
                                            </p:txEl>
                                          </p:spTgt>
                                        </p:tgtEl>
                                        <p:attrNameLst>
                                          <p:attrName>style.visibility</p:attrName>
                                        </p:attrNameLst>
                                      </p:cBhvr>
                                      <p:to>
                                        <p:strVal val="visible"/>
                                      </p:to>
                                    </p:set>
                                    <p:animEffect transition="in" filter="blinds(horizontal)">
                                      <p:cBhvr>
                                        <p:cTn id="52" dur="500"/>
                                        <p:tgtEl>
                                          <p:spTgt spid="1536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364">
                                            <p:txEl>
                                              <p:pRg st="10" end="10"/>
                                            </p:txEl>
                                          </p:spTgt>
                                        </p:tgtEl>
                                        <p:attrNameLst>
                                          <p:attrName>style.visibility</p:attrName>
                                        </p:attrNameLst>
                                      </p:cBhvr>
                                      <p:to>
                                        <p:strVal val="visible"/>
                                      </p:to>
                                    </p:set>
                                    <p:animEffect transition="in" filter="blinds(horizontal)">
                                      <p:cBhvr>
                                        <p:cTn id="57" dur="500"/>
                                        <p:tgtEl>
                                          <p:spTgt spid="1536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364">
                                            <p:txEl>
                                              <p:pRg st="11" end="11"/>
                                            </p:txEl>
                                          </p:spTgt>
                                        </p:tgtEl>
                                        <p:attrNameLst>
                                          <p:attrName>style.visibility</p:attrName>
                                        </p:attrNameLst>
                                      </p:cBhvr>
                                      <p:to>
                                        <p:strVal val="visible"/>
                                      </p:to>
                                    </p:set>
                                    <p:animEffect transition="in" filter="blinds(horizontal)">
                                      <p:cBhvr>
                                        <p:cTn id="62" dur="500"/>
                                        <p:tgtEl>
                                          <p:spTgt spid="1536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5364">
                                            <p:txEl>
                                              <p:pRg st="12" end="12"/>
                                            </p:txEl>
                                          </p:spTgt>
                                        </p:tgtEl>
                                        <p:attrNameLst>
                                          <p:attrName>style.visibility</p:attrName>
                                        </p:attrNameLst>
                                      </p:cBhvr>
                                      <p:to>
                                        <p:strVal val="visible"/>
                                      </p:to>
                                    </p:set>
                                    <p:animEffect transition="in" filter="blinds(horizontal)">
                                      <p:cBhvr>
                                        <p:cTn id="67" dur="500"/>
                                        <p:tgtEl>
                                          <p:spTgt spid="1536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5364">
                                            <p:txEl>
                                              <p:pRg st="13" end="13"/>
                                            </p:txEl>
                                          </p:spTgt>
                                        </p:tgtEl>
                                        <p:attrNameLst>
                                          <p:attrName>style.visibility</p:attrName>
                                        </p:attrNameLst>
                                      </p:cBhvr>
                                      <p:to>
                                        <p:strVal val="visible"/>
                                      </p:to>
                                    </p:set>
                                    <p:animEffect transition="in" filter="blinds(horizontal)">
                                      <p:cBhvr>
                                        <p:cTn id="72" dur="500"/>
                                        <p:tgtEl>
                                          <p:spTgt spid="1536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5364">
                                            <p:txEl>
                                              <p:pRg st="14" end="14"/>
                                            </p:txEl>
                                          </p:spTgt>
                                        </p:tgtEl>
                                        <p:attrNameLst>
                                          <p:attrName>style.visibility</p:attrName>
                                        </p:attrNameLst>
                                      </p:cBhvr>
                                      <p:to>
                                        <p:strVal val="visible"/>
                                      </p:to>
                                    </p:set>
                                    <p:animEffect transition="in" filter="blinds(horizontal)">
                                      <p:cBhvr>
                                        <p:cTn id="77" dur="500"/>
                                        <p:tgtEl>
                                          <p:spTgt spid="1536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p:spPr>
        <p:txBody>
          <a:bodyPr/>
          <a:lstStyle/>
          <a:p>
            <a:fld id="{DF0A9E35-730D-4F7F-BD47-62622CFA198B}" type="slidenum">
              <a:rPr lang="en-US" altLang="et-EE" smtClean="0"/>
              <a:pPr/>
              <a:t>16</a:t>
            </a:fld>
            <a:endParaRPr lang="en-US" altLang="et-EE"/>
          </a:p>
        </p:txBody>
      </p:sp>
      <p:sp>
        <p:nvSpPr>
          <p:cNvPr id="17411" name="Rectangle 2"/>
          <p:cNvSpPr>
            <a:spLocks noGrp="1" noChangeArrowheads="1"/>
          </p:cNvSpPr>
          <p:nvPr>
            <p:ph type="title"/>
          </p:nvPr>
        </p:nvSpPr>
        <p:spPr>
          <a:xfrm>
            <a:off x="309563" y="119063"/>
            <a:ext cx="8796337" cy="641350"/>
          </a:xfrm>
        </p:spPr>
        <p:txBody>
          <a:bodyPr>
            <a:normAutofit/>
          </a:bodyPr>
          <a:lstStyle/>
          <a:p>
            <a:r>
              <a:rPr lang="et-EE" altLang="et-EE" sz="3200" dirty="0">
                <a:solidFill>
                  <a:srgbClr val="A20000"/>
                </a:solidFill>
                <a:latin typeface="Comic Sans MS" panose="030F0702030302020204" pitchFamily="66" charset="0"/>
              </a:rPr>
              <a:t>Testbench for a half adder (architecture)-2</a:t>
            </a:r>
            <a:endParaRPr lang="en-US" altLang="et-EE" sz="3200" dirty="0">
              <a:solidFill>
                <a:srgbClr val="A20000"/>
              </a:solidFill>
              <a:latin typeface="Comic Sans MS" panose="030F0702030302020204" pitchFamily="66" charset="0"/>
            </a:endParaRPr>
          </a:p>
        </p:txBody>
      </p:sp>
      <p:sp>
        <p:nvSpPr>
          <p:cNvPr id="16388" name="Text Box 3"/>
          <p:cNvSpPr txBox="1">
            <a:spLocks noChangeArrowheads="1"/>
          </p:cNvSpPr>
          <p:nvPr/>
        </p:nvSpPr>
        <p:spPr bwMode="auto">
          <a:xfrm>
            <a:off x="133350" y="838200"/>
            <a:ext cx="8943975" cy="5632311"/>
          </a:xfrm>
          <a:prstGeom prst="rect">
            <a:avLst/>
          </a:prstGeom>
          <a:noFill/>
          <a:ln w="9525">
            <a:noFill/>
            <a:miter lim="800000"/>
            <a:headEnd/>
            <a:tailEnd/>
          </a:ln>
        </p:spPr>
        <p:txBody>
          <a:bodyPr>
            <a:spAutoFit/>
          </a:bodyPr>
          <a:lstStyle/>
          <a:p>
            <a:pPr lvl="1"/>
            <a:r>
              <a:rPr lang="et-EE" altLang="et-EE" sz="2400" dirty="0">
                <a:solidFill>
                  <a:srgbClr val="000000"/>
                </a:solidFill>
                <a:latin typeface="Arial" pitchFamily="34" charset="0"/>
                <a:cs typeface="Times New Roman" pitchFamily="18" charset="0"/>
              </a:rPr>
              <a:t>a_tb &lt;= '0' ;  b_tb  &lt;= '1' ;</a:t>
            </a:r>
            <a:endParaRPr lang="et-EE" altLang="et-EE" sz="2400" b="1" dirty="0">
              <a:solidFill>
                <a:srgbClr val="000000"/>
              </a:solidFill>
              <a:latin typeface="Arial" pitchFamily="34" charset="0"/>
              <a:ea typeface="Times New Roman" pitchFamily="18" charset="0"/>
              <a:cs typeface="Arial" pitchFamily="34" charset="0"/>
            </a:endParaRPr>
          </a:p>
          <a:p>
            <a:pPr lvl="1"/>
            <a:r>
              <a:rPr lang="et-EE" altLang="et-EE" sz="2400" b="1" dirty="0">
                <a:solidFill>
                  <a:srgbClr val="000000"/>
                </a:solidFill>
                <a:latin typeface="Arial" pitchFamily="34" charset="0"/>
                <a:ea typeface="Times New Roman" pitchFamily="18" charset="0"/>
                <a:cs typeface="Arial" pitchFamily="34" charset="0"/>
              </a:rPr>
              <a:t>wait for</a:t>
            </a:r>
            <a:r>
              <a:rPr lang="et-EE" altLang="et-EE" sz="2400" dirty="0">
                <a:solidFill>
                  <a:srgbClr val="000000"/>
                </a:solidFill>
                <a:latin typeface="Arial" pitchFamily="34" charset="0"/>
                <a:cs typeface="Times New Roman" pitchFamily="18" charset="0"/>
              </a:rPr>
              <a:t> period ;</a:t>
            </a:r>
            <a:endParaRPr lang="et-EE" altLang="et-EE" sz="2400" b="1" dirty="0">
              <a:solidFill>
                <a:srgbClr val="000000"/>
              </a:solidFill>
              <a:latin typeface="Arial" pitchFamily="34" charset="0"/>
              <a:cs typeface="Times New Roman" pitchFamily="18" charset="0"/>
            </a:endParaRPr>
          </a:p>
          <a:p>
            <a:pPr lvl="1"/>
            <a:r>
              <a:rPr lang="et-EE" altLang="et-EE" sz="2400" b="1" dirty="0">
                <a:solidFill>
                  <a:srgbClr val="000000"/>
                </a:solidFill>
                <a:latin typeface="Arial" pitchFamily="34" charset="0"/>
                <a:cs typeface="Times New Roman" pitchFamily="18" charset="0"/>
              </a:rPr>
              <a:t>assert</a:t>
            </a:r>
            <a:r>
              <a:rPr lang="et-EE" altLang="et-EE" sz="2400" dirty="0">
                <a:solidFill>
                  <a:srgbClr val="000000"/>
                </a:solidFill>
                <a:latin typeface="Arial" pitchFamily="34" charset="0"/>
                <a:cs typeface="Times New Roman" pitchFamily="18" charset="0"/>
              </a:rPr>
              <a:t> ((sum_tb = '1' </a:t>
            </a:r>
            <a:r>
              <a:rPr lang="et-EE" altLang="et-EE" sz="2400" b="1" dirty="0">
                <a:solidFill>
                  <a:srgbClr val="000000"/>
                </a:solidFill>
                <a:latin typeface="Arial" pitchFamily="34" charset="0"/>
                <a:cs typeface="Times New Roman" pitchFamily="18" charset="0"/>
              </a:rPr>
              <a:t>and</a:t>
            </a:r>
            <a:r>
              <a:rPr lang="et-EE" altLang="et-EE" sz="2400" dirty="0">
                <a:solidFill>
                  <a:srgbClr val="000000"/>
                </a:solidFill>
                <a:latin typeface="Arial" pitchFamily="34" charset="0"/>
                <a:cs typeface="Times New Roman" pitchFamily="18" charset="0"/>
              </a:rPr>
              <a:t> (carry_out_tb = '0'))</a:t>
            </a:r>
            <a:endParaRPr lang="et-EE" altLang="et-EE" sz="2400" b="1" dirty="0">
              <a:solidFill>
                <a:srgbClr val="000000"/>
              </a:solidFill>
              <a:latin typeface="Arial" pitchFamily="34" charset="0"/>
              <a:cs typeface="Times New Roman" pitchFamily="18" charset="0"/>
            </a:endParaRPr>
          </a:p>
          <a:p>
            <a:pPr lvl="1"/>
            <a:r>
              <a:rPr lang="et-EE" altLang="et-EE" sz="2400" b="1" dirty="0">
                <a:solidFill>
                  <a:srgbClr val="000000"/>
                </a:solidFill>
                <a:latin typeface="Arial" pitchFamily="34" charset="0"/>
                <a:cs typeface="Times New Roman" pitchFamily="18" charset="0"/>
              </a:rPr>
              <a:t>report</a:t>
            </a:r>
            <a:r>
              <a:rPr lang="et-EE" altLang="et-EE" sz="2400" dirty="0">
                <a:solidFill>
                  <a:srgbClr val="000000"/>
                </a:solidFill>
                <a:latin typeface="Arial" pitchFamily="34" charset="0"/>
                <a:cs typeface="Times New Roman" pitchFamily="18" charset="0"/>
              </a:rPr>
              <a:t>  "test failed </a:t>
            </a:r>
            <a:r>
              <a:rPr lang="et-EE" altLang="et-EE" sz="2400" b="1" dirty="0">
                <a:solidFill>
                  <a:srgbClr val="000000"/>
                </a:solidFill>
                <a:latin typeface="Arial" pitchFamily="34" charset="0"/>
                <a:cs typeface="Times New Roman" pitchFamily="18" charset="0"/>
              </a:rPr>
              <a:t>for</a:t>
            </a:r>
            <a:r>
              <a:rPr lang="et-EE" altLang="et-EE" sz="2400" dirty="0">
                <a:solidFill>
                  <a:srgbClr val="000000"/>
                </a:solidFill>
                <a:latin typeface="Arial" pitchFamily="34" charset="0"/>
                <a:cs typeface="Times New Roman" pitchFamily="18" charset="0"/>
              </a:rPr>
              <a:t> input combination 01"  </a:t>
            </a:r>
            <a:r>
              <a:rPr lang="et-EE" altLang="et-EE" sz="2400" b="1" dirty="0">
                <a:solidFill>
                  <a:srgbClr val="000000"/>
                </a:solidFill>
                <a:latin typeface="Arial" pitchFamily="34" charset="0"/>
                <a:cs typeface="Times New Roman" pitchFamily="18" charset="0"/>
              </a:rPr>
              <a:t>severity</a:t>
            </a:r>
            <a:r>
              <a:rPr lang="et-EE" altLang="et-EE" sz="2400" dirty="0">
                <a:solidFill>
                  <a:srgbClr val="000000"/>
                </a:solidFill>
                <a:latin typeface="Arial" pitchFamily="34" charset="0"/>
                <a:cs typeface="Times New Roman" pitchFamily="18" charset="0"/>
              </a:rPr>
              <a:t> error ;</a:t>
            </a:r>
          </a:p>
          <a:p>
            <a:pPr lvl="1"/>
            <a:r>
              <a:rPr lang="et-EE" altLang="et-EE" sz="2400" dirty="0">
                <a:solidFill>
                  <a:srgbClr val="000000"/>
                </a:solidFill>
                <a:latin typeface="Arial" pitchFamily="34" charset="0"/>
                <a:cs typeface="Times New Roman" pitchFamily="18" charset="0"/>
              </a:rPr>
              <a:t>a_tb &lt;= '1' ;  b_tb  &lt;= '0' ;</a:t>
            </a:r>
            <a:endParaRPr lang="et-EE" altLang="et-EE" sz="2400" b="1" dirty="0">
              <a:solidFill>
                <a:srgbClr val="000000"/>
              </a:solidFill>
              <a:latin typeface="Arial" pitchFamily="34" charset="0"/>
              <a:cs typeface="Times New Roman" pitchFamily="18" charset="0"/>
            </a:endParaRPr>
          </a:p>
          <a:p>
            <a:pPr lvl="1"/>
            <a:r>
              <a:rPr lang="et-EE" altLang="et-EE" sz="2400" b="1" dirty="0">
                <a:solidFill>
                  <a:srgbClr val="000000"/>
                </a:solidFill>
                <a:latin typeface="Arial" pitchFamily="34" charset="0"/>
                <a:cs typeface="Times New Roman" pitchFamily="18" charset="0"/>
              </a:rPr>
              <a:t>wait for</a:t>
            </a:r>
            <a:r>
              <a:rPr lang="et-EE" altLang="et-EE" sz="2400" dirty="0">
                <a:solidFill>
                  <a:srgbClr val="000000"/>
                </a:solidFill>
                <a:latin typeface="Arial" pitchFamily="34" charset="0"/>
                <a:cs typeface="Times New Roman" pitchFamily="18" charset="0"/>
              </a:rPr>
              <a:t> period ;</a:t>
            </a:r>
            <a:endParaRPr lang="et-EE" altLang="et-EE" sz="2400" b="1" dirty="0">
              <a:solidFill>
                <a:srgbClr val="000000"/>
              </a:solidFill>
              <a:latin typeface="Arial" pitchFamily="34" charset="0"/>
              <a:cs typeface="Times New Roman" pitchFamily="18" charset="0"/>
            </a:endParaRPr>
          </a:p>
          <a:p>
            <a:pPr lvl="1"/>
            <a:r>
              <a:rPr lang="et-EE" altLang="et-EE" sz="2400" b="1" dirty="0">
                <a:solidFill>
                  <a:srgbClr val="000000"/>
                </a:solidFill>
                <a:latin typeface="Arial" pitchFamily="34" charset="0"/>
                <a:cs typeface="Times New Roman" pitchFamily="18" charset="0"/>
              </a:rPr>
              <a:t>assert</a:t>
            </a:r>
            <a:r>
              <a:rPr lang="et-EE" altLang="et-EE" sz="2400" dirty="0">
                <a:solidFill>
                  <a:srgbClr val="000000"/>
                </a:solidFill>
                <a:latin typeface="Arial" pitchFamily="34" charset="0"/>
                <a:cs typeface="Times New Roman" pitchFamily="18" charset="0"/>
              </a:rPr>
              <a:t> ((sum_tb = '1' </a:t>
            </a:r>
            <a:r>
              <a:rPr lang="et-EE" altLang="et-EE" sz="2400" b="1" dirty="0">
                <a:solidFill>
                  <a:srgbClr val="000000"/>
                </a:solidFill>
                <a:latin typeface="Arial" pitchFamily="34" charset="0"/>
                <a:cs typeface="Times New Roman" pitchFamily="18" charset="0"/>
              </a:rPr>
              <a:t>and</a:t>
            </a:r>
            <a:r>
              <a:rPr lang="et-EE" altLang="et-EE" sz="2400" dirty="0">
                <a:solidFill>
                  <a:srgbClr val="000000"/>
                </a:solidFill>
                <a:latin typeface="Arial" pitchFamily="34" charset="0"/>
                <a:cs typeface="Times New Roman" pitchFamily="18" charset="0"/>
              </a:rPr>
              <a:t> (carry_out_tb = '0'))</a:t>
            </a:r>
            <a:endParaRPr lang="et-EE" altLang="et-EE" sz="2400" b="1" dirty="0">
              <a:solidFill>
                <a:srgbClr val="000000"/>
              </a:solidFill>
              <a:latin typeface="Arial" pitchFamily="34" charset="0"/>
              <a:cs typeface="Times New Roman" pitchFamily="18" charset="0"/>
            </a:endParaRPr>
          </a:p>
          <a:p>
            <a:pPr lvl="1"/>
            <a:r>
              <a:rPr lang="et-EE" altLang="et-EE" sz="2400" b="1" dirty="0">
                <a:solidFill>
                  <a:srgbClr val="000000"/>
                </a:solidFill>
                <a:latin typeface="Arial" pitchFamily="34" charset="0"/>
                <a:cs typeface="Times New Roman" pitchFamily="18" charset="0"/>
              </a:rPr>
              <a:t>report</a:t>
            </a:r>
            <a:r>
              <a:rPr lang="et-EE" altLang="et-EE" sz="2400" dirty="0">
                <a:solidFill>
                  <a:srgbClr val="000000"/>
                </a:solidFill>
                <a:latin typeface="Arial" pitchFamily="34" charset="0"/>
                <a:cs typeface="Times New Roman" pitchFamily="18" charset="0"/>
              </a:rPr>
              <a:t>  "test failed </a:t>
            </a:r>
            <a:r>
              <a:rPr lang="et-EE" altLang="et-EE" sz="2400" b="1" dirty="0">
                <a:solidFill>
                  <a:srgbClr val="000000"/>
                </a:solidFill>
                <a:latin typeface="Arial" pitchFamily="34" charset="0"/>
                <a:cs typeface="Times New Roman" pitchFamily="18" charset="0"/>
              </a:rPr>
              <a:t>for</a:t>
            </a:r>
            <a:r>
              <a:rPr lang="et-EE" altLang="et-EE" sz="2400" dirty="0">
                <a:solidFill>
                  <a:srgbClr val="000000"/>
                </a:solidFill>
                <a:latin typeface="Arial" pitchFamily="34" charset="0"/>
                <a:cs typeface="Times New Roman" pitchFamily="18" charset="0"/>
              </a:rPr>
              <a:t> input combination 10"  </a:t>
            </a:r>
            <a:r>
              <a:rPr lang="et-EE" altLang="et-EE" sz="2400" b="1" dirty="0">
                <a:solidFill>
                  <a:srgbClr val="000000"/>
                </a:solidFill>
                <a:latin typeface="Arial" pitchFamily="34" charset="0"/>
                <a:cs typeface="Times New Roman" pitchFamily="18" charset="0"/>
              </a:rPr>
              <a:t>severity</a:t>
            </a:r>
            <a:r>
              <a:rPr lang="et-EE" altLang="et-EE" sz="2400" dirty="0">
                <a:solidFill>
                  <a:srgbClr val="000000"/>
                </a:solidFill>
                <a:latin typeface="Arial" pitchFamily="34" charset="0"/>
                <a:cs typeface="Times New Roman" pitchFamily="18" charset="0"/>
              </a:rPr>
              <a:t> error ;</a:t>
            </a:r>
          </a:p>
          <a:p>
            <a:pPr lvl="1"/>
            <a:r>
              <a:rPr lang="et-EE" altLang="et-EE" sz="2400" dirty="0">
                <a:solidFill>
                  <a:srgbClr val="000000"/>
                </a:solidFill>
                <a:latin typeface="Arial" pitchFamily="34" charset="0"/>
                <a:cs typeface="Times New Roman" pitchFamily="18" charset="0"/>
              </a:rPr>
              <a:t>a_tb &lt;= '1' ;  b_tb  &lt;= '1' ;</a:t>
            </a:r>
            <a:endParaRPr lang="et-EE" altLang="et-EE" sz="2400" b="1" dirty="0">
              <a:solidFill>
                <a:srgbClr val="000000"/>
              </a:solidFill>
              <a:latin typeface="Arial" pitchFamily="34" charset="0"/>
              <a:cs typeface="Times New Roman" pitchFamily="18" charset="0"/>
            </a:endParaRPr>
          </a:p>
          <a:p>
            <a:pPr lvl="1"/>
            <a:r>
              <a:rPr lang="et-EE" altLang="et-EE" sz="2400" b="1" dirty="0">
                <a:solidFill>
                  <a:srgbClr val="000000"/>
                </a:solidFill>
                <a:latin typeface="Arial" pitchFamily="34" charset="0"/>
                <a:cs typeface="Times New Roman" pitchFamily="18" charset="0"/>
              </a:rPr>
              <a:t>wait for</a:t>
            </a:r>
            <a:r>
              <a:rPr lang="et-EE" altLang="et-EE" sz="2400" dirty="0">
                <a:solidFill>
                  <a:srgbClr val="000000"/>
                </a:solidFill>
                <a:latin typeface="Arial" pitchFamily="34" charset="0"/>
                <a:cs typeface="Times New Roman" pitchFamily="18" charset="0"/>
              </a:rPr>
              <a:t> period ;</a:t>
            </a:r>
            <a:endParaRPr lang="et-EE" altLang="et-EE" sz="2400" b="1" dirty="0">
              <a:solidFill>
                <a:srgbClr val="000000"/>
              </a:solidFill>
              <a:latin typeface="Arial" pitchFamily="34" charset="0"/>
              <a:cs typeface="Times New Roman" pitchFamily="18" charset="0"/>
            </a:endParaRPr>
          </a:p>
          <a:p>
            <a:pPr lvl="1"/>
            <a:r>
              <a:rPr lang="et-EE" altLang="et-EE" sz="2400" b="1" dirty="0">
                <a:solidFill>
                  <a:srgbClr val="000000"/>
                </a:solidFill>
                <a:latin typeface="Arial" pitchFamily="34" charset="0"/>
                <a:cs typeface="Times New Roman" pitchFamily="18" charset="0"/>
              </a:rPr>
              <a:t>assert</a:t>
            </a:r>
            <a:r>
              <a:rPr lang="et-EE" altLang="et-EE" sz="2400" dirty="0">
                <a:solidFill>
                  <a:srgbClr val="000000"/>
                </a:solidFill>
                <a:latin typeface="Arial" pitchFamily="34" charset="0"/>
                <a:cs typeface="Times New Roman" pitchFamily="18" charset="0"/>
              </a:rPr>
              <a:t> ((sum_tb = '0' </a:t>
            </a:r>
            <a:r>
              <a:rPr lang="et-EE" altLang="et-EE" sz="2400" b="1" dirty="0">
                <a:solidFill>
                  <a:srgbClr val="000000"/>
                </a:solidFill>
                <a:latin typeface="Arial" pitchFamily="34" charset="0"/>
                <a:cs typeface="Times New Roman" pitchFamily="18" charset="0"/>
              </a:rPr>
              <a:t>and</a:t>
            </a:r>
            <a:r>
              <a:rPr lang="et-EE" altLang="et-EE" sz="2400" dirty="0">
                <a:solidFill>
                  <a:srgbClr val="000000"/>
                </a:solidFill>
                <a:latin typeface="Arial" pitchFamily="34" charset="0"/>
                <a:cs typeface="Times New Roman" pitchFamily="18" charset="0"/>
              </a:rPr>
              <a:t> (carry_out_tb = '1'))</a:t>
            </a:r>
            <a:endParaRPr lang="et-EE" altLang="et-EE" sz="2400" b="1" dirty="0">
              <a:solidFill>
                <a:srgbClr val="000000"/>
              </a:solidFill>
              <a:latin typeface="Arial" pitchFamily="34" charset="0"/>
              <a:cs typeface="Times New Roman" pitchFamily="18" charset="0"/>
            </a:endParaRPr>
          </a:p>
          <a:p>
            <a:pPr lvl="1"/>
            <a:r>
              <a:rPr lang="et-EE" altLang="et-EE" sz="2400" b="1" dirty="0">
                <a:solidFill>
                  <a:srgbClr val="000000"/>
                </a:solidFill>
                <a:latin typeface="Arial" pitchFamily="34" charset="0"/>
                <a:cs typeface="Times New Roman" pitchFamily="18" charset="0"/>
              </a:rPr>
              <a:t>report</a:t>
            </a:r>
            <a:r>
              <a:rPr lang="et-EE" altLang="et-EE" sz="2400" dirty="0">
                <a:solidFill>
                  <a:srgbClr val="000000"/>
                </a:solidFill>
                <a:latin typeface="Arial" pitchFamily="34" charset="0"/>
                <a:cs typeface="Times New Roman" pitchFamily="18" charset="0"/>
              </a:rPr>
              <a:t>  "test failed </a:t>
            </a:r>
            <a:r>
              <a:rPr lang="et-EE" altLang="et-EE" sz="2400" b="1" dirty="0">
                <a:solidFill>
                  <a:srgbClr val="000000"/>
                </a:solidFill>
                <a:latin typeface="Arial" pitchFamily="34" charset="0"/>
                <a:cs typeface="Times New Roman" pitchFamily="18" charset="0"/>
              </a:rPr>
              <a:t>for</a:t>
            </a:r>
            <a:r>
              <a:rPr lang="et-EE" altLang="et-EE" sz="2400" dirty="0">
                <a:solidFill>
                  <a:srgbClr val="000000"/>
                </a:solidFill>
                <a:latin typeface="Arial" pitchFamily="34" charset="0"/>
                <a:cs typeface="Times New Roman" pitchFamily="18" charset="0"/>
              </a:rPr>
              <a:t> input combination 11"  </a:t>
            </a:r>
            <a:r>
              <a:rPr lang="et-EE" altLang="et-EE" sz="2400" b="1" dirty="0">
                <a:solidFill>
                  <a:srgbClr val="000000"/>
                </a:solidFill>
                <a:latin typeface="Arial" pitchFamily="34" charset="0"/>
                <a:cs typeface="Times New Roman" pitchFamily="18" charset="0"/>
              </a:rPr>
              <a:t>severity</a:t>
            </a:r>
            <a:r>
              <a:rPr lang="et-EE" altLang="et-EE" sz="2400" dirty="0">
                <a:solidFill>
                  <a:srgbClr val="000000"/>
                </a:solidFill>
                <a:latin typeface="Arial" pitchFamily="34" charset="0"/>
                <a:cs typeface="Times New Roman" pitchFamily="18" charset="0"/>
              </a:rPr>
              <a:t> error ;</a:t>
            </a:r>
            <a:endParaRPr lang="et-EE" altLang="et-EE" sz="2400" b="1" dirty="0">
              <a:solidFill>
                <a:srgbClr val="000000"/>
              </a:solidFill>
              <a:latin typeface="Arial" pitchFamily="34" charset="0"/>
              <a:cs typeface="Times New Roman" pitchFamily="18" charset="0"/>
            </a:endParaRPr>
          </a:p>
          <a:p>
            <a:pPr lvl="1"/>
            <a:r>
              <a:rPr lang="et-EE" altLang="et-EE" sz="2400" b="1" dirty="0">
                <a:solidFill>
                  <a:srgbClr val="000000"/>
                </a:solidFill>
                <a:latin typeface="Arial" pitchFamily="34" charset="0"/>
                <a:cs typeface="Times New Roman" pitchFamily="18" charset="0"/>
              </a:rPr>
              <a:t>wait</a:t>
            </a:r>
            <a:r>
              <a:rPr lang="et-EE" altLang="et-EE" sz="2400" dirty="0">
                <a:solidFill>
                  <a:srgbClr val="000000"/>
                </a:solidFill>
                <a:latin typeface="Arial" pitchFamily="34" charset="0"/>
                <a:cs typeface="Times New Roman" pitchFamily="18" charset="0"/>
              </a:rPr>
              <a:t> ;  </a:t>
            </a:r>
            <a:r>
              <a:rPr lang="et-EE" altLang="et-EE" sz="2400" dirty="0">
                <a:solidFill>
                  <a:srgbClr val="FF0000"/>
                </a:solidFill>
                <a:latin typeface="Arial" pitchFamily="34" charset="0"/>
                <a:cs typeface="Times New Roman" pitchFamily="18" charset="0"/>
              </a:rPr>
              <a:t>-- indefinitely suspend process</a:t>
            </a:r>
            <a:r>
              <a:rPr lang="en-US" altLang="et-EE" sz="2400" dirty="0">
                <a:solidFill>
                  <a:srgbClr val="FF0000"/>
                </a:solidFill>
                <a:latin typeface="Arial" pitchFamily="34" charset="0"/>
                <a:cs typeface="Times New Roman" pitchFamily="18" charset="0"/>
              </a:rPr>
              <a:t> (is important)</a:t>
            </a:r>
            <a:endParaRPr lang="et-EE" altLang="et-EE" sz="2400" b="1" dirty="0">
              <a:solidFill>
                <a:srgbClr val="FF0000"/>
              </a:solidFill>
              <a:latin typeface="Arial" pitchFamily="34" charset="0"/>
              <a:cs typeface="Times New Roman" pitchFamily="18" charset="0"/>
            </a:endParaRPr>
          </a:p>
          <a:p>
            <a:r>
              <a:rPr lang="et-EE" altLang="et-EE" sz="2400" b="1" dirty="0">
                <a:solidFill>
                  <a:srgbClr val="000000"/>
                </a:solidFill>
                <a:latin typeface="Arial" pitchFamily="34" charset="0"/>
                <a:cs typeface="Times New Roman" pitchFamily="18" charset="0"/>
              </a:rPr>
              <a:t>end process</a:t>
            </a:r>
            <a:r>
              <a:rPr lang="et-EE" altLang="et-EE" sz="2400" dirty="0">
                <a:solidFill>
                  <a:srgbClr val="000000"/>
                </a:solidFill>
                <a:latin typeface="Arial" pitchFamily="34" charset="0"/>
                <a:cs typeface="Times New Roman" pitchFamily="18" charset="0"/>
              </a:rPr>
              <a:t> ;</a:t>
            </a:r>
            <a:endParaRPr lang="et-EE" altLang="et-EE" sz="2400" b="1" dirty="0">
              <a:solidFill>
                <a:srgbClr val="000000"/>
              </a:solidFill>
              <a:latin typeface="Arial" pitchFamily="34" charset="0"/>
              <a:cs typeface="Times New Roman" pitchFamily="18" charset="0"/>
            </a:endParaRPr>
          </a:p>
          <a:p>
            <a:r>
              <a:rPr lang="et-EE" altLang="et-EE" sz="2400" b="1" dirty="0">
                <a:solidFill>
                  <a:srgbClr val="000000"/>
                </a:solidFill>
                <a:latin typeface="Arial" pitchFamily="34" charset="0"/>
                <a:cs typeface="Times New Roman" pitchFamily="18" charset="0"/>
              </a:rPr>
              <a:t>end</a:t>
            </a:r>
            <a:r>
              <a:rPr lang="et-EE" altLang="et-EE" sz="2400" dirty="0">
                <a:solidFill>
                  <a:srgbClr val="000000"/>
                </a:solidFill>
                <a:latin typeface="Arial" pitchFamily="34" charset="0"/>
                <a:cs typeface="Times New Roman" pitchFamily="18" charset="0"/>
              </a:rPr>
              <a:t> ;</a:t>
            </a:r>
            <a:endParaRPr lang="en-US" altLang="et-EE" sz="2400" dirty="0">
              <a:solidFill>
                <a:srgbClr val="000000"/>
              </a:solidFill>
              <a:latin typeface="Arial" pitchFamily="34"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blinds(horizontal)">
                                      <p:cBhvr>
                                        <p:cTn id="7" dur="500"/>
                                        <p:tgtEl>
                                          <p:spTgt spid="163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Effect transition="in" filter="blinds(horizontal)">
                                      <p:cBhvr>
                                        <p:cTn id="12" dur="500"/>
                                        <p:tgtEl>
                                          <p:spTgt spid="163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8">
                                            <p:txEl>
                                              <p:pRg st="2" end="2"/>
                                            </p:txEl>
                                          </p:spTgt>
                                        </p:tgtEl>
                                        <p:attrNameLst>
                                          <p:attrName>style.visibility</p:attrName>
                                        </p:attrNameLst>
                                      </p:cBhvr>
                                      <p:to>
                                        <p:strVal val="visible"/>
                                      </p:to>
                                    </p:set>
                                    <p:animEffect transition="in" filter="blinds(horizontal)">
                                      <p:cBhvr>
                                        <p:cTn id="17" dur="500"/>
                                        <p:tgtEl>
                                          <p:spTgt spid="163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88">
                                            <p:txEl>
                                              <p:pRg st="3" end="3"/>
                                            </p:txEl>
                                          </p:spTgt>
                                        </p:tgtEl>
                                        <p:attrNameLst>
                                          <p:attrName>style.visibility</p:attrName>
                                        </p:attrNameLst>
                                      </p:cBhvr>
                                      <p:to>
                                        <p:strVal val="visible"/>
                                      </p:to>
                                    </p:set>
                                    <p:animEffect transition="in" filter="blinds(horizontal)">
                                      <p:cBhvr>
                                        <p:cTn id="22" dur="500"/>
                                        <p:tgtEl>
                                          <p:spTgt spid="163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88">
                                            <p:txEl>
                                              <p:pRg st="4" end="4"/>
                                            </p:txEl>
                                          </p:spTgt>
                                        </p:tgtEl>
                                        <p:attrNameLst>
                                          <p:attrName>style.visibility</p:attrName>
                                        </p:attrNameLst>
                                      </p:cBhvr>
                                      <p:to>
                                        <p:strVal val="visible"/>
                                      </p:to>
                                    </p:set>
                                    <p:animEffect transition="in" filter="blinds(horizontal)">
                                      <p:cBhvr>
                                        <p:cTn id="27" dur="500"/>
                                        <p:tgtEl>
                                          <p:spTgt spid="1638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88">
                                            <p:txEl>
                                              <p:pRg st="5" end="5"/>
                                            </p:txEl>
                                          </p:spTgt>
                                        </p:tgtEl>
                                        <p:attrNameLst>
                                          <p:attrName>style.visibility</p:attrName>
                                        </p:attrNameLst>
                                      </p:cBhvr>
                                      <p:to>
                                        <p:strVal val="visible"/>
                                      </p:to>
                                    </p:set>
                                    <p:animEffect transition="in" filter="blinds(horizontal)">
                                      <p:cBhvr>
                                        <p:cTn id="32" dur="500"/>
                                        <p:tgtEl>
                                          <p:spTgt spid="1638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388">
                                            <p:txEl>
                                              <p:pRg st="6" end="6"/>
                                            </p:txEl>
                                          </p:spTgt>
                                        </p:tgtEl>
                                        <p:attrNameLst>
                                          <p:attrName>style.visibility</p:attrName>
                                        </p:attrNameLst>
                                      </p:cBhvr>
                                      <p:to>
                                        <p:strVal val="visible"/>
                                      </p:to>
                                    </p:set>
                                    <p:animEffect transition="in" filter="blinds(horizontal)">
                                      <p:cBhvr>
                                        <p:cTn id="37" dur="500"/>
                                        <p:tgtEl>
                                          <p:spTgt spid="1638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388">
                                            <p:txEl>
                                              <p:pRg st="7" end="7"/>
                                            </p:txEl>
                                          </p:spTgt>
                                        </p:tgtEl>
                                        <p:attrNameLst>
                                          <p:attrName>style.visibility</p:attrName>
                                        </p:attrNameLst>
                                      </p:cBhvr>
                                      <p:to>
                                        <p:strVal val="visible"/>
                                      </p:to>
                                    </p:set>
                                    <p:animEffect transition="in" filter="blinds(horizontal)">
                                      <p:cBhvr>
                                        <p:cTn id="42" dur="500"/>
                                        <p:tgtEl>
                                          <p:spTgt spid="1638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388">
                                            <p:txEl>
                                              <p:pRg st="8" end="8"/>
                                            </p:txEl>
                                          </p:spTgt>
                                        </p:tgtEl>
                                        <p:attrNameLst>
                                          <p:attrName>style.visibility</p:attrName>
                                        </p:attrNameLst>
                                      </p:cBhvr>
                                      <p:to>
                                        <p:strVal val="visible"/>
                                      </p:to>
                                    </p:set>
                                    <p:animEffect transition="in" filter="blinds(horizontal)">
                                      <p:cBhvr>
                                        <p:cTn id="47" dur="500"/>
                                        <p:tgtEl>
                                          <p:spTgt spid="1638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388">
                                            <p:txEl>
                                              <p:pRg st="9" end="9"/>
                                            </p:txEl>
                                          </p:spTgt>
                                        </p:tgtEl>
                                        <p:attrNameLst>
                                          <p:attrName>style.visibility</p:attrName>
                                        </p:attrNameLst>
                                      </p:cBhvr>
                                      <p:to>
                                        <p:strVal val="visible"/>
                                      </p:to>
                                    </p:set>
                                    <p:animEffect transition="in" filter="blinds(horizontal)">
                                      <p:cBhvr>
                                        <p:cTn id="52" dur="500"/>
                                        <p:tgtEl>
                                          <p:spTgt spid="1638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6388">
                                            <p:txEl>
                                              <p:pRg st="10" end="10"/>
                                            </p:txEl>
                                          </p:spTgt>
                                        </p:tgtEl>
                                        <p:attrNameLst>
                                          <p:attrName>style.visibility</p:attrName>
                                        </p:attrNameLst>
                                      </p:cBhvr>
                                      <p:to>
                                        <p:strVal val="visible"/>
                                      </p:to>
                                    </p:set>
                                    <p:animEffect transition="in" filter="blinds(horizontal)">
                                      <p:cBhvr>
                                        <p:cTn id="57" dur="500"/>
                                        <p:tgtEl>
                                          <p:spTgt spid="1638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388">
                                            <p:txEl>
                                              <p:pRg st="11" end="11"/>
                                            </p:txEl>
                                          </p:spTgt>
                                        </p:tgtEl>
                                        <p:attrNameLst>
                                          <p:attrName>style.visibility</p:attrName>
                                        </p:attrNameLst>
                                      </p:cBhvr>
                                      <p:to>
                                        <p:strVal val="visible"/>
                                      </p:to>
                                    </p:set>
                                    <p:animEffect transition="in" filter="blinds(horizontal)">
                                      <p:cBhvr>
                                        <p:cTn id="62" dur="500"/>
                                        <p:tgtEl>
                                          <p:spTgt spid="1638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6388">
                                            <p:txEl>
                                              <p:pRg st="12" end="12"/>
                                            </p:txEl>
                                          </p:spTgt>
                                        </p:tgtEl>
                                        <p:attrNameLst>
                                          <p:attrName>style.visibility</p:attrName>
                                        </p:attrNameLst>
                                      </p:cBhvr>
                                      <p:to>
                                        <p:strVal val="visible"/>
                                      </p:to>
                                    </p:set>
                                    <p:animEffect transition="in" filter="blinds(horizontal)">
                                      <p:cBhvr>
                                        <p:cTn id="67" dur="500"/>
                                        <p:tgtEl>
                                          <p:spTgt spid="16388">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6388">
                                            <p:txEl>
                                              <p:pRg st="13" end="13"/>
                                            </p:txEl>
                                          </p:spTgt>
                                        </p:tgtEl>
                                        <p:attrNameLst>
                                          <p:attrName>style.visibility</p:attrName>
                                        </p:attrNameLst>
                                      </p:cBhvr>
                                      <p:to>
                                        <p:strVal val="visible"/>
                                      </p:to>
                                    </p:set>
                                    <p:animEffect transition="in" filter="blinds(horizontal)">
                                      <p:cBhvr>
                                        <p:cTn id="72" dur="500"/>
                                        <p:tgtEl>
                                          <p:spTgt spid="16388">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6388">
                                            <p:txEl>
                                              <p:pRg st="14" end="14"/>
                                            </p:txEl>
                                          </p:spTgt>
                                        </p:tgtEl>
                                        <p:attrNameLst>
                                          <p:attrName>style.visibility</p:attrName>
                                        </p:attrNameLst>
                                      </p:cBhvr>
                                      <p:to>
                                        <p:strVal val="visible"/>
                                      </p:to>
                                    </p:set>
                                    <p:animEffect transition="in" filter="blinds(horizontal)">
                                      <p:cBhvr>
                                        <p:cTn id="77" dur="500"/>
                                        <p:tgtEl>
                                          <p:spTgt spid="1638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0"/>
          </p:nvPr>
        </p:nvSpPr>
        <p:spPr>
          <a:noFill/>
        </p:spPr>
        <p:txBody>
          <a:bodyPr/>
          <a:lstStyle/>
          <a:p>
            <a:fld id="{AC2554EB-CEEF-4E18-9FC9-C290E3AEC895}" type="slidenum">
              <a:rPr lang="en-US" altLang="et-EE" smtClean="0"/>
              <a:pPr/>
              <a:t>17</a:t>
            </a:fld>
            <a:endParaRPr lang="en-US" altLang="et-EE"/>
          </a:p>
        </p:txBody>
      </p:sp>
      <p:sp>
        <p:nvSpPr>
          <p:cNvPr id="18435" name="Rectangle 2"/>
          <p:cNvSpPr>
            <a:spLocks noGrp="1" noChangeArrowheads="1"/>
          </p:cNvSpPr>
          <p:nvPr>
            <p:ph type="title"/>
          </p:nvPr>
        </p:nvSpPr>
        <p:spPr>
          <a:xfrm>
            <a:off x="471488" y="119063"/>
            <a:ext cx="8310562" cy="641350"/>
          </a:xfrm>
        </p:spPr>
        <p:txBody>
          <a:bodyPr>
            <a:normAutofit/>
          </a:bodyPr>
          <a:lstStyle/>
          <a:p>
            <a:pPr algn="r"/>
            <a:r>
              <a:rPr lang="et-EE" altLang="et-EE" sz="3200" dirty="0">
                <a:solidFill>
                  <a:srgbClr val="A20000"/>
                </a:solidFill>
                <a:latin typeface="Comic Sans MS" panose="030F0702030302020204" pitchFamily="66" charset="0"/>
              </a:rPr>
              <a:t>Wait statements in a testbench</a:t>
            </a:r>
            <a:endParaRPr lang="en-US" altLang="et-EE" sz="3200" dirty="0">
              <a:solidFill>
                <a:srgbClr val="A20000"/>
              </a:solidFill>
              <a:latin typeface="Comic Sans MS" panose="030F0702030302020204" pitchFamily="66" charset="0"/>
            </a:endParaRPr>
          </a:p>
        </p:txBody>
      </p:sp>
      <p:sp>
        <p:nvSpPr>
          <p:cNvPr id="17412" name="Text Box 3"/>
          <p:cNvSpPr txBox="1">
            <a:spLocks noChangeArrowheads="1"/>
          </p:cNvSpPr>
          <p:nvPr/>
        </p:nvSpPr>
        <p:spPr bwMode="auto">
          <a:xfrm>
            <a:off x="447675" y="2667000"/>
            <a:ext cx="8629650" cy="3416320"/>
          </a:xfrm>
          <a:prstGeom prst="rect">
            <a:avLst/>
          </a:prstGeom>
          <a:noFill/>
          <a:ln w="9525">
            <a:noFill/>
            <a:miter lim="800000"/>
            <a:headEnd/>
            <a:tailEnd/>
          </a:ln>
        </p:spPr>
        <p:txBody>
          <a:bodyPr>
            <a:spAutoFit/>
          </a:bodyPr>
          <a:lstStyle/>
          <a:p>
            <a:pPr marL="457200" indent="-457200"/>
            <a:r>
              <a:rPr lang="et-EE" altLang="et-EE" sz="2400" dirty="0">
                <a:solidFill>
                  <a:srgbClr val="000000"/>
                </a:solidFill>
                <a:latin typeface="Arial" pitchFamily="34" charset="0"/>
                <a:cs typeface="Times New Roman" pitchFamily="18" charset="0"/>
              </a:rPr>
              <a:t>	</a:t>
            </a:r>
            <a:r>
              <a:rPr lang="en-US" altLang="et-EE" sz="2400" dirty="0">
                <a:solidFill>
                  <a:srgbClr val="000000"/>
                </a:solidFill>
                <a:latin typeface="Arial" pitchFamily="34" charset="0"/>
                <a:cs typeface="Times New Roman" pitchFamily="18" charset="0"/>
              </a:rPr>
              <a:t>There are three reasons  why the wait statement is required (for</a:t>
            </a:r>
            <a:r>
              <a:rPr lang="et-EE" altLang="et-EE" sz="2400" dirty="0">
                <a:solidFill>
                  <a:srgbClr val="000000"/>
                </a:solidFill>
                <a:latin typeface="Arial" pitchFamily="34" charset="0"/>
                <a:cs typeface="Times New Roman" pitchFamily="18" charset="0"/>
              </a:rPr>
              <a:t> our</a:t>
            </a:r>
            <a:r>
              <a:rPr lang="en-US" altLang="et-EE" sz="2400" dirty="0">
                <a:solidFill>
                  <a:srgbClr val="000000"/>
                </a:solidFill>
                <a:latin typeface="Arial" pitchFamily="34" charset="0"/>
                <a:cs typeface="Times New Roman" pitchFamily="18" charset="0"/>
              </a:rPr>
              <a:t> example):</a:t>
            </a:r>
          </a:p>
          <a:p>
            <a:pPr marL="457200" indent="-457200">
              <a:buClr>
                <a:schemeClr val="folHlink"/>
              </a:buClr>
              <a:buFontTx/>
              <a:buAutoNum type="arabicParenR"/>
            </a:pPr>
            <a:r>
              <a:rPr lang="en-US" altLang="et-EE" sz="2400" b="1" dirty="0">
                <a:solidFill>
                  <a:srgbClr val="000000"/>
                </a:solidFill>
                <a:latin typeface="Arial" pitchFamily="34" charset="0"/>
                <a:cs typeface="Times New Roman" pitchFamily="18" charset="0"/>
              </a:rPr>
              <a:t>the signal assignment can not take effect until after process suspends</a:t>
            </a:r>
          </a:p>
          <a:p>
            <a:pPr marL="457200" indent="-457200">
              <a:buClr>
                <a:schemeClr val="folHlink"/>
              </a:buClr>
              <a:buFontTx/>
              <a:buAutoNum type="arabicParenR"/>
            </a:pPr>
            <a:r>
              <a:rPr lang="en-US" altLang="et-EE" sz="2400" dirty="0">
                <a:solidFill>
                  <a:srgbClr val="000000"/>
                </a:solidFill>
                <a:latin typeface="Arial" pitchFamily="34" charset="0"/>
                <a:cs typeface="Times New Roman" pitchFamily="18" charset="0"/>
              </a:rPr>
              <a:t>waiting for a time interval allows the new input values to appear in the simulator waveforms for this time period</a:t>
            </a:r>
          </a:p>
          <a:p>
            <a:pPr marL="457200" indent="-457200">
              <a:buClr>
                <a:schemeClr val="folHlink"/>
              </a:buClr>
              <a:buFontTx/>
              <a:buAutoNum type="arabicParenR"/>
            </a:pPr>
            <a:r>
              <a:rPr lang="en-US" altLang="et-EE" sz="2400" dirty="0">
                <a:solidFill>
                  <a:srgbClr val="000000"/>
                </a:solidFill>
                <a:latin typeface="Arial" pitchFamily="34" charset="0"/>
                <a:cs typeface="Times New Roman" pitchFamily="18" charset="0"/>
              </a:rPr>
              <a:t>the wait statements allow this same </a:t>
            </a:r>
            <a:r>
              <a:rPr lang="en-US" altLang="et-EE" sz="2400" dirty="0" err="1">
                <a:solidFill>
                  <a:srgbClr val="000000"/>
                </a:solidFill>
                <a:latin typeface="Arial" pitchFamily="34" charset="0"/>
                <a:cs typeface="Times New Roman" pitchFamily="18" charset="0"/>
              </a:rPr>
              <a:t>testbench</a:t>
            </a:r>
            <a:r>
              <a:rPr lang="en-US" altLang="et-EE" sz="2400" dirty="0">
                <a:solidFill>
                  <a:srgbClr val="000000"/>
                </a:solidFill>
                <a:latin typeface="Arial" pitchFamily="34" charset="0"/>
                <a:cs typeface="Times New Roman" pitchFamily="18" charset="0"/>
              </a:rPr>
              <a:t> to be used later, without modification, for timing simulation (</a:t>
            </a:r>
            <a:r>
              <a:rPr lang="en-US" altLang="et-EE" sz="2400" dirty="0">
                <a:latin typeface="Arial" pitchFamily="34" charset="0"/>
              </a:rPr>
              <a:t>after design being synthesized and mapped)</a:t>
            </a:r>
            <a:r>
              <a:rPr lang="en-US" altLang="et-EE" sz="2400" dirty="0">
                <a:solidFill>
                  <a:srgbClr val="000000"/>
                </a:solidFill>
                <a:latin typeface="Arial" pitchFamily="34" charset="0"/>
                <a:cs typeface="Times New Roman" pitchFamily="18" charset="0"/>
              </a:rPr>
              <a:t>.</a:t>
            </a:r>
          </a:p>
        </p:txBody>
      </p:sp>
      <p:sp>
        <p:nvSpPr>
          <p:cNvPr id="18437" name="Text Box 4"/>
          <p:cNvSpPr txBox="1">
            <a:spLocks noChangeArrowheads="1"/>
          </p:cNvSpPr>
          <p:nvPr/>
        </p:nvSpPr>
        <p:spPr bwMode="auto">
          <a:xfrm>
            <a:off x="647700" y="990600"/>
            <a:ext cx="8210550" cy="1552575"/>
          </a:xfrm>
          <a:prstGeom prst="rect">
            <a:avLst/>
          </a:prstGeom>
          <a:noFill/>
          <a:ln w="9525">
            <a:noFill/>
            <a:miter lim="800000"/>
            <a:headEnd/>
            <a:tailEnd/>
          </a:ln>
        </p:spPr>
        <p:txBody>
          <a:bodyPr>
            <a:spAutoFit/>
          </a:bodyPr>
          <a:lstStyle/>
          <a:p>
            <a:pPr>
              <a:spcBef>
                <a:spcPct val="10000"/>
              </a:spcBef>
            </a:pPr>
            <a:r>
              <a:rPr lang="en-US" altLang="et-EE" sz="2400">
                <a:latin typeface="Arial" pitchFamily="34" charset="0"/>
              </a:rPr>
              <a:t>The use of a wait statement to produce a delay between the application of each stimulus, and the use of an assertion statement to  automatically verify the UUT’s response, is common practice.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blinds(horizontal)">
                                      <p:cBhvr>
                                        <p:cTn id="7" dur="500"/>
                                        <p:tgtEl>
                                          <p:spTgt spid="174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2">
                                            <p:txEl>
                                              <p:pRg st="1" end="1"/>
                                            </p:txEl>
                                          </p:spTgt>
                                        </p:tgtEl>
                                        <p:attrNameLst>
                                          <p:attrName>style.visibility</p:attrName>
                                        </p:attrNameLst>
                                      </p:cBhvr>
                                      <p:to>
                                        <p:strVal val="visible"/>
                                      </p:to>
                                    </p:set>
                                    <p:animEffect transition="in" filter="blinds(horizontal)">
                                      <p:cBhvr>
                                        <p:cTn id="12" dur="500"/>
                                        <p:tgtEl>
                                          <p:spTgt spid="174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2">
                                            <p:txEl>
                                              <p:pRg st="2" end="2"/>
                                            </p:txEl>
                                          </p:spTgt>
                                        </p:tgtEl>
                                        <p:attrNameLst>
                                          <p:attrName>style.visibility</p:attrName>
                                        </p:attrNameLst>
                                      </p:cBhvr>
                                      <p:to>
                                        <p:strVal val="visible"/>
                                      </p:to>
                                    </p:set>
                                    <p:animEffect transition="in" filter="blinds(horizontal)">
                                      <p:cBhvr>
                                        <p:cTn id="17" dur="500"/>
                                        <p:tgtEl>
                                          <p:spTgt spid="174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12">
                                            <p:txEl>
                                              <p:pRg st="3" end="3"/>
                                            </p:txEl>
                                          </p:spTgt>
                                        </p:tgtEl>
                                        <p:attrNameLst>
                                          <p:attrName>style.visibility</p:attrName>
                                        </p:attrNameLst>
                                      </p:cBhvr>
                                      <p:to>
                                        <p:strVal val="visible"/>
                                      </p:to>
                                    </p:set>
                                    <p:animEffect transition="in" filter="blinds(horizontal)">
                                      <p:cBhvr>
                                        <p:cTn id="22" dur="500"/>
                                        <p:tgtEl>
                                          <p:spTgt spid="174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0"/>
          </p:nvPr>
        </p:nvSpPr>
        <p:spPr>
          <a:noFill/>
        </p:spPr>
        <p:txBody>
          <a:bodyPr/>
          <a:lstStyle/>
          <a:p>
            <a:fld id="{40FA6BFE-CBCB-4FD3-8C20-93E7D60D459B}" type="slidenum">
              <a:rPr lang="en-US" altLang="et-EE" smtClean="0"/>
              <a:pPr/>
              <a:t>18</a:t>
            </a:fld>
            <a:endParaRPr lang="en-US" altLang="et-EE"/>
          </a:p>
        </p:txBody>
      </p:sp>
      <p:sp>
        <p:nvSpPr>
          <p:cNvPr id="19459" name="Rectangle 2"/>
          <p:cNvSpPr>
            <a:spLocks noGrp="1" noChangeArrowheads="1"/>
          </p:cNvSpPr>
          <p:nvPr>
            <p:ph type="title"/>
          </p:nvPr>
        </p:nvSpPr>
        <p:spPr>
          <a:xfrm>
            <a:off x="471488" y="119063"/>
            <a:ext cx="8310562" cy="641350"/>
          </a:xfrm>
        </p:spPr>
        <p:txBody>
          <a:bodyPr>
            <a:normAutofit/>
          </a:bodyPr>
          <a:lstStyle/>
          <a:p>
            <a:pPr algn="r"/>
            <a:r>
              <a:rPr lang="et-EE" altLang="et-EE" sz="3200" dirty="0">
                <a:solidFill>
                  <a:srgbClr val="A20000"/>
                </a:solidFill>
                <a:latin typeface="Comic Sans MS" panose="030F0702030302020204" pitchFamily="66" charset="0"/>
              </a:rPr>
              <a:t>Wait statements</a:t>
            </a:r>
            <a:endParaRPr lang="en-US" altLang="et-EE" sz="3200" dirty="0">
              <a:solidFill>
                <a:srgbClr val="A20000"/>
              </a:solidFill>
              <a:latin typeface="Comic Sans MS" panose="030F0702030302020204" pitchFamily="66" charset="0"/>
            </a:endParaRPr>
          </a:p>
        </p:txBody>
      </p:sp>
      <p:sp>
        <p:nvSpPr>
          <p:cNvPr id="18436" name="Text Box 4"/>
          <p:cNvSpPr txBox="1">
            <a:spLocks noChangeArrowheads="1"/>
          </p:cNvSpPr>
          <p:nvPr/>
        </p:nvSpPr>
        <p:spPr bwMode="auto">
          <a:xfrm>
            <a:off x="647700" y="3457575"/>
            <a:ext cx="8496300" cy="822325"/>
          </a:xfrm>
          <a:prstGeom prst="rect">
            <a:avLst/>
          </a:prstGeom>
          <a:noFill/>
          <a:ln w="9525">
            <a:noFill/>
            <a:miter lim="800000"/>
            <a:headEnd/>
            <a:tailEnd/>
          </a:ln>
        </p:spPr>
        <p:txBody>
          <a:bodyPr>
            <a:spAutoFit/>
          </a:bodyPr>
          <a:lstStyle/>
          <a:p>
            <a:pPr>
              <a:spcBef>
                <a:spcPct val="10000"/>
              </a:spcBef>
            </a:pPr>
            <a:r>
              <a:rPr lang="en-US" altLang="et-EE" sz="2400">
                <a:latin typeface="Arial" pitchFamily="34" charset="0"/>
              </a:rPr>
              <a:t>A wait statement suspends and resumes execution of the process containing the statement.</a:t>
            </a:r>
          </a:p>
        </p:txBody>
      </p:sp>
      <p:sp>
        <p:nvSpPr>
          <p:cNvPr id="19461" name="Text Box 7"/>
          <p:cNvSpPr txBox="1">
            <a:spLocks noChangeArrowheads="1"/>
          </p:cNvSpPr>
          <p:nvPr/>
        </p:nvSpPr>
        <p:spPr bwMode="auto">
          <a:xfrm>
            <a:off x="739775" y="1035050"/>
            <a:ext cx="8210550" cy="2282825"/>
          </a:xfrm>
          <a:prstGeom prst="rect">
            <a:avLst/>
          </a:prstGeom>
          <a:noFill/>
          <a:ln w="9525">
            <a:noFill/>
            <a:miter lim="800000"/>
            <a:headEnd/>
            <a:tailEnd/>
          </a:ln>
        </p:spPr>
        <p:txBody>
          <a:bodyPr>
            <a:spAutoFit/>
          </a:bodyPr>
          <a:lstStyle/>
          <a:p>
            <a:pPr>
              <a:spcBef>
                <a:spcPct val="10000"/>
              </a:spcBef>
            </a:pPr>
            <a:r>
              <a:rPr lang="et-EE" altLang="et-EE" sz="2400">
                <a:latin typeface="Arial" pitchFamily="34" charset="0"/>
              </a:rPr>
              <a:t>A process with no </a:t>
            </a:r>
            <a:r>
              <a:rPr lang="et-EE" altLang="et-EE" sz="2400" i="1">
                <a:latin typeface="Arial" pitchFamily="34" charset="0"/>
              </a:rPr>
              <a:t>wait</a:t>
            </a:r>
            <a:r>
              <a:rPr lang="et-EE" altLang="et-EE" sz="2400">
                <a:latin typeface="Arial" pitchFamily="34" charset="0"/>
              </a:rPr>
              <a:t> statement (or sensitivity list) executes its statements in sequence, starting at the first statement. After the last statement in the process is executed, the process immediatelly continues executution at the first statement, forming an infinite loop. As a result, the process never suspends.</a:t>
            </a:r>
            <a:endParaRPr lang="en-US" altLang="et-EE" sz="2400">
              <a:latin typeface="Arial" pitchFamily="34" charset="0"/>
            </a:endParaRPr>
          </a:p>
        </p:txBody>
      </p:sp>
      <p:sp>
        <p:nvSpPr>
          <p:cNvPr id="18438" name="Text Box 8"/>
          <p:cNvSpPr txBox="1">
            <a:spLocks noChangeArrowheads="1"/>
          </p:cNvSpPr>
          <p:nvPr/>
        </p:nvSpPr>
        <p:spPr bwMode="auto">
          <a:xfrm>
            <a:off x="730250" y="4378325"/>
            <a:ext cx="8496300" cy="1589088"/>
          </a:xfrm>
          <a:prstGeom prst="rect">
            <a:avLst/>
          </a:prstGeom>
          <a:noFill/>
          <a:ln w="9525">
            <a:noFill/>
            <a:miter lim="800000"/>
            <a:headEnd/>
            <a:tailEnd/>
          </a:ln>
        </p:spPr>
        <p:txBody>
          <a:bodyPr>
            <a:spAutoFit/>
          </a:bodyPr>
          <a:lstStyle/>
          <a:p>
            <a:pPr>
              <a:spcBef>
                <a:spcPct val="10000"/>
              </a:spcBef>
            </a:pPr>
            <a:r>
              <a:rPr lang="et-EE" altLang="et-EE" sz="2400">
                <a:latin typeface="Arial" pitchFamily="34" charset="0"/>
              </a:rPr>
              <a:t>Std 1076.6 2004 supports synthesis of all wait statements, except </a:t>
            </a:r>
            <a:r>
              <a:rPr lang="et-EE" altLang="et-EE" sz="2400" i="1">
                <a:latin typeface="Arial" pitchFamily="34" charset="0"/>
              </a:rPr>
              <a:t>wait for</a:t>
            </a:r>
            <a:r>
              <a:rPr lang="et-EE" altLang="et-EE" sz="2400">
                <a:latin typeface="Arial" pitchFamily="34" charset="0"/>
              </a:rPr>
              <a:t> statements.</a:t>
            </a:r>
          </a:p>
          <a:p>
            <a:pPr>
              <a:spcBef>
                <a:spcPct val="10000"/>
              </a:spcBef>
            </a:pPr>
            <a:r>
              <a:rPr lang="et-EE" altLang="et-EE" sz="2400">
                <a:latin typeface="Arial" pitchFamily="34" charset="0"/>
              </a:rPr>
              <a:t>Std 1076.6 1999 only allowed </a:t>
            </a:r>
            <a:r>
              <a:rPr lang="et-EE" altLang="et-EE" sz="2400" i="1">
                <a:latin typeface="Arial" pitchFamily="34" charset="0"/>
              </a:rPr>
              <a:t>wait until</a:t>
            </a:r>
            <a:r>
              <a:rPr lang="et-EE" altLang="et-EE" sz="2400">
                <a:latin typeface="Arial" pitchFamily="34" charset="0"/>
              </a:rPr>
              <a:t> statement per process for synthesis.</a:t>
            </a:r>
            <a:endParaRPr lang="en-US" altLang="et-EE" sz="240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blinds(horizontal)">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8"/>
                                        </p:tgtEl>
                                        <p:attrNameLst>
                                          <p:attrName>style.visibility</p:attrName>
                                        </p:attrNameLst>
                                      </p:cBhvr>
                                      <p:to>
                                        <p:strVal val="visible"/>
                                      </p:to>
                                    </p:set>
                                    <p:animEffect transition="in" filter="blinds(horizontal)">
                                      <p:cBhvr>
                                        <p:cTn id="12"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p:spPr>
        <p:txBody>
          <a:bodyPr/>
          <a:lstStyle/>
          <a:p>
            <a:fld id="{00E46D9E-8810-4952-B7CF-BC2FFF4CE457}" type="slidenum">
              <a:rPr lang="en-US" altLang="et-EE" smtClean="0"/>
              <a:pPr/>
              <a:t>19</a:t>
            </a:fld>
            <a:endParaRPr lang="en-US" altLang="et-EE"/>
          </a:p>
        </p:txBody>
      </p:sp>
      <p:sp>
        <p:nvSpPr>
          <p:cNvPr id="20483" name="Rectangle 2"/>
          <p:cNvSpPr>
            <a:spLocks noGrp="1" noChangeArrowheads="1"/>
          </p:cNvSpPr>
          <p:nvPr>
            <p:ph type="title"/>
          </p:nvPr>
        </p:nvSpPr>
        <p:spPr>
          <a:xfrm>
            <a:off x="471488" y="119063"/>
            <a:ext cx="8310562" cy="641350"/>
          </a:xfrm>
        </p:spPr>
        <p:txBody>
          <a:bodyPr>
            <a:normAutofit/>
          </a:bodyPr>
          <a:lstStyle/>
          <a:p>
            <a:pPr algn="r"/>
            <a:r>
              <a:rPr lang="et-EE" altLang="et-EE" sz="3200" dirty="0">
                <a:solidFill>
                  <a:srgbClr val="A20000"/>
                </a:solidFill>
                <a:latin typeface="Comic Sans MS" panose="030F0702030302020204" pitchFamily="66" charset="0"/>
              </a:rPr>
              <a:t>Wait statements</a:t>
            </a:r>
            <a:endParaRPr lang="en-US" altLang="et-EE" sz="3200" dirty="0">
              <a:solidFill>
                <a:srgbClr val="A20000"/>
              </a:solidFill>
              <a:latin typeface="Comic Sans MS" panose="030F0702030302020204" pitchFamily="66" charset="0"/>
            </a:endParaRPr>
          </a:p>
        </p:txBody>
      </p:sp>
      <p:sp>
        <p:nvSpPr>
          <p:cNvPr id="19460" name="Text Box 3"/>
          <p:cNvSpPr txBox="1">
            <a:spLocks noChangeArrowheads="1"/>
          </p:cNvSpPr>
          <p:nvPr/>
        </p:nvSpPr>
        <p:spPr bwMode="auto">
          <a:xfrm>
            <a:off x="254794" y="4289108"/>
            <a:ext cx="8743950" cy="822325"/>
          </a:xfrm>
          <a:prstGeom prst="rect">
            <a:avLst/>
          </a:prstGeom>
          <a:noFill/>
          <a:ln w="9525">
            <a:noFill/>
            <a:miter lim="800000"/>
            <a:headEnd/>
            <a:tailEnd/>
          </a:ln>
        </p:spPr>
        <p:txBody>
          <a:bodyPr>
            <a:spAutoFit/>
          </a:bodyPr>
          <a:lstStyle/>
          <a:p>
            <a:pPr>
              <a:spcBef>
                <a:spcPct val="10000"/>
              </a:spcBef>
            </a:pPr>
            <a:r>
              <a:rPr lang="et-EE" altLang="et-EE" sz="2400" dirty="0">
                <a:latin typeface="Arial" pitchFamily="34" charset="0"/>
              </a:rPr>
              <a:t>When  an event occures on any one of signals of sensitivity list (or in the boolean expression), the process resumes execution.</a:t>
            </a:r>
            <a:endParaRPr lang="en-US" altLang="et-EE" sz="2400" dirty="0">
              <a:latin typeface="Arial" pitchFamily="34" charset="0"/>
            </a:endParaRPr>
          </a:p>
        </p:txBody>
      </p:sp>
      <p:sp>
        <p:nvSpPr>
          <p:cNvPr id="19462" name="Text Box 5"/>
          <p:cNvSpPr txBox="1">
            <a:spLocks noChangeArrowheads="1"/>
          </p:cNvSpPr>
          <p:nvPr/>
        </p:nvSpPr>
        <p:spPr bwMode="auto">
          <a:xfrm>
            <a:off x="699135" y="1385888"/>
            <a:ext cx="8220075" cy="2308225"/>
          </a:xfrm>
          <a:prstGeom prst="rect">
            <a:avLst/>
          </a:prstGeom>
          <a:noFill/>
          <a:ln w="9525">
            <a:noFill/>
            <a:miter lim="800000"/>
            <a:headEnd/>
            <a:tailEnd/>
          </a:ln>
        </p:spPr>
        <p:txBody>
          <a:bodyPr>
            <a:spAutoFit/>
          </a:bodyPr>
          <a:lstStyle/>
          <a:p>
            <a:r>
              <a:rPr lang="et-EE" altLang="et-EE" sz="2400" dirty="0">
                <a:latin typeface="Arial" pitchFamily="34" charset="0"/>
              </a:rPr>
              <a:t> If only one, or none, of the optional clauses is included, four forms result: </a:t>
            </a:r>
            <a:endParaRPr lang="en-US" altLang="et-EE" sz="2400" dirty="0">
              <a:latin typeface="Arial" pitchFamily="34" charset="0"/>
            </a:endParaRPr>
          </a:p>
          <a:p>
            <a:pPr marL="2286000" lvl="4" indent="-457200">
              <a:buFont typeface="Wingdings" pitchFamily="2" charset="2"/>
              <a:buChar char="ü"/>
            </a:pPr>
            <a:r>
              <a:rPr lang="et-EE" altLang="et-EE" sz="2400" b="1" dirty="0">
                <a:latin typeface="Arial" pitchFamily="34" charset="0"/>
              </a:rPr>
              <a:t>wait</a:t>
            </a:r>
            <a:r>
              <a:rPr lang="et-EE" altLang="et-EE" sz="2400" dirty="0">
                <a:latin typeface="Arial" pitchFamily="34" charset="0"/>
              </a:rPr>
              <a:t> on sensitivity_list;</a:t>
            </a:r>
          </a:p>
          <a:p>
            <a:pPr marL="2286000" lvl="4" indent="-457200">
              <a:buFont typeface="Wingdings" pitchFamily="2" charset="2"/>
              <a:buChar char="ü"/>
            </a:pPr>
            <a:r>
              <a:rPr lang="et-EE" altLang="et-EE" sz="2400" b="1" dirty="0">
                <a:latin typeface="Arial" pitchFamily="34" charset="0"/>
              </a:rPr>
              <a:t>wait until</a:t>
            </a:r>
            <a:r>
              <a:rPr lang="et-EE" altLang="et-EE" sz="2400" dirty="0">
                <a:latin typeface="Arial" pitchFamily="34" charset="0"/>
              </a:rPr>
              <a:t> boolean_expression;</a:t>
            </a:r>
          </a:p>
          <a:p>
            <a:pPr marL="2286000" lvl="4" indent="-457200">
              <a:buFont typeface="Wingdings" pitchFamily="2" charset="2"/>
              <a:buChar char="ü"/>
            </a:pPr>
            <a:r>
              <a:rPr lang="et-EE" altLang="et-EE" sz="2400" b="1" dirty="0">
                <a:latin typeface="Arial" pitchFamily="34" charset="0"/>
              </a:rPr>
              <a:t>wait for</a:t>
            </a:r>
            <a:r>
              <a:rPr lang="et-EE" altLang="et-EE" sz="2400" dirty="0">
                <a:latin typeface="Arial" pitchFamily="34" charset="0"/>
              </a:rPr>
              <a:t> time expression;</a:t>
            </a:r>
          </a:p>
          <a:p>
            <a:pPr marL="2286000" lvl="4" indent="-457200">
              <a:buFont typeface="Wingdings" pitchFamily="2" charset="2"/>
              <a:buChar char="ü"/>
            </a:pPr>
            <a:r>
              <a:rPr lang="et-EE" altLang="et-EE" sz="2400" b="1" dirty="0">
                <a:latin typeface="Arial" pitchFamily="34" charset="0"/>
              </a:rPr>
              <a:t>wait</a:t>
            </a:r>
            <a:r>
              <a:rPr lang="et-EE" altLang="et-EE" sz="2400" dirty="0">
                <a:latin typeface="Arial" pitchFamily="34" charset="0"/>
              </a:rPr>
              <a:t>;</a:t>
            </a:r>
            <a:endParaRPr lang="en-US" altLang="et-EE" sz="2400"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2">
                                            <p:txEl>
                                              <p:pRg st="0" end="0"/>
                                            </p:txEl>
                                          </p:spTgt>
                                        </p:tgtEl>
                                        <p:attrNameLst>
                                          <p:attrName>style.visibility</p:attrName>
                                        </p:attrNameLst>
                                      </p:cBhvr>
                                      <p:to>
                                        <p:strVal val="visible"/>
                                      </p:to>
                                    </p:set>
                                    <p:animEffect transition="in" filter="blinds(horizontal)">
                                      <p:cBhvr>
                                        <p:cTn id="7" dur="500"/>
                                        <p:tgtEl>
                                          <p:spTgt spid="1946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462">
                                            <p:txEl>
                                              <p:pRg st="1" end="1"/>
                                            </p:txEl>
                                          </p:spTgt>
                                        </p:tgtEl>
                                        <p:attrNameLst>
                                          <p:attrName>style.visibility</p:attrName>
                                        </p:attrNameLst>
                                      </p:cBhvr>
                                      <p:to>
                                        <p:strVal val="visible"/>
                                      </p:to>
                                    </p:set>
                                    <p:animEffect transition="in" filter="blinds(horizontal)">
                                      <p:cBhvr>
                                        <p:cTn id="10" dur="500"/>
                                        <p:tgtEl>
                                          <p:spTgt spid="1946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462">
                                            <p:txEl>
                                              <p:pRg st="2" end="2"/>
                                            </p:txEl>
                                          </p:spTgt>
                                        </p:tgtEl>
                                        <p:attrNameLst>
                                          <p:attrName>style.visibility</p:attrName>
                                        </p:attrNameLst>
                                      </p:cBhvr>
                                      <p:to>
                                        <p:strVal val="visible"/>
                                      </p:to>
                                    </p:set>
                                    <p:animEffect transition="in" filter="blinds(horizontal)">
                                      <p:cBhvr>
                                        <p:cTn id="13" dur="500"/>
                                        <p:tgtEl>
                                          <p:spTgt spid="19462">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9462">
                                            <p:txEl>
                                              <p:pRg st="3" end="3"/>
                                            </p:txEl>
                                          </p:spTgt>
                                        </p:tgtEl>
                                        <p:attrNameLst>
                                          <p:attrName>style.visibility</p:attrName>
                                        </p:attrNameLst>
                                      </p:cBhvr>
                                      <p:to>
                                        <p:strVal val="visible"/>
                                      </p:to>
                                    </p:set>
                                    <p:animEffect transition="in" filter="blinds(horizontal)">
                                      <p:cBhvr>
                                        <p:cTn id="16" dur="500"/>
                                        <p:tgtEl>
                                          <p:spTgt spid="19462">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9462">
                                            <p:txEl>
                                              <p:pRg st="4" end="4"/>
                                            </p:txEl>
                                          </p:spTgt>
                                        </p:tgtEl>
                                        <p:attrNameLst>
                                          <p:attrName>style.visibility</p:attrName>
                                        </p:attrNameLst>
                                      </p:cBhvr>
                                      <p:to>
                                        <p:strVal val="visible"/>
                                      </p:to>
                                    </p:set>
                                    <p:animEffect transition="in" filter="blinds(horizontal)">
                                      <p:cBhvr>
                                        <p:cTn id="19" dur="500"/>
                                        <p:tgtEl>
                                          <p:spTgt spid="1946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9460"/>
                                        </p:tgtEl>
                                        <p:attrNameLst>
                                          <p:attrName>style.visibility</p:attrName>
                                        </p:attrNameLst>
                                      </p:cBhvr>
                                      <p:to>
                                        <p:strVal val="visible"/>
                                      </p:to>
                                    </p:set>
                                    <p:animEffect transition="in" filter="blinds(horizontal)">
                                      <p:cBhvr>
                                        <p:cTn id="24"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2</a:t>
            </a:fld>
            <a:endParaRPr lang="en-US" altLang="et-EE" sz="1400" dirty="0"/>
          </a:p>
        </p:txBody>
      </p:sp>
      <p:sp>
        <p:nvSpPr>
          <p:cNvPr id="30723" name="Rectangle 9"/>
          <p:cNvSpPr>
            <a:spLocks noGrp="1" noChangeArrowheads="1"/>
          </p:cNvSpPr>
          <p:nvPr>
            <p:ph type="title"/>
          </p:nvPr>
        </p:nvSpPr>
        <p:spPr>
          <a:xfrm>
            <a:off x="588963" y="119063"/>
            <a:ext cx="8293100" cy="641350"/>
          </a:xfrm>
        </p:spPr>
        <p:txBody>
          <a:bodyPr anchor="ctr">
            <a:noAutofit/>
          </a:bodyPr>
          <a:lstStyle/>
          <a:p>
            <a:r>
              <a:rPr lang="en-GB" altLang="et-EE" sz="3200" b="1" dirty="0">
                <a:solidFill>
                  <a:srgbClr val="A20000"/>
                </a:solidFill>
                <a:latin typeface="Comic Sans MS" panose="030F0702030302020204" pitchFamily="66" charset="0"/>
              </a:rPr>
              <a:t>VHDL / PLD (FPGA) Design Flow</a:t>
            </a:r>
            <a:endParaRPr lang="en-US" altLang="et-EE" sz="3200" b="1" dirty="0">
              <a:solidFill>
                <a:srgbClr val="A20000"/>
              </a:solidFill>
              <a:latin typeface="Comic Sans MS" panose="030F0702030302020204" pitchFamily="66" charset="0"/>
            </a:endParaRPr>
          </a:p>
        </p:txBody>
      </p:sp>
      <p:pic>
        <p:nvPicPr>
          <p:cNvPr id="39" name="Picture 77" descr="AAIJCKX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0"/>
            <a:ext cx="9067800" cy="56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18"/>
          <p:cNvSpPr txBox="1">
            <a:spLocks noChangeArrowheads="1"/>
          </p:cNvSpPr>
          <p:nvPr/>
        </p:nvSpPr>
        <p:spPr bwMode="auto">
          <a:xfrm>
            <a:off x="5854700" y="5435600"/>
            <a:ext cx="2794000" cy="830263"/>
          </a:xfrm>
          <a:prstGeom prst="rect">
            <a:avLst/>
          </a:prstGeom>
          <a:solidFill>
            <a:srgbClr val="FFFFCC"/>
          </a:solidFill>
          <a:ln>
            <a:noFill/>
          </a:ln>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r>
              <a:rPr lang="en-US" altLang="et-EE" sz="2400" dirty="0"/>
              <a:t>In our course</a:t>
            </a:r>
          </a:p>
          <a:p>
            <a:pPr eaLnBrk="1" hangingPunct="1"/>
            <a:r>
              <a:rPr lang="en-US" altLang="et-EE" sz="2400" dirty="0"/>
              <a:t>PLD </a:t>
            </a:r>
            <a:r>
              <a:rPr lang="en-US" altLang="et-EE" sz="2400" dirty="0">
                <a:sym typeface="Wingdings" pitchFamily="2" charset="2"/>
              </a:rPr>
              <a:t> </a:t>
            </a:r>
            <a:r>
              <a:rPr lang="en-US" altLang="et-EE" sz="2400" dirty="0"/>
              <a:t>FPGA</a:t>
            </a:r>
            <a:endParaRPr lang="en-GB" altLang="et-EE" sz="2400" dirty="0"/>
          </a:p>
        </p:txBody>
      </p:sp>
    </p:spTree>
    <p:extLst>
      <p:ext uri="{BB962C8B-B14F-4D97-AF65-F5344CB8AC3E}">
        <p14:creationId xmlns:p14="http://schemas.microsoft.com/office/powerpoint/2010/main" val="2182245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0"/>
          </p:nvPr>
        </p:nvSpPr>
        <p:spPr>
          <a:noFill/>
        </p:spPr>
        <p:txBody>
          <a:bodyPr/>
          <a:lstStyle/>
          <a:p>
            <a:fld id="{742CF88A-FD57-45E1-A173-25800B3EBD65}" type="slidenum">
              <a:rPr lang="en-US" altLang="et-EE" smtClean="0"/>
              <a:pPr/>
              <a:t>20</a:t>
            </a:fld>
            <a:endParaRPr lang="en-US" altLang="et-EE"/>
          </a:p>
        </p:txBody>
      </p:sp>
      <p:sp>
        <p:nvSpPr>
          <p:cNvPr id="21507" name="Rectangle 2"/>
          <p:cNvSpPr>
            <a:spLocks noGrp="1" noChangeArrowheads="1"/>
          </p:cNvSpPr>
          <p:nvPr>
            <p:ph type="title"/>
          </p:nvPr>
        </p:nvSpPr>
        <p:spPr>
          <a:xfrm>
            <a:off x="471488" y="119063"/>
            <a:ext cx="8310562" cy="641350"/>
          </a:xfrm>
        </p:spPr>
        <p:txBody>
          <a:bodyPr>
            <a:normAutofit/>
          </a:bodyPr>
          <a:lstStyle/>
          <a:p>
            <a:pPr algn="r"/>
            <a:r>
              <a:rPr lang="et-EE" altLang="et-EE" sz="3200" dirty="0">
                <a:solidFill>
                  <a:srgbClr val="A20000"/>
                </a:solidFill>
                <a:latin typeface="Comic Sans MS" panose="030F0702030302020204" pitchFamily="66" charset="0"/>
              </a:rPr>
              <a:t>Assertion statements in a testbench</a:t>
            </a:r>
            <a:endParaRPr lang="en-US" altLang="et-EE" sz="3200" dirty="0">
              <a:solidFill>
                <a:srgbClr val="A20000"/>
              </a:solidFill>
              <a:latin typeface="Comic Sans MS" panose="030F0702030302020204" pitchFamily="66" charset="0"/>
            </a:endParaRPr>
          </a:p>
        </p:txBody>
      </p:sp>
      <p:sp>
        <p:nvSpPr>
          <p:cNvPr id="20484" name="Text Box 4"/>
          <p:cNvSpPr txBox="1">
            <a:spLocks noChangeArrowheads="1"/>
          </p:cNvSpPr>
          <p:nvPr/>
        </p:nvSpPr>
        <p:spPr bwMode="auto">
          <a:xfrm>
            <a:off x="571500" y="1076325"/>
            <a:ext cx="8210550" cy="5203825"/>
          </a:xfrm>
          <a:prstGeom prst="rect">
            <a:avLst/>
          </a:prstGeom>
          <a:noFill/>
          <a:ln w="9525">
            <a:noFill/>
            <a:miter lim="800000"/>
            <a:headEnd/>
            <a:tailEnd/>
          </a:ln>
        </p:spPr>
        <p:txBody>
          <a:bodyPr>
            <a:spAutoFit/>
          </a:bodyPr>
          <a:lstStyle/>
          <a:p>
            <a:pPr>
              <a:spcBef>
                <a:spcPct val="50000"/>
              </a:spcBef>
            </a:pPr>
            <a:r>
              <a:rPr lang="en-US" altLang="et-EE" sz="2400">
                <a:solidFill>
                  <a:srgbClr val="000000"/>
                </a:solidFill>
                <a:latin typeface="Arial" pitchFamily="34" charset="0"/>
                <a:cs typeface="Times New Roman" pitchFamily="18" charset="0"/>
              </a:rPr>
              <a:t>Use of assertion statements eliminate the need to visually inspect timing waveforms.</a:t>
            </a:r>
          </a:p>
          <a:p>
            <a:pPr>
              <a:spcBef>
                <a:spcPct val="50000"/>
              </a:spcBef>
            </a:pPr>
            <a:r>
              <a:rPr lang="en-US" altLang="et-EE" sz="2400">
                <a:solidFill>
                  <a:srgbClr val="000000"/>
                </a:solidFill>
                <a:latin typeface="Arial" pitchFamily="34" charset="0"/>
                <a:cs typeface="Times New Roman" pitchFamily="18" charset="0"/>
              </a:rPr>
              <a:t>In half_adder example the condition in the assertion statement requires that:</a:t>
            </a:r>
          </a:p>
          <a:p>
            <a:pPr algn="ctr">
              <a:spcBef>
                <a:spcPct val="50000"/>
              </a:spcBef>
            </a:pPr>
            <a:r>
              <a:rPr lang="en-US" altLang="et-EE" sz="2400">
                <a:solidFill>
                  <a:srgbClr val="000000"/>
                </a:solidFill>
                <a:latin typeface="Arial" pitchFamily="34" charset="0"/>
                <a:ea typeface="Times New Roman" pitchFamily="18" charset="0"/>
                <a:cs typeface="Arial" pitchFamily="34" charset="0"/>
              </a:rPr>
              <a:t>((sum_tb = '0' </a:t>
            </a:r>
            <a:r>
              <a:rPr lang="en-US" altLang="et-EE" sz="2400" b="1">
                <a:solidFill>
                  <a:srgbClr val="000000"/>
                </a:solidFill>
                <a:latin typeface="Arial" pitchFamily="34" charset="0"/>
                <a:ea typeface="Times New Roman" pitchFamily="18" charset="0"/>
                <a:cs typeface="Arial" pitchFamily="34" charset="0"/>
              </a:rPr>
              <a:t>and</a:t>
            </a:r>
            <a:r>
              <a:rPr lang="en-US" altLang="et-EE" sz="2400">
                <a:solidFill>
                  <a:srgbClr val="000000"/>
                </a:solidFill>
                <a:latin typeface="Arial" pitchFamily="34" charset="0"/>
                <a:ea typeface="Times New Roman" pitchFamily="18" charset="0"/>
                <a:cs typeface="Arial" pitchFamily="34" charset="0"/>
              </a:rPr>
              <a:t> (carry_out_tb = '0'))</a:t>
            </a:r>
            <a:endParaRPr lang="en-US" altLang="et-EE" sz="2400">
              <a:solidFill>
                <a:srgbClr val="000000"/>
              </a:solidFill>
              <a:latin typeface="Arial" pitchFamily="34" charset="0"/>
              <a:cs typeface="Arial" pitchFamily="34" charset="0"/>
            </a:endParaRPr>
          </a:p>
          <a:p>
            <a:pPr>
              <a:spcBef>
                <a:spcPct val="50000"/>
              </a:spcBef>
            </a:pPr>
            <a:r>
              <a:rPr lang="en-US" altLang="et-EE" sz="2400">
                <a:solidFill>
                  <a:srgbClr val="000000"/>
                </a:solidFill>
                <a:latin typeface="Arial" pitchFamily="34" charset="0"/>
                <a:cs typeface="Arial" pitchFamily="34" charset="0"/>
              </a:rPr>
              <a:t>If this condition is true, the next message in the process is executed (without any message). If it is false, the message</a:t>
            </a:r>
          </a:p>
          <a:p>
            <a:pPr algn="ctr">
              <a:spcBef>
                <a:spcPct val="50000"/>
              </a:spcBef>
            </a:pPr>
            <a:r>
              <a:rPr lang="en-US" altLang="et-EE" sz="2400">
                <a:solidFill>
                  <a:srgbClr val="000000"/>
                </a:solidFill>
                <a:latin typeface="Arial" pitchFamily="34" charset="0"/>
                <a:cs typeface="Times New Roman" pitchFamily="18" charset="0"/>
              </a:rPr>
              <a:t>"test failed </a:t>
            </a:r>
            <a:r>
              <a:rPr lang="en-US" altLang="et-EE" sz="2400" b="1">
                <a:solidFill>
                  <a:srgbClr val="000000"/>
                </a:solidFill>
                <a:latin typeface="Arial" pitchFamily="34" charset="0"/>
                <a:cs typeface="Times New Roman" pitchFamily="18" charset="0"/>
              </a:rPr>
              <a:t>for</a:t>
            </a:r>
            <a:r>
              <a:rPr lang="en-US" altLang="et-EE" sz="2400">
                <a:solidFill>
                  <a:srgbClr val="000000"/>
                </a:solidFill>
                <a:latin typeface="Arial" pitchFamily="34" charset="0"/>
                <a:cs typeface="Times New Roman" pitchFamily="18" charset="0"/>
              </a:rPr>
              <a:t> input combination 00“</a:t>
            </a:r>
            <a:endParaRPr lang="en-US" altLang="et-EE" sz="2400">
              <a:solidFill>
                <a:srgbClr val="000000"/>
              </a:solidFill>
              <a:latin typeface="Arial" pitchFamily="34" charset="0"/>
              <a:cs typeface="Arial" pitchFamily="34" charset="0"/>
            </a:endParaRPr>
          </a:p>
          <a:p>
            <a:pPr>
              <a:spcBef>
                <a:spcPct val="50000"/>
              </a:spcBef>
            </a:pPr>
            <a:r>
              <a:rPr lang="en-US" altLang="et-EE" sz="2400">
                <a:solidFill>
                  <a:srgbClr val="000000"/>
                </a:solidFill>
                <a:latin typeface="Arial" pitchFamily="34" charset="0"/>
                <a:cs typeface="Arial" pitchFamily="34" charset="0"/>
              </a:rPr>
              <a:t>is generated and severity level </a:t>
            </a:r>
            <a:r>
              <a:rPr lang="en-US" altLang="et-EE" sz="2400" i="1">
                <a:solidFill>
                  <a:srgbClr val="000000"/>
                </a:solidFill>
                <a:latin typeface="Arial" pitchFamily="34" charset="0"/>
                <a:cs typeface="Arial" pitchFamily="34" charset="0"/>
              </a:rPr>
              <a:t>error</a:t>
            </a:r>
            <a:r>
              <a:rPr lang="en-US" altLang="et-EE" sz="2400">
                <a:solidFill>
                  <a:srgbClr val="000000"/>
                </a:solidFill>
                <a:latin typeface="Arial" pitchFamily="34" charset="0"/>
                <a:cs typeface="Arial" pitchFamily="34" charset="0"/>
              </a:rPr>
              <a:t> is assigned.</a:t>
            </a:r>
          </a:p>
          <a:p>
            <a:pPr>
              <a:spcBef>
                <a:spcPct val="50000"/>
              </a:spcBef>
            </a:pPr>
            <a:r>
              <a:rPr lang="en-US" altLang="et-EE" sz="2400">
                <a:solidFill>
                  <a:srgbClr val="000000"/>
                </a:solidFill>
                <a:latin typeface="Arial" pitchFamily="34" charset="0"/>
                <a:cs typeface="Arial" pitchFamily="34" charset="0"/>
              </a:rPr>
              <a:t>The message aids debugging by making it clear for which input combination the failure occur</a:t>
            </a:r>
            <a:r>
              <a:rPr lang="et-EE" altLang="et-EE" sz="2400">
                <a:solidFill>
                  <a:srgbClr val="000000"/>
                </a:solidFill>
                <a:latin typeface="Arial" pitchFamily="34" charset="0"/>
                <a:cs typeface="Arial" pitchFamily="34" charset="0"/>
              </a:rPr>
              <a:t>r</a:t>
            </a:r>
            <a:r>
              <a:rPr lang="en-US" altLang="et-EE" sz="2400">
                <a:solidFill>
                  <a:srgbClr val="000000"/>
                </a:solidFill>
                <a:latin typeface="Arial" pitchFamily="34" charset="0"/>
                <a:cs typeface="Arial" pitchFamily="34" charset="0"/>
              </a:rPr>
              <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blinds(horizontal)">
                                      <p:cBhvr>
                                        <p:cTn id="7" dur="5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4">
                                            <p:txEl>
                                              <p:pRg st="1" end="1"/>
                                            </p:txEl>
                                          </p:spTgt>
                                        </p:tgtEl>
                                        <p:attrNameLst>
                                          <p:attrName>style.visibility</p:attrName>
                                        </p:attrNameLst>
                                      </p:cBhvr>
                                      <p:to>
                                        <p:strVal val="visible"/>
                                      </p:to>
                                    </p:set>
                                    <p:animEffect transition="in" filter="blinds(horizontal)">
                                      <p:cBhvr>
                                        <p:cTn id="12" dur="500"/>
                                        <p:tgtEl>
                                          <p:spTgt spid="204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4">
                                            <p:txEl>
                                              <p:pRg st="2" end="2"/>
                                            </p:txEl>
                                          </p:spTgt>
                                        </p:tgtEl>
                                        <p:attrNameLst>
                                          <p:attrName>style.visibility</p:attrName>
                                        </p:attrNameLst>
                                      </p:cBhvr>
                                      <p:to>
                                        <p:strVal val="visible"/>
                                      </p:to>
                                    </p:set>
                                    <p:animEffect transition="in" filter="blinds(horizontal)">
                                      <p:cBhvr>
                                        <p:cTn id="17" dur="500"/>
                                        <p:tgtEl>
                                          <p:spTgt spid="204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84">
                                            <p:txEl>
                                              <p:pRg st="3" end="3"/>
                                            </p:txEl>
                                          </p:spTgt>
                                        </p:tgtEl>
                                        <p:attrNameLst>
                                          <p:attrName>style.visibility</p:attrName>
                                        </p:attrNameLst>
                                      </p:cBhvr>
                                      <p:to>
                                        <p:strVal val="visible"/>
                                      </p:to>
                                    </p:set>
                                    <p:animEffect transition="in" filter="blinds(horizontal)">
                                      <p:cBhvr>
                                        <p:cTn id="22" dur="500"/>
                                        <p:tgtEl>
                                          <p:spTgt spid="204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484">
                                            <p:txEl>
                                              <p:pRg st="4" end="4"/>
                                            </p:txEl>
                                          </p:spTgt>
                                        </p:tgtEl>
                                        <p:attrNameLst>
                                          <p:attrName>style.visibility</p:attrName>
                                        </p:attrNameLst>
                                      </p:cBhvr>
                                      <p:to>
                                        <p:strVal val="visible"/>
                                      </p:to>
                                    </p:set>
                                    <p:animEffect transition="in" filter="blinds(horizontal)">
                                      <p:cBhvr>
                                        <p:cTn id="27" dur="500"/>
                                        <p:tgtEl>
                                          <p:spTgt spid="204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484">
                                            <p:txEl>
                                              <p:pRg st="5" end="5"/>
                                            </p:txEl>
                                          </p:spTgt>
                                        </p:tgtEl>
                                        <p:attrNameLst>
                                          <p:attrName>style.visibility</p:attrName>
                                        </p:attrNameLst>
                                      </p:cBhvr>
                                      <p:to>
                                        <p:strVal val="visible"/>
                                      </p:to>
                                    </p:set>
                                    <p:animEffect transition="in" filter="blinds(horizontal)">
                                      <p:cBhvr>
                                        <p:cTn id="32" dur="500"/>
                                        <p:tgtEl>
                                          <p:spTgt spid="204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484">
                                            <p:txEl>
                                              <p:pRg st="6" end="6"/>
                                            </p:txEl>
                                          </p:spTgt>
                                        </p:tgtEl>
                                        <p:attrNameLst>
                                          <p:attrName>style.visibility</p:attrName>
                                        </p:attrNameLst>
                                      </p:cBhvr>
                                      <p:to>
                                        <p:strVal val="visible"/>
                                      </p:to>
                                    </p:set>
                                    <p:animEffect transition="in" filter="blinds(horizontal)">
                                      <p:cBhvr>
                                        <p:cTn id="37" dur="500"/>
                                        <p:tgtEl>
                                          <p:spTgt spid="204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0"/>
          </p:nvPr>
        </p:nvSpPr>
        <p:spPr>
          <a:noFill/>
        </p:spPr>
        <p:txBody>
          <a:bodyPr/>
          <a:lstStyle/>
          <a:p>
            <a:fld id="{0E40AD9F-5606-424A-8CF4-0E2410E6A754}" type="slidenum">
              <a:rPr lang="en-US" altLang="et-EE" smtClean="0"/>
              <a:pPr/>
              <a:t>21</a:t>
            </a:fld>
            <a:endParaRPr lang="en-US" altLang="et-EE"/>
          </a:p>
        </p:txBody>
      </p:sp>
      <p:sp>
        <p:nvSpPr>
          <p:cNvPr id="22531" name="Rectangle 2"/>
          <p:cNvSpPr>
            <a:spLocks noGrp="1" noChangeArrowheads="1"/>
          </p:cNvSpPr>
          <p:nvPr>
            <p:ph type="title"/>
          </p:nvPr>
        </p:nvSpPr>
        <p:spPr>
          <a:xfrm>
            <a:off x="471488" y="119063"/>
            <a:ext cx="8310562" cy="641350"/>
          </a:xfrm>
        </p:spPr>
        <p:txBody>
          <a:bodyPr>
            <a:normAutofit/>
          </a:bodyPr>
          <a:lstStyle/>
          <a:p>
            <a:pPr algn="r"/>
            <a:r>
              <a:rPr lang="et-EE" altLang="et-EE" sz="3200" dirty="0">
                <a:solidFill>
                  <a:srgbClr val="A20000"/>
                </a:solidFill>
                <a:latin typeface="Comic Sans MS" panose="030F0702030302020204" pitchFamily="66" charset="0"/>
              </a:rPr>
              <a:t>Assertion and report statements</a:t>
            </a:r>
            <a:endParaRPr lang="en-US" altLang="et-EE" sz="3200" dirty="0">
              <a:solidFill>
                <a:srgbClr val="A20000"/>
              </a:solidFill>
              <a:latin typeface="Comic Sans MS" panose="030F0702030302020204" pitchFamily="66" charset="0"/>
            </a:endParaRPr>
          </a:p>
        </p:txBody>
      </p:sp>
      <p:sp>
        <p:nvSpPr>
          <p:cNvPr id="21508" name="Text Box 3"/>
          <p:cNvSpPr txBox="1">
            <a:spLocks noChangeArrowheads="1"/>
          </p:cNvSpPr>
          <p:nvPr/>
        </p:nvSpPr>
        <p:spPr bwMode="auto">
          <a:xfrm>
            <a:off x="304800" y="762000"/>
            <a:ext cx="8743950" cy="1446550"/>
          </a:xfrm>
          <a:prstGeom prst="rect">
            <a:avLst/>
          </a:prstGeom>
          <a:noFill/>
          <a:ln w="9525">
            <a:noFill/>
            <a:miter lim="800000"/>
            <a:headEnd/>
            <a:tailEnd/>
          </a:ln>
        </p:spPr>
        <p:txBody>
          <a:bodyPr>
            <a:spAutoFit/>
          </a:bodyPr>
          <a:lstStyle/>
          <a:p>
            <a:pPr marL="457200" indent="-457200"/>
            <a:r>
              <a:rPr lang="et-EE" altLang="et-EE" sz="2200" dirty="0">
                <a:solidFill>
                  <a:srgbClr val="000000"/>
                </a:solidFill>
                <a:latin typeface="Arial" pitchFamily="34" charset="0"/>
                <a:cs typeface="Times New Roman" pitchFamily="18" charset="0"/>
              </a:rPr>
              <a:t>	</a:t>
            </a:r>
            <a:r>
              <a:rPr lang="en-US" altLang="et-EE" sz="2200" dirty="0">
                <a:solidFill>
                  <a:srgbClr val="000000"/>
                </a:solidFill>
                <a:latin typeface="Arial" pitchFamily="34" charset="0"/>
                <a:cs typeface="Times New Roman" pitchFamily="18" charset="0"/>
              </a:rPr>
              <a:t>An </a:t>
            </a:r>
            <a:r>
              <a:rPr lang="en-US" altLang="et-EE" sz="2200" i="1" dirty="0">
                <a:solidFill>
                  <a:srgbClr val="000000"/>
                </a:solidFill>
                <a:latin typeface="Arial" pitchFamily="34" charset="0"/>
                <a:cs typeface="Times New Roman" pitchFamily="18" charset="0"/>
              </a:rPr>
              <a:t>assertion statement</a:t>
            </a:r>
            <a:r>
              <a:rPr lang="en-US" altLang="et-EE" sz="2200" dirty="0">
                <a:solidFill>
                  <a:srgbClr val="000000"/>
                </a:solidFill>
                <a:latin typeface="Arial" pitchFamily="34" charset="0"/>
                <a:cs typeface="Times New Roman" pitchFamily="18" charset="0"/>
              </a:rPr>
              <a:t> checks whether a specified a specified condition (the assertion) is true. If it is not true, a message is d</a:t>
            </a:r>
            <a:r>
              <a:rPr lang="et-EE" altLang="et-EE" sz="2200" dirty="0">
                <a:solidFill>
                  <a:srgbClr val="000000"/>
                </a:solidFill>
                <a:latin typeface="Arial" pitchFamily="34" charset="0"/>
                <a:cs typeface="Times New Roman" pitchFamily="18" charset="0"/>
              </a:rPr>
              <a:t>i</a:t>
            </a:r>
            <a:r>
              <a:rPr lang="en-US" altLang="et-EE" sz="2200" dirty="0">
                <a:solidFill>
                  <a:srgbClr val="000000"/>
                </a:solidFill>
                <a:latin typeface="Arial" pitchFamily="34" charset="0"/>
                <a:cs typeface="Times New Roman" pitchFamily="18" charset="0"/>
              </a:rPr>
              <a:t>splayed. This approach can eliminate the need to visually inspect simulator waveforms.</a:t>
            </a:r>
          </a:p>
        </p:txBody>
      </p:sp>
      <p:sp>
        <p:nvSpPr>
          <p:cNvPr id="21510" name="Text Box 5"/>
          <p:cNvSpPr txBox="1">
            <a:spLocks noChangeArrowheads="1"/>
          </p:cNvSpPr>
          <p:nvPr/>
        </p:nvSpPr>
        <p:spPr bwMode="auto">
          <a:xfrm>
            <a:off x="733425" y="2286000"/>
            <a:ext cx="7715250" cy="1954381"/>
          </a:xfrm>
          <a:prstGeom prst="rect">
            <a:avLst/>
          </a:prstGeom>
          <a:noFill/>
          <a:ln w="9525">
            <a:noFill/>
            <a:miter lim="800000"/>
            <a:headEnd/>
            <a:tailEnd/>
          </a:ln>
        </p:spPr>
        <p:txBody>
          <a:bodyPr>
            <a:spAutoFit/>
          </a:bodyPr>
          <a:lstStyle/>
          <a:p>
            <a:pPr>
              <a:spcBef>
                <a:spcPct val="50000"/>
              </a:spcBef>
            </a:pPr>
            <a:r>
              <a:rPr lang="en-US" altLang="et-EE" sz="2200" dirty="0">
                <a:latin typeface="Arial" pitchFamily="34" charset="0"/>
              </a:rPr>
              <a:t>A severity level indicates the degree to which an assertion violation affects operation of the system and what actions</a:t>
            </a:r>
            <a:r>
              <a:rPr lang="et-EE" altLang="et-EE" sz="2200" dirty="0">
                <a:latin typeface="Arial" pitchFamily="34" charset="0"/>
              </a:rPr>
              <a:t> </a:t>
            </a:r>
            <a:r>
              <a:rPr lang="en-US" altLang="et-EE" sz="2200" dirty="0">
                <a:latin typeface="Arial" pitchFamily="34" charset="0"/>
              </a:rPr>
              <a:t>the simulator must take. Type </a:t>
            </a:r>
            <a:r>
              <a:rPr lang="en-US" altLang="et-EE" sz="2200" dirty="0" err="1">
                <a:latin typeface="Arial" pitchFamily="34" charset="0"/>
              </a:rPr>
              <a:t>severity_level</a:t>
            </a:r>
            <a:r>
              <a:rPr lang="en-US" altLang="et-EE" sz="2200" dirty="0">
                <a:latin typeface="Arial" pitchFamily="34" charset="0"/>
              </a:rPr>
              <a:t> is </a:t>
            </a:r>
            <a:r>
              <a:rPr lang="en-US" altLang="et-EE" sz="2200" dirty="0" err="1">
                <a:latin typeface="Arial" pitchFamily="34" charset="0"/>
              </a:rPr>
              <a:t>pred</a:t>
            </a:r>
            <a:r>
              <a:rPr lang="et-EE" altLang="et-EE" sz="2200" dirty="0">
                <a:latin typeface="Arial" pitchFamily="34" charset="0"/>
              </a:rPr>
              <a:t>e</a:t>
            </a:r>
            <a:r>
              <a:rPr lang="en-US" altLang="et-EE" sz="2200" dirty="0">
                <a:latin typeface="Arial" pitchFamily="34" charset="0"/>
              </a:rPr>
              <a:t>fined in package STANDARD as:</a:t>
            </a:r>
          </a:p>
          <a:p>
            <a:pPr>
              <a:spcBef>
                <a:spcPct val="50000"/>
              </a:spcBef>
            </a:pPr>
            <a:r>
              <a:rPr lang="en-US" altLang="et-EE" sz="2200" dirty="0">
                <a:latin typeface="Arial" pitchFamily="34" charset="0"/>
              </a:rPr>
              <a:t>type </a:t>
            </a:r>
            <a:r>
              <a:rPr lang="en-US" altLang="et-EE" sz="2200" dirty="0" err="1">
                <a:latin typeface="Arial" pitchFamily="34" charset="0"/>
              </a:rPr>
              <a:t>severity_level</a:t>
            </a:r>
            <a:r>
              <a:rPr lang="en-US" altLang="et-EE" sz="2200" dirty="0">
                <a:latin typeface="Arial" pitchFamily="34" charset="0"/>
              </a:rPr>
              <a:t> is (note, warning, error, failure);</a:t>
            </a:r>
          </a:p>
        </p:txBody>
      </p:sp>
      <p:sp>
        <p:nvSpPr>
          <p:cNvPr id="6" name="TextBox 5"/>
          <p:cNvSpPr txBox="1"/>
          <p:nvPr/>
        </p:nvSpPr>
        <p:spPr>
          <a:xfrm>
            <a:off x="762000" y="4343400"/>
            <a:ext cx="7848600" cy="1938992"/>
          </a:xfrm>
          <a:prstGeom prst="rect">
            <a:avLst/>
          </a:prstGeom>
          <a:noFill/>
        </p:spPr>
        <p:txBody>
          <a:bodyPr wrap="square" rtlCol="0">
            <a:spAutoFit/>
          </a:bodyPr>
          <a:lstStyle/>
          <a:p>
            <a:r>
              <a:rPr lang="en-GB" sz="2400" dirty="0"/>
              <a:t>In addition to the </a:t>
            </a:r>
            <a:r>
              <a:rPr lang="en-GB" sz="2400" b="1" dirty="0">
                <a:solidFill>
                  <a:srgbClr val="FF0000"/>
                </a:solidFill>
              </a:rPr>
              <a:t>report clause </a:t>
            </a:r>
            <a:r>
              <a:rPr lang="en-GB" sz="2400" dirty="0"/>
              <a:t>in an assertion statement, there is a separate statement called a </a:t>
            </a:r>
            <a:r>
              <a:rPr lang="en-GB" sz="2400" b="1" dirty="0">
                <a:solidFill>
                  <a:srgbClr val="FF0000"/>
                </a:solidFill>
              </a:rPr>
              <a:t>report statement </a:t>
            </a:r>
            <a:r>
              <a:rPr lang="en-GB" sz="2400" dirty="0"/>
              <a:t>(look LRM). A </a:t>
            </a:r>
            <a:r>
              <a:rPr lang="en-GB" sz="2400" i="1" dirty="0"/>
              <a:t>report statement displays a message every time it is </a:t>
            </a:r>
            <a:r>
              <a:rPr lang="en-GB" sz="2400" dirty="0"/>
              <a:t>executed. Whenever executed, a report statement always generates the message associated with the report expression.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blinds(horizontal)">
                                      <p:cBhvr>
                                        <p:cTn id="7" dur="500"/>
                                        <p:tgtEl>
                                          <p:spTgt spid="215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10"/>
                                        </p:tgtEl>
                                        <p:attrNameLst>
                                          <p:attrName>style.visibility</p:attrName>
                                        </p:attrNameLst>
                                      </p:cBhvr>
                                      <p:to>
                                        <p:strVal val="visible"/>
                                      </p:to>
                                    </p:set>
                                    <p:animEffect transition="in" filter="blinds(horizontal)">
                                      <p:cBhvr>
                                        <p:cTn id="12" dur="500"/>
                                        <p:tgtEl>
                                          <p:spTgt spid="215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21510"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715962"/>
          </a:xfrm>
        </p:spPr>
        <p:txBody>
          <a:bodyPr>
            <a:normAutofit/>
          </a:bodyPr>
          <a:lstStyle/>
          <a:p>
            <a:pPr algn="r"/>
            <a:r>
              <a:rPr lang="en-US" altLang="et-EE" sz="3200" dirty="0">
                <a:solidFill>
                  <a:srgbClr val="A20000"/>
                </a:solidFill>
                <a:latin typeface="Comic Sans MS" panose="030F0702030302020204" pitchFamily="66" charset="0"/>
              </a:rPr>
              <a:t>Severity levels</a:t>
            </a:r>
          </a:p>
        </p:txBody>
      </p:sp>
      <p:sp>
        <p:nvSpPr>
          <p:cNvPr id="22531" name="Content Placeholder 2"/>
          <p:cNvSpPr>
            <a:spLocks noGrp="1"/>
          </p:cNvSpPr>
          <p:nvPr>
            <p:ph idx="1"/>
          </p:nvPr>
        </p:nvSpPr>
        <p:spPr>
          <a:xfrm>
            <a:off x="655638" y="1120775"/>
            <a:ext cx="8110537" cy="4918075"/>
          </a:xfrm>
        </p:spPr>
        <p:txBody>
          <a:bodyPr/>
          <a:lstStyle/>
          <a:p>
            <a:r>
              <a:rPr lang="en-US" altLang="et-EE" sz="2400" i="1" dirty="0"/>
              <a:t>Note </a:t>
            </a:r>
            <a:r>
              <a:rPr lang="en-US" altLang="et-EE" sz="2400" dirty="0"/>
              <a:t>is simply used to display informative messages during a simulation</a:t>
            </a:r>
          </a:p>
          <a:p>
            <a:r>
              <a:rPr lang="en-US" altLang="et-EE" sz="2400" i="1" dirty="0"/>
              <a:t>Warning</a:t>
            </a:r>
            <a:r>
              <a:rPr lang="en-US" altLang="et-EE" sz="2400" dirty="0"/>
              <a:t> is used to indicate an unusual situation where the simulation can continue but may produce unusual results</a:t>
            </a:r>
          </a:p>
          <a:p>
            <a:r>
              <a:rPr lang="en-US" altLang="et-EE" sz="2400" i="1" dirty="0"/>
              <a:t>Error </a:t>
            </a:r>
            <a:r>
              <a:rPr lang="en-US" altLang="et-EE" sz="2400" dirty="0"/>
              <a:t>is used to indicate a situation where corrective action should be taken</a:t>
            </a:r>
          </a:p>
          <a:p>
            <a:r>
              <a:rPr lang="en-US" altLang="et-EE" sz="2400" i="1" dirty="0"/>
              <a:t>Failure </a:t>
            </a:r>
            <a:r>
              <a:rPr lang="en-US" altLang="et-EE" sz="2400" dirty="0"/>
              <a:t>is used to indicate a situation that should never arise</a:t>
            </a:r>
          </a:p>
          <a:p>
            <a:r>
              <a:rPr lang="en-US" altLang="et-EE" sz="2400" dirty="0"/>
              <a:t>If severity clause is omitted, the </a:t>
            </a:r>
            <a:r>
              <a:rPr lang="en-US" altLang="et-EE" sz="2400" i="1" dirty="0"/>
              <a:t>default</a:t>
            </a:r>
            <a:r>
              <a:rPr lang="en-US" altLang="et-EE" sz="2400" dirty="0"/>
              <a:t> level is </a:t>
            </a:r>
            <a:r>
              <a:rPr lang="en-US" altLang="et-EE" sz="2400" i="1" dirty="0"/>
              <a:t>error</a:t>
            </a:r>
          </a:p>
        </p:txBody>
      </p:sp>
      <p:sp>
        <p:nvSpPr>
          <p:cNvPr id="23556" name="Slide Number Placeholder 3"/>
          <p:cNvSpPr>
            <a:spLocks noGrp="1"/>
          </p:cNvSpPr>
          <p:nvPr>
            <p:ph type="sldNum" sz="quarter" idx="10"/>
          </p:nvPr>
        </p:nvSpPr>
        <p:spPr>
          <a:noFill/>
        </p:spPr>
        <p:txBody>
          <a:bodyPr/>
          <a:lstStyle/>
          <a:p>
            <a:fld id="{6DD58385-49AD-44FD-B61A-5017B4BAEEC2}" type="slidenum">
              <a:rPr lang="en-US" altLang="et-EE" smtClean="0"/>
              <a:pPr/>
              <a:t>22</a:t>
            </a:fld>
            <a:endParaRPr lang="en-US" altLang="et-E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22" dur="500"/>
                                        <p:tgtEl>
                                          <p:spTgt spid="22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27" dur="500"/>
                                        <p:tgtEl>
                                          <p:spTgt spid="22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D83802A2-A7CE-475C-82C6-C28CB1C96036}" type="slidenum">
              <a:rPr lang="en-US" altLang="et-EE" smtClean="0"/>
              <a:pPr/>
              <a:t>23</a:t>
            </a:fld>
            <a:endParaRPr lang="en-US" altLang="et-EE"/>
          </a:p>
        </p:txBody>
      </p:sp>
      <p:sp>
        <p:nvSpPr>
          <p:cNvPr id="30723" name="Rectangle 2"/>
          <p:cNvSpPr>
            <a:spLocks noGrp="1" noChangeArrowheads="1"/>
          </p:cNvSpPr>
          <p:nvPr>
            <p:ph type="title"/>
          </p:nvPr>
        </p:nvSpPr>
        <p:spPr>
          <a:xfrm>
            <a:off x="309563" y="119063"/>
            <a:ext cx="8796337" cy="641350"/>
          </a:xfrm>
        </p:spPr>
        <p:txBody>
          <a:bodyPr>
            <a:normAutofit/>
          </a:bodyPr>
          <a:lstStyle/>
          <a:p>
            <a:pPr algn="r"/>
            <a:r>
              <a:rPr lang="en-US" altLang="et-EE" sz="3200" dirty="0">
                <a:solidFill>
                  <a:srgbClr val="A20000"/>
                </a:solidFill>
                <a:latin typeface="Comic Sans MS" panose="030F0702030302020204" pitchFamily="66" charset="0"/>
              </a:rPr>
              <a:t>Table Lookup </a:t>
            </a:r>
          </a:p>
        </p:txBody>
      </p:sp>
      <p:sp>
        <p:nvSpPr>
          <p:cNvPr id="19" name="Rectangle 18"/>
          <p:cNvSpPr/>
          <p:nvPr/>
        </p:nvSpPr>
        <p:spPr>
          <a:xfrm>
            <a:off x="304800" y="762000"/>
            <a:ext cx="8610600" cy="1938992"/>
          </a:xfrm>
          <a:prstGeom prst="rect">
            <a:avLst/>
          </a:prstGeom>
        </p:spPr>
        <p:txBody>
          <a:bodyPr wrap="square">
            <a:spAutoFit/>
          </a:bodyPr>
          <a:lstStyle/>
          <a:p>
            <a:r>
              <a:rPr lang="en-GB" sz="2400" dirty="0"/>
              <a:t>A simple way to describe a combinational system is to use a </a:t>
            </a:r>
            <a:r>
              <a:rPr lang="en-GB" sz="2400" b="1" dirty="0"/>
              <a:t>table lookup</a:t>
            </a:r>
            <a:r>
              <a:rPr lang="en-GB" sz="2400" dirty="0"/>
              <a:t>. For a system with a single output the table is represented as a constant vector. For a system with multiple outputs an array of constant vectors is used. For any input combination we can then determine the output by simply looking it up in the table.</a:t>
            </a:r>
          </a:p>
        </p:txBody>
      </p:sp>
      <p:grpSp>
        <p:nvGrpSpPr>
          <p:cNvPr id="26" name="Group 25"/>
          <p:cNvGrpSpPr/>
          <p:nvPr/>
        </p:nvGrpSpPr>
        <p:grpSpPr>
          <a:xfrm>
            <a:off x="914400" y="2961161"/>
            <a:ext cx="6324600" cy="2830039"/>
            <a:chOff x="381000" y="2961161"/>
            <a:chExt cx="6324600" cy="2830039"/>
          </a:xfrm>
        </p:grpSpPr>
        <p:pic>
          <p:nvPicPr>
            <p:cNvPr id="2050" name="Picture 2"/>
            <p:cNvPicPr>
              <a:picLocks noChangeAspect="1" noChangeArrowheads="1"/>
            </p:cNvPicPr>
            <p:nvPr/>
          </p:nvPicPr>
          <p:blipFill>
            <a:blip r:embed="rId3" cstate="print"/>
            <a:srcRect/>
            <a:stretch>
              <a:fillRect/>
            </a:stretch>
          </p:blipFill>
          <p:spPr bwMode="auto">
            <a:xfrm>
              <a:off x="1828800" y="2961161"/>
              <a:ext cx="4876800" cy="2677639"/>
            </a:xfrm>
            <a:prstGeom prst="rect">
              <a:avLst/>
            </a:prstGeom>
            <a:noFill/>
            <a:ln w="9525">
              <a:noFill/>
              <a:miter lim="800000"/>
              <a:headEnd/>
              <a:tailEnd/>
            </a:ln>
          </p:spPr>
        </p:pic>
        <p:sp>
          <p:nvSpPr>
            <p:cNvPr id="20" name="Rectangle 19"/>
            <p:cNvSpPr/>
            <p:nvPr/>
          </p:nvSpPr>
          <p:spPr>
            <a:xfrm>
              <a:off x="3810000" y="3962400"/>
              <a:ext cx="2209800" cy="1524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5" name="Group 24"/>
            <p:cNvGrpSpPr/>
            <p:nvPr/>
          </p:nvGrpSpPr>
          <p:grpSpPr>
            <a:xfrm>
              <a:off x="381000" y="3048000"/>
              <a:ext cx="1143000" cy="2743200"/>
              <a:chOff x="381000" y="3048000"/>
              <a:chExt cx="1143000" cy="2743200"/>
            </a:xfrm>
          </p:grpSpPr>
          <p:sp>
            <p:nvSpPr>
              <p:cNvPr id="21" name="TextBox 20"/>
              <p:cNvSpPr txBox="1"/>
              <p:nvPr/>
            </p:nvSpPr>
            <p:spPr>
              <a:xfrm>
                <a:off x="762000" y="3962400"/>
                <a:ext cx="533400" cy="1569660"/>
              </a:xfrm>
              <a:prstGeom prst="rect">
                <a:avLst/>
              </a:prstGeom>
              <a:noFill/>
            </p:spPr>
            <p:txBody>
              <a:bodyPr wrap="square" rtlCol="0">
                <a:spAutoFit/>
              </a:bodyPr>
              <a:lstStyle/>
              <a:p>
                <a:r>
                  <a:rPr lang="en-US" sz="2400" dirty="0"/>
                  <a:t>0</a:t>
                </a:r>
              </a:p>
              <a:p>
                <a:r>
                  <a:rPr lang="en-US" sz="2400" dirty="0"/>
                  <a:t>1</a:t>
                </a:r>
              </a:p>
              <a:p>
                <a:r>
                  <a:rPr lang="en-US" sz="2400" dirty="0"/>
                  <a:t>2</a:t>
                </a:r>
              </a:p>
              <a:p>
                <a:r>
                  <a:rPr lang="en-US" sz="2400" dirty="0"/>
                  <a:t>3</a:t>
                </a:r>
                <a:endParaRPr lang="en-GB" sz="2400" dirty="0"/>
              </a:p>
            </p:txBody>
          </p:sp>
          <p:sp>
            <p:nvSpPr>
              <p:cNvPr id="23" name="TextBox 22"/>
              <p:cNvSpPr txBox="1"/>
              <p:nvPr/>
            </p:nvSpPr>
            <p:spPr>
              <a:xfrm>
                <a:off x="457200" y="3352800"/>
                <a:ext cx="990600" cy="461665"/>
              </a:xfrm>
              <a:prstGeom prst="rect">
                <a:avLst/>
              </a:prstGeom>
              <a:noFill/>
              <a:ln w="19050">
                <a:solidFill>
                  <a:schemeClr val="tx1"/>
                </a:solidFill>
              </a:ln>
            </p:spPr>
            <p:txBody>
              <a:bodyPr wrap="square" rtlCol="0">
                <a:spAutoFit/>
              </a:bodyPr>
              <a:lstStyle/>
              <a:p>
                <a:r>
                  <a:rPr lang="en-US" sz="2400" dirty="0"/>
                  <a:t>index</a:t>
                </a:r>
                <a:endParaRPr lang="en-GB" sz="2400" dirty="0"/>
              </a:p>
            </p:txBody>
          </p:sp>
          <p:sp>
            <p:nvSpPr>
              <p:cNvPr id="24" name="Rectangle 23"/>
              <p:cNvSpPr/>
              <p:nvPr/>
            </p:nvSpPr>
            <p:spPr>
              <a:xfrm>
                <a:off x="381000" y="3048000"/>
                <a:ext cx="11430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D83802A2-A7CE-475C-82C6-C28CB1C96036}" type="slidenum">
              <a:rPr lang="en-US" altLang="et-EE" smtClean="0"/>
              <a:pPr/>
              <a:t>24</a:t>
            </a:fld>
            <a:endParaRPr lang="en-US" altLang="et-EE"/>
          </a:p>
        </p:txBody>
      </p:sp>
      <p:sp>
        <p:nvSpPr>
          <p:cNvPr id="30723" name="Rectangle 2"/>
          <p:cNvSpPr>
            <a:spLocks noGrp="1" noChangeArrowheads="1"/>
          </p:cNvSpPr>
          <p:nvPr>
            <p:ph type="title"/>
          </p:nvPr>
        </p:nvSpPr>
        <p:spPr>
          <a:xfrm>
            <a:off x="309563" y="119063"/>
            <a:ext cx="8796337" cy="641350"/>
          </a:xfrm>
        </p:spPr>
        <p:txBody>
          <a:bodyPr>
            <a:normAutofit/>
          </a:bodyPr>
          <a:lstStyle/>
          <a:p>
            <a:pPr algn="r"/>
            <a:r>
              <a:rPr lang="en-US" altLang="et-EE" sz="3200" dirty="0">
                <a:solidFill>
                  <a:srgbClr val="A20000"/>
                </a:solidFill>
                <a:latin typeface="Comic Sans MS" panose="030F0702030302020204" pitchFamily="66" charset="0"/>
              </a:rPr>
              <a:t>Records </a:t>
            </a:r>
          </a:p>
        </p:txBody>
      </p:sp>
      <p:sp>
        <p:nvSpPr>
          <p:cNvPr id="30724" name="Text Box 3"/>
          <p:cNvSpPr txBox="1">
            <a:spLocks noChangeArrowheads="1"/>
          </p:cNvSpPr>
          <p:nvPr/>
        </p:nvSpPr>
        <p:spPr bwMode="auto">
          <a:xfrm>
            <a:off x="276225" y="685800"/>
            <a:ext cx="8715375" cy="1569660"/>
          </a:xfrm>
          <a:prstGeom prst="rect">
            <a:avLst/>
          </a:prstGeom>
          <a:noFill/>
          <a:ln w="6350">
            <a:solidFill>
              <a:schemeClr val="tx1"/>
            </a:solidFill>
            <a:miter lim="800000"/>
            <a:headEnd/>
            <a:tailEnd/>
          </a:ln>
        </p:spPr>
        <p:txBody>
          <a:bodyPr wrap="square">
            <a:spAutoFit/>
          </a:bodyPr>
          <a:lstStyle/>
          <a:p>
            <a:r>
              <a:rPr lang="en-GB" sz="2400" dirty="0">
                <a:latin typeface="Arial" pitchFamily="34" charset="0"/>
                <a:cs typeface="Arial" pitchFamily="34" charset="0"/>
              </a:rPr>
              <a:t>A </a:t>
            </a:r>
            <a:r>
              <a:rPr lang="en-GB" sz="2400" i="1" dirty="0">
                <a:latin typeface="Arial" pitchFamily="34" charset="0"/>
                <a:cs typeface="Arial" pitchFamily="34" charset="0"/>
              </a:rPr>
              <a:t>record is a </a:t>
            </a:r>
            <a:r>
              <a:rPr lang="en-GB" sz="2400" dirty="0">
                <a:latin typeface="Arial" pitchFamily="34" charset="0"/>
                <a:cs typeface="Arial" pitchFamily="34" charset="0"/>
              </a:rPr>
              <a:t>composite type that consists of named elements that may be of different types. Elements in a record are selected by name, not by an index number. The value of</a:t>
            </a:r>
          </a:p>
          <a:p>
            <a:r>
              <a:rPr lang="en-GB" sz="2400" dirty="0">
                <a:latin typeface="Arial" pitchFamily="34" charset="0"/>
                <a:cs typeface="Arial" pitchFamily="34" charset="0"/>
              </a:rPr>
              <a:t>a record object is the composite value of its elements.</a:t>
            </a:r>
          </a:p>
        </p:txBody>
      </p:sp>
      <p:sp>
        <p:nvSpPr>
          <p:cNvPr id="15" name="Text Box 3"/>
          <p:cNvSpPr txBox="1">
            <a:spLocks noChangeArrowheads="1"/>
          </p:cNvSpPr>
          <p:nvPr/>
        </p:nvSpPr>
        <p:spPr bwMode="auto">
          <a:xfrm>
            <a:off x="276225" y="2515612"/>
            <a:ext cx="8715375" cy="3046988"/>
          </a:xfrm>
          <a:prstGeom prst="rect">
            <a:avLst/>
          </a:prstGeom>
          <a:noFill/>
          <a:ln w="9525">
            <a:noFill/>
            <a:miter lim="800000"/>
            <a:headEnd/>
            <a:tailEnd/>
          </a:ln>
        </p:spPr>
        <p:txBody>
          <a:bodyPr wrap="square">
            <a:spAutoFit/>
          </a:bodyPr>
          <a:lstStyle/>
          <a:p>
            <a:r>
              <a:rPr lang="en-GB" sz="2400" dirty="0"/>
              <a:t>The entire value of a signal, variable, or constant record can be assigned to a signal or variable of the same record type using an assignment statement. When a single element of a record is to be selected for assignment to an object of the same element type or a value is to be assigned to a single element of a record, that element’s selected name is used. A </a:t>
            </a:r>
            <a:r>
              <a:rPr lang="en-GB" sz="2400" i="1" dirty="0"/>
              <a:t>selected name consists of a prefix and a suffix separated by a period. </a:t>
            </a:r>
            <a:r>
              <a:rPr lang="en-GB" sz="2400" dirty="0"/>
              <a:t>For an element of a record, the prefix is the record name and the suffix is the element name.</a:t>
            </a:r>
            <a:endParaRPr lang="en-GB" sz="2400" dirty="0">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D83802A2-A7CE-475C-82C6-C28CB1C96036}" type="slidenum">
              <a:rPr lang="en-US" altLang="et-EE" smtClean="0"/>
              <a:pPr/>
              <a:t>25</a:t>
            </a:fld>
            <a:endParaRPr lang="en-US" altLang="et-EE"/>
          </a:p>
        </p:txBody>
      </p:sp>
      <p:sp>
        <p:nvSpPr>
          <p:cNvPr id="30723" name="Rectangle 2"/>
          <p:cNvSpPr>
            <a:spLocks noGrp="1" noChangeArrowheads="1"/>
          </p:cNvSpPr>
          <p:nvPr>
            <p:ph type="title"/>
          </p:nvPr>
        </p:nvSpPr>
        <p:spPr>
          <a:xfrm>
            <a:off x="309563" y="196850"/>
            <a:ext cx="8796337" cy="641350"/>
          </a:xfrm>
        </p:spPr>
        <p:txBody>
          <a:bodyPr>
            <a:normAutofit fontScale="90000"/>
          </a:bodyPr>
          <a:lstStyle/>
          <a:p>
            <a:pPr algn="r"/>
            <a:r>
              <a:rPr lang="en-US" altLang="et-EE" sz="3200" dirty="0">
                <a:solidFill>
                  <a:srgbClr val="A20000"/>
                </a:solidFill>
                <a:latin typeface="Comic Sans MS" panose="030F0702030302020204" pitchFamily="66" charset="0"/>
              </a:rPr>
              <a:t>Records and lookup </a:t>
            </a:r>
            <a:r>
              <a:rPr lang="en-US" altLang="et-EE" sz="3200" dirty="0" err="1">
                <a:solidFill>
                  <a:srgbClr val="A20000"/>
                </a:solidFill>
                <a:latin typeface="Comic Sans MS" panose="030F0702030302020204" pitchFamily="66" charset="0"/>
              </a:rPr>
              <a:t>testbenches</a:t>
            </a:r>
            <a:br>
              <a:rPr lang="en-US" altLang="et-EE" sz="3200" dirty="0">
                <a:solidFill>
                  <a:srgbClr val="A20000"/>
                </a:solidFill>
                <a:latin typeface="Comic Sans MS" panose="030F0702030302020204" pitchFamily="66" charset="0"/>
              </a:rPr>
            </a:br>
            <a:r>
              <a:rPr lang="en-US" altLang="et-EE" sz="3200" dirty="0">
                <a:solidFill>
                  <a:srgbClr val="A20000"/>
                </a:solidFill>
                <a:latin typeface="Comic Sans MS" panose="030F0702030302020204" pitchFamily="66" charset="0"/>
              </a:rPr>
              <a:t>(</a:t>
            </a:r>
            <a:r>
              <a:rPr lang="en-US" altLang="et-EE" sz="3200" dirty="0" err="1">
                <a:solidFill>
                  <a:srgbClr val="A20000"/>
                </a:solidFill>
                <a:latin typeface="Comic Sans MS" panose="030F0702030302020204" pitchFamily="66" charset="0"/>
              </a:rPr>
              <a:t>testbench</a:t>
            </a:r>
            <a:r>
              <a:rPr lang="en-US" altLang="et-EE" sz="3200" dirty="0">
                <a:solidFill>
                  <a:srgbClr val="A20000"/>
                </a:solidFill>
                <a:latin typeface="Comic Sans MS" panose="030F0702030302020204" pitchFamily="66" charset="0"/>
              </a:rPr>
              <a:t> for half adder)</a:t>
            </a:r>
          </a:p>
        </p:txBody>
      </p:sp>
      <p:grpSp>
        <p:nvGrpSpPr>
          <p:cNvPr id="15" name="Group 14"/>
          <p:cNvGrpSpPr/>
          <p:nvPr/>
        </p:nvGrpSpPr>
        <p:grpSpPr>
          <a:xfrm>
            <a:off x="428625" y="1290221"/>
            <a:ext cx="8258175" cy="5262979"/>
            <a:chOff x="276225" y="914400"/>
            <a:chExt cx="8258175" cy="5262979"/>
          </a:xfrm>
        </p:grpSpPr>
        <p:sp>
          <p:nvSpPr>
            <p:cNvPr id="30724" name="Text Box 3"/>
            <p:cNvSpPr txBox="1">
              <a:spLocks noChangeArrowheads="1"/>
            </p:cNvSpPr>
            <p:nvPr/>
          </p:nvSpPr>
          <p:spPr bwMode="auto">
            <a:xfrm>
              <a:off x="276225" y="914400"/>
              <a:ext cx="5514975" cy="5262979"/>
            </a:xfrm>
            <a:prstGeom prst="rect">
              <a:avLst/>
            </a:prstGeom>
            <a:noFill/>
            <a:ln w="9525">
              <a:noFill/>
              <a:miter lim="800000"/>
              <a:headEnd/>
              <a:tailEnd/>
            </a:ln>
          </p:spPr>
          <p:txBody>
            <a:bodyPr wrap="square">
              <a:spAutoFit/>
            </a:bodyPr>
            <a:lstStyle/>
            <a:p>
              <a:r>
                <a:rPr lang="en-GB" sz="2400" b="1" dirty="0"/>
                <a:t>library </a:t>
              </a:r>
              <a:r>
                <a:rPr lang="en-GB" sz="2400" dirty="0" err="1"/>
                <a:t>ieee</a:t>
              </a:r>
              <a:r>
                <a:rPr lang="en-GB" sz="2400" b="1" dirty="0"/>
                <a:t>; use </a:t>
              </a:r>
              <a:r>
                <a:rPr lang="en-GB" sz="2400" dirty="0"/>
                <a:t>ieee.std_logic_1164</a:t>
              </a:r>
              <a:r>
                <a:rPr lang="en-GB" sz="2400" b="1" dirty="0"/>
                <a:t>.all;</a:t>
              </a:r>
            </a:p>
            <a:p>
              <a:r>
                <a:rPr lang="en-GB" sz="2400" b="1" dirty="0"/>
                <a:t>entity </a:t>
              </a:r>
              <a:r>
                <a:rPr lang="en-GB" sz="2400" dirty="0" err="1"/>
                <a:t>testbench</a:t>
              </a:r>
              <a:r>
                <a:rPr lang="en-GB" sz="2400" b="1" dirty="0"/>
                <a:t> is</a:t>
              </a:r>
            </a:p>
            <a:p>
              <a:r>
                <a:rPr lang="en-GB" sz="2400" b="1" dirty="0"/>
                <a:t>end </a:t>
              </a:r>
              <a:r>
                <a:rPr lang="en-GB" sz="2400" dirty="0" err="1"/>
                <a:t>testbench</a:t>
              </a:r>
              <a:r>
                <a:rPr lang="en-GB" sz="2400" b="1" dirty="0"/>
                <a:t>;</a:t>
              </a:r>
            </a:p>
            <a:p>
              <a:r>
                <a:rPr lang="en-GB" sz="2400" b="1" dirty="0"/>
                <a:t>architecture </a:t>
              </a:r>
              <a:r>
                <a:rPr lang="en-GB" sz="2400" dirty="0"/>
                <a:t>table</a:t>
              </a:r>
              <a:r>
                <a:rPr lang="en-GB" sz="2400" b="1" dirty="0"/>
                <a:t> of </a:t>
              </a:r>
              <a:r>
                <a:rPr lang="en-GB" sz="2400" dirty="0" err="1"/>
                <a:t>testbench</a:t>
              </a:r>
              <a:r>
                <a:rPr lang="en-GB" sz="2400" b="1" dirty="0"/>
                <a:t> is</a:t>
              </a:r>
            </a:p>
            <a:p>
              <a:pPr lvl="1"/>
              <a:r>
                <a:rPr lang="en-GB" sz="2400" b="1" dirty="0"/>
                <a:t>signal </a:t>
              </a:r>
              <a:r>
                <a:rPr lang="en-GB" sz="2400" dirty="0"/>
                <a:t>a : </a:t>
              </a:r>
              <a:r>
                <a:rPr lang="en-GB" sz="2400" dirty="0" err="1"/>
                <a:t>std_logic</a:t>
              </a:r>
              <a:r>
                <a:rPr lang="en-GB" sz="2400" dirty="0"/>
                <a:t>;</a:t>
              </a:r>
            </a:p>
            <a:p>
              <a:pPr lvl="1"/>
              <a:r>
                <a:rPr lang="en-GB" sz="2400" b="1" dirty="0"/>
                <a:t>signal </a:t>
              </a:r>
              <a:r>
                <a:rPr lang="en-GB" sz="2400" dirty="0"/>
                <a:t>b : </a:t>
              </a:r>
              <a:r>
                <a:rPr lang="en-GB" sz="2400" dirty="0" err="1"/>
                <a:t>std_logic</a:t>
              </a:r>
              <a:r>
                <a:rPr lang="en-GB" sz="2400" dirty="0"/>
                <a:t>;</a:t>
              </a:r>
            </a:p>
            <a:p>
              <a:pPr lvl="1"/>
              <a:r>
                <a:rPr lang="en-GB" sz="2400" b="1" dirty="0"/>
                <a:t>signal </a:t>
              </a:r>
              <a:r>
                <a:rPr lang="en-GB" sz="2400" dirty="0"/>
                <a:t>sum : </a:t>
              </a:r>
              <a:r>
                <a:rPr lang="en-GB" sz="2400" dirty="0" err="1"/>
                <a:t>std_logic</a:t>
              </a:r>
              <a:r>
                <a:rPr lang="en-GB" sz="2400" dirty="0"/>
                <a:t>;</a:t>
              </a:r>
            </a:p>
            <a:p>
              <a:pPr lvl="1"/>
              <a:r>
                <a:rPr lang="en-GB" sz="2400" b="1" dirty="0"/>
                <a:t>signal </a:t>
              </a:r>
              <a:r>
                <a:rPr lang="en-GB" sz="2400" dirty="0" err="1"/>
                <a:t>carry_out</a:t>
              </a:r>
              <a:r>
                <a:rPr lang="en-GB" sz="2400" dirty="0"/>
                <a:t> : </a:t>
              </a:r>
              <a:r>
                <a:rPr lang="en-GB" sz="2400" dirty="0" err="1"/>
                <a:t>std_logic</a:t>
              </a:r>
              <a:r>
                <a:rPr lang="en-GB" sz="2400" dirty="0"/>
                <a:t>;</a:t>
              </a:r>
              <a:endParaRPr lang="en-US" sz="2400" dirty="0">
                <a:solidFill>
                  <a:srgbClr val="000000"/>
                </a:solidFill>
                <a:latin typeface="Arial" pitchFamily="34" charset="0"/>
                <a:cs typeface="Times New Roman" pitchFamily="18" charset="0"/>
              </a:endParaRPr>
            </a:p>
            <a:p>
              <a:r>
                <a:rPr lang="en-GB" sz="2400" b="1" dirty="0"/>
                <a:t>type </a:t>
              </a:r>
              <a:r>
                <a:rPr lang="en-GB" sz="2400" dirty="0" err="1"/>
                <a:t>test_vector</a:t>
              </a:r>
              <a:r>
                <a:rPr lang="en-GB" sz="2400" b="1" dirty="0"/>
                <a:t> is record</a:t>
              </a:r>
            </a:p>
            <a:p>
              <a:r>
                <a:rPr lang="en-GB" sz="2400" dirty="0"/>
                <a:t>a : </a:t>
              </a:r>
              <a:r>
                <a:rPr lang="en-GB" sz="2400" dirty="0" err="1"/>
                <a:t>std_logic</a:t>
              </a:r>
              <a:r>
                <a:rPr lang="en-GB" sz="2400" dirty="0"/>
                <a:t>;</a:t>
              </a:r>
            </a:p>
            <a:p>
              <a:r>
                <a:rPr lang="en-GB" sz="2400" dirty="0"/>
                <a:t>b : </a:t>
              </a:r>
              <a:r>
                <a:rPr lang="en-GB" sz="2400" dirty="0" err="1"/>
                <a:t>std_logic</a:t>
              </a:r>
              <a:r>
                <a:rPr lang="en-GB" sz="2400" dirty="0"/>
                <a:t>;</a:t>
              </a:r>
            </a:p>
            <a:p>
              <a:r>
                <a:rPr lang="en-GB" sz="2400" dirty="0"/>
                <a:t>sum : </a:t>
              </a:r>
              <a:r>
                <a:rPr lang="en-GB" sz="2400" dirty="0" err="1"/>
                <a:t>std_logic</a:t>
              </a:r>
              <a:r>
                <a:rPr lang="en-GB" sz="2400" dirty="0"/>
                <a:t>;</a:t>
              </a:r>
            </a:p>
            <a:p>
              <a:r>
                <a:rPr lang="en-GB" sz="2400" dirty="0" err="1"/>
                <a:t>carry_out</a:t>
              </a:r>
              <a:r>
                <a:rPr lang="en-GB" sz="2400" dirty="0"/>
                <a:t> : </a:t>
              </a:r>
              <a:r>
                <a:rPr lang="en-GB" sz="2400" dirty="0" err="1"/>
                <a:t>std_logic</a:t>
              </a:r>
              <a:r>
                <a:rPr lang="en-GB" sz="2400" dirty="0"/>
                <a:t>;</a:t>
              </a:r>
            </a:p>
            <a:p>
              <a:r>
                <a:rPr lang="en-GB" sz="2400" b="1" dirty="0"/>
                <a:t>end record;</a:t>
              </a:r>
              <a:endParaRPr lang="en-GB" sz="2400" dirty="0"/>
            </a:p>
          </p:txBody>
        </p:sp>
        <p:grpSp>
          <p:nvGrpSpPr>
            <p:cNvPr id="14" name="Group 13"/>
            <p:cNvGrpSpPr/>
            <p:nvPr/>
          </p:nvGrpSpPr>
          <p:grpSpPr>
            <a:xfrm>
              <a:off x="4953000" y="2540000"/>
              <a:ext cx="3581400" cy="3124200"/>
              <a:chOff x="4953000" y="2540000"/>
              <a:chExt cx="3581400" cy="3124200"/>
            </a:xfrm>
          </p:grpSpPr>
          <p:grpSp>
            <p:nvGrpSpPr>
              <p:cNvPr id="2" name="Group 6"/>
              <p:cNvGrpSpPr/>
              <p:nvPr/>
            </p:nvGrpSpPr>
            <p:grpSpPr>
              <a:xfrm>
                <a:off x="4953000" y="2540000"/>
                <a:ext cx="2743200" cy="609600"/>
                <a:chOff x="4114800" y="5105400"/>
                <a:chExt cx="2743200" cy="609600"/>
              </a:xfrm>
            </p:grpSpPr>
            <p:sp>
              <p:nvSpPr>
                <p:cNvPr id="5" name="Right Brace 4"/>
                <p:cNvSpPr/>
                <p:nvPr/>
              </p:nvSpPr>
              <p:spPr>
                <a:xfrm>
                  <a:off x="4114800" y="5105400"/>
                  <a:ext cx="4572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TextBox 5"/>
                <p:cNvSpPr txBox="1"/>
                <p:nvPr/>
              </p:nvSpPr>
              <p:spPr>
                <a:xfrm>
                  <a:off x="4572000" y="5181600"/>
                  <a:ext cx="2286000" cy="461665"/>
                </a:xfrm>
                <a:prstGeom prst="rect">
                  <a:avLst/>
                </a:prstGeom>
                <a:noFill/>
              </p:spPr>
              <p:txBody>
                <a:bodyPr wrap="square" rtlCol="0">
                  <a:spAutoFit/>
                </a:bodyPr>
                <a:lstStyle/>
                <a:p>
                  <a:r>
                    <a:rPr lang="en-GB" sz="2400" i="1" dirty="0"/>
                    <a:t>Stimulus signals</a:t>
                  </a:r>
                  <a:endParaRPr lang="en-GB" sz="2400" dirty="0"/>
                </a:p>
              </p:txBody>
            </p:sp>
          </p:grpSp>
          <p:grpSp>
            <p:nvGrpSpPr>
              <p:cNvPr id="3" name="Group 7"/>
              <p:cNvGrpSpPr/>
              <p:nvPr/>
            </p:nvGrpSpPr>
            <p:grpSpPr>
              <a:xfrm>
                <a:off x="4953000" y="3225800"/>
                <a:ext cx="2743200" cy="609600"/>
                <a:chOff x="4114800" y="5105400"/>
                <a:chExt cx="2743200" cy="609600"/>
              </a:xfrm>
            </p:grpSpPr>
            <p:sp>
              <p:nvSpPr>
                <p:cNvPr id="9" name="Right Brace 8"/>
                <p:cNvSpPr/>
                <p:nvPr/>
              </p:nvSpPr>
              <p:spPr>
                <a:xfrm>
                  <a:off x="4114800" y="5105400"/>
                  <a:ext cx="4572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p:cNvSpPr txBox="1"/>
                <p:nvPr/>
              </p:nvSpPr>
              <p:spPr>
                <a:xfrm>
                  <a:off x="4572000" y="5181600"/>
                  <a:ext cx="2286000" cy="461665"/>
                </a:xfrm>
                <a:prstGeom prst="rect">
                  <a:avLst/>
                </a:prstGeom>
                <a:noFill/>
              </p:spPr>
              <p:txBody>
                <a:bodyPr wrap="square" rtlCol="0">
                  <a:spAutoFit/>
                </a:bodyPr>
                <a:lstStyle/>
                <a:p>
                  <a:r>
                    <a:rPr lang="en-GB" sz="2400" i="1" dirty="0"/>
                    <a:t>Observed signals</a:t>
                  </a:r>
                  <a:endParaRPr lang="en-GB" sz="2400" dirty="0"/>
                </a:p>
              </p:txBody>
            </p:sp>
          </p:grpSp>
          <p:grpSp>
            <p:nvGrpSpPr>
              <p:cNvPr id="4" name="Group 13"/>
              <p:cNvGrpSpPr/>
              <p:nvPr/>
            </p:nvGrpSpPr>
            <p:grpSpPr>
              <a:xfrm>
                <a:off x="5029200" y="4216400"/>
                <a:ext cx="3505200" cy="1447800"/>
                <a:chOff x="4572000" y="4495800"/>
                <a:chExt cx="3505200" cy="1447800"/>
              </a:xfrm>
            </p:grpSpPr>
            <p:sp>
              <p:nvSpPr>
                <p:cNvPr id="12" name="Right Brace 11"/>
                <p:cNvSpPr/>
                <p:nvPr/>
              </p:nvSpPr>
              <p:spPr>
                <a:xfrm>
                  <a:off x="4572000" y="4495800"/>
                  <a:ext cx="5715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TextBox 12"/>
                <p:cNvSpPr txBox="1"/>
                <p:nvPr/>
              </p:nvSpPr>
              <p:spPr>
                <a:xfrm>
                  <a:off x="5219700" y="5024735"/>
                  <a:ext cx="2857500" cy="461665"/>
                </a:xfrm>
                <a:prstGeom prst="rect">
                  <a:avLst/>
                </a:prstGeom>
                <a:noFill/>
              </p:spPr>
              <p:txBody>
                <a:bodyPr wrap="square" rtlCol="0">
                  <a:spAutoFit/>
                </a:bodyPr>
                <a:lstStyle/>
                <a:p>
                  <a:r>
                    <a:rPr lang="en-GB" sz="2400" i="1" dirty="0"/>
                    <a:t>Declare record type </a:t>
                  </a:r>
                  <a:endParaRPr lang="en-GB" sz="2400" dirty="0"/>
                </a:p>
              </p:txBody>
            </p:sp>
          </p:gr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D83802A2-A7CE-475C-82C6-C28CB1C96036}" type="slidenum">
              <a:rPr lang="en-US" altLang="et-EE" smtClean="0"/>
              <a:pPr/>
              <a:t>26</a:t>
            </a:fld>
            <a:endParaRPr lang="en-US" altLang="et-EE"/>
          </a:p>
        </p:txBody>
      </p:sp>
      <p:sp>
        <p:nvSpPr>
          <p:cNvPr id="30723" name="Rectangle 2"/>
          <p:cNvSpPr>
            <a:spLocks noGrp="1" noChangeArrowheads="1"/>
          </p:cNvSpPr>
          <p:nvPr>
            <p:ph type="title"/>
          </p:nvPr>
        </p:nvSpPr>
        <p:spPr>
          <a:xfrm>
            <a:off x="309563" y="273050"/>
            <a:ext cx="8796337" cy="641350"/>
          </a:xfrm>
        </p:spPr>
        <p:txBody>
          <a:bodyPr>
            <a:normAutofit fontScale="90000"/>
          </a:bodyPr>
          <a:lstStyle/>
          <a:p>
            <a:pPr algn="r"/>
            <a:r>
              <a:rPr lang="en-US" altLang="et-EE" sz="3200" dirty="0">
                <a:solidFill>
                  <a:srgbClr val="A20000"/>
                </a:solidFill>
                <a:latin typeface="Comic Sans MS" panose="030F0702030302020204" pitchFamily="66" charset="0"/>
              </a:rPr>
              <a:t>Records and lookup </a:t>
            </a:r>
            <a:r>
              <a:rPr lang="en-US" altLang="et-EE" sz="3200" dirty="0" err="1">
                <a:solidFill>
                  <a:srgbClr val="A20000"/>
                </a:solidFill>
                <a:latin typeface="Comic Sans MS" panose="030F0702030302020204" pitchFamily="66" charset="0"/>
              </a:rPr>
              <a:t>testbenches</a:t>
            </a:r>
            <a:br>
              <a:rPr lang="en-US" altLang="et-EE" sz="3200" dirty="0">
                <a:solidFill>
                  <a:srgbClr val="A20000"/>
                </a:solidFill>
                <a:latin typeface="Comic Sans MS" panose="030F0702030302020204" pitchFamily="66" charset="0"/>
              </a:rPr>
            </a:br>
            <a:r>
              <a:rPr lang="en-US" altLang="et-EE" sz="3200" dirty="0">
                <a:solidFill>
                  <a:srgbClr val="A20000"/>
                </a:solidFill>
                <a:latin typeface="Comic Sans MS" panose="030F0702030302020204" pitchFamily="66" charset="0"/>
              </a:rPr>
              <a:t>(</a:t>
            </a:r>
            <a:r>
              <a:rPr lang="en-US" altLang="et-EE" sz="3200" dirty="0" err="1">
                <a:solidFill>
                  <a:srgbClr val="A20000"/>
                </a:solidFill>
                <a:latin typeface="Comic Sans MS" panose="030F0702030302020204" pitchFamily="66" charset="0"/>
              </a:rPr>
              <a:t>testbench</a:t>
            </a:r>
            <a:r>
              <a:rPr lang="en-US" altLang="et-EE" sz="3200" dirty="0">
                <a:solidFill>
                  <a:srgbClr val="A20000"/>
                </a:solidFill>
                <a:latin typeface="Comic Sans MS" panose="030F0702030302020204" pitchFamily="66" charset="0"/>
              </a:rPr>
              <a:t> for half adder)</a:t>
            </a:r>
          </a:p>
        </p:txBody>
      </p:sp>
      <p:sp>
        <p:nvSpPr>
          <p:cNvPr id="30724" name="Text Box 3"/>
          <p:cNvSpPr txBox="1">
            <a:spLocks noChangeArrowheads="1"/>
          </p:cNvSpPr>
          <p:nvPr/>
        </p:nvSpPr>
        <p:spPr bwMode="auto">
          <a:xfrm>
            <a:off x="276225" y="1466671"/>
            <a:ext cx="8410575" cy="2677656"/>
          </a:xfrm>
          <a:prstGeom prst="rect">
            <a:avLst/>
          </a:prstGeom>
          <a:noFill/>
          <a:ln w="9525">
            <a:noFill/>
            <a:miter lim="800000"/>
            <a:headEnd/>
            <a:tailEnd/>
          </a:ln>
        </p:spPr>
        <p:txBody>
          <a:bodyPr wrap="square">
            <a:spAutoFit/>
          </a:bodyPr>
          <a:lstStyle/>
          <a:p>
            <a:r>
              <a:rPr lang="en-GB" sz="2400" b="1" dirty="0"/>
              <a:t>type </a:t>
            </a:r>
            <a:r>
              <a:rPr lang="en-GB" sz="2400" dirty="0" err="1"/>
              <a:t>test_vector_array</a:t>
            </a:r>
            <a:r>
              <a:rPr lang="en-GB" sz="2400" b="1" dirty="0"/>
              <a:t> is array </a:t>
            </a:r>
            <a:r>
              <a:rPr lang="en-GB" sz="2400" dirty="0"/>
              <a:t>(natural </a:t>
            </a:r>
            <a:r>
              <a:rPr lang="en-GB" sz="2400" b="1" dirty="0"/>
              <a:t>range &lt;&gt;) of </a:t>
            </a:r>
            <a:r>
              <a:rPr lang="en-GB" sz="2400" dirty="0" err="1"/>
              <a:t>test_vector</a:t>
            </a:r>
            <a:r>
              <a:rPr lang="en-GB" sz="2400" dirty="0"/>
              <a:t>;</a:t>
            </a:r>
          </a:p>
          <a:p>
            <a:r>
              <a:rPr lang="en-GB" sz="2400" b="1" dirty="0"/>
              <a:t>constant </a:t>
            </a:r>
            <a:r>
              <a:rPr lang="en-GB" sz="2400" dirty="0" err="1"/>
              <a:t>test_vectors</a:t>
            </a:r>
            <a:r>
              <a:rPr lang="en-GB" sz="2400" dirty="0"/>
              <a:t> : </a:t>
            </a:r>
            <a:r>
              <a:rPr lang="en-GB" sz="2400" dirty="0" err="1"/>
              <a:t>test_vector_array</a:t>
            </a:r>
            <a:r>
              <a:rPr lang="en-GB" sz="2400" dirty="0"/>
              <a:t> := (</a:t>
            </a:r>
          </a:p>
          <a:p>
            <a:r>
              <a:rPr lang="en-GB" sz="2400" dirty="0"/>
              <a:t>-- </a:t>
            </a:r>
            <a:r>
              <a:rPr lang="en-GB" sz="2400" i="1" dirty="0"/>
              <a:t>a, b, sum, </a:t>
            </a:r>
            <a:r>
              <a:rPr lang="en-GB" sz="2400" i="1" dirty="0" err="1"/>
              <a:t>carry_out</a:t>
            </a:r>
            <a:endParaRPr lang="en-GB" sz="2400" i="1" dirty="0"/>
          </a:p>
          <a:p>
            <a:pPr lvl="1"/>
            <a:r>
              <a:rPr lang="en-GB" sz="2400" dirty="0"/>
              <a:t>('0', '0', '0', '0'),</a:t>
            </a:r>
          </a:p>
          <a:p>
            <a:pPr lvl="1"/>
            <a:r>
              <a:rPr lang="en-GB" sz="2400" dirty="0"/>
              <a:t>('0', '1', '1', '0'),</a:t>
            </a:r>
          </a:p>
          <a:p>
            <a:pPr lvl="1"/>
            <a:r>
              <a:rPr lang="en-GB" sz="2400" dirty="0"/>
              <a:t>('1', '0', '1', '0'),</a:t>
            </a:r>
          </a:p>
          <a:p>
            <a:pPr lvl="1"/>
            <a:r>
              <a:rPr lang="en-GB" sz="2400" dirty="0"/>
              <a:t>('1', '1', '0', '1'));</a:t>
            </a:r>
          </a:p>
        </p:txBody>
      </p:sp>
      <p:sp>
        <p:nvSpPr>
          <p:cNvPr id="14" name="Text Box 3"/>
          <p:cNvSpPr txBox="1">
            <a:spLocks noChangeArrowheads="1"/>
          </p:cNvSpPr>
          <p:nvPr/>
        </p:nvSpPr>
        <p:spPr bwMode="auto">
          <a:xfrm>
            <a:off x="304800" y="4286071"/>
            <a:ext cx="8410575" cy="1200329"/>
          </a:xfrm>
          <a:prstGeom prst="rect">
            <a:avLst/>
          </a:prstGeom>
          <a:noFill/>
          <a:ln w="9525">
            <a:noFill/>
            <a:miter lim="800000"/>
            <a:headEnd/>
            <a:tailEnd/>
          </a:ln>
        </p:spPr>
        <p:txBody>
          <a:bodyPr wrap="square">
            <a:spAutoFit/>
          </a:bodyPr>
          <a:lstStyle/>
          <a:p>
            <a:r>
              <a:rPr lang="en-GB" sz="2400" b="1" dirty="0"/>
              <a:t>begin</a:t>
            </a:r>
          </a:p>
          <a:p>
            <a:r>
              <a:rPr lang="en-GB" sz="2400" dirty="0"/>
              <a:t>UUT : entity </a:t>
            </a:r>
            <a:r>
              <a:rPr lang="en-GB" sz="2400" dirty="0" err="1"/>
              <a:t>half_adder</a:t>
            </a:r>
            <a:endParaRPr lang="en-GB" sz="2400" dirty="0"/>
          </a:p>
          <a:p>
            <a:r>
              <a:rPr lang="en-GB" sz="2400" b="1" dirty="0"/>
              <a:t>port map </a:t>
            </a:r>
            <a:r>
              <a:rPr lang="en-GB" sz="2400" dirty="0"/>
              <a:t>(a =&gt; a, b =&gt; b, sum =&gt; sum, </a:t>
            </a:r>
            <a:r>
              <a:rPr lang="en-GB" sz="2400" dirty="0" err="1"/>
              <a:t>carry_out</a:t>
            </a:r>
            <a:r>
              <a:rPr lang="en-GB" sz="2400" dirty="0"/>
              <a:t> =&gt; </a:t>
            </a:r>
            <a:r>
              <a:rPr lang="en-GB" sz="2400" dirty="0" err="1"/>
              <a:t>carry_out</a:t>
            </a:r>
            <a:r>
              <a:rPr lang="en-GB" sz="2400"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D83802A2-A7CE-475C-82C6-C28CB1C96036}" type="slidenum">
              <a:rPr lang="en-US" altLang="et-EE" smtClean="0"/>
              <a:pPr/>
              <a:t>27</a:t>
            </a:fld>
            <a:endParaRPr lang="en-US" altLang="et-EE"/>
          </a:p>
        </p:txBody>
      </p:sp>
      <p:sp>
        <p:nvSpPr>
          <p:cNvPr id="30723" name="Rectangle 2"/>
          <p:cNvSpPr>
            <a:spLocks noGrp="1" noChangeArrowheads="1"/>
          </p:cNvSpPr>
          <p:nvPr>
            <p:ph type="title"/>
          </p:nvPr>
        </p:nvSpPr>
        <p:spPr>
          <a:xfrm>
            <a:off x="309563" y="119063"/>
            <a:ext cx="8796337" cy="641350"/>
          </a:xfrm>
        </p:spPr>
        <p:txBody>
          <a:bodyPr>
            <a:normAutofit fontScale="90000"/>
          </a:bodyPr>
          <a:lstStyle/>
          <a:p>
            <a:pPr algn="r"/>
            <a:r>
              <a:rPr lang="en-US" altLang="et-EE" sz="3200" dirty="0">
                <a:solidFill>
                  <a:srgbClr val="A20000"/>
                </a:solidFill>
                <a:latin typeface="Comic Sans MS" panose="030F0702030302020204" pitchFamily="66" charset="0"/>
              </a:rPr>
              <a:t>Records and lookup </a:t>
            </a:r>
            <a:r>
              <a:rPr lang="en-US" altLang="et-EE" sz="3200" dirty="0" err="1">
                <a:solidFill>
                  <a:srgbClr val="A20000"/>
                </a:solidFill>
                <a:latin typeface="Comic Sans MS" panose="030F0702030302020204" pitchFamily="66" charset="0"/>
              </a:rPr>
              <a:t>testbenches</a:t>
            </a:r>
            <a:br>
              <a:rPr lang="en-US" altLang="et-EE" sz="3200" dirty="0">
                <a:solidFill>
                  <a:srgbClr val="A20000"/>
                </a:solidFill>
                <a:latin typeface="Comic Sans MS" panose="030F0702030302020204" pitchFamily="66" charset="0"/>
              </a:rPr>
            </a:br>
            <a:r>
              <a:rPr lang="en-US" altLang="et-EE" sz="3200" dirty="0">
                <a:solidFill>
                  <a:srgbClr val="A20000"/>
                </a:solidFill>
                <a:latin typeface="Comic Sans MS" panose="030F0702030302020204" pitchFamily="66" charset="0"/>
              </a:rPr>
              <a:t>(</a:t>
            </a:r>
            <a:r>
              <a:rPr lang="en-US" altLang="et-EE" sz="3200" dirty="0" err="1">
                <a:solidFill>
                  <a:srgbClr val="A20000"/>
                </a:solidFill>
                <a:latin typeface="Comic Sans MS" panose="030F0702030302020204" pitchFamily="66" charset="0"/>
              </a:rPr>
              <a:t>testbench</a:t>
            </a:r>
            <a:r>
              <a:rPr lang="en-US" altLang="et-EE" sz="3200" dirty="0">
                <a:solidFill>
                  <a:srgbClr val="A20000"/>
                </a:solidFill>
                <a:latin typeface="Comic Sans MS" panose="030F0702030302020204" pitchFamily="66" charset="0"/>
              </a:rPr>
              <a:t> for half adder)</a:t>
            </a:r>
          </a:p>
        </p:txBody>
      </p:sp>
      <p:sp>
        <p:nvSpPr>
          <p:cNvPr id="30724" name="Text Box 3"/>
          <p:cNvSpPr txBox="1">
            <a:spLocks noChangeArrowheads="1"/>
          </p:cNvSpPr>
          <p:nvPr/>
        </p:nvSpPr>
        <p:spPr bwMode="auto">
          <a:xfrm>
            <a:off x="276225" y="228600"/>
            <a:ext cx="7877175" cy="6001643"/>
          </a:xfrm>
          <a:prstGeom prst="rect">
            <a:avLst/>
          </a:prstGeom>
          <a:noFill/>
          <a:ln w="9525">
            <a:noFill/>
            <a:miter lim="800000"/>
            <a:headEnd/>
            <a:tailEnd/>
          </a:ln>
        </p:spPr>
        <p:txBody>
          <a:bodyPr wrap="square">
            <a:spAutoFit/>
          </a:bodyPr>
          <a:lstStyle/>
          <a:p>
            <a:r>
              <a:rPr lang="en-GB" sz="2400" dirty="0"/>
              <a:t>verify : </a:t>
            </a:r>
            <a:r>
              <a:rPr lang="en-GB" sz="2400" b="1" dirty="0"/>
              <a:t>process</a:t>
            </a:r>
          </a:p>
          <a:p>
            <a:r>
              <a:rPr lang="en-GB" sz="2400" b="1" dirty="0"/>
              <a:t>begin</a:t>
            </a:r>
          </a:p>
          <a:p>
            <a:pPr lvl="1"/>
            <a:r>
              <a:rPr lang="en-GB" sz="2400" b="1" dirty="0"/>
              <a:t>for </a:t>
            </a:r>
            <a:r>
              <a:rPr lang="en-GB" sz="2400" dirty="0" err="1"/>
              <a:t>i</a:t>
            </a:r>
            <a:r>
              <a:rPr lang="en-GB" sz="2400" b="1" dirty="0"/>
              <a:t> in </a:t>
            </a:r>
            <a:r>
              <a:rPr lang="en-GB" sz="2400" dirty="0" err="1"/>
              <a:t>test_vectors</a:t>
            </a:r>
            <a:r>
              <a:rPr lang="en-GB" sz="2400" b="1" dirty="0" err="1"/>
              <a:t>'range</a:t>
            </a:r>
            <a:r>
              <a:rPr lang="en-GB" sz="2400" b="1" dirty="0"/>
              <a:t> loop</a:t>
            </a:r>
          </a:p>
          <a:p>
            <a:pPr lvl="2"/>
            <a:r>
              <a:rPr lang="en-GB" sz="2400" dirty="0"/>
              <a:t>a &lt;= </a:t>
            </a:r>
            <a:r>
              <a:rPr lang="en-GB" sz="2400" dirty="0" err="1"/>
              <a:t>test_vectors</a:t>
            </a:r>
            <a:r>
              <a:rPr lang="en-GB" sz="2400" dirty="0"/>
              <a:t>(</a:t>
            </a:r>
            <a:r>
              <a:rPr lang="en-GB" sz="2400" dirty="0" err="1"/>
              <a:t>i</a:t>
            </a:r>
            <a:r>
              <a:rPr lang="en-GB" sz="2400" dirty="0"/>
              <a:t>).a;</a:t>
            </a:r>
          </a:p>
          <a:p>
            <a:pPr lvl="2"/>
            <a:r>
              <a:rPr lang="en-GB" sz="2400" dirty="0"/>
              <a:t>b &lt;= </a:t>
            </a:r>
            <a:r>
              <a:rPr lang="en-GB" sz="2400" dirty="0" err="1"/>
              <a:t>test_vectors</a:t>
            </a:r>
            <a:r>
              <a:rPr lang="en-GB" sz="2400" dirty="0"/>
              <a:t>(</a:t>
            </a:r>
            <a:r>
              <a:rPr lang="en-GB" sz="2400" dirty="0" err="1"/>
              <a:t>i</a:t>
            </a:r>
            <a:r>
              <a:rPr lang="en-GB" sz="2400" dirty="0"/>
              <a:t>).b;</a:t>
            </a:r>
          </a:p>
          <a:p>
            <a:pPr lvl="2"/>
            <a:r>
              <a:rPr lang="en-GB" sz="2400" b="1" dirty="0"/>
              <a:t>wait for </a:t>
            </a:r>
            <a:r>
              <a:rPr lang="en-GB" sz="2400" dirty="0"/>
              <a:t>20 ns;</a:t>
            </a:r>
          </a:p>
          <a:p>
            <a:pPr lvl="2"/>
            <a:r>
              <a:rPr lang="en-GB" sz="2400" b="1" dirty="0"/>
              <a:t>assert </a:t>
            </a:r>
            <a:r>
              <a:rPr lang="en-GB" sz="2400" dirty="0"/>
              <a:t>(( sum = </a:t>
            </a:r>
            <a:r>
              <a:rPr lang="en-GB" sz="2400" dirty="0" err="1"/>
              <a:t>test_vectors</a:t>
            </a:r>
            <a:r>
              <a:rPr lang="en-GB" sz="2400" dirty="0"/>
              <a:t>(</a:t>
            </a:r>
            <a:r>
              <a:rPr lang="en-GB" sz="2400" dirty="0" err="1"/>
              <a:t>i</a:t>
            </a:r>
            <a:r>
              <a:rPr lang="en-GB" sz="2400" dirty="0"/>
              <a:t>).sum )</a:t>
            </a:r>
          </a:p>
          <a:p>
            <a:pPr lvl="2"/>
            <a:r>
              <a:rPr lang="en-GB" sz="2400" b="1" dirty="0"/>
              <a:t>and </a:t>
            </a:r>
            <a:r>
              <a:rPr lang="en-GB" sz="2400" dirty="0"/>
              <a:t>(</a:t>
            </a:r>
            <a:r>
              <a:rPr lang="en-GB" sz="2400" dirty="0" err="1"/>
              <a:t>carry_out</a:t>
            </a:r>
            <a:r>
              <a:rPr lang="en-GB" sz="2400" dirty="0"/>
              <a:t> = </a:t>
            </a:r>
            <a:r>
              <a:rPr lang="en-GB" sz="2400" dirty="0" err="1"/>
              <a:t>test_vectors</a:t>
            </a:r>
            <a:r>
              <a:rPr lang="en-GB" sz="2400" dirty="0"/>
              <a:t>(</a:t>
            </a:r>
            <a:r>
              <a:rPr lang="en-GB" sz="2400" dirty="0" err="1"/>
              <a:t>i</a:t>
            </a:r>
            <a:r>
              <a:rPr lang="en-GB" sz="2400" dirty="0"/>
              <a:t>).</a:t>
            </a:r>
            <a:r>
              <a:rPr lang="en-GB" sz="2400" dirty="0" err="1"/>
              <a:t>carry_out</a:t>
            </a:r>
            <a:r>
              <a:rPr lang="en-GB" sz="2400" dirty="0"/>
              <a:t>))</a:t>
            </a:r>
          </a:p>
          <a:p>
            <a:pPr lvl="2"/>
            <a:r>
              <a:rPr lang="en-GB" sz="2400" b="1" dirty="0"/>
              <a:t>report </a:t>
            </a:r>
            <a:r>
              <a:rPr lang="en-GB" sz="2400" dirty="0"/>
              <a:t>"test vector " &amp; </a:t>
            </a:r>
            <a:r>
              <a:rPr lang="en-GB" sz="2400" dirty="0" err="1"/>
              <a:t>integer'image</a:t>
            </a:r>
            <a:r>
              <a:rPr lang="en-GB" sz="2400" dirty="0"/>
              <a:t>(</a:t>
            </a:r>
            <a:r>
              <a:rPr lang="en-GB" sz="2400" dirty="0" err="1"/>
              <a:t>i</a:t>
            </a:r>
            <a:r>
              <a:rPr lang="en-GB" sz="2400" dirty="0"/>
              <a:t>) &amp; " failed"&amp;</a:t>
            </a:r>
          </a:p>
          <a:p>
            <a:pPr lvl="2"/>
            <a:r>
              <a:rPr lang="en-GB" sz="2400" dirty="0"/>
              <a:t>" for input a = " &amp; </a:t>
            </a:r>
            <a:r>
              <a:rPr lang="en-GB" sz="2400" dirty="0" err="1"/>
              <a:t>std_logic'image</a:t>
            </a:r>
            <a:r>
              <a:rPr lang="en-GB" sz="2400" dirty="0"/>
              <a:t>(a)</a:t>
            </a:r>
          </a:p>
          <a:p>
            <a:pPr lvl="2"/>
            <a:r>
              <a:rPr lang="en-GB" sz="2400" dirty="0"/>
              <a:t>&amp; " and b = " &amp; </a:t>
            </a:r>
            <a:r>
              <a:rPr lang="en-GB" sz="2400" dirty="0" err="1"/>
              <a:t>std_logic'image</a:t>
            </a:r>
            <a:r>
              <a:rPr lang="en-GB" sz="2400" dirty="0"/>
              <a:t>(b)</a:t>
            </a:r>
          </a:p>
          <a:p>
            <a:pPr lvl="2"/>
            <a:r>
              <a:rPr lang="en-GB" sz="2400" b="1" dirty="0"/>
              <a:t>severity </a:t>
            </a:r>
            <a:r>
              <a:rPr lang="en-GB" sz="2400" dirty="0"/>
              <a:t>error;</a:t>
            </a:r>
          </a:p>
          <a:p>
            <a:pPr lvl="1"/>
            <a:r>
              <a:rPr lang="en-GB" sz="2400" b="1" dirty="0"/>
              <a:t>end loop;</a:t>
            </a:r>
          </a:p>
          <a:p>
            <a:pPr lvl="1"/>
            <a:r>
              <a:rPr lang="en-GB" sz="2400" b="1" dirty="0"/>
              <a:t>wait;</a:t>
            </a:r>
          </a:p>
          <a:p>
            <a:r>
              <a:rPr lang="en-GB" sz="2400" b="1" dirty="0"/>
              <a:t>end process;</a:t>
            </a:r>
          </a:p>
          <a:p>
            <a:r>
              <a:rPr lang="en-GB" sz="2400" b="1" dirty="0"/>
              <a:t>end </a:t>
            </a:r>
            <a:r>
              <a:rPr lang="en-GB" sz="2400" dirty="0"/>
              <a:t>table;</a:t>
            </a:r>
          </a:p>
        </p:txBody>
      </p:sp>
      <p:sp>
        <p:nvSpPr>
          <p:cNvPr id="15" name="TextBox 14"/>
          <p:cNvSpPr txBox="1"/>
          <p:nvPr/>
        </p:nvSpPr>
        <p:spPr>
          <a:xfrm>
            <a:off x="2743200" y="4648200"/>
            <a:ext cx="6324600" cy="2123658"/>
          </a:xfrm>
          <a:prstGeom prst="rect">
            <a:avLst/>
          </a:prstGeom>
          <a:noFill/>
          <a:ln w="6350">
            <a:solidFill>
              <a:schemeClr val="tx1"/>
            </a:solidFill>
          </a:ln>
        </p:spPr>
        <p:txBody>
          <a:bodyPr wrap="square" rtlCol="0">
            <a:spAutoFit/>
          </a:bodyPr>
          <a:lstStyle/>
          <a:p>
            <a:r>
              <a:rPr lang="en-GB" sz="2200" dirty="0"/>
              <a:t>We use the predefined </a:t>
            </a:r>
            <a:r>
              <a:rPr lang="en-GB" sz="2200" b="1" dirty="0">
                <a:solidFill>
                  <a:srgbClr val="FF0000"/>
                </a:solidFill>
              </a:rPr>
              <a:t>image attribute</a:t>
            </a:r>
            <a:r>
              <a:rPr lang="en-GB" sz="2200" dirty="0"/>
              <a:t>, </a:t>
            </a:r>
            <a:r>
              <a:rPr lang="en-GB" sz="2200" dirty="0" err="1"/>
              <a:t>integer'image</a:t>
            </a:r>
            <a:r>
              <a:rPr lang="en-GB" sz="2200" dirty="0"/>
              <a:t>(</a:t>
            </a:r>
            <a:r>
              <a:rPr lang="en-GB" sz="2200" dirty="0" err="1"/>
              <a:t>i</a:t>
            </a:r>
            <a:r>
              <a:rPr lang="en-GB" sz="2200" dirty="0"/>
              <a:t>), to convert the loop index to a string equal to the index value, so that the index of the specific test vector that failed can be displayed. The report statement will display the values of </a:t>
            </a:r>
            <a:r>
              <a:rPr lang="en-GB" sz="2200" dirty="0" err="1"/>
              <a:t>a_tb</a:t>
            </a:r>
            <a:r>
              <a:rPr lang="en-GB" sz="2200" dirty="0"/>
              <a:t> and </a:t>
            </a:r>
            <a:r>
              <a:rPr lang="en-GB" sz="2200" dirty="0" err="1"/>
              <a:t>b_tb</a:t>
            </a:r>
            <a:r>
              <a:rPr lang="en-GB" sz="2200" dirty="0"/>
              <a:t> at the time that the statement is executed.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0"/>
          </p:nvPr>
        </p:nvSpPr>
        <p:spPr>
          <a:noFill/>
        </p:spPr>
        <p:txBody>
          <a:bodyPr/>
          <a:lstStyle/>
          <a:p>
            <a:fld id="{9E9D163B-4AF2-47F5-8304-FCF26044C03B}" type="slidenum">
              <a:rPr lang="en-US" altLang="et-EE" smtClean="0"/>
              <a:pPr/>
              <a:t>28</a:t>
            </a:fld>
            <a:endParaRPr lang="en-US" altLang="et-EE"/>
          </a:p>
        </p:txBody>
      </p:sp>
      <p:sp>
        <p:nvSpPr>
          <p:cNvPr id="24579" name="Rectangle 2"/>
          <p:cNvSpPr>
            <a:spLocks noGrp="1" noChangeArrowheads="1"/>
          </p:cNvSpPr>
          <p:nvPr>
            <p:ph type="title"/>
          </p:nvPr>
        </p:nvSpPr>
        <p:spPr>
          <a:xfrm>
            <a:off x="309563" y="119063"/>
            <a:ext cx="8796337" cy="641350"/>
          </a:xfrm>
        </p:spPr>
        <p:txBody>
          <a:bodyPr>
            <a:normAutofit/>
          </a:bodyPr>
          <a:lstStyle/>
          <a:p>
            <a:pPr algn="r"/>
            <a:r>
              <a:rPr lang="et-EE" altLang="et-EE" sz="3200" dirty="0">
                <a:solidFill>
                  <a:srgbClr val="A20000"/>
                </a:solidFill>
                <a:latin typeface="Comic Sans MS" panose="030F0702030302020204" pitchFamily="66" charset="0"/>
              </a:rPr>
              <a:t>Testbench that computes expected results </a:t>
            </a:r>
            <a:endParaRPr lang="en-US" altLang="et-EE" sz="3200" dirty="0">
              <a:solidFill>
                <a:srgbClr val="A20000"/>
              </a:solidFill>
              <a:latin typeface="Comic Sans MS" panose="030F0702030302020204" pitchFamily="66" charset="0"/>
            </a:endParaRPr>
          </a:p>
        </p:txBody>
      </p:sp>
      <p:sp>
        <p:nvSpPr>
          <p:cNvPr id="24580" name="Text Box 3"/>
          <p:cNvSpPr txBox="1">
            <a:spLocks noChangeArrowheads="1"/>
          </p:cNvSpPr>
          <p:nvPr/>
        </p:nvSpPr>
        <p:spPr bwMode="auto">
          <a:xfrm>
            <a:off x="485775" y="1035050"/>
            <a:ext cx="8391525" cy="2647950"/>
          </a:xfrm>
          <a:prstGeom prst="rect">
            <a:avLst/>
          </a:prstGeom>
          <a:noFill/>
          <a:ln w="9525">
            <a:noFill/>
            <a:miter lim="800000"/>
            <a:headEnd/>
            <a:tailEnd/>
          </a:ln>
        </p:spPr>
        <p:txBody>
          <a:bodyPr>
            <a:spAutoFit/>
          </a:bodyPr>
          <a:lstStyle/>
          <a:p>
            <a:r>
              <a:rPr lang="en-US" altLang="et-EE" sz="2400">
                <a:solidFill>
                  <a:srgbClr val="000000"/>
                </a:solidFill>
                <a:latin typeface="Arial" pitchFamily="34" charset="0"/>
                <a:cs typeface="Arial" pitchFamily="34" charset="0"/>
              </a:rPr>
              <a:t>In previous testbenches, expected output values were predetermined for each input combination and included in the testbench as literals. Alternatively, a testbench can be written so that the expected output values are computed during the simulation. In a single process testbench, the same process is used to apply stimulus and compute and verify expected results.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0"/>
          </p:nvPr>
        </p:nvSpPr>
        <p:spPr>
          <a:noFill/>
        </p:spPr>
        <p:txBody>
          <a:bodyPr/>
          <a:lstStyle/>
          <a:p>
            <a:fld id="{49ED5F8A-03C9-412B-B0C6-0F8480BAF5C2}" type="slidenum">
              <a:rPr lang="en-US" altLang="et-EE" smtClean="0"/>
              <a:pPr/>
              <a:t>29</a:t>
            </a:fld>
            <a:endParaRPr lang="en-US" altLang="et-EE"/>
          </a:p>
        </p:txBody>
      </p:sp>
      <p:sp>
        <p:nvSpPr>
          <p:cNvPr id="25603" name="Rectangle 2"/>
          <p:cNvSpPr>
            <a:spLocks noGrp="1" noChangeArrowheads="1"/>
          </p:cNvSpPr>
          <p:nvPr>
            <p:ph type="title"/>
          </p:nvPr>
        </p:nvSpPr>
        <p:spPr>
          <a:xfrm>
            <a:off x="457200" y="274638"/>
            <a:ext cx="8229600" cy="792162"/>
          </a:xfrm>
        </p:spPr>
        <p:txBody>
          <a:bodyPr>
            <a:normAutofit/>
          </a:bodyPr>
          <a:lstStyle/>
          <a:p>
            <a:pPr algn="r"/>
            <a:r>
              <a:rPr lang="et-EE" altLang="et-EE" sz="3200" dirty="0">
                <a:solidFill>
                  <a:srgbClr val="A20000"/>
                </a:solidFill>
                <a:latin typeface="Comic Sans MS" panose="030F0702030302020204" pitchFamily="66" charset="0"/>
              </a:rPr>
              <a:t>Types UNSIGNED and SIGNED</a:t>
            </a:r>
            <a:endParaRPr lang="en-US" altLang="et-EE" sz="3200" dirty="0">
              <a:solidFill>
                <a:srgbClr val="A20000"/>
              </a:solidFill>
              <a:latin typeface="Comic Sans MS" panose="030F0702030302020204" pitchFamily="66" charset="0"/>
            </a:endParaRPr>
          </a:p>
        </p:txBody>
      </p:sp>
      <p:sp>
        <p:nvSpPr>
          <p:cNvPr id="24580" name="Rectangle 3"/>
          <p:cNvSpPr>
            <a:spLocks noChangeArrowheads="1"/>
          </p:cNvSpPr>
          <p:nvPr/>
        </p:nvSpPr>
        <p:spPr bwMode="auto">
          <a:xfrm>
            <a:off x="279400" y="1185863"/>
            <a:ext cx="8483600" cy="2032000"/>
          </a:xfrm>
          <a:prstGeom prst="rect">
            <a:avLst/>
          </a:prstGeom>
          <a:noFill/>
          <a:ln w="9525">
            <a:noFill/>
            <a:miter lim="800000"/>
            <a:headEnd/>
            <a:tailEnd/>
          </a:ln>
        </p:spPr>
        <p:txBody>
          <a:bodyPr/>
          <a:lstStyle/>
          <a:p>
            <a:pPr>
              <a:spcBef>
                <a:spcPct val="20000"/>
              </a:spcBef>
              <a:buClr>
                <a:schemeClr val="folHlink"/>
              </a:buClr>
              <a:buSzPct val="75000"/>
            </a:pPr>
            <a:r>
              <a:rPr lang="et-EE" altLang="et-EE" sz="2400">
                <a:latin typeface="Arial" pitchFamily="34" charset="0"/>
              </a:rPr>
              <a:t>Type std_logic is not defined as a numeric representation, no arithmetic operators are not defined for it in package STD_LOGIC_1164.</a:t>
            </a:r>
          </a:p>
          <a:p>
            <a:pPr>
              <a:spcBef>
                <a:spcPct val="20000"/>
              </a:spcBef>
              <a:buClr>
                <a:schemeClr val="folHlink"/>
              </a:buClr>
              <a:buSzPct val="75000"/>
            </a:pPr>
            <a:r>
              <a:rPr lang="et-EE" altLang="et-EE" sz="2400">
                <a:latin typeface="Arial" pitchFamily="34" charset="0"/>
              </a:rPr>
              <a:t>To avoid confusion separate types we</a:t>
            </a:r>
            <a:r>
              <a:rPr lang="en-US" altLang="et-EE" sz="2400">
                <a:latin typeface="Arial" pitchFamily="34" charset="0"/>
              </a:rPr>
              <a:t>re</a:t>
            </a:r>
            <a:r>
              <a:rPr lang="et-EE" altLang="et-EE" sz="2400">
                <a:latin typeface="Arial" pitchFamily="34" charset="0"/>
              </a:rPr>
              <a:t> created for numeric representation in package NUMERIC_STD:</a:t>
            </a:r>
          </a:p>
          <a:p>
            <a:pPr>
              <a:spcBef>
                <a:spcPct val="20000"/>
              </a:spcBef>
              <a:buClr>
                <a:schemeClr val="folHlink"/>
              </a:buClr>
              <a:buSzPct val="75000"/>
            </a:pPr>
            <a:endParaRPr lang="et-EE" altLang="et-EE" sz="2400">
              <a:latin typeface="Arial" pitchFamily="34" charset="0"/>
            </a:endParaRPr>
          </a:p>
          <a:p>
            <a:pPr>
              <a:spcBef>
                <a:spcPct val="20000"/>
              </a:spcBef>
              <a:buClr>
                <a:schemeClr val="folHlink"/>
              </a:buClr>
              <a:buSzPct val="75000"/>
            </a:pPr>
            <a:r>
              <a:rPr lang="et-EE" altLang="et-EE" sz="2400">
                <a:latin typeface="Arial" pitchFamily="34" charset="0"/>
              </a:rPr>
              <a:t>	</a:t>
            </a:r>
            <a:endParaRPr lang="en-US" altLang="et-EE" sz="2400">
              <a:latin typeface="Arial" pitchFamily="34" charset="0"/>
            </a:endParaRPr>
          </a:p>
        </p:txBody>
      </p:sp>
      <p:sp>
        <p:nvSpPr>
          <p:cNvPr id="24581" name="Rectangle 4"/>
          <p:cNvSpPr>
            <a:spLocks noChangeArrowheads="1"/>
          </p:cNvSpPr>
          <p:nvPr/>
        </p:nvSpPr>
        <p:spPr bwMode="auto">
          <a:xfrm>
            <a:off x="557213" y="3408363"/>
            <a:ext cx="7945437" cy="461962"/>
          </a:xfrm>
          <a:prstGeom prst="rect">
            <a:avLst/>
          </a:prstGeom>
          <a:noFill/>
          <a:ln w="9525">
            <a:noFill/>
            <a:miter lim="800000"/>
            <a:headEnd/>
            <a:tailEnd/>
          </a:ln>
        </p:spPr>
        <p:txBody>
          <a:bodyPr>
            <a:spAutoFit/>
          </a:bodyPr>
          <a:lstStyle/>
          <a:p>
            <a:pPr>
              <a:spcBef>
                <a:spcPct val="10000"/>
              </a:spcBef>
            </a:pPr>
            <a:r>
              <a:rPr lang="en-US" altLang="et-EE" sz="2400" b="1">
                <a:solidFill>
                  <a:srgbClr val="000000"/>
                </a:solidFill>
                <a:latin typeface="Arial" pitchFamily="34" charset="0"/>
                <a:ea typeface="Times New Roman" pitchFamily="18" charset="0"/>
                <a:cs typeface="Arial" pitchFamily="34" charset="0"/>
              </a:rPr>
              <a:t>type </a:t>
            </a:r>
            <a:r>
              <a:rPr lang="en-US" altLang="et-EE" sz="2400">
                <a:solidFill>
                  <a:srgbClr val="000000"/>
                </a:solidFill>
                <a:latin typeface="Arial" pitchFamily="34" charset="0"/>
                <a:ea typeface="Times New Roman" pitchFamily="18" charset="0"/>
                <a:cs typeface="Arial" pitchFamily="34" charset="0"/>
              </a:rPr>
              <a:t>unsigned </a:t>
            </a:r>
            <a:r>
              <a:rPr lang="en-US" altLang="et-EE" sz="2400" b="1">
                <a:solidFill>
                  <a:srgbClr val="000000"/>
                </a:solidFill>
                <a:latin typeface="Arial" pitchFamily="34" charset="0"/>
                <a:ea typeface="Times New Roman" pitchFamily="18" charset="0"/>
                <a:cs typeface="Arial" pitchFamily="34" charset="0"/>
              </a:rPr>
              <a:t>is array </a:t>
            </a:r>
            <a:r>
              <a:rPr lang="en-US" altLang="et-EE" sz="2400">
                <a:solidFill>
                  <a:srgbClr val="000000"/>
                </a:solidFill>
                <a:latin typeface="Arial" pitchFamily="34" charset="0"/>
                <a:ea typeface="Times New Roman" pitchFamily="18" charset="0"/>
                <a:cs typeface="Arial" pitchFamily="34" charset="0"/>
              </a:rPr>
              <a:t>(natural </a:t>
            </a:r>
            <a:r>
              <a:rPr lang="en-US" altLang="et-EE" sz="2400" b="1">
                <a:solidFill>
                  <a:srgbClr val="000000"/>
                </a:solidFill>
                <a:latin typeface="Arial" pitchFamily="34" charset="0"/>
                <a:ea typeface="Times New Roman" pitchFamily="18" charset="0"/>
                <a:cs typeface="Arial" pitchFamily="34" charset="0"/>
              </a:rPr>
              <a:t>range</a:t>
            </a:r>
            <a:r>
              <a:rPr lang="en-US" altLang="et-EE" sz="2400">
                <a:solidFill>
                  <a:srgbClr val="000000"/>
                </a:solidFill>
                <a:latin typeface="Arial" pitchFamily="34" charset="0"/>
                <a:ea typeface="Times New Roman" pitchFamily="18" charset="0"/>
                <a:cs typeface="Arial" pitchFamily="34" charset="0"/>
              </a:rPr>
              <a:t> &lt; &gt;) </a:t>
            </a:r>
            <a:r>
              <a:rPr lang="en-US" altLang="et-EE" sz="2400" b="1">
                <a:solidFill>
                  <a:srgbClr val="000000"/>
                </a:solidFill>
                <a:latin typeface="Arial" pitchFamily="34" charset="0"/>
                <a:ea typeface="Times New Roman" pitchFamily="18" charset="0"/>
                <a:cs typeface="Arial" pitchFamily="34" charset="0"/>
              </a:rPr>
              <a:t>of</a:t>
            </a:r>
            <a:r>
              <a:rPr lang="en-US" altLang="et-EE" sz="2400">
                <a:solidFill>
                  <a:srgbClr val="000000"/>
                </a:solidFill>
                <a:latin typeface="Arial" pitchFamily="34" charset="0"/>
                <a:ea typeface="Times New Roman" pitchFamily="18" charset="0"/>
                <a:cs typeface="Arial" pitchFamily="34" charset="0"/>
              </a:rPr>
              <a:t> std_logic;</a:t>
            </a:r>
          </a:p>
        </p:txBody>
      </p:sp>
      <p:grpSp>
        <p:nvGrpSpPr>
          <p:cNvPr id="2" name="Group 7"/>
          <p:cNvGrpSpPr>
            <a:grpSpLocks/>
          </p:cNvGrpSpPr>
          <p:nvPr/>
        </p:nvGrpSpPr>
        <p:grpSpPr bwMode="auto">
          <a:xfrm>
            <a:off x="320675" y="4322763"/>
            <a:ext cx="8205788" cy="1852612"/>
            <a:chOff x="320675" y="4322000"/>
            <a:chExt cx="8205788" cy="1853375"/>
          </a:xfrm>
        </p:grpSpPr>
        <p:sp>
          <p:nvSpPr>
            <p:cNvPr id="25607" name="TextBox 5"/>
            <p:cNvSpPr txBox="1">
              <a:spLocks noChangeArrowheads="1"/>
            </p:cNvSpPr>
            <p:nvPr/>
          </p:nvSpPr>
          <p:spPr bwMode="auto">
            <a:xfrm>
              <a:off x="320675" y="4975225"/>
              <a:ext cx="8205788" cy="1200150"/>
            </a:xfrm>
            <a:prstGeom prst="rect">
              <a:avLst/>
            </a:prstGeom>
            <a:noFill/>
            <a:ln w="9525">
              <a:noFill/>
              <a:miter lim="800000"/>
              <a:headEnd/>
              <a:tailEnd/>
            </a:ln>
          </p:spPr>
          <p:txBody>
            <a:bodyPr>
              <a:spAutoFit/>
            </a:bodyPr>
            <a:lstStyle/>
            <a:p>
              <a:pPr>
                <a:spcBef>
                  <a:spcPct val="20000"/>
                </a:spcBef>
                <a:buClr>
                  <a:schemeClr val="folHlink"/>
                </a:buClr>
                <a:buSzPct val="75000"/>
              </a:pPr>
              <a:r>
                <a:rPr lang="et-EE" altLang="et-EE" sz="2400">
                  <a:latin typeface="Arial" pitchFamily="34" charset="0"/>
                </a:rPr>
                <a:t>Type signed is interpreted as a signed binary number in 2´s complement form. The leftmost element is the sign bit.</a:t>
              </a:r>
            </a:p>
            <a:p>
              <a:endParaRPr lang="en-GB" sz="2400"/>
            </a:p>
          </p:txBody>
        </p:sp>
        <p:sp>
          <p:nvSpPr>
            <p:cNvPr id="25608" name="TextBox 7"/>
            <p:cNvSpPr txBox="1">
              <a:spLocks noChangeArrowheads="1"/>
            </p:cNvSpPr>
            <p:nvPr/>
          </p:nvSpPr>
          <p:spPr bwMode="auto">
            <a:xfrm>
              <a:off x="558800" y="4322000"/>
              <a:ext cx="7646988" cy="461963"/>
            </a:xfrm>
            <a:prstGeom prst="rect">
              <a:avLst/>
            </a:prstGeom>
            <a:noFill/>
            <a:ln w="9525">
              <a:noFill/>
              <a:miter lim="800000"/>
              <a:headEnd/>
              <a:tailEnd/>
            </a:ln>
          </p:spPr>
          <p:txBody>
            <a:bodyPr>
              <a:spAutoFit/>
            </a:bodyPr>
            <a:lstStyle/>
            <a:p>
              <a:r>
                <a:rPr lang="et-EE" altLang="et-EE" sz="2400" b="1">
                  <a:latin typeface="Arial" pitchFamily="34" charset="0"/>
                </a:rPr>
                <a:t>type</a:t>
              </a:r>
              <a:r>
                <a:rPr lang="et-EE" altLang="et-EE" sz="2400">
                  <a:latin typeface="Arial" pitchFamily="34" charset="0"/>
                </a:rPr>
                <a:t> signed </a:t>
              </a:r>
              <a:r>
                <a:rPr lang="et-EE" altLang="et-EE" sz="2400" b="1">
                  <a:latin typeface="Arial" pitchFamily="34" charset="0"/>
                </a:rPr>
                <a:t>is array</a:t>
              </a:r>
              <a:r>
                <a:rPr lang="et-EE" altLang="et-EE" sz="2400">
                  <a:latin typeface="Arial" pitchFamily="34" charset="0"/>
                </a:rPr>
                <a:t> (natural </a:t>
              </a:r>
              <a:r>
                <a:rPr lang="et-EE" altLang="et-EE" sz="2400" b="1">
                  <a:latin typeface="Arial" pitchFamily="34" charset="0"/>
                </a:rPr>
                <a:t>range</a:t>
              </a:r>
              <a:r>
                <a:rPr lang="et-EE" altLang="et-EE" sz="2400">
                  <a:latin typeface="Arial" pitchFamily="34" charset="0"/>
                </a:rPr>
                <a:t> &lt;&gt;) </a:t>
              </a:r>
              <a:r>
                <a:rPr lang="et-EE" altLang="et-EE" sz="2400" b="1">
                  <a:latin typeface="Arial" pitchFamily="34" charset="0"/>
                </a:rPr>
                <a:t>of</a:t>
              </a:r>
              <a:r>
                <a:rPr lang="et-EE" altLang="et-EE" sz="2400">
                  <a:latin typeface="Arial" pitchFamily="34" charset="0"/>
                </a:rPr>
                <a:t> std_logic;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blinds(horizontal)">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blinds(horizontal)">
                                      <p:cBhvr>
                                        <p:cTn id="12" dur="500"/>
                                        <p:tgtEl>
                                          <p:spTgt spid="245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458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2"/>
          <p:cNvSpPr>
            <a:spLocks noGrp="1"/>
          </p:cNvSpPr>
          <p:nvPr>
            <p:ph type="sldNum" sz="quarter" idx="10"/>
          </p:nvPr>
        </p:nvSpPr>
        <p:spPr>
          <a:noFill/>
        </p:spPr>
        <p:txBody>
          <a:bodyPr/>
          <a:lstStyle/>
          <a:p>
            <a:fld id="{FB89539E-FE30-48CA-A684-6546B7C680F6}" type="slidenum">
              <a:rPr lang="en-US" altLang="et-EE" smtClean="0"/>
              <a:pPr/>
              <a:t>3</a:t>
            </a:fld>
            <a:endParaRPr lang="en-US" altLang="et-EE"/>
          </a:p>
        </p:txBody>
      </p:sp>
      <p:sp>
        <p:nvSpPr>
          <p:cNvPr id="4099" name="Rectangle 2"/>
          <p:cNvSpPr>
            <a:spLocks noGrp="1" noChangeArrowheads="1"/>
          </p:cNvSpPr>
          <p:nvPr>
            <p:ph type="title"/>
          </p:nvPr>
        </p:nvSpPr>
        <p:spPr>
          <a:xfrm>
            <a:off x="457200" y="274638"/>
            <a:ext cx="8229600" cy="639762"/>
          </a:xfrm>
        </p:spPr>
        <p:txBody>
          <a:bodyPr>
            <a:normAutofit/>
          </a:bodyPr>
          <a:lstStyle/>
          <a:p>
            <a:pPr algn="r" eaLnBrk="1" hangingPunct="1"/>
            <a:r>
              <a:rPr lang="et-EE" altLang="et-EE" sz="3200" dirty="0">
                <a:solidFill>
                  <a:srgbClr val="A20000"/>
                </a:solidFill>
                <a:latin typeface="Comic Sans MS" panose="030F0702030302020204" pitchFamily="66" charset="0"/>
              </a:rPr>
              <a:t>Design verification</a:t>
            </a:r>
            <a:endParaRPr lang="en-US" altLang="et-EE" sz="3200" dirty="0">
              <a:solidFill>
                <a:srgbClr val="A20000"/>
              </a:solidFill>
              <a:latin typeface="Comic Sans MS" panose="030F0702030302020204" pitchFamily="66" charset="0"/>
            </a:endParaRPr>
          </a:p>
        </p:txBody>
      </p:sp>
      <p:sp>
        <p:nvSpPr>
          <p:cNvPr id="702467" name="Rectangle 3"/>
          <p:cNvSpPr>
            <a:spLocks noChangeArrowheads="1"/>
          </p:cNvSpPr>
          <p:nvPr/>
        </p:nvSpPr>
        <p:spPr bwMode="auto">
          <a:xfrm>
            <a:off x="381000" y="1128713"/>
            <a:ext cx="8348663" cy="5143500"/>
          </a:xfrm>
          <a:prstGeom prst="rect">
            <a:avLst/>
          </a:prstGeom>
          <a:noFill/>
          <a:ln w="9525">
            <a:noFill/>
            <a:miter lim="800000"/>
            <a:headEnd/>
            <a:tailEnd/>
          </a:ln>
        </p:spPr>
        <p:txBody>
          <a:bodyPr/>
          <a:lstStyle/>
          <a:p>
            <a:pPr marL="342900" indent="-342900">
              <a:spcBef>
                <a:spcPct val="10000"/>
              </a:spcBef>
              <a:buClr>
                <a:schemeClr val="folHlink"/>
              </a:buClr>
              <a:buSzPct val="75000"/>
              <a:buFont typeface="Wingdings" pitchFamily="2" charset="2"/>
              <a:buChar char="n"/>
            </a:pPr>
            <a:r>
              <a:rPr lang="en-US" altLang="et-EE" sz="2400" dirty="0">
                <a:latin typeface="Arial" pitchFamily="34" charset="0"/>
              </a:rPr>
              <a:t>We want to verify that our design is correct before the target FPGA (PLD) is programmed. The process performed to accomplish this is </a:t>
            </a:r>
            <a:r>
              <a:rPr lang="en-US" altLang="et-EE" sz="2400" i="1" dirty="0">
                <a:latin typeface="Arial" pitchFamily="34" charset="0"/>
              </a:rPr>
              <a:t>design verification.</a:t>
            </a:r>
            <a:endParaRPr lang="en-US" altLang="et-EE" sz="2400" dirty="0">
              <a:latin typeface="Arial" pitchFamily="34" charset="0"/>
            </a:endParaRPr>
          </a:p>
          <a:p>
            <a:pPr marL="342900" indent="-342900">
              <a:spcBef>
                <a:spcPct val="10000"/>
              </a:spcBef>
              <a:buClr>
                <a:schemeClr val="folHlink"/>
              </a:buClr>
              <a:buSzPct val="75000"/>
              <a:buFont typeface="Wingdings" pitchFamily="2" charset="2"/>
              <a:buChar char="n"/>
            </a:pPr>
            <a:r>
              <a:rPr lang="en-US" altLang="et-EE" sz="2400" dirty="0">
                <a:latin typeface="Arial" pitchFamily="34" charset="0"/>
              </a:rPr>
              <a:t>An advantage of using VHDL is that the is written in the </a:t>
            </a:r>
            <a:r>
              <a:rPr lang="en-US" altLang="et-EE" sz="2400" i="1" dirty="0">
                <a:latin typeface="Arial" pitchFamily="34" charset="0"/>
              </a:rPr>
              <a:t>same language</a:t>
            </a:r>
            <a:r>
              <a:rPr lang="en-US" altLang="et-EE" sz="2400" dirty="0">
                <a:latin typeface="Arial" pitchFamily="34" charset="0"/>
              </a:rPr>
              <a:t> as the design description. Since a </a:t>
            </a:r>
            <a:r>
              <a:rPr lang="en-US" altLang="et-EE" sz="2400" dirty="0" err="1">
                <a:latin typeface="Arial" pitchFamily="34" charset="0"/>
              </a:rPr>
              <a:t>testbench</a:t>
            </a:r>
            <a:r>
              <a:rPr lang="en-US" altLang="et-EE" sz="2400" dirty="0">
                <a:latin typeface="Arial" pitchFamily="34" charset="0"/>
              </a:rPr>
              <a:t> is not synthesized, it can be written using any of the constructs and features of VHDL. </a:t>
            </a:r>
          </a:p>
          <a:p>
            <a:pPr marL="342900" indent="-342900">
              <a:spcBef>
                <a:spcPct val="10000"/>
              </a:spcBef>
              <a:buClr>
                <a:schemeClr val="folHlink"/>
              </a:buClr>
              <a:buSzPct val="75000"/>
              <a:buFont typeface="Wingdings" pitchFamily="2" charset="2"/>
              <a:buChar char="n"/>
            </a:pPr>
            <a:r>
              <a:rPr lang="en-US" altLang="et-EE" sz="2400" dirty="0">
                <a:latin typeface="Arial" pitchFamily="34" charset="0"/>
              </a:rPr>
              <a:t>There are two basic things that we need to verify</a:t>
            </a:r>
          </a:p>
          <a:p>
            <a:pPr marL="742950" lvl="1" indent="-285750">
              <a:spcBef>
                <a:spcPct val="10000"/>
              </a:spcBef>
              <a:buClr>
                <a:schemeClr val="folHlink"/>
              </a:buClr>
              <a:buSzPct val="70000"/>
              <a:buFont typeface="Wingdings" pitchFamily="2" charset="2"/>
              <a:buChar char="Ø"/>
            </a:pPr>
            <a:r>
              <a:rPr lang="en-US" altLang="et-EE" sz="2400" dirty="0">
                <a:latin typeface="Arial" pitchFamily="34" charset="0"/>
              </a:rPr>
              <a:t>One is that our design </a:t>
            </a:r>
            <a:r>
              <a:rPr lang="en-US" altLang="et-EE" sz="2400" dirty="0" err="1">
                <a:latin typeface="Arial" pitchFamily="34" charset="0"/>
              </a:rPr>
              <a:t>achi</a:t>
            </a:r>
            <a:r>
              <a:rPr lang="et-EE" altLang="et-EE" sz="2400" dirty="0">
                <a:latin typeface="Arial" pitchFamily="34" charset="0"/>
              </a:rPr>
              <a:t>e</a:t>
            </a:r>
            <a:r>
              <a:rPr lang="en-US" altLang="et-EE" sz="2400" dirty="0" err="1">
                <a:latin typeface="Arial" pitchFamily="34" charset="0"/>
              </a:rPr>
              <a:t>ves</a:t>
            </a:r>
            <a:r>
              <a:rPr lang="en-US" altLang="et-EE" sz="2400" dirty="0">
                <a:latin typeface="Arial" pitchFamily="34" charset="0"/>
              </a:rPr>
              <a:t> its </a:t>
            </a:r>
            <a:r>
              <a:rPr lang="en-US" altLang="et-EE" sz="2400" i="1" dirty="0">
                <a:latin typeface="Arial" pitchFamily="34" charset="0"/>
              </a:rPr>
              <a:t>intended functionality</a:t>
            </a:r>
            <a:r>
              <a:rPr lang="en-US" altLang="et-EE" sz="2400" dirty="0">
                <a:latin typeface="Arial" pitchFamily="34" charset="0"/>
              </a:rPr>
              <a:t>.</a:t>
            </a:r>
          </a:p>
          <a:p>
            <a:pPr marL="742950" lvl="1" indent="-285750">
              <a:spcBef>
                <a:spcPct val="10000"/>
              </a:spcBef>
              <a:buClr>
                <a:schemeClr val="folHlink"/>
              </a:buClr>
              <a:buSzPct val="70000"/>
              <a:buFont typeface="Wingdings" pitchFamily="2" charset="2"/>
              <a:buChar char="Ø"/>
            </a:pPr>
            <a:r>
              <a:rPr lang="en-US" altLang="et-EE" sz="2400" dirty="0">
                <a:latin typeface="Arial" pitchFamily="34" charset="0"/>
              </a:rPr>
              <a:t>The other</a:t>
            </a:r>
            <a:r>
              <a:rPr lang="et-EE" altLang="et-EE" sz="2400" dirty="0">
                <a:latin typeface="Arial" pitchFamily="34" charset="0"/>
              </a:rPr>
              <a:t> </a:t>
            </a:r>
            <a:r>
              <a:rPr lang="en-US" altLang="et-EE" sz="2400" dirty="0">
                <a:latin typeface="Arial" pitchFamily="34" charset="0"/>
              </a:rPr>
              <a:t>is that our design, after being synthesized and mapped to the target PLD, will meet its </a:t>
            </a:r>
            <a:r>
              <a:rPr lang="en-US" altLang="et-EE" sz="2400" i="1" dirty="0">
                <a:latin typeface="Arial" pitchFamily="34" charset="0"/>
              </a:rPr>
              <a:t>t</a:t>
            </a:r>
            <a:r>
              <a:rPr lang="et-EE" altLang="et-EE" sz="2400" i="1" dirty="0">
                <a:latin typeface="Arial" pitchFamily="34" charset="0"/>
              </a:rPr>
              <a:t>i</a:t>
            </a:r>
            <a:r>
              <a:rPr lang="en-US" altLang="et-EE" sz="2400" i="1" dirty="0" err="1">
                <a:latin typeface="Arial" pitchFamily="34" charset="0"/>
              </a:rPr>
              <a:t>ming</a:t>
            </a:r>
            <a:r>
              <a:rPr lang="en-US" altLang="et-EE" sz="2400" i="1" dirty="0">
                <a:latin typeface="Arial" pitchFamily="34" charset="0"/>
              </a:rPr>
              <a:t> requirements</a:t>
            </a:r>
            <a:r>
              <a:rPr lang="en-US" altLang="et-EE" sz="2400" dirty="0">
                <a:latin typeface="Arial" pitchFamily="34" charset="0"/>
              </a:rPr>
              <a:t>.</a:t>
            </a:r>
          </a:p>
          <a:p>
            <a:pPr marL="742950" lvl="1" indent="-285750">
              <a:spcBef>
                <a:spcPct val="10000"/>
              </a:spcBef>
              <a:buClr>
                <a:schemeClr val="folHlink"/>
              </a:buClr>
              <a:buSzPct val="70000"/>
              <a:buFont typeface="Wingdings" pitchFamily="2" charset="2"/>
              <a:buNone/>
            </a:pPr>
            <a:endParaRPr lang="en-US" altLang="et-EE" sz="2400"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2467">
                                            <p:txEl>
                                              <p:pRg st="0" end="0"/>
                                            </p:txEl>
                                          </p:spTgt>
                                        </p:tgtEl>
                                        <p:attrNameLst>
                                          <p:attrName>style.visibility</p:attrName>
                                        </p:attrNameLst>
                                      </p:cBhvr>
                                      <p:to>
                                        <p:strVal val="visible"/>
                                      </p:to>
                                    </p:set>
                                    <p:animEffect transition="in" filter="blinds(horizontal)">
                                      <p:cBhvr>
                                        <p:cTn id="7" dur="500"/>
                                        <p:tgtEl>
                                          <p:spTgt spid="70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2467">
                                            <p:txEl>
                                              <p:pRg st="1" end="1"/>
                                            </p:txEl>
                                          </p:spTgt>
                                        </p:tgtEl>
                                        <p:attrNameLst>
                                          <p:attrName>style.visibility</p:attrName>
                                        </p:attrNameLst>
                                      </p:cBhvr>
                                      <p:to>
                                        <p:strVal val="visible"/>
                                      </p:to>
                                    </p:set>
                                    <p:animEffect transition="in" filter="blinds(horizontal)">
                                      <p:cBhvr>
                                        <p:cTn id="12" dur="500"/>
                                        <p:tgtEl>
                                          <p:spTgt spid="702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2467">
                                            <p:txEl>
                                              <p:pRg st="2" end="2"/>
                                            </p:txEl>
                                          </p:spTgt>
                                        </p:tgtEl>
                                        <p:attrNameLst>
                                          <p:attrName>style.visibility</p:attrName>
                                        </p:attrNameLst>
                                      </p:cBhvr>
                                      <p:to>
                                        <p:strVal val="visible"/>
                                      </p:to>
                                    </p:set>
                                    <p:animEffect transition="in" filter="blinds(horizontal)">
                                      <p:cBhvr>
                                        <p:cTn id="17" dur="500"/>
                                        <p:tgtEl>
                                          <p:spTgt spid="702467">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02467">
                                            <p:txEl>
                                              <p:pRg st="3" end="3"/>
                                            </p:txEl>
                                          </p:spTgt>
                                        </p:tgtEl>
                                        <p:attrNameLst>
                                          <p:attrName>style.visibility</p:attrName>
                                        </p:attrNameLst>
                                      </p:cBhvr>
                                      <p:to>
                                        <p:strVal val="visible"/>
                                      </p:to>
                                    </p:set>
                                    <p:animEffect transition="in" filter="blinds(horizontal)">
                                      <p:cBhvr>
                                        <p:cTn id="20" dur="500"/>
                                        <p:tgtEl>
                                          <p:spTgt spid="702467">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02467">
                                            <p:txEl>
                                              <p:pRg st="4" end="4"/>
                                            </p:txEl>
                                          </p:spTgt>
                                        </p:tgtEl>
                                        <p:attrNameLst>
                                          <p:attrName>style.visibility</p:attrName>
                                        </p:attrNameLst>
                                      </p:cBhvr>
                                      <p:to>
                                        <p:strVal val="visible"/>
                                      </p:to>
                                    </p:set>
                                    <p:animEffect transition="in" filter="blinds(horizontal)">
                                      <p:cBhvr>
                                        <p:cTn id="23" dur="500"/>
                                        <p:tgtEl>
                                          <p:spTgt spid="702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p:spPr>
        <p:txBody>
          <a:bodyPr/>
          <a:lstStyle/>
          <a:p>
            <a:fld id="{9A0AAB8A-C042-473D-A210-D9482CBF4A7D}" type="slidenum">
              <a:rPr lang="en-US" altLang="et-EE" smtClean="0"/>
              <a:pPr/>
              <a:t>30</a:t>
            </a:fld>
            <a:endParaRPr lang="en-US" altLang="et-EE"/>
          </a:p>
        </p:txBody>
      </p:sp>
      <p:sp>
        <p:nvSpPr>
          <p:cNvPr id="26627" name="Rectangle 2"/>
          <p:cNvSpPr>
            <a:spLocks noGrp="1" noChangeArrowheads="1"/>
          </p:cNvSpPr>
          <p:nvPr>
            <p:ph type="title" idx="4294967295"/>
          </p:nvPr>
        </p:nvSpPr>
        <p:spPr>
          <a:xfrm>
            <a:off x="101600" y="-1"/>
            <a:ext cx="9017000" cy="762001"/>
          </a:xfrm>
        </p:spPr>
        <p:txBody>
          <a:bodyPr anchor="ctr">
            <a:normAutofit/>
          </a:bodyPr>
          <a:lstStyle/>
          <a:p>
            <a:pPr algn="r"/>
            <a:r>
              <a:rPr lang="et-EE" altLang="et-EE" sz="3200" dirty="0">
                <a:solidFill>
                  <a:srgbClr val="A20000"/>
                </a:solidFill>
                <a:latin typeface="Comic Sans MS" panose="030F0702030302020204" pitchFamily="66" charset="0"/>
              </a:rPr>
              <a:t>C</a:t>
            </a:r>
            <a:r>
              <a:rPr lang="en-US" altLang="et-EE" sz="3200" dirty="0" err="1">
                <a:solidFill>
                  <a:srgbClr val="A20000"/>
                </a:solidFill>
                <a:latin typeface="Comic Sans MS" panose="030F0702030302020204" pitchFamily="66" charset="0"/>
              </a:rPr>
              <a:t>ontext</a:t>
            </a:r>
            <a:r>
              <a:rPr lang="en-US" altLang="et-EE" sz="3200" dirty="0">
                <a:solidFill>
                  <a:srgbClr val="A20000"/>
                </a:solidFill>
                <a:latin typeface="Comic Sans MS" panose="030F0702030302020204" pitchFamily="66" charset="0"/>
              </a:rPr>
              <a:t> clause</a:t>
            </a:r>
            <a:r>
              <a:rPr lang="et-EE" altLang="et-EE" sz="3200" dirty="0">
                <a:solidFill>
                  <a:srgbClr val="A20000"/>
                </a:solidFill>
                <a:latin typeface="Comic Sans MS" panose="030F0702030302020204" pitchFamily="66" charset="0"/>
              </a:rPr>
              <a:t> to use unsigned and signed</a:t>
            </a:r>
            <a:endParaRPr lang="pl-PL" altLang="et-EE" sz="3200" dirty="0">
              <a:solidFill>
                <a:srgbClr val="A20000"/>
              </a:solidFill>
              <a:latin typeface="Comic Sans MS" panose="030F0702030302020204" pitchFamily="66" charset="0"/>
            </a:endParaRPr>
          </a:p>
        </p:txBody>
      </p:sp>
      <p:sp>
        <p:nvSpPr>
          <p:cNvPr id="18437" name="Rectangle 3"/>
          <p:cNvSpPr>
            <a:spLocks noChangeArrowheads="1"/>
          </p:cNvSpPr>
          <p:nvPr/>
        </p:nvSpPr>
        <p:spPr bwMode="auto">
          <a:xfrm>
            <a:off x="1071563" y="3695700"/>
            <a:ext cx="5753100" cy="1241425"/>
          </a:xfrm>
          <a:prstGeom prst="rect">
            <a:avLst/>
          </a:prstGeom>
          <a:noFill/>
          <a:ln w="9525">
            <a:noFill/>
            <a:miter lim="800000"/>
            <a:headEnd/>
            <a:tailEnd/>
          </a:ln>
        </p:spPr>
        <p:txBody>
          <a:bodyPr/>
          <a:lstStyle/>
          <a:p>
            <a:pPr eaLnBrk="0" hangingPunct="0">
              <a:lnSpc>
                <a:spcPct val="95000"/>
              </a:lnSpc>
              <a:spcBef>
                <a:spcPct val="20000"/>
              </a:spcBef>
              <a:tabLst>
                <a:tab pos="457200" algn="l"/>
                <a:tab pos="685800" algn="l"/>
              </a:tabLst>
              <a:defRPr/>
            </a:pPr>
            <a:r>
              <a:rPr lang="en-US" sz="2400" b="1" dirty="0">
                <a:solidFill>
                  <a:srgbClr val="402000"/>
                </a:solidFill>
                <a:latin typeface="Courier New" pitchFamily="49" charset="0"/>
              </a:rPr>
              <a:t>LIBRARY </a:t>
            </a:r>
            <a:r>
              <a:rPr lang="et-EE" sz="2400" dirty="0">
                <a:solidFill>
                  <a:srgbClr val="402000"/>
                </a:solidFill>
                <a:latin typeface="Courier New" pitchFamily="49" charset="0"/>
              </a:rPr>
              <a:t>ieee</a:t>
            </a:r>
            <a:r>
              <a:rPr lang="en-US" sz="2400" b="1" dirty="0">
                <a:solidFill>
                  <a:srgbClr val="402000"/>
                </a:solidFill>
                <a:latin typeface="Courier New" pitchFamily="49" charset="0"/>
              </a:rPr>
              <a:t>;</a:t>
            </a:r>
          </a:p>
          <a:p>
            <a:pPr eaLnBrk="0" hangingPunct="0">
              <a:lnSpc>
                <a:spcPct val="95000"/>
              </a:lnSpc>
              <a:spcBef>
                <a:spcPct val="20000"/>
              </a:spcBef>
              <a:tabLst>
                <a:tab pos="457200" algn="l"/>
                <a:tab pos="685800" algn="l"/>
              </a:tabLst>
              <a:defRPr/>
            </a:pPr>
            <a:r>
              <a:rPr lang="pl-PL" sz="2400" b="1" dirty="0">
                <a:solidFill>
                  <a:srgbClr val="402000"/>
                </a:solidFill>
                <a:latin typeface="Courier New" pitchFamily="49" charset="0"/>
              </a:rPr>
              <a:t>USE</a:t>
            </a:r>
            <a:r>
              <a:rPr lang="en-US" sz="2400" b="1" dirty="0">
                <a:solidFill>
                  <a:srgbClr val="402000"/>
                </a:solidFill>
                <a:latin typeface="Courier New" pitchFamily="49" charset="0"/>
              </a:rPr>
              <a:t> </a:t>
            </a:r>
            <a:r>
              <a:rPr lang="et-EE" sz="2400" dirty="0">
                <a:solidFill>
                  <a:srgbClr val="402000"/>
                </a:solidFill>
                <a:latin typeface="Courier New" pitchFamily="49" charset="0"/>
              </a:rPr>
              <a:t>ieee.</a:t>
            </a:r>
            <a:r>
              <a:rPr lang="en-US" sz="2400" dirty="0" err="1">
                <a:solidFill>
                  <a:srgbClr val="402000"/>
                </a:solidFill>
                <a:latin typeface="Courier New" pitchFamily="49" charset="0"/>
              </a:rPr>
              <a:t>std</a:t>
            </a:r>
            <a:r>
              <a:rPr lang="et-EE" sz="2400" dirty="0">
                <a:solidFill>
                  <a:srgbClr val="402000"/>
                </a:solidFill>
                <a:latin typeface="Courier New" pitchFamily="49" charset="0"/>
              </a:rPr>
              <a:t>_logic_1164</a:t>
            </a:r>
            <a:r>
              <a:rPr lang="en-US" sz="2400" dirty="0">
                <a:solidFill>
                  <a:srgbClr val="402000"/>
                </a:solidFill>
                <a:latin typeface="Courier New" pitchFamily="49" charset="0"/>
              </a:rPr>
              <a:t>.</a:t>
            </a:r>
            <a:r>
              <a:rPr lang="en-US" sz="2400" b="1" dirty="0">
                <a:solidFill>
                  <a:srgbClr val="402000"/>
                </a:solidFill>
                <a:latin typeface="Courier New" pitchFamily="49" charset="0"/>
              </a:rPr>
              <a:t>all;</a:t>
            </a:r>
            <a:endParaRPr lang="et-EE" sz="2400" b="1" dirty="0">
              <a:solidFill>
                <a:srgbClr val="402000"/>
              </a:solidFill>
              <a:latin typeface="Courier New" pitchFamily="49" charset="0"/>
            </a:endParaRPr>
          </a:p>
          <a:p>
            <a:pPr eaLnBrk="0" hangingPunct="0">
              <a:lnSpc>
                <a:spcPct val="95000"/>
              </a:lnSpc>
              <a:spcBef>
                <a:spcPct val="20000"/>
              </a:spcBef>
              <a:tabLst>
                <a:tab pos="457200" algn="l"/>
                <a:tab pos="685800" algn="l"/>
              </a:tabLst>
              <a:defRPr/>
            </a:pPr>
            <a:r>
              <a:rPr lang="pl-PL" sz="2400" b="1" dirty="0">
                <a:solidFill>
                  <a:srgbClr val="402000"/>
                </a:solidFill>
                <a:latin typeface="Courier New" pitchFamily="49" charset="0"/>
              </a:rPr>
              <a:t>USE</a:t>
            </a:r>
            <a:r>
              <a:rPr lang="en-US" sz="2400" b="1" dirty="0">
                <a:solidFill>
                  <a:srgbClr val="402000"/>
                </a:solidFill>
                <a:latin typeface="Courier New" pitchFamily="49" charset="0"/>
              </a:rPr>
              <a:t> </a:t>
            </a:r>
            <a:r>
              <a:rPr lang="et-EE" sz="2400" dirty="0">
                <a:solidFill>
                  <a:srgbClr val="402000"/>
                </a:solidFill>
                <a:latin typeface="Courier New" pitchFamily="49" charset="0"/>
              </a:rPr>
              <a:t>ieee.numeric_</a:t>
            </a:r>
            <a:r>
              <a:rPr lang="en-US" sz="2400" dirty="0" err="1">
                <a:solidFill>
                  <a:srgbClr val="402000"/>
                </a:solidFill>
                <a:latin typeface="Courier New" pitchFamily="49" charset="0"/>
              </a:rPr>
              <a:t>std.</a:t>
            </a:r>
            <a:r>
              <a:rPr lang="en-US" sz="2400" b="1" dirty="0" err="1">
                <a:solidFill>
                  <a:srgbClr val="402000"/>
                </a:solidFill>
                <a:latin typeface="Courier New" pitchFamily="49" charset="0"/>
              </a:rPr>
              <a:t>all</a:t>
            </a:r>
            <a:r>
              <a:rPr lang="en-US" sz="2400" b="1" dirty="0">
                <a:solidFill>
                  <a:srgbClr val="402000"/>
                </a:solidFill>
                <a:latin typeface="Courier New" pitchFamily="49" charset="0"/>
              </a:rPr>
              <a:t>;</a:t>
            </a:r>
          </a:p>
          <a:p>
            <a:pPr eaLnBrk="0" hangingPunct="0">
              <a:lnSpc>
                <a:spcPct val="95000"/>
              </a:lnSpc>
              <a:spcBef>
                <a:spcPct val="20000"/>
              </a:spcBef>
              <a:tabLst>
                <a:tab pos="457200" algn="l"/>
                <a:tab pos="685800" algn="l"/>
              </a:tabLst>
              <a:defRPr/>
            </a:pPr>
            <a:endParaRPr lang="en-US" sz="2400" b="1" dirty="0">
              <a:solidFill>
                <a:srgbClr val="402000"/>
              </a:solidFill>
              <a:latin typeface="Courier New" pitchFamily="49" charset="0"/>
            </a:endParaRPr>
          </a:p>
          <a:p>
            <a:pPr marL="342900" indent="-342900">
              <a:spcBef>
                <a:spcPct val="20000"/>
              </a:spcBef>
              <a:buClr>
                <a:schemeClr val="folHlink"/>
              </a:buClr>
              <a:buSzPct val="75000"/>
              <a:buFont typeface="Wingdings" pitchFamily="2" charset="2"/>
              <a:buNone/>
              <a:defRPr/>
            </a:pPr>
            <a:endParaRPr lang="pl-PL" sz="2400" dirty="0">
              <a:latin typeface="Arial" pitchFamily="34" charset="0"/>
            </a:endParaRPr>
          </a:p>
        </p:txBody>
      </p:sp>
      <p:sp>
        <p:nvSpPr>
          <p:cNvPr id="26629" name="Rectangle 4"/>
          <p:cNvSpPr>
            <a:spLocks noChangeArrowheads="1"/>
          </p:cNvSpPr>
          <p:nvPr/>
        </p:nvSpPr>
        <p:spPr bwMode="auto">
          <a:xfrm>
            <a:off x="439738" y="1535113"/>
            <a:ext cx="8348662" cy="831850"/>
          </a:xfrm>
          <a:prstGeom prst="rect">
            <a:avLst/>
          </a:prstGeom>
          <a:noFill/>
          <a:ln w="9525">
            <a:noFill/>
            <a:miter lim="800000"/>
            <a:headEnd/>
            <a:tailEnd/>
          </a:ln>
        </p:spPr>
        <p:txBody>
          <a:bodyPr>
            <a:spAutoFit/>
          </a:bodyPr>
          <a:lstStyle/>
          <a:p>
            <a:r>
              <a:rPr lang="et-EE" altLang="et-EE" sz="2400">
                <a:solidFill>
                  <a:srgbClr val="000000"/>
                </a:solidFill>
                <a:latin typeface="Arial" pitchFamily="34" charset="0"/>
                <a:cs typeface="Times New Roman" pitchFamily="18" charset="0"/>
              </a:rPr>
              <a:t>The type </a:t>
            </a:r>
            <a:r>
              <a:rPr lang="et-EE" altLang="et-EE" sz="2400" i="1">
                <a:solidFill>
                  <a:srgbClr val="000000"/>
                </a:solidFill>
                <a:latin typeface="Arial" pitchFamily="34" charset="0"/>
                <a:cs typeface="Times New Roman" pitchFamily="18" charset="0"/>
              </a:rPr>
              <a:t>unsigned</a:t>
            </a:r>
            <a:r>
              <a:rPr lang="et-EE" altLang="et-EE" sz="2400">
                <a:solidFill>
                  <a:srgbClr val="000000"/>
                </a:solidFill>
                <a:latin typeface="Arial" pitchFamily="34" charset="0"/>
                <a:cs typeface="Times New Roman" pitchFamily="18" charset="0"/>
              </a:rPr>
              <a:t> is defined in pakcage NUMERIC_STD.</a:t>
            </a:r>
          </a:p>
          <a:p>
            <a:endParaRPr lang="et-EE" altLang="et-EE" sz="2400">
              <a:solidFill>
                <a:srgbClr val="000000"/>
              </a:solidFill>
              <a:latin typeface="Arial" pitchFamily="34"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0"/>
          </p:nvPr>
        </p:nvSpPr>
        <p:spPr>
          <a:noFill/>
        </p:spPr>
        <p:txBody>
          <a:bodyPr/>
          <a:lstStyle/>
          <a:p>
            <a:fld id="{8416612F-0C31-42A5-981A-07403FC41B51}" type="slidenum">
              <a:rPr lang="en-US" altLang="et-EE" smtClean="0"/>
              <a:pPr/>
              <a:t>31</a:t>
            </a:fld>
            <a:endParaRPr lang="en-US" altLang="et-EE"/>
          </a:p>
        </p:txBody>
      </p:sp>
      <p:sp>
        <p:nvSpPr>
          <p:cNvPr id="27651" name="Rectangle 2"/>
          <p:cNvSpPr>
            <a:spLocks noGrp="1" noChangeArrowheads="1"/>
          </p:cNvSpPr>
          <p:nvPr>
            <p:ph type="title"/>
          </p:nvPr>
        </p:nvSpPr>
        <p:spPr>
          <a:xfrm>
            <a:off x="328613" y="119063"/>
            <a:ext cx="8505825" cy="641350"/>
          </a:xfrm>
        </p:spPr>
        <p:txBody>
          <a:bodyPr>
            <a:normAutofit fontScale="90000"/>
          </a:bodyPr>
          <a:lstStyle/>
          <a:p>
            <a:pPr algn="r"/>
            <a:r>
              <a:rPr lang="en-US" altLang="et-EE" sz="3600" dirty="0">
                <a:solidFill>
                  <a:srgbClr val="A20000"/>
                </a:solidFill>
                <a:latin typeface="Comic Sans MS" panose="030F0702030302020204" pitchFamily="66" charset="0"/>
              </a:rPr>
              <a:t>Type conversion</a:t>
            </a:r>
            <a:r>
              <a:rPr lang="en-US" altLang="et-EE" dirty="0"/>
              <a:t> </a:t>
            </a:r>
          </a:p>
        </p:txBody>
      </p:sp>
      <p:sp>
        <p:nvSpPr>
          <p:cNvPr id="26628" name="Text Box 4"/>
          <p:cNvSpPr txBox="1">
            <a:spLocks noChangeArrowheads="1"/>
          </p:cNvSpPr>
          <p:nvPr/>
        </p:nvSpPr>
        <p:spPr bwMode="auto">
          <a:xfrm>
            <a:off x="266700" y="1163638"/>
            <a:ext cx="8712200" cy="3157537"/>
          </a:xfrm>
          <a:prstGeom prst="rect">
            <a:avLst/>
          </a:prstGeom>
          <a:noFill/>
          <a:ln w="9525">
            <a:noFill/>
            <a:miter lim="800000"/>
            <a:headEnd/>
            <a:tailEnd/>
          </a:ln>
        </p:spPr>
        <p:txBody>
          <a:bodyPr>
            <a:spAutoFit/>
          </a:bodyPr>
          <a:lstStyle/>
          <a:p>
            <a:pPr>
              <a:spcBef>
                <a:spcPct val="10000"/>
              </a:spcBef>
            </a:pPr>
            <a:r>
              <a:rPr lang="et-EE" altLang="et-EE" sz="2400">
                <a:solidFill>
                  <a:srgbClr val="000000"/>
                </a:solidFill>
                <a:latin typeface="Arial" pitchFamily="34" charset="0"/>
                <a:cs typeface="Times New Roman" pitchFamily="18" charset="0"/>
              </a:rPr>
              <a:t>To make an assignment of the value of one type to one of the others, the type of the value being assigned must be converted to the target type.</a:t>
            </a:r>
          </a:p>
          <a:p>
            <a:pPr>
              <a:spcBef>
                <a:spcPct val="10000"/>
              </a:spcBef>
            </a:pPr>
            <a:r>
              <a:rPr lang="et-EE" altLang="et-EE" sz="2400">
                <a:solidFill>
                  <a:srgbClr val="000000"/>
                </a:solidFill>
                <a:latin typeface="Arial" pitchFamily="34" charset="0"/>
                <a:cs typeface="Times New Roman" pitchFamily="18" charset="0"/>
              </a:rPr>
              <a:t>For example, if signal x is declared as type std_logic_vector and signal y is declared as type unsigned, and they are of equal length, each of the following assignments is illegal:</a:t>
            </a:r>
          </a:p>
          <a:p>
            <a:pPr>
              <a:spcBef>
                <a:spcPct val="10000"/>
              </a:spcBef>
            </a:pPr>
            <a:r>
              <a:rPr lang="et-EE" altLang="et-EE" sz="2400">
                <a:solidFill>
                  <a:srgbClr val="000000"/>
                </a:solidFill>
                <a:latin typeface="Arial" pitchFamily="34" charset="0"/>
                <a:cs typeface="Times New Roman" pitchFamily="18" charset="0"/>
              </a:rPr>
              <a:t>x &lt;= y ;	--illegal assignment, type conflict</a:t>
            </a:r>
          </a:p>
          <a:p>
            <a:pPr>
              <a:spcBef>
                <a:spcPct val="10000"/>
              </a:spcBef>
            </a:pPr>
            <a:r>
              <a:rPr lang="et-EE" altLang="et-EE" sz="2400">
                <a:solidFill>
                  <a:srgbClr val="000000"/>
                </a:solidFill>
                <a:latin typeface="Arial" pitchFamily="34" charset="0"/>
                <a:cs typeface="Times New Roman" pitchFamily="18" charset="0"/>
              </a:rPr>
              <a:t>y &lt;= x ;	--illegal assignment, type conflict</a:t>
            </a:r>
          </a:p>
        </p:txBody>
      </p:sp>
      <p:sp>
        <p:nvSpPr>
          <p:cNvPr id="5" name="TextBox 4"/>
          <p:cNvSpPr txBox="1">
            <a:spLocks noChangeArrowheads="1"/>
          </p:cNvSpPr>
          <p:nvPr/>
        </p:nvSpPr>
        <p:spPr bwMode="auto">
          <a:xfrm>
            <a:off x="296863" y="4619625"/>
            <a:ext cx="8609012" cy="1643063"/>
          </a:xfrm>
          <a:prstGeom prst="rect">
            <a:avLst/>
          </a:prstGeom>
          <a:noFill/>
          <a:ln w="9525">
            <a:noFill/>
            <a:miter lim="800000"/>
            <a:headEnd/>
            <a:tailEnd/>
          </a:ln>
        </p:spPr>
        <p:txBody>
          <a:bodyPr>
            <a:spAutoFit/>
          </a:bodyPr>
          <a:lstStyle/>
          <a:p>
            <a:pPr>
              <a:spcBef>
                <a:spcPct val="10000"/>
              </a:spcBef>
            </a:pPr>
            <a:r>
              <a:rPr lang="et-EE" altLang="et-EE" sz="2400">
                <a:solidFill>
                  <a:srgbClr val="000000"/>
                </a:solidFill>
                <a:latin typeface="Arial" pitchFamily="34" charset="0"/>
                <a:cs typeface="Times New Roman" pitchFamily="18" charset="0"/>
              </a:rPr>
              <a:t>However, appropriate type conversions allow the following assignments to be made:</a:t>
            </a:r>
          </a:p>
          <a:p>
            <a:pPr>
              <a:spcBef>
                <a:spcPct val="10000"/>
              </a:spcBef>
            </a:pPr>
            <a:r>
              <a:rPr lang="et-EE" altLang="et-EE" sz="2400">
                <a:solidFill>
                  <a:srgbClr val="000000"/>
                </a:solidFill>
                <a:latin typeface="Arial" pitchFamily="34" charset="0"/>
                <a:cs typeface="Times New Roman" pitchFamily="18" charset="0"/>
              </a:rPr>
              <a:t>x &lt;= std_logic_vector (y) ; 	-- valid assignment</a:t>
            </a:r>
          </a:p>
          <a:p>
            <a:pPr>
              <a:spcBef>
                <a:spcPct val="10000"/>
              </a:spcBef>
            </a:pPr>
            <a:r>
              <a:rPr lang="et-EE" altLang="et-EE" sz="2400">
                <a:solidFill>
                  <a:srgbClr val="000000"/>
                </a:solidFill>
                <a:latin typeface="Arial" pitchFamily="34" charset="0"/>
                <a:cs typeface="Times New Roman" pitchFamily="18" charset="0"/>
              </a:rPr>
              <a:t>y &lt;=  unsigned (x) ; 		-- valid assignment</a:t>
            </a:r>
            <a:endParaRPr lang="en-GB"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blinds(horizontal)">
                                      <p:cBhvr>
                                        <p:cTn id="7" dur="500"/>
                                        <p:tgtEl>
                                          <p:spTgt spid="266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8">
                                            <p:txEl>
                                              <p:pRg st="1" end="1"/>
                                            </p:txEl>
                                          </p:spTgt>
                                        </p:tgtEl>
                                        <p:attrNameLst>
                                          <p:attrName>style.visibility</p:attrName>
                                        </p:attrNameLst>
                                      </p:cBhvr>
                                      <p:to>
                                        <p:strVal val="visible"/>
                                      </p:to>
                                    </p:set>
                                    <p:animEffect transition="in" filter="blinds(horizontal)">
                                      <p:cBhvr>
                                        <p:cTn id="12" dur="500"/>
                                        <p:tgtEl>
                                          <p:spTgt spid="266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28">
                                            <p:txEl>
                                              <p:pRg st="2" end="2"/>
                                            </p:txEl>
                                          </p:spTgt>
                                        </p:tgtEl>
                                        <p:attrNameLst>
                                          <p:attrName>style.visibility</p:attrName>
                                        </p:attrNameLst>
                                      </p:cBhvr>
                                      <p:to>
                                        <p:strVal val="visible"/>
                                      </p:to>
                                    </p:set>
                                    <p:animEffect transition="in" filter="blinds(horizontal)">
                                      <p:cBhvr>
                                        <p:cTn id="17" dur="500"/>
                                        <p:tgtEl>
                                          <p:spTgt spid="266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628">
                                            <p:txEl>
                                              <p:pRg st="3" end="3"/>
                                            </p:txEl>
                                          </p:spTgt>
                                        </p:tgtEl>
                                        <p:attrNameLst>
                                          <p:attrName>style.visibility</p:attrName>
                                        </p:attrNameLst>
                                      </p:cBhvr>
                                      <p:to>
                                        <p:strVal val="visible"/>
                                      </p:to>
                                    </p:set>
                                    <p:animEffect transition="in" filter="blinds(horizontal)">
                                      <p:cBhvr>
                                        <p:cTn id="22" dur="500"/>
                                        <p:tgtEl>
                                          <p:spTgt spid="266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blinds(horizontal)">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blinds(horizontal)">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blinds(horizontal)">
                                      <p:cBhvr>
                                        <p:cTn id="3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bldLvl="2"/>
      <p:bldP spid="5"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0"/>
          </p:nvPr>
        </p:nvSpPr>
        <p:spPr>
          <a:noFill/>
        </p:spPr>
        <p:txBody>
          <a:bodyPr/>
          <a:lstStyle/>
          <a:p>
            <a:fld id="{750D3E17-BEE9-4AC2-8396-06E8B4F435CF}" type="slidenum">
              <a:rPr lang="en-US" altLang="et-EE" smtClean="0"/>
              <a:pPr/>
              <a:t>32</a:t>
            </a:fld>
            <a:endParaRPr lang="en-US" altLang="et-EE"/>
          </a:p>
        </p:txBody>
      </p:sp>
      <p:sp>
        <p:nvSpPr>
          <p:cNvPr id="28675" name="Rectangle 2"/>
          <p:cNvSpPr>
            <a:spLocks noGrp="1" noChangeArrowheads="1"/>
          </p:cNvSpPr>
          <p:nvPr>
            <p:ph type="title"/>
          </p:nvPr>
        </p:nvSpPr>
        <p:spPr>
          <a:xfrm>
            <a:off x="309563" y="119063"/>
            <a:ext cx="8796337" cy="641350"/>
          </a:xfrm>
        </p:spPr>
        <p:txBody>
          <a:bodyPr>
            <a:normAutofit/>
          </a:bodyPr>
          <a:lstStyle/>
          <a:p>
            <a:pPr algn="r" eaLnBrk="1" hangingPunct="1"/>
            <a:r>
              <a:rPr lang="et-EE" altLang="et-EE" sz="3200" dirty="0">
                <a:solidFill>
                  <a:srgbClr val="A20000"/>
                </a:solidFill>
                <a:latin typeface="Comic Sans MS" panose="030F0702030302020204" pitchFamily="66" charset="0"/>
              </a:rPr>
              <a:t>Testbench that computes expected results </a:t>
            </a:r>
            <a:endParaRPr lang="en-US" altLang="et-EE" sz="3200" dirty="0">
              <a:solidFill>
                <a:srgbClr val="A20000"/>
              </a:solidFill>
              <a:latin typeface="Comic Sans MS" panose="030F0702030302020204" pitchFamily="66" charset="0"/>
            </a:endParaRPr>
          </a:p>
        </p:txBody>
      </p:sp>
      <p:sp>
        <p:nvSpPr>
          <p:cNvPr id="27652" name="Text Box 3"/>
          <p:cNvSpPr txBox="1">
            <a:spLocks noChangeArrowheads="1"/>
          </p:cNvSpPr>
          <p:nvPr/>
        </p:nvSpPr>
        <p:spPr bwMode="auto">
          <a:xfrm>
            <a:off x="133350" y="1000125"/>
            <a:ext cx="8886825" cy="4473575"/>
          </a:xfrm>
          <a:prstGeom prst="rect">
            <a:avLst/>
          </a:prstGeom>
          <a:noFill/>
          <a:ln w="9525">
            <a:noFill/>
            <a:miter lim="800000"/>
            <a:headEnd/>
            <a:tailEnd/>
          </a:ln>
        </p:spPr>
        <p:txBody>
          <a:bodyPr>
            <a:spAutoFit/>
          </a:bodyPr>
          <a:lstStyle/>
          <a:p>
            <a:r>
              <a:rPr lang="et-EE" altLang="et-EE" sz="2400" b="1">
                <a:solidFill>
                  <a:srgbClr val="000000"/>
                </a:solidFill>
                <a:latin typeface="Arial" pitchFamily="34" charset="0"/>
                <a:ea typeface="Times New Roman" pitchFamily="18" charset="0"/>
                <a:cs typeface="Arial" pitchFamily="34" charset="0"/>
              </a:rPr>
              <a:t>library</a:t>
            </a:r>
            <a:r>
              <a:rPr lang="et-EE" altLang="et-EE" sz="2400">
                <a:solidFill>
                  <a:srgbClr val="000000"/>
                </a:solidFill>
                <a:latin typeface="Arial" pitchFamily="34" charset="0"/>
                <a:ea typeface="Times New Roman" pitchFamily="18" charset="0"/>
                <a:cs typeface="Arial" pitchFamily="34" charset="0"/>
              </a:rPr>
              <a:t> ieee ;</a:t>
            </a:r>
            <a:endParaRPr lang="et-EE" altLang="et-EE" sz="2400" b="1">
              <a:solidFill>
                <a:srgbClr val="000000"/>
              </a:solidFill>
              <a:latin typeface="Arial" pitchFamily="34" charset="0"/>
              <a:ea typeface="Times New Roman" pitchFamily="18" charset="0"/>
              <a:cs typeface="Arial" pitchFamily="34" charset="0"/>
            </a:endParaRPr>
          </a:p>
          <a:p>
            <a:r>
              <a:rPr lang="et-EE" altLang="et-EE" sz="2400" b="1">
                <a:solidFill>
                  <a:srgbClr val="000000"/>
                </a:solidFill>
                <a:latin typeface="Arial" pitchFamily="34" charset="0"/>
                <a:ea typeface="Times New Roman" pitchFamily="18" charset="0"/>
                <a:cs typeface="Arial" pitchFamily="34" charset="0"/>
              </a:rPr>
              <a:t>use</a:t>
            </a:r>
            <a:r>
              <a:rPr lang="et-EE" altLang="et-EE" sz="2400">
                <a:solidFill>
                  <a:srgbClr val="000000"/>
                </a:solidFill>
                <a:latin typeface="Arial" pitchFamily="34" charset="0"/>
                <a:ea typeface="Times New Roman" pitchFamily="18" charset="0"/>
                <a:cs typeface="Arial" pitchFamily="34" charset="0"/>
              </a:rPr>
              <a:t> ieee.std_logic_1164.</a:t>
            </a:r>
            <a:r>
              <a:rPr lang="et-EE" altLang="et-EE" sz="2400" b="1">
                <a:solidFill>
                  <a:srgbClr val="000000"/>
                </a:solidFill>
                <a:latin typeface="Arial" pitchFamily="34" charset="0"/>
                <a:ea typeface="Times New Roman" pitchFamily="18" charset="0"/>
                <a:cs typeface="Arial" pitchFamily="34" charset="0"/>
              </a:rPr>
              <a:t>all </a:t>
            </a:r>
            <a:r>
              <a:rPr lang="et-EE" altLang="et-EE" sz="2400">
                <a:solidFill>
                  <a:srgbClr val="000000"/>
                </a:solidFill>
                <a:latin typeface="Arial" pitchFamily="34" charset="0"/>
                <a:ea typeface="Times New Roman" pitchFamily="18" charset="0"/>
                <a:cs typeface="Arial" pitchFamily="34" charset="0"/>
              </a:rPr>
              <a:t>;</a:t>
            </a:r>
            <a:endParaRPr lang="et-EE" altLang="et-EE" sz="2400" b="1">
              <a:solidFill>
                <a:srgbClr val="000000"/>
              </a:solidFill>
              <a:latin typeface="Arial" pitchFamily="34" charset="0"/>
              <a:ea typeface="Times New Roman" pitchFamily="18" charset="0"/>
              <a:cs typeface="Arial" pitchFamily="34" charset="0"/>
            </a:endParaRPr>
          </a:p>
          <a:p>
            <a:r>
              <a:rPr lang="et-EE" altLang="et-EE" sz="2400" b="1">
                <a:solidFill>
                  <a:srgbClr val="000000"/>
                </a:solidFill>
                <a:latin typeface="Arial" pitchFamily="34" charset="0"/>
                <a:ea typeface="Times New Roman" pitchFamily="18" charset="0"/>
                <a:cs typeface="Arial" pitchFamily="34" charset="0"/>
              </a:rPr>
              <a:t>use</a:t>
            </a:r>
            <a:r>
              <a:rPr lang="et-EE" altLang="et-EE" sz="2400">
                <a:solidFill>
                  <a:srgbClr val="000000"/>
                </a:solidFill>
                <a:latin typeface="Arial" pitchFamily="34" charset="0"/>
                <a:ea typeface="Times New Roman" pitchFamily="18" charset="0"/>
                <a:cs typeface="Arial" pitchFamily="34" charset="0"/>
              </a:rPr>
              <a:t> ieee.numeric_std.</a:t>
            </a:r>
            <a:r>
              <a:rPr lang="et-EE" altLang="et-EE" sz="2400" b="1">
                <a:solidFill>
                  <a:srgbClr val="000000"/>
                </a:solidFill>
                <a:latin typeface="Arial" pitchFamily="34" charset="0"/>
                <a:ea typeface="Times New Roman" pitchFamily="18" charset="0"/>
                <a:cs typeface="Arial" pitchFamily="34" charset="0"/>
              </a:rPr>
              <a:t>all </a:t>
            </a:r>
            <a:r>
              <a:rPr lang="et-EE" altLang="et-EE" sz="2400">
                <a:solidFill>
                  <a:srgbClr val="000000"/>
                </a:solidFill>
                <a:latin typeface="Arial" pitchFamily="34" charset="0"/>
                <a:ea typeface="Times New Roman" pitchFamily="18" charset="0"/>
                <a:cs typeface="Arial" pitchFamily="34" charset="0"/>
              </a:rPr>
              <a:t>;</a:t>
            </a:r>
            <a:endParaRPr lang="et-EE" altLang="et-EE" sz="2400" b="1">
              <a:solidFill>
                <a:srgbClr val="000000"/>
              </a:solidFill>
              <a:latin typeface="Arial" pitchFamily="34" charset="0"/>
              <a:ea typeface="Times New Roman" pitchFamily="18" charset="0"/>
              <a:cs typeface="Arial" pitchFamily="34" charset="0"/>
            </a:endParaRPr>
          </a:p>
          <a:p>
            <a:r>
              <a:rPr lang="et-EE" altLang="et-EE" sz="2400" b="1">
                <a:solidFill>
                  <a:srgbClr val="000000"/>
                </a:solidFill>
                <a:latin typeface="Arial" pitchFamily="34" charset="0"/>
                <a:ea typeface="Times New Roman" pitchFamily="18" charset="0"/>
                <a:cs typeface="Arial" pitchFamily="34" charset="0"/>
              </a:rPr>
              <a:t>entity</a:t>
            </a:r>
            <a:r>
              <a:rPr lang="et-EE" altLang="et-EE" sz="2400">
                <a:solidFill>
                  <a:srgbClr val="000000"/>
                </a:solidFill>
                <a:latin typeface="Arial" pitchFamily="34" charset="0"/>
                <a:ea typeface="Times New Roman" pitchFamily="18" charset="0"/>
                <a:cs typeface="Arial" pitchFamily="34" charset="0"/>
              </a:rPr>
              <a:t> testbench </a:t>
            </a:r>
            <a:r>
              <a:rPr lang="et-EE" altLang="et-EE" sz="2400" b="1">
                <a:solidFill>
                  <a:srgbClr val="000000"/>
                </a:solidFill>
                <a:latin typeface="Arial" pitchFamily="34" charset="0"/>
                <a:ea typeface="Times New Roman" pitchFamily="18" charset="0"/>
                <a:cs typeface="Arial" pitchFamily="34" charset="0"/>
              </a:rPr>
              <a:t>is</a:t>
            </a:r>
            <a:r>
              <a:rPr lang="et-EE" altLang="et-EE" sz="2400">
                <a:solidFill>
                  <a:srgbClr val="000000"/>
                </a:solidFill>
                <a:latin typeface="Arial" pitchFamily="34" charset="0"/>
                <a:ea typeface="Times New Roman" pitchFamily="18" charset="0"/>
                <a:cs typeface="Arial" pitchFamily="34" charset="0"/>
              </a:rPr>
              <a:t> </a:t>
            </a:r>
            <a:endParaRPr lang="et-EE" altLang="et-EE" sz="2400" b="1">
              <a:solidFill>
                <a:srgbClr val="000000"/>
              </a:solidFill>
              <a:latin typeface="Arial" pitchFamily="34" charset="0"/>
              <a:ea typeface="Times New Roman" pitchFamily="18" charset="0"/>
              <a:cs typeface="Arial" pitchFamily="34" charset="0"/>
            </a:endParaRPr>
          </a:p>
          <a:p>
            <a:r>
              <a:rPr lang="et-EE" altLang="et-EE" sz="2400" b="1">
                <a:solidFill>
                  <a:srgbClr val="000000"/>
                </a:solidFill>
                <a:latin typeface="Arial" pitchFamily="34" charset="0"/>
                <a:ea typeface="Times New Roman" pitchFamily="18" charset="0"/>
                <a:cs typeface="Arial" pitchFamily="34" charset="0"/>
              </a:rPr>
              <a:t>end</a:t>
            </a:r>
            <a:r>
              <a:rPr lang="et-EE" altLang="et-EE" sz="2400">
                <a:solidFill>
                  <a:srgbClr val="000000"/>
                </a:solidFill>
                <a:latin typeface="Arial" pitchFamily="34" charset="0"/>
                <a:ea typeface="Times New Roman" pitchFamily="18" charset="0"/>
                <a:cs typeface="Arial" pitchFamily="34" charset="0"/>
              </a:rPr>
              <a:t> testbench ;</a:t>
            </a:r>
            <a:endParaRPr lang="et-EE" altLang="et-EE" sz="2400" b="1">
              <a:solidFill>
                <a:srgbClr val="000000"/>
              </a:solidFill>
              <a:latin typeface="Arial" pitchFamily="34" charset="0"/>
              <a:ea typeface="Times New Roman" pitchFamily="18" charset="0"/>
              <a:cs typeface="Arial" pitchFamily="34" charset="0"/>
            </a:endParaRPr>
          </a:p>
          <a:p>
            <a:r>
              <a:rPr lang="et-EE" altLang="et-EE" sz="2400" b="1">
                <a:solidFill>
                  <a:srgbClr val="000000"/>
                </a:solidFill>
                <a:latin typeface="Arial" pitchFamily="34" charset="0"/>
                <a:ea typeface="Times New Roman" pitchFamily="18" charset="0"/>
                <a:cs typeface="Arial" pitchFamily="34" charset="0"/>
              </a:rPr>
              <a:t>architecture</a:t>
            </a:r>
            <a:r>
              <a:rPr lang="et-EE" altLang="et-EE" sz="2400">
                <a:solidFill>
                  <a:srgbClr val="000000"/>
                </a:solidFill>
                <a:latin typeface="Arial" pitchFamily="34" charset="0"/>
                <a:ea typeface="Times New Roman" pitchFamily="18" charset="0"/>
                <a:cs typeface="Arial" pitchFamily="34" charset="0"/>
              </a:rPr>
              <a:t> behavior </a:t>
            </a:r>
            <a:r>
              <a:rPr lang="et-EE" altLang="et-EE" sz="2400" b="1">
                <a:solidFill>
                  <a:srgbClr val="000000"/>
                </a:solidFill>
                <a:latin typeface="Arial" pitchFamily="34" charset="0"/>
                <a:ea typeface="Times New Roman" pitchFamily="18" charset="0"/>
                <a:cs typeface="Arial" pitchFamily="34" charset="0"/>
              </a:rPr>
              <a:t>of</a:t>
            </a:r>
            <a:r>
              <a:rPr lang="et-EE" altLang="et-EE" sz="2400">
                <a:solidFill>
                  <a:srgbClr val="000000"/>
                </a:solidFill>
                <a:latin typeface="Arial" pitchFamily="34" charset="0"/>
                <a:ea typeface="Times New Roman" pitchFamily="18" charset="0"/>
                <a:cs typeface="Arial" pitchFamily="34" charset="0"/>
              </a:rPr>
              <a:t> testbench </a:t>
            </a:r>
            <a:r>
              <a:rPr lang="et-EE" altLang="et-EE" sz="2400" b="1">
                <a:solidFill>
                  <a:srgbClr val="000000"/>
                </a:solidFill>
                <a:latin typeface="Arial" pitchFamily="34" charset="0"/>
                <a:ea typeface="Times New Roman" pitchFamily="18" charset="0"/>
                <a:cs typeface="Arial" pitchFamily="34" charset="0"/>
              </a:rPr>
              <a:t>is</a:t>
            </a:r>
            <a:endParaRPr lang="et-EE" altLang="et-EE" sz="2400">
              <a:solidFill>
                <a:srgbClr val="000000"/>
              </a:solidFill>
              <a:latin typeface="Arial" pitchFamily="34" charset="0"/>
              <a:ea typeface="Times New Roman" pitchFamily="18" charset="0"/>
              <a:cs typeface="Arial" pitchFamily="34" charset="0"/>
            </a:endParaRPr>
          </a:p>
          <a:p>
            <a:r>
              <a:rPr lang="et-EE" altLang="et-EE" sz="2400">
                <a:solidFill>
                  <a:srgbClr val="000000"/>
                </a:solidFill>
                <a:latin typeface="Arial" pitchFamily="34" charset="0"/>
                <a:ea typeface="Times New Roman" pitchFamily="18" charset="0"/>
                <a:cs typeface="Arial" pitchFamily="34" charset="0"/>
              </a:rPr>
              <a:t>--  Declare signals to assign values to and to observe</a:t>
            </a:r>
            <a:endParaRPr lang="et-EE" altLang="et-EE" sz="2400" b="1">
              <a:solidFill>
                <a:srgbClr val="000000"/>
              </a:solidFill>
              <a:latin typeface="Arial" pitchFamily="34" charset="0"/>
              <a:ea typeface="Times New Roman" pitchFamily="18" charset="0"/>
              <a:cs typeface="Arial" pitchFamily="34" charset="0"/>
            </a:endParaRPr>
          </a:p>
          <a:p>
            <a:r>
              <a:rPr lang="et-EE" altLang="et-EE" sz="2400" b="1">
                <a:solidFill>
                  <a:srgbClr val="000000"/>
                </a:solidFill>
                <a:latin typeface="Arial" pitchFamily="34" charset="0"/>
                <a:ea typeface="Times New Roman" pitchFamily="18" charset="0"/>
                <a:cs typeface="Arial" pitchFamily="34" charset="0"/>
              </a:rPr>
              <a:t>signal</a:t>
            </a:r>
            <a:r>
              <a:rPr lang="et-EE" altLang="et-EE" sz="2400">
                <a:solidFill>
                  <a:srgbClr val="000000"/>
                </a:solidFill>
                <a:latin typeface="Arial" pitchFamily="34" charset="0"/>
                <a:ea typeface="Times New Roman" pitchFamily="18" charset="0"/>
                <a:cs typeface="Arial" pitchFamily="34" charset="0"/>
              </a:rPr>
              <a:t> a_tb, b_tb, sum_tb, carry_out_tb : std_logic ;</a:t>
            </a:r>
            <a:endParaRPr lang="et-EE" altLang="et-EE" sz="2400" b="1">
              <a:solidFill>
                <a:srgbClr val="000000"/>
              </a:solidFill>
              <a:latin typeface="Arial" pitchFamily="34" charset="0"/>
              <a:ea typeface="Times New Roman" pitchFamily="18" charset="0"/>
              <a:cs typeface="Arial" pitchFamily="34" charset="0"/>
            </a:endParaRPr>
          </a:p>
          <a:p>
            <a:r>
              <a:rPr lang="et-EE" altLang="et-EE" sz="2400" b="1">
                <a:solidFill>
                  <a:srgbClr val="000000"/>
                </a:solidFill>
                <a:latin typeface="Arial" pitchFamily="34" charset="0"/>
                <a:ea typeface="Times New Roman" pitchFamily="18" charset="0"/>
                <a:cs typeface="Arial" pitchFamily="34" charset="0"/>
              </a:rPr>
              <a:t>begin</a:t>
            </a:r>
            <a:endParaRPr lang="et-EE" altLang="et-EE" sz="2400">
              <a:solidFill>
                <a:srgbClr val="000000"/>
              </a:solidFill>
              <a:latin typeface="Arial" pitchFamily="34" charset="0"/>
              <a:ea typeface="Times New Roman" pitchFamily="18" charset="0"/>
              <a:cs typeface="Arial" pitchFamily="34" charset="0"/>
            </a:endParaRPr>
          </a:p>
          <a:p>
            <a:r>
              <a:rPr lang="et-EE" altLang="et-EE" sz="2400">
                <a:solidFill>
                  <a:srgbClr val="000000"/>
                </a:solidFill>
                <a:latin typeface="Arial" pitchFamily="34" charset="0"/>
                <a:ea typeface="Times New Roman" pitchFamily="18" charset="0"/>
                <a:cs typeface="Arial" pitchFamily="34" charset="0"/>
              </a:rPr>
              <a:t>-- Create an instance of the circuit to be tested</a:t>
            </a:r>
          </a:p>
          <a:p>
            <a:r>
              <a:rPr lang="et-EE" altLang="et-EE" sz="2400">
                <a:solidFill>
                  <a:srgbClr val="000000"/>
                </a:solidFill>
                <a:latin typeface="Arial" pitchFamily="34" charset="0"/>
                <a:ea typeface="Times New Roman" pitchFamily="18" charset="0"/>
                <a:cs typeface="Arial" pitchFamily="34" charset="0"/>
              </a:rPr>
              <a:t>uut: </a:t>
            </a:r>
            <a:r>
              <a:rPr lang="et-EE" altLang="et-EE" sz="2400" b="1">
                <a:solidFill>
                  <a:srgbClr val="000000"/>
                </a:solidFill>
                <a:latin typeface="Arial" pitchFamily="34" charset="0"/>
                <a:ea typeface="Times New Roman" pitchFamily="18" charset="0"/>
                <a:cs typeface="Arial" pitchFamily="34" charset="0"/>
              </a:rPr>
              <a:t>entity</a:t>
            </a:r>
            <a:r>
              <a:rPr lang="et-EE" altLang="et-EE" sz="2400">
                <a:solidFill>
                  <a:srgbClr val="000000"/>
                </a:solidFill>
                <a:latin typeface="Arial" pitchFamily="34" charset="0"/>
                <a:ea typeface="Times New Roman" pitchFamily="18" charset="0"/>
                <a:cs typeface="Arial" pitchFamily="34" charset="0"/>
              </a:rPr>
              <a:t> half_adder </a:t>
            </a:r>
            <a:r>
              <a:rPr lang="et-EE" altLang="et-EE" sz="2400" b="1">
                <a:solidFill>
                  <a:srgbClr val="000000"/>
                </a:solidFill>
                <a:latin typeface="Arial" pitchFamily="34" charset="0"/>
                <a:ea typeface="Times New Roman" pitchFamily="18" charset="0"/>
                <a:cs typeface="Arial" pitchFamily="34" charset="0"/>
              </a:rPr>
              <a:t>port map</a:t>
            </a:r>
            <a:r>
              <a:rPr lang="et-EE" altLang="et-EE" sz="2400">
                <a:solidFill>
                  <a:srgbClr val="000000"/>
                </a:solidFill>
                <a:latin typeface="Arial" pitchFamily="34" charset="0"/>
                <a:ea typeface="Times New Roman" pitchFamily="18" charset="0"/>
                <a:cs typeface="Arial" pitchFamily="34" charset="0"/>
              </a:rPr>
              <a:t> ( a =&gt; a_tb, b =&gt; b_tb,	</a:t>
            </a:r>
          </a:p>
          <a:p>
            <a:r>
              <a:rPr lang="et-EE" altLang="et-EE" sz="2400">
                <a:solidFill>
                  <a:srgbClr val="000000"/>
                </a:solidFill>
                <a:latin typeface="Arial" pitchFamily="34" charset="0"/>
                <a:ea typeface="Times New Roman" pitchFamily="18" charset="0"/>
                <a:cs typeface="Arial" pitchFamily="34" charset="0"/>
              </a:rPr>
              <a:t>sum =&gt; sum_tb, carry_out =&gt; carry_out_tb ) ;</a:t>
            </a:r>
          </a:p>
        </p:txBody>
      </p:sp>
      <p:sp>
        <p:nvSpPr>
          <p:cNvPr id="28677" name="AutoShape 4"/>
          <p:cNvSpPr>
            <a:spLocks noChangeArrowheads="1"/>
          </p:cNvSpPr>
          <p:nvPr/>
        </p:nvSpPr>
        <p:spPr bwMode="auto">
          <a:xfrm rot="5400000">
            <a:off x="4124326" y="5895975"/>
            <a:ext cx="476250" cy="3333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Effect transition="in" filter="blinds(horizontal)">
                                      <p:cBhvr>
                                        <p:cTn id="7" dur="500"/>
                                        <p:tgtEl>
                                          <p:spTgt spid="276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2">
                                            <p:txEl>
                                              <p:pRg st="1" end="1"/>
                                            </p:txEl>
                                          </p:spTgt>
                                        </p:tgtEl>
                                        <p:attrNameLst>
                                          <p:attrName>style.visibility</p:attrName>
                                        </p:attrNameLst>
                                      </p:cBhvr>
                                      <p:to>
                                        <p:strVal val="visible"/>
                                      </p:to>
                                    </p:set>
                                    <p:animEffect transition="in" filter="blinds(horizontal)">
                                      <p:cBhvr>
                                        <p:cTn id="12" dur="500"/>
                                        <p:tgtEl>
                                          <p:spTgt spid="276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2">
                                            <p:txEl>
                                              <p:pRg st="2" end="2"/>
                                            </p:txEl>
                                          </p:spTgt>
                                        </p:tgtEl>
                                        <p:attrNameLst>
                                          <p:attrName>style.visibility</p:attrName>
                                        </p:attrNameLst>
                                      </p:cBhvr>
                                      <p:to>
                                        <p:strVal val="visible"/>
                                      </p:to>
                                    </p:set>
                                    <p:animEffect transition="in" filter="blinds(horizontal)">
                                      <p:cBhvr>
                                        <p:cTn id="17" dur="500"/>
                                        <p:tgtEl>
                                          <p:spTgt spid="276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52">
                                            <p:txEl>
                                              <p:pRg st="3" end="3"/>
                                            </p:txEl>
                                          </p:spTgt>
                                        </p:tgtEl>
                                        <p:attrNameLst>
                                          <p:attrName>style.visibility</p:attrName>
                                        </p:attrNameLst>
                                      </p:cBhvr>
                                      <p:to>
                                        <p:strVal val="visible"/>
                                      </p:to>
                                    </p:set>
                                    <p:animEffect transition="in" filter="blinds(horizontal)">
                                      <p:cBhvr>
                                        <p:cTn id="22" dur="500"/>
                                        <p:tgtEl>
                                          <p:spTgt spid="276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652">
                                            <p:txEl>
                                              <p:pRg st="4" end="4"/>
                                            </p:txEl>
                                          </p:spTgt>
                                        </p:tgtEl>
                                        <p:attrNameLst>
                                          <p:attrName>style.visibility</p:attrName>
                                        </p:attrNameLst>
                                      </p:cBhvr>
                                      <p:to>
                                        <p:strVal val="visible"/>
                                      </p:to>
                                    </p:set>
                                    <p:animEffect transition="in" filter="blinds(horizontal)">
                                      <p:cBhvr>
                                        <p:cTn id="27" dur="500"/>
                                        <p:tgtEl>
                                          <p:spTgt spid="276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652">
                                            <p:txEl>
                                              <p:pRg st="5" end="5"/>
                                            </p:txEl>
                                          </p:spTgt>
                                        </p:tgtEl>
                                        <p:attrNameLst>
                                          <p:attrName>style.visibility</p:attrName>
                                        </p:attrNameLst>
                                      </p:cBhvr>
                                      <p:to>
                                        <p:strVal val="visible"/>
                                      </p:to>
                                    </p:set>
                                    <p:animEffect transition="in" filter="blinds(horizontal)">
                                      <p:cBhvr>
                                        <p:cTn id="32" dur="500"/>
                                        <p:tgtEl>
                                          <p:spTgt spid="276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7652">
                                            <p:txEl>
                                              <p:pRg st="6" end="6"/>
                                            </p:txEl>
                                          </p:spTgt>
                                        </p:tgtEl>
                                        <p:attrNameLst>
                                          <p:attrName>style.visibility</p:attrName>
                                        </p:attrNameLst>
                                      </p:cBhvr>
                                      <p:to>
                                        <p:strVal val="visible"/>
                                      </p:to>
                                    </p:set>
                                    <p:animEffect transition="in" filter="blinds(horizontal)">
                                      <p:cBhvr>
                                        <p:cTn id="37" dur="500"/>
                                        <p:tgtEl>
                                          <p:spTgt spid="2765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7652">
                                            <p:txEl>
                                              <p:pRg st="7" end="7"/>
                                            </p:txEl>
                                          </p:spTgt>
                                        </p:tgtEl>
                                        <p:attrNameLst>
                                          <p:attrName>style.visibility</p:attrName>
                                        </p:attrNameLst>
                                      </p:cBhvr>
                                      <p:to>
                                        <p:strVal val="visible"/>
                                      </p:to>
                                    </p:set>
                                    <p:animEffect transition="in" filter="blinds(horizontal)">
                                      <p:cBhvr>
                                        <p:cTn id="42" dur="500"/>
                                        <p:tgtEl>
                                          <p:spTgt spid="2765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7652">
                                            <p:txEl>
                                              <p:pRg st="8" end="8"/>
                                            </p:txEl>
                                          </p:spTgt>
                                        </p:tgtEl>
                                        <p:attrNameLst>
                                          <p:attrName>style.visibility</p:attrName>
                                        </p:attrNameLst>
                                      </p:cBhvr>
                                      <p:to>
                                        <p:strVal val="visible"/>
                                      </p:to>
                                    </p:set>
                                    <p:animEffect transition="in" filter="blinds(horizontal)">
                                      <p:cBhvr>
                                        <p:cTn id="47" dur="500"/>
                                        <p:tgtEl>
                                          <p:spTgt spid="2765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7652">
                                            <p:txEl>
                                              <p:pRg st="9" end="9"/>
                                            </p:txEl>
                                          </p:spTgt>
                                        </p:tgtEl>
                                        <p:attrNameLst>
                                          <p:attrName>style.visibility</p:attrName>
                                        </p:attrNameLst>
                                      </p:cBhvr>
                                      <p:to>
                                        <p:strVal val="visible"/>
                                      </p:to>
                                    </p:set>
                                    <p:animEffect transition="in" filter="blinds(horizontal)">
                                      <p:cBhvr>
                                        <p:cTn id="52" dur="500"/>
                                        <p:tgtEl>
                                          <p:spTgt spid="2765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7652">
                                            <p:txEl>
                                              <p:pRg st="10" end="10"/>
                                            </p:txEl>
                                          </p:spTgt>
                                        </p:tgtEl>
                                        <p:attrNameLst>
                                          <p:attrName>style.visibility</p:attrName>
                                        </p:attrNameLst>
                                      </p:cBhvr>
                                      <p:to>
                                        <p:strVal val="visible"/>
                                      </p:to>
                                    </p:set>
                                    <p:animEffect transition="in" filter="blinds(horizontal)">
                                      <p:cBhvr>
                                        <p:cTn id="57" dur="500"/>
                                        <p:tgtEl>
                                          <p:spTgt spid="2765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7652">
                                            <p:txEl>
                                              <p:pRg st="11" end="11"/>
                                            </p:txEl>
                                          </p:spTgt>
                                        </p:tgtEl>
                                        <p:attrNameLst>
                                          <p:attrName>style.visibility</p:attrName>
                                        </p:attrNameLst>
                                      </p:cBhvr>
                                      <p:to>
                                        <p:strVal val="visible"/>
                                      </p:to>
                                    </p:set>
                                    <p:animEffect transition="in" filter="blinds(horizontal)">
                                      <p:cBhvr>
                                        <p:cTn id="62" dur="500"/>
                                        <p:tgtEl>
                                          <p:spTgt spid="2765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p:cNvSpPr>
            <a:spLocks noGrp="1"/>
          </p:cNvSpPr>
          <p:nvPr>
            <p:ph type="sldNum" sz="quarter" idx="10"/>
          </p:nvPr>
        </p:nvSpPr>
        <p:spPr>
          <a:noFill/>
        </p:spPr>
        <p:txBody>
          <a:bodyPr/>
          <a:lstStyle/>
          <a:p>
            <a:fld id="{6D8962BB-5D1C-471A-88BD-375C9556614E}" type="slidenum">
              <a:rPr lang="en-US" altLang="et-EE" smtClean="0"/>
              <a:pPr/>
              <a:t>33</a:t>
            </a:fld>
            <a:endParaRPr lang="en-US" altLang="et-EE"/>
          </a:p>
        </p:txBody>
      </p:sp>
      <p:sp>
        <p:nvSpPr>
          <p:cNvPr id="29699" name="Rectangle 2"/>
          <p:cNvSpPr>
            <a:spLocks noGrp="1" noChangeArrowheads="1"/>
          </p:cNvSpPr>
          <p:nvPr>
            <p:ph type="title"/>
          </p:nvPr>
        </p:nvSpPr>
        <p:spPr>
          <a:xfrm>
            <a:off x="309563" y="119063"/>
            <a:ext cx="8796337" cy="641350"/>
          </a:xfrm>
        </p:spPr>
        <p:txBody>
          <a:bodyPr>
            <a:normAutofit/>
          </a:bodyPr>
          <a:lstStyle/>
          <a:p>
            <a:pPr algn="r"/>
            <a:r>
              <a:rPr lang="et-EE" altLang="et-EE" sz="3200" dirty="0">
                <a:solidFill>
                  <a:srgbClr val="A20000"/>
                </a:solidFill>
                <a:latin typeface="Comic Sans MS" panose="030F0702030302020204" pitchFamily="66" charset="0"/>
              </a:rPr>
              <a:t>Testbench that computes expected results</a:t>
            </a:r>
            <a:endParaRPr lang="en-US" altLang="et-EE" sz="3200" dirty="0">
              <a:solidFill>
                <a:srgbClr val="A20000"/>
              </a:solidFill>
              <a:latin typeface="Comic Sans MS" panose="030F0702030302020204" pitchFamily="66" charset="0"/>
            </a:endParaRPr>
          </a:p>
        </p:txBody>
      </p:sp>
      <p:sp>
        <p:nvSpPr>
          <p:cNvPr id="28676" name="Text Box 3"/>
          <p:cNvSpPr txBox="1">
            <a:spLocks noChangeArrowheads="1"/>
          </p:cNvSpPr>
          <p:nvPr/>
        </p:nvSpPr>
        <p:spPr bwMode="auto">
          <a:xfrm>
            <a:off x="133350" y="838200"/>
            <a:ext cx="8886825" cy="5632450"/>
          </a:xfrm>
          <a:prstGeom prst="rect">
            <a:avLst/>
          </a:prstGeom>
          <a:noFill/>
          <a:ln w="9525">
            <a:noFill/>
            <a:miter lim="800000"/>
            <a:headEnd/>
            <a:tailEnd/>
          </a:ln>
        </p:spPr>
        <p:txBody>
          <a:bodyPr>
            <a:spAutoFit/>
          </a:bodyPr>
          <a:lstStyle/>
          <a:p>
            <a:r>
              <a:rPr lang="et-EE" altLang="et-EE" sz="2400" dirty="0">
                <a:solidFill>
                  <a:srgbClr val="FF0000"/>
                </a:solidFill>
                <a:latin typeface="Arial" pitchFamily="34" charset="0"/>
                <a:cs typeface="Times New Roman" pitchFamily="18" charset="0"/>
              </a:rPr>
              <a:t>-- Define a process to apply input stimulus and test outputs</a:t>
            </a:r>
          </a:p>
          <a:p>
            <a:r>
              <a:rPr lang="et-EE" altLang="et-EE" sz="2400" dirty="0">
                <a:solidFill>
                  <a:srgbClr val="000000"/>
                </a:solidFill>
                <a:latin typeface="Arial" pitchFamily="34" charset="0"/>
                <a:cs typeface="Times New Roman" pitchFamily="18" charset="0"/>
              </a:rPr>
              <a:t>tb : </a:t>
            </a:r>
            <a:r>
              <a:rPr lang="et-EE" altLang="et-EE" sz="2400" b="1" dirty="0">
                <a:solidFill>
                  <a:srgbClr val="000000"/>
                </a:solidFill>
                <a:latin typeface="Arial" pitchFamily="34" charset="0"/>
                <a:ea typeface="Times New Roman" pitchFamily="18" charset="0"/>
                <a:cs typeface="Arial" pitchFamily="34" charset="0"/>
              </a:rPr>
              <a:t>process</a:t>
            </a:r>
            <a:endParaRPr lang="et-EE" altLang="et-EE" sz="2400" dirty="0">
              <a:solidFill>
                <a:srgbClr val="000000"/>
              </a:solidFill>
              <a:latin typeface="Arial" pitchFamily="34" charset="0"/>
              <a:cs typeface="Times New Roman" pitchFamily="18" charset="0"/>
            </a:endParaRPr>
          </a:p>
          <a:p>
            <a:r>
              <a:rPr lang="et-EE" altLang="et-EE" sz="2400" dirty="0">
                <a:solidFill>
                  <a:srgbClr val="000000"/>
                </a:solidFill>
                <a:latin typeface="Arial" pitchFamily="34" charset="0"/>
                <a:cs typeface="Times New Roman" pitchFamily="18" charset="0"/>
              </a:rPr>
              <a:t>	</a:t>
            </a:r>
            <a:r>
              <a:rPr lang="et-EE" altLang="et-EE" sz="2400" b="1" dirty="0">
                <a:solidFill>
                  <a:srgbClr val="000000"/>
                </a:solidFill>
                <a:latin typeface="Arial" pitchFamily="34" charset="0"/>
                <a:cs typeface="Times New Roman" pitchFamily="18" charset="0"/>
              </a:rPr>
              <a:t>constant</a:t>
            </a:r>
            <a:r>
              <a:rPr lang="et-EE" altLang="et-EE" sz="2400" dirty="0">
                <a:solidFill>
                  <a:srgbClr val="000000"/>
                </a:solidFill>
                <a:latin typeface="Arial" pitchFamily="34" charset="0"/>
                <a:cs typeface="Times New Roman" pitchFamily="18" charset="0"/>
              </a:rPr>
              <a:t> period: time := 20 ns ;</a:t>
            </a:r>
          </a:p>
          <a:p>
            <a:r>
              <a:rPr lang="et-EE" altLang="et-EE" sz="2400" dirty="0">
                <a:solidFill>
                  <a:srgbClr val="000000"/>
                </a:solidFill>
                <a:latin typeface="Arial" pitchFamily="34" charset="0"/>
                <a:cs typeface="Times New Roman" pitchFamily="18" charset="0"/>
              </a:rPr>
              <a:t>	</a:t>
            </a:r>
            <a:r>
              <a:rPr lang="et-EE" altLang="et-EE" sz="2400" b="1" dirty="0">
                <a:solidFill>
                  <a:srgbClr val="000000"/>
                </a:solidFill>
                <a:latin typeface="Arial" pitchFamily="34" charset="0"/>
                <a:cs typeface="Times New Roman" pitchFamily="18" charset="0"/>
              </a:rPr>
              <a:t>constant</a:t>
            </a:r>
            <a:r>
              <a:rPr lang="et-EE" altLang="et-EE" sz="2400" dirty="0">
                <a:solidFill>
                  <a:srgbClr val="000000"/>
                </a:solidFill>
                <a:latin typeface="Arial" pitchFamily="34" charset="0"/>
                <a:cs typeface="Times New Roman" pitchFamily="18" charset="0"/>
              </a:rPr>
              <a:t> n :  integer := 2 ;</a:t>
            </a:r>
            <a:endParaRPr lang="et-EE" altLang="et-EE" sz="2400" b="1" dirty="0">
              <a:solidFill>
                <a:srgbClr val="000000"/>
              </a:solidFill>
              <a:latin typeface="Arial" pitchFamily="34" charset="0"/>
              <a:cs typeface="Times New Roman" pitchFamily="18" charset="0"/>
            </a:endParaRPr>
          </a:p>
          <a:p>
            <a:r>
              <a:rPr lang="et-EE" altLang="et-EE" sz="2400" b="1" dirty="0">
                <a:solidFill>
                  <a:srgbClr val="000000"/>
                </a:solidFill>
                <a:latin typeface="Arial" pitchFamily="34" charset="0"/>
                <a:cs typeface="Times New Roman" pitchFamily="18" charset="0"/>
              </a:rPr>
              <a:t>begin</a:t>
            </a:r>
            <a:r>
              <a:rPr lang="et-EE" altLang="et-EE" sz="2400" dirty="0">
                <a:solidFill>
                  <a:srgbClr val="000000"/>
                </a:solidFill>
                <a:latin typeface="Arial" pitchFamily="34" charset="0"/>
                <a:cs typeface="Times New Roman" pitchFamily="18" charset="0"/>
              </a:rPr>
              <a:t>   </a:t>
            </a:r>
            <a:r>
              <a:rPr lang="et-EE" altLang="et-EE" sz="2400" dirty="0">
                <a:solidFill>
                  <a:srgbClr val="FF0000"/>
                </a:solidFill>
                <a:latin typeface="Arial" pitchFamily="34" charset="0"/>
                <a:cs typeface="Times New Roman" pitchFamily="18" charset="0"/>
              </a:rPr>
              <a:t>--Apply every posiible input combination</a:t>
            </a:r>
            <a:endParaRPr lang="et-EE" altLang="et-EE" sz="2400" b="1" dirty="0">
              <a:solidFill>
                <a:srgbClr val="FF0000"/>
              </a:solidFill>
              <a:latin typeface="Arial" pitchFamily="34" charset="0"/>
              <a:cs typeface="Times New Roman" pitchFamily="18" charset="0"/>
            </a:endParaRPr>
          </a:p>
          <a:p>
            <a:r>
              <a:rPr lang="et-EE" altLang="et-EE" sz="2400" b="1" dirty="0">
                <a:solidFill>
                  <a:srgbClr val="000000"/>
                </a:solidFill>
                <a:latin typeface="Arial" pitchFamily="34" charset="0"/>
                <a:cs typeface="Times New Roman" pitchFamily="18" charset="0"/>
              </a:rPr>
              <a:t>for</a:t>
            </a:r>
            <a:r>
              <a:rPr lang="et-EE" altLang="et-EE" sz="2400" dirty="0">
                <a:solidFill>
                  <a:srgbClr val="000000"/>
                </a:solidFill>
                <a:latin typeface="Arial" pitchFamily="34" charset="0"/>
                <a:cs typeface="Times New Roman" pitchFamily="18" charset="0"/>
              </a:rPr>
              <a:t> i </a:t>
            </a:r>
            <a:r>
              <a:rPr lang="et-EE" altLang="et-EE" sz="2400" b="1" dirty="0">
                <a:solidFill>
                  <a:srgbClr val="000000"/>
                </a:solidFill>
                <a:latin typeface="Arial" pitchFamily="34" charset="0"/>
                <a:cs typeface="Times New Roman" pitchFamily="18" charset="0"/>
              </a:rPr>
              <a:t>in</a:t>
            </a:r>
            <a:r>
              <a:rPr lang="et-EE" altLang="et-EE" sz="2400" dirty="0">
                <a:solidFill>
                  <a:srgbClr val="000000"/>
                </a:solidFill>
                <a:latin typeface="Arial" pitchFamily="34" charset="0"/>
                <a:cs typeface="Times New Roman" pitchFamily="18" charset="0"/>
              </a:rPr>
              <a:t> 0 to 2**n - 1  </a:t>
            </a:r>
            <a:r>
              <a:rPr lang="et-EE" altLang="et-EE" sz="2400" b="1" dirty="0">
                <a:solidFill>
                  <a:srgbClr val="000000"/>
                </a:solidFill>
                <a:latin typeface="Arial" pitchFamily="34" charset="0"/>
                <a:cs typeface="Times New Roman" pitchFamily="18" charset="0"/>
              </a:rPr>
              <a:t>loop</a:t>
            </a:r>
            <a:endParaRPr lang="et-EE" altLang="et-EE" sz="2400" dirty="0">
              <a:solidFill>
                <a:srgbClr val="000000"/>
              </a:solidFill>
              <a:latin typeface="Arial" pitchFamily="34" charset="0"/>
              <a:cs typeface="Times New Roman" pitchFamily="18" charset="0"/>
            </a:endParaRPr>
          </a:p>
          <a:p>
            <a:r>
              <a:rPr lang="et-EE" altLang="et-EE" sz="2400" dirty="0">
                <a:solidFill>
                  <a:srgbClr val="000000"/>
                </a:solidFill>
                <a:latin typeface="Arial" pitchFamily="34" charset="0"/>
                <a:cs typeface="Times New Roman" pitchFamily="18" charset="0"/>
              </a:rPr>
              <a:t>(a_tb, b_tb)  &lt;=  to_unsigned (i, n)  ;</a:t>
            </a:r>
            <a:endParaRPr lang="et-EE" altLang="et-EE" sz="2400" b="1" dirty="0">
              <a:solidFill>
                <a:srgbClr val="000000"/>
              </a:solidFill>
              <a:latin typeface="Arial" pitchFamily="34" charset="0"/>
              <a:cs typeface="Times New Roman" pitchFamily="18" charset="0"/>
            </a:endParaRPr>
          </a:p>
          <a:p>
            <a:r>
              <a:rPr lang="et-EE" altLang="et-EE" sz="2400" b="1" dirty="0">
                <a:solidFill>
                  <a:srgbClr val="000000"/>
                </a:solidFill>
                <a:latin typeface="Arial" pitchFamily="34" charset="0"/>
                <a:cs typeface="Times New Roman" pitchFamily="18" charset="0"/>
              </a:rPr>
              <a:t>wait for</a:t>
            </a:r>
            <a:r>
              <a:rPr lang="et-EE" altLang="et-EE" sz="2400" dirty="0">
                <a:solidFill>
                  <a:srgbClr val="000000"/>
                </a:solidFill>
                <a:latin typeface="Arial" pitchFamily="34" charset="0"/>
                <a:cs typeface="Times New Roman" pitchFamily="18" charset="0"/>
              </a:rPr>
              <a:t> period ;</a:t>
            </a:r>
            <a:endParaRPr lang="et-EE" altLang="et-EE" sz="2400" b="1" dirty="0">
              <a:solidFill>
                <a:srgbClr val="000000"/>
              </a:solidFill>
              <a:latin typeface="Arial" pitchFamily="34" charset="0"/>
              <a:cs typeface="Times New Roman" pitchFamily="18" charset="0"/>
            </a:endParaRPr>
          </a:p>
          <a:p>
            <a:r>
              <a:rPr lang="et-EE" altLang="et-EE" sz="2400" b="1" dirty="0">
                <a:solidFill>
                  <a:srgbClr val="000000"/>
                </a:solidFill>
                <a:latin typeface="Arial" pitchFamily="34" charset="0"/>
                <a:cs typeface="Times New Roman" pitchFamily="18" charset="0"/>
              </a:rPr>
              <a:t>assert</a:t>
            </a:r>
            <a:r>
              <a:rPr lang="et-EE" altLang="et-EE" sz="2400" dirty="0">
                <a:solidFill>
                  <a:srgbClr val="000000"/>
                </a:solidFill>
                <a:latin typeface="Arial" pitchFamily="34" charset="0"/>
                <a:cs typeface="Times New Roman" pitchFamily="18" charset="0"/>
              </a:rPr>
              <a:t> ((sum_tb =  (a_tb </a:t>
            </a:r>
            <a:r>
              <a:rPr lang="et-EE" altLang="et-EE" sz="2400" b="1" dirty="0">
                <a:solidFill>
                  <a:srgbClr val="000000"/>
                </a:solidFill>
                <a:latin typeface="Arial" pitchFamily="34" charset="0"/>
                <a:cs typeface="Times New Roman" pitchFamily="18" charset="0"/>
              </a:rPr>
              <a:t>xor</a:t>
            </a:r>
            <a:r>
              <a:rPr lang="et-EE" altLang="et-EE" sz="2400" dirty="0">
                <a:solidFill>
                  <a:srgbClr val="000000"/>
                </a:solidFill>
                <a:latin typeface="Arial" pitchFamily="34" charset="0"/>
                <a:cs typeface="Times New Roman" pitchFamily="18" charset="0"/>
              </a:rPr>
              <a:t> b_tb)) </a:t>
            </a:r>
            <a:r>
              <a:rPr lang="et-EE" altLang="et-EE" sz="2400" b="1" dirty="0">
                <a:solidFill>
                  <a:srgbClr val="000000"/>
                </a:solidFill>
                <a:latin typeface="Arial" pitchFamily="34" charset="0"/>
                <a:cs typeface="Times New Roman" pitchFamily="18" charset="0"/>
              </a:rPr>
              <a:t>and</a:t>
            </a:r>
            <a:r>
              <a:rPr lang="et-EE" altLang="et-EE" sz="2400" dirty="0">
                <a:solidFill>
                  <a:srgbClr val="000000"/>
                </a:solidFill>
                <a:latin typeface="Arial" pitchFamily="34" charset="0"/>
                <a:cs typeface="Times New Roman" pitchFamily="18" charset="0"/>
              </a:rPr>
              <a:t> (carry_out_tb = (a_tb </a:t>
            </a:r>
            <a:r>
              <a:rPr lang="et-EE" altLang="et-EE" sz="2400" b="1" dirty="0">
                <a:solidFill>
                  <a:srgbClr val="000000"/>
                </a:solidFill>
                <a:latin typeface="Arial" pitchFamily="34" charset="0"/>
                <a:cs typeface="Times New Roman" pitchFamily="18" charset="0"/>
              </a:rPr>
              <a:t>and</a:t>
            </a:r>
            <a:r>
              <a:rPr lang="et-EE" altLang="et-EE" sz="2400" dirty="0">
                <a:solidFill>
                  <a:srgbClr val="000000"/>
                </a:solidFill>
                <a:latin typeface="Arial" pitchFamily="34" charset="0"/>
                <a:cs typeface="Times New Roman" pitchFamily="18" charset="0"/>
              </a:rPr>
              <a:t> b_tb)))</a:t>
            </a:r>
            <a:endParaRPr lang="et-EE" altLang="et-EE" sz="2400" b="1" dirty="0">
              <a:solidFill>
                <a:srgbClr val="000000"/>
              </a:solidFill>
              <a:latin typeface="Arial" pitchFamily="34" charset="0"/>
              <a:cs typeface="Times New Roman" pitchFamily="18" charset="0"/>
            </a:endParaRPr>
          </a:p>
          <a:p>
            <a:r>
              <a:rPr lang="et-EE" altLang="et-EE" sz="2400" b="1" dirty="0">
                <a:solidFill>
                  <a:srgbClr val="000000"/>
                </a:solidFill>
                <a:latin typeface="Arial" pitchFamily="34" charset="0"/>
                <a:cs typeface="Times New Roman" pitchFamily="18" charset="0"/>
              </a:rPr>
              <a:t>report</a:t>
            </a:r>
            <a:r>
              <a:rPr lang="et-EE" altLang="et-EE" sz="2400" dirty="0">
                <a:solidFill>
                  <a:srgbClr val="000000"/>
                </a:solidFill>
                <a:latin typeface="Arial" pitchFamily="34" charset="0"/>
                <a:cs typeface="Times New Roman" pitchFamily="18" charset="0"/>
              </a:rPr>
              <a:t>  "test failed"  </a:t>
            </a:r>
            <a:r>
              <a:rPr lang="et-EE" altLang="et-EE" sz="2400" b="1" dirty="0">
                <a:solidFill>
                  <a:srgbClr val="000000"/>
                </a:solidFill>
                <a:latin typeface="Arial" pitchFamily="34" charset="0"/>
                <a:cs typeface="Times New Roman" pitchFamily="18" charset="0"/>
              </a:rPr>
              <a:t>severity</a:t>
            </a:r>
            <a:r>
              <a:rPr lang="et-EE" altLang="et-EE" sz="2400" dirty="0">
                <a:solidFill>
                  <a:srgbClr val="000000"/>
                </a:solidFill>
                <a:latin typeface="Arial" pitchFamily="34" charset="0"/>
                <a:cs typeface="Times New Roman" pitchFamily="18" charset="0"/>
              </a:rPr>
              <a:t> error ;</a:t>
            </a:r>
            <a:endParaRPr lang="et-EE" altLang="et-EE" sz="2400" b="1" dirty="0">
              <a:solidFill>
                <a:srgbClr val="000000"/>
              </a:solidFill>
              <a:latin typeface="Arial" pitchFamily="34" charset="0"/>
              <a:cs typeface="Times New Roman" pitchFamily="18" charset="0"/>
            </a:endParaRPr>
          </a:p>
          <a:p>
            <a:r>
              <a:rPr lang="et-EE" altLang="et-EE" sz="2400" b="1" dirty="0">
                <a:solidFill>
                  <a:srgbClr val="000000"/>
                </a:solidFill>
                <a:latin typeface="Arial" pitchFamily="34" charset="0"/>
                <a:cs typeface="Times New Roman" pitchFamily="18" charset="0"/>
              </a:rPr>
              <a:t>end</a:t>
            </a:r>
            <a:r>
              <a:rPr lang="et-EE" altLang="et-EE" sz="2400" dirty="0">
                <a:solidFill>
                  <a:srgbClr val="000000"/>
                </a:solidFill>
                <a:latin typeface="Arial" pitchFamily="34" charset="0"/>
                <a:cs typeface="Times New Roman" pitchFamily="18" charset="0"/>
              </a:rPr>
              <a:t> </a:t>
            </a:r>
            <a:r>
              <a:rPr lang="et-EE" altLang="et-EE" sz="2400" b="1" dirty="0">
                <a:solidFill>
                  <a:srgbClr val="000000"/>
                </a:solidFill>
                <a:latin typeface="Arial" pitchFamily="34" charset="0"/>
                <a:cs typeface="Times New Roman" pitchFamily="18" charset="0"/>
              </a:rPr>
              <a:t>loop</a:t>
            </a:r>
            <a:r>
              <a:rPr lang="et-EE" altLang="et-EE" sz="2400" dirty="0">
                <a:solidFill>
                  <a:srgbClr val="000000"/>
                </a:solidFill>
                <a:latin typeface="Arial" pitchFamily="34" charset="0"/>
                <a:cs typeface="Times New Roman" pitchFamily="18" charset="0"/>
              </a:rPr>
              <a:t> ;</a:t>
            </a:r>
            <a:endParaRPr lang="et-EE" altLang="et-EE" sz="2400" b="1" dirty="0">
              <a:solidFill>
                <a:srgbClr val="000000"/>
              </a:solidFill>
              <a:latin typeface="Arial" pitchFamily="34" charset="0"/>
              <a:cs typeface="Times New Roman" pitchFamily="18" charset="0"/>
            </a:endParaRPr>
          </a:p>
          <a:p>
            <a:r>
              <a:rPr lang="et-EE" altLang="et-EE" sz="2400" b="1" dirty="0">
                <a:solidFill>
                  <a:srgbClr val="000000"/>
                </a:solidFill>
                <a:latin typeface="Arial" pitchFamily="34" charset="0"/>
                <a:cs typeface="Times New Roman" pitchFamily="18" charset="0"/>
              </a:rPr>
              <a:t>wait</a:t>
            </a:r>
            <a:r>
              <a:rPr lang="et-EE" altLang="et-EE" sz="2400" dirty="0">
                <a:solidFill>
                  <a:srgbClr val="000000"/>
                </a:solidFill>
                <a:latin typeface="Arial" pitchFamily="34" charset="0"/>
                <a:cs typeface="Times New Roman" pitchFamily="18" charset="0"/>
              </a:rPr>
              <a:t> ;   </a:t>
            </a:r>
            <a:r>
              <a:rPr lang="et-EE" altLang="et-EE" sz="2400" dirty="0">
                <a:solidFill>
                  <a:srgbClr val="FF0000"/>
                </a:solidFill>
                <a:latin typeface="Arial" pitchFamily="34" charset="0"/>
                <a:cs typeface="Times New Roman" pitchFamily="18" charset="0"/>
              </a:rPr>
              <a:t>-- indefinitely suspend process</a:t>
            </a:r>
            <a:endParaRPr lang="et-EE" altLang="et-EE" sz="2400" b="1" dirty="0">
              <a:solidFill>
                <a:srgbClr val="FF0000"/>
              </a:solidFill>
              <a:latin typeface="Arial" pitchFamily="34" charset="0"/>
              <a:cs typeface="Times New Roman" pitchFamily="18" charset="0"/>
            </a:endParaRPr>
          </a:p>
          <a:p>
            <a:r>
              <a:rPr lang="et-EE" altLang="et-EE" sz="2400" b="1" dirty="0">
                <a:solidFill>
                  <a:srgbClr val="000000"/>
                </a:solidFill>
                <a:latin typeface="Arial" pitchFamily="34" charset="0"/>
                <a:cs typeface="Times New Roman" pitchFamily="18" charset="0"/>
              </a:rPr>
              <a:t>end</a:t>
            </a:r>
            <a:r>
              <a:rPr lang="et-EE" altLang="et-EE" sz="2400" dirty="0">
                <a:solidFill>
                  <a:srgbClr val="000000"/>
                </a:solidFill>
                <a:latin typeface="Arial" pitchFamily="34" charset="0"/>
                <a:cs typeface="Times New Roman" pitchFamily="18" charset="0"/>
              </a:rPr>
              <a:t> </a:t>
            </a:r>
            <a:r>
              <a:rPr lang="et-EE" altLang="et-EE" sz="2400" b="1" dirty="0">
                <a:solidFill>
                  <a:srgbClr val="000000"/>
                </a:solidFill>
                <a:latin typeface="Arial" pitchFamily="34" charset="0"/>
                <a:cs typeface="Times New Roman" pitchFamily="18" charset="0"/>
              </a:rPr>
              <a:t>process</a:t>
            </a:r>
            <a:r>
              <a:rPr lang="et-EE" altLang="et-EE" sz="2400" dirty="0">
                <a:solidFill>
                  <a:srgbClr val="000000"/>
                </a:solidFill>
                <a:latin typeface="Arial" pitchFamily="34" charset="0"/>
                <a:cs typeface="Times New Roman" pitchFamily="18" charset="0"/>
              </a:rPr>
              <a:t> ;</a:t>
            </a:r>
            <a:endParaRPr lang="et-EE" altLang="et-EE" sz="2400" b="1" dirty="0">
              <a:solidFill>
                <a:srgbClr val="000000"/>
              </a:solidFill>
              <a:latin typeface="Arial" pitchFamily="34" charset="0"/>
              <a:cs typeface="Times New Roman" pitchFamily="18" charset="0"/>
            </a:endParaRPr>
          </a:p>
          <a:p>
            <a:r>
              <a:rPr lang="et-EE" altLang="et-EE" sz="2400" b="1" dirty="0">
                <a:solidFill>
                  <a:srgbClr val="000000"/>
                </a:solidFill>
                <a:latin typeface="Arial" pitchFamily="34" charset="0"/>
                <a:cs typeface="Times New Roman" pitchFamily="18" charset="0"/>
              </a:rPr>
              <a:t>end</a:t>
            </a:r>
            <a:r>
              <a:rPr lang="et-EE" altLang="et-EE" sz="2400" dirty="0">
                <a:solidFill>
                  <a:srgbClr val="000000"/>
                </a:solidFill>
                <a:latin typeface="Arial" pitchFamily="34" charset="0"/>
                <a:cs typeface="Times New Roman" pitchFamily="18" charset="0"/>
              </a:rPr>
              <a:t> ;</a:t>
            </a:r>
            <a:endParaRPr lang="en-US" altLang="et-EE" sz="2400" dirty="0">
              <a:solidFill>
                <a:srgbClr val="000000"/>
              </a:solidFill>
              <a:latin typeface="Arial" pitchFamily="34"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Effect transition="in" filter="blinds(horizontal)">
                                      <p:cBhvr>
                                        <p:cTn id="7" dur="500"/>
                                        <p:tgtEl>
                                          <p:spTgt spid="286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6">
                                            <p:txEl>
                                              <p:pRg st="1" end="1"/>
                                            </p:txEl>
                                          </p:spTgt>
                                        </p:tgtEl>
                                        <p:attrNameLst>
                                          <p:attrName>style.visibility</p:attrName>
                                        </p:attrNameLst>
                                      </p:cBhvr>
                                      <p:to>
                                        <p:strVal val="visible"/>
                                      </p:to>
                                    </p:set>
                                    <p:animEffect transition="in" filter="blinds(horizontal)">
                                      <p:cBhvr>
                                        <p:cTn id="12" dur="500"/>
                                        <p:tgtEl>
                                          <p:spTgt spid="286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676">
                                            <p:txEl>
                                              <p:pRg st="2" end="2"/>
                                            </p:txEl>
                                          </p:spTgt>
                                        </p:tgtEl>
                                        <p:attrNameLst>
                                          <p:attrName>style.visibility</p:attrName>
                                        </p:attrNameLst>
                                      </p:cBhvr>
                                      <p:to>
                                        <p:strVal val="visible"/>
                                      </p:to>
                                    </p:set>
                                    <p:animEffect transition="in" filter="blinds(horizontal)">
                                      <p:cBhvr>
                                        <p:cTn id="17" dur="500"/>
                                        <p:tgtEl>
                                          <p:spTgt spid="286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676">
                                            <p:txEl>
                                              <p:pRg st="3" end="3"/>
                                            </p:txEl>
                                          </p:spTgt>
                                        </p:tgtEl>
                                        <p:attrNameLst>
                                          <p:attrName>style.visibility</p:attrName>
                                        </p:attrNameLst>
                                      </p:cBhvr>
                                      <p:to>
                                        <p:strVal val="visible"/>
                                      </p:to>
                                    </p:set>
                                    <p:animEffect transition="in" filter="blinds(horizontal)">
                                      <p:cBhvr>
                                        <p:cTn id="22" dur="500"/>
                                        <p:tgtEl>
                                          <p:spTgt spid="286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676">
                                            <p:txEl>
                                              <p:pRg st="4" end="4"/>
                                            </p:txEl>
                                          </p:spTgt>
                                        </p:tgtEl>
                                        <p:attrNameLst>
                                          <p:attrName>style.visibility</p:attrName>
                                        </p:attrNameLst>
                                      </p:cBhvr>
                                      <p:to>
                                        <p:strVal val="visible"/>
                                      </p:to>
                                    </p:set>
                                    <p:animEffect transition="in" filter="blinds(horizontal)">
                                      <p:cBhvr>
                                        <p:cTn id="27" dur="500"/>
                                        <p:tgtEl>
                                          <p:spTgt spid="286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676">
                                            <p:txEl>
                                              <p:pRg st="5" end="5"/>
                                            </p:txEl>
                                          </p:spTgt>
                                        </p:tgtEl>
                                        <p:attrNameLst>
                                          <p:attrName>style.visibility</p:attrName>
                                        </p:attrNameLst>
                                      </p:cBhvr>
                                      <p:to>
                                        <p:strVal val="visible"/>
                                      </p:to>
                                    </p:set>
                                    <p:animEffect transition="in" filter="blinds(horizontal)">
                                      <p:cBhvr>
                                        <p:cTn id="32" dur="500"/>
                                        <p:tgtEl>
                                          <p:spTgt spid="2867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8676">
                                            <p:txEl>
                                              <p:pRg st="6" end="6"/>
                                            </p:txEl>
                                          </p:spTgt>
                                        </p:tgtEl>
                                        <p:attrNameLst>
                                          <p:attrName>style.visibility</p:attrName>
                                        </p:attrNameLst>
                                      </p:cBhvr>
                                      <p:to>
                                        <p:strVal val="visible"/>
                                      </p:to>
                                    </p:set>
                                    <p:animEffect transition="in" filter="blinds(horizontal)">
                                      <p:cBhvr>
                                        <p:cTn id="37" dur="500"/>
                                        <p:tgtEl>
                                          <p:spTgt spid="2867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8676">
                                            <p:txEl>
                                              <p:pRg st="7" end="7"/>
                                            </p:txEl>
                                          </p:spTgt>
                                        </p:tgtEl>
                                        <p:attrNameLst>
                                          <p:attrName>style.visibility</p:attrName>
                                        </p:attrNameLst>
                                      </p:cBhvr>
                                      <p:to>
                                        <p:strVal val="visible"/>
                                      </p:to>
                                    </p:set>
                                    <p:animEffect transition="in" filter="blinds(horizontal)">
                                      <p:cBhvr>
                                        <p:cTn id="42" dur="500"/>
                                        <p:tgtEl>
                                          <p:spTgt spid="2867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676">
                                            <p:txEl>
                                              <p:pRg st="8" end="8"/>
                                            </p:txEl>
                                          </p:spTgt>
                                        </p:tgtEl>
                                        <p:attrNameLst>
                                          <p:attrName>style.visibility</p:attrName>
                                        </p:attrNameLst>
                                      </p:cBhvr>
                                      <p:to>
                                        <p:strVal val="visible"/>
                                      </p:to>
                                    </p:set>
                                    <p:animEffect transition="in" filter="blinds(horizontal)">
                                      <p:cBhvr>
                                        <p:cTn id="47" dur="500"/>
                                        <p:tgtEl>
                                          <p:spTgt spid="2867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8676">
                                            <p:txEl>
                                              <p:pRg st="9" end="9"/>
                                            </p:txEl>
                                          </p:spTgt>
                                        </p:tgtEl>
                                        <p:attrNameLst>
                                          <p:attrName>style.visibility</p:attrName>
                                        </p:attrNameLst>
                                      </p:cBhvr>
                                      <p:to>
                                        <p:strVal val="visible"/>
                                      </p:to>
                                    </p:set>
                                    <p:animEffect transition="in" filter="blinds(horizontal)">
                                      <p:cBhvr>
                                        <p:cTn id="52" dur="500"/>
                                        <p:tgtEl>
                                          <p:spTgt spid="2867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8676">
                                            <p:txEl>
                                              <p:pRg st="10" end="10"/>
                                            </p:txEl>
                                          </p:spTgt>
                                        </p:tgtEl>
                                        <p:attrNameLst>
                                          <p:attrName>style.visibility</p:attrName>
                                        </p:attrNameLst>
                                      </p:cBhvr>
                                      <p:to>
                                        <p:strVal val="visible"/>
                                      </p:to>
                                    </p:set>
                                    <p:animEffect transition="in" filter="blinds(horizontal)">
                                      <p:cBhvr>
                                        <p:cTn id="57" dur="500"/>
                                        <p:tgtEl>
                                          <p:spTgt spid="2867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8676">
                                            <p:txEl>
                                              <p:pRg st="11" end="11"/>
                                            </p:txEl>
                                          </p:spTgt>
                                        </p:tgtEl>
                                        <p:attrNameLst>
                                          <p:attrName>style.visibility</p:attrName>
                                        </p:attrNameLst>
                                      </p:cBhvr>
                                      <p:to>
                                        <p:strVal val="visible"/>
                                      </p:to>
                                    </p:set>
                                    <p:animEffect transition="in" filter="blinds(horizontal)">
                                      <p:cBhvr>
                                        <p:cTn id="62" dur="500"/>
                                        <p:tgtEl>
                                          <p:spTgt spid="2867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8676">
                                            <p:txEl>
                                              <p:pRg st="12" end="12"/>
                                            </p:txEl>
                                          </p:spTgt>
                                        </p:tgtEl>
                                        <p:attrNameLst>
                                          <p:attrName>style.visibility</p:attrName>
                                        </p:attrNameLst>
                                      </p:cBhvr>
                                      <p:to>
                                        <p:strVal val="visible"/>
                                      </p:to>
                                    </p:set>
                                    <p:animEffect transition="in" filter="blinds(horizontal)">
                                      <p:cBhvr>
                                        <p:cTn id="67" dur="500"/>
                                        <p:tgtEl>
                                          <p:spTgt spid="2867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8676">
                                            <p:txEl>
                                              <p:pRg st="13" end="13"/>
                                            </p:txEl>
                                          </p:spTgt>
                                        </p:tgtEl>
                                        <p:attrNameLst>
                                          <p:attrName>style.visibility</p:attrName>
                                        </p:attrNameLst>
                                      </p:cBhvr>
                                      <p:to>
                                        <p:strVal val="visible"/>
                                      </p:to>
                                    </p:set>
                                    <p:animEffect transition="in" filter="blinds(horizontal)">
                                      <p:cBhvr>
                                        <p:cTn id="72" dur="500"/>
                                        <p:tgtEl>
                                          <p:spTgt spid="2867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D83802A2-A7CE-475C-82C6-C28CB1C96036}" type="slidenum">
              <a:rPr lang="en-US" altLang="et-EE" smtClean="0"/>
              <a:pPr/>
              <a:t>34</a:t>
            </a:fld>
            <a:endParaRPr lang="en-US" altLang="et-EE"/>
          </a:p>
        </p:txBody>
      </p:sp>
      <p:sp>
        <p:nvSpPr>
          <p:cNvPr id="30723" name="Rectangle 2"/>
          <p:cNvSpPr>
            <a:spLocks noGrp="1" noChangeArrowheads="1"/>
          </p:cNvSpPr>
          <p:nvPr>
            <p:ph type="title"/>
          </p:nvPr>
        </p:nvSpPr>
        <p:spPr>
          <a:xfrm>
            <a:off x="309563" y="119063"/>
            <a:ext cx="8796337" cy="641350"/>
          </a:xfrm>
        </p:spPr>
        <p:txBody>
          <a:bodyPr>
            <a:normAutofit/>
          </a:bodyPr>
          <a:lstStyle/>
          <a:p>
            <a:pPr algn="r"/>
            <a:r>
              <a:rPr lang="et-EE" altLang="et-EE" sz="3200" dirty="0">
                <a:solidFill>
                  <a:srgbClr val="A20000"/>
                </a:solidFill>
                <a:latin typeface="Comic Sans MS" panose="030F0702030302020204" pitchFamily="66" charset="0"/>
              </a:rPr>
              <a:t>Using function to_unsigned</a:t>
            </a:r>
            <a:endParaRPr lang="en-US" altLang="et-EE" sz="3200" dirty="0">
              <a:solidFill>
                <a:srgbClr val="A20000"/>
              </a:solidFill>
              <a:latin typeface="Comic Sans MS" panose="030F0702030302020204" pitchFamily="66" charset="0"/>
            </a:endParaRPr>
          </a:p>
        </p:txBody>
      </p:sp>
      <p:sp>
        <p:nvSpPr>
          <p:cNvPr id="30724" name="Text Box 3"/>
          <p:cNvSpPr txBox="1">
            <a:spLocks noChangeArrowheads="1"/>
          </p:cNvSpPr>
          <p:nvPr/>
        </p:nvSpPr>
        <p:spPr bwMode="auto">
          <a:xfrm>
            <a:off x="276225" y="1193800"/>
            <a:ext cx="8648700" cy="3724275"/>
          </a:xfrm>
          <a:prstGeom prst="rect">
            <a:avLst/>
          </a:prstGeom>
          <a:noFill/>
          <a:ln w="9525">
            <a:noFill/>
            <a:miter lim="800000"/>
            <a:headEnd/>
            <a:tailEnd/>
          </a:ln>
        </p:spPr>
        <p:txBody>
          <a:bodyPr>
            <a:spAutoFit/>
          </a:bodyPr>
          <a:lstStyle/>
          <a:p>
            <a:pPr>
              <a:spcAft>
                <a:spcPts val="2400"/>
              </a:spcAft>
            </a:pPr>
            <a:r>
              <a:rPr lang="et-EE" altLang="et-EE" sz="2400">
                <a:solidFill>
                  <a:srgbClr val="000000"/>
                </a:solidFill>
                <a:latin typeface="Arial" pitchFamily="34" charset="0"/>
                <a:cs typeface="Times New Roman" pitchFamily="18" charset="0"/>
              </a:rPr>
              <a:t>This function has two parameters. The first parameter is the integer to be converted. The second is the length of the returned unsigned vector. This vector’s element values are the binary equivalent of the integer value passed to the function.</a:t>
            </a:r>
          </a:p>
          <a:p>
            <a:r>
              <a:rPr lang="et-EE" altLang="et-EE" sz="2400">
                <a:solidFill>
                  <a:srgbClr val="000000"/>
                </a:solidFill>
                <a:latin typeface="Arial" pitchFamily="34" charset="0"/>
                <a:cs typeface="Times New Roman" pitchFamily="18" charset="0"/>
              </a:rPr>
              <a:t>In the statement 	(a_tb, b_tb)  &lt;=  to_unsigned (i, n)  ;      the unsignet vector value returned by the </a:t>
            </a:r>
            <a:r>
              <a:rPr lang="et-EE" altLang="et-EE" sz="2400" i="1">
                <a:solidFill>
                  <a:srgbClr val="000000"/>
                </a:solidFill>
                <a:latin typeface="Arial" pitchFamily="34" charset="0"/>
                <a:cs typeface="Times New Roman" pitchFamily="18" charset="0"/>
              </a:rPr>
              <a:t>to_unsigned</a:t>
            </a:r>
            <a:r>
              <a:rPr lang="et-EE" altLang="et-EE" sz="2400">
                <a:solidFill>
                  <a:srgbClr val="000000"/>
                </a:solidFill>
                <a:latin typeface="Arial" pitchFamily="34" charset="0"/>
                <a:cs typeface="Times New Roman" pitchFamily="18" charset="0"/>
              </a:rPr>
              <a:t> function is assigned to an </a:t>
            </a:r>
            <a:r>
              <a:rPr lang="et-EE" altLang="et-EE" sz="2400" i="1">
                <a:solidFill>
                  <a:srgbClr val="000000"/>
                </a:solidFill>
                <a:latin typeface="Arial" pitchFamily="34" charset="0"/>
                <a:cs typeface="Times New Roman" pitchFamily="18" charset="0"/>
              </a:rPr>
              <a:t>aggregare</a:t>
            </a:r>
            <a:r>
              <a:rPr lang="et-EE" altLang="et-EE" sz="2400">
                <a:solidFill>
                  <a:srgbClr val="000000"/>
                </a:solidFill>
                <a:latin typeface="Arial" pitchFamily="34" charset="0"/>
                <a:cs typeface="Times New Roman" pitchFamily="18" charset="0"/>
              </a:rPr>
              <a:t> made up of the scalar input signals. Since each of these scalar inputs is type std_logic, the assignment is valid.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D83802A2-A7CE-475C-82C6-C28CB1C96036}" type="slidenum">
              <a:rPr lang="en-US" altLang="et-EE" smtClean="0"/>
              <a:pPr/>
              <a:t>35</a:t>
            </a:fld>
            <a:endParaRPr lang="en-US" altLang="et-EE"/>
          </a:p>
        </p:txBody>
      </p:sp>
      <p:sp>
        <p:nvSpPr>
          <p:cNvPr id="30723" name="Rectangle 2"/>
          <p:cNvSpPr>
            <a:spLocks noGrp="1" noChangeArrowheads="1"/>
          </p:cNvSpPr>
          <p:nvPr>
            <p:ph type="title"/>
          </p:nvPr>
        </p:nvSpPr>
        <p:spPr>
          <a:xfrm>
            <a:off x="309563" y="119063"/>
            <a:ext cx="8796337" cy="641350"/>
          </a:xfrm>
        </p:spPr>
        <p:txBody>
          <a:bodyPr>
            <a:normAutofit/>
          </a:bodyPr>
          <a:lstStyle/>
          <a:p>
            <a:pPr algn="r"/>
            <a:r>
              <a:rPr lang="en-US" altLang="et-EE" sz="3200" dirty="0">
                <a:solidFill>
                  <a:srgbClr val="A20000"/>
                </a:solidFill>
                <a:latin typeface="Comic Sans MS" panose="030F0702030302020204" pitchFamily="66" charset="0"/>
              </a:rPr>
              <a:t>Typical FPGA design flow</a:t>
            </a:r>
          </a:p>
        </p:txBody>
      </p:sp>
      <p:graphicFrame>
        <p:nvGraphicFramePr>
          <p:cNvPr id="5" name="Object 5"/>
          <p:cNvGraphicFramePr>
            <a:graphicFrameLocks noChangeAspect="1"/>
          </p:cNvGraphicFramePr>
          <p:nvPr>
            <p:extLst>
              <p:ext uri="{D42A27DB-BD31-4B8C-83A1-F6EECF244321}">
                <p14:modId xmlns:p14="http://schemas.microsoft.com/office/powerpoint/2010/main" val="950366986"/>
              </p:ext>
            </p:extLst>
          </p:nvPr>
        </p:nvGraphicFramePr>
        <p:xfrm>
          <a:off x="1258888" y="1268413"/>
          <a:ext cx="6842125" cy="5494337"/>
        </p:xfrm>
        <a:graphic>
          <a:graphicData uri="http://schemas.openxmlformats.org/presentationml/2006/ole">
            <mc:AlternateContent xmlns:mc="http://schemas.openxmlformats.org/markup-compatibility/2006">
              <mc:Choice xmlns:v="urn:schemas-microsoft-com:vml" Requires="v">
                <p:oleObj spid="_x0000_s1031" name="Presentation" r:id="rId4" imgW="4099497" imgH="3072251" progId="PowerPoint.Show.8">
                  <p:embed/>
                </p:oleObj>
              </mc:Choice>
              <mc:Fallback>
                <p:oleObj name="Presentation" r:id="rId4" imgW="4099497" imgH="3072251" progId="PowerPoint.Show.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l="31502" t="13626" r="11813" b="26202"/>
                      <a:stretch>
                        <a:fillRect/>
                      </a:stretch>
                    </p:blipFill>
                    <p:spPr bwMode="auto">
                      <a:xfrm>
                        <a:off x="1258888" y="1268413"/>
                        <a:ext cx="6842125" cy="549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52246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D83802A2-A7CE-475C-82C6-C28CB1C96036}" type="slidenum">
              <a:rPr lang="en-US" altLang="et-EE" smtClean="0"/>
              <a:pPr/>
              <a:t>36</a:t>
            </a:fld>
            <a:endParaRPr lang="en-US" altLang="et-EE"/>
          </a:p>
        </p:txBody>
      </p:sp>
      <p:sp>
        <p:nvSpPr>
          <p:cNvPr id="30723" name="Rectangle 2"/>
          <p:cNvSpPr>
            <a:spLocks noGrp="1" noChangeArrowheads="1"/>
          </p:cNvSpPr>
          <p:nvPr>
            <p:ph type="title"/>
          </p:nvPr>
        </p:nvSpPr>
        <p:spPr>
          <a:xfrm>
            <a:off x="309563" y="119063"/>
            <a:ext cx="8529637" cy="641350"/>
          </a:xfrm>
        </p:spPr>
        <p:txBody>
          <a:bodyPr>
            <a:normAutofit/>
          </a:bodyPr>
          <a:lstStyle/>
          <a:p>
            <a:pPr algn="r"/>
            <a:r>
              <a:rPr lang="et-EE" altLang="et-EE" sz="3200" dirty="0">
                <a:solidFill>
                  <a:srgbClr val="A20000"/>
                </a:solidFill>
                <a:latin typeface="Comic Sans MS" panose="030F0702030302020204" pitchFamily="66" charset="0"/>
              </a:rPr>
              <a:t>Synthesizer </a:t>
            </a:r>
            <a:endParaRPr lang="en-US" altLang="et-EE" sz="3200" dirty="0">
              <a:solidFill>
                <a:srgbClr val="A20000"/>
              </a:solidFill>
              <a:latin typeface="Comic Sans MS" panose="030F0702030302020204" pitchFamily="66" charset="0"/>
            </a:endParaRPr>
          </a:p>
        </p:txBody>
      </p:sp>
      <p:sp>
        <p:nvSpPr>
          <p:cNvPr id="7" name="Rectangle 3"/>
          <p:cNvSpPr>
            <a:spLocks noChangeArrowheads="1"/>
          </p:cNvSpPr>
          <p:nvPr/>
        </p:nvSpPr>
        <p:spPr bwMode="auto">
          <a:xfrm>
            <a:off x="228600" y="838200"/>
            <a:ext cx="87249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fontAlgn="base" hangingPunct="1">
              <a:spcBef>
                <a:spcPct val="10000"/>
              </a:spcBef>
              <a:spcAft>
                <a:spcPct val="0"/>
              </a:spcAft>
              <a:buClr>
                <a:srgbClr val="9A0000"/>
              </a:buClr>
              <a:buSzPct val="75000"/>
              <a:buFont typeface="Wingdings" panose="05000000000000000000" pitchFamily="2" charset="2"/>
              <a:buChar char="n"/>
            </a:pPr>
            <a:r>
              <a:rPr lang="en-US" altLang="et-EE" sz="2400" dirty="0">
                <a:solidFill>
                  <a:srgbClr val="000000"/>
                </a:solidFill>
                <a:latin typeface="Arial" panose="020B0604020202020204" pitchFamily="34" charset="0"/>
              </a:rPr>
              <a:t>The </a:t>
            </a:r>
            <a:r>
              <a:rPr lang="en-US" altLang="et-EE" sz="2400" i="1" dirty="0">
                <a:solidFill>
                  <a:srgbClr val="000000"/>
                </a:solidFill>
                <a:latin typeface="Arial" panose="020B0604020202020204" pitchFamily="34" charset="0"/>
              </a:rPr>
              <a:t>objective</a:t>
            </a:r>
            <a:r>
              <a:rPr lang="en-US" altLang="et-EE" sz="2400" dirty="0">
                <a:solidFill>
                  <a:srgbClr val="000000"/>
                </a:solidFill>
                <a:latin typeface="Arial" panose="020B0604020202020204" pitchFamily="34" charset="0"/>
              </a:rPr>
              <a:t> of a synthesizer is to </a:t>
            </a:r>
            <a:r>
              <a:rPr lang="en-US" altLang="et-EE" sz="2400" i="1" dirty="0">
                <a:solidFill>
                  <a:srgbClr val="000000"/>
                </a:solidFill>
                <a:latin typeface="Arial" panose="020B0604020202020204" pitchFamily="34" charset="0"/>
              </a:rPr>
              <a:t>synthesize logic that behaves identically to the simulated behavior of the design description</a:t>
            </a:r>
            <a:r>
              <a:rPr lang="en-US" altLang="et-EE" sz="2400" dirty="0">
                <a:solidFill>
                  <a:srgbClr val="000000"/>
                </a:solidFill>
                <a:latin typeface="Arial" panose="020B0604020202020204" pitchFamily="34" charset="0"/>
              </a:rPr>
              <a:t>. A synthesizer translates a design description into a functionally equivalent gate-level logic implementation.</a:t>
            </a:r>
          </a:p>
          <a:p>
            <a:pPr eaLnBrk="1" fontAlgn="base" hangingPunct="1">
              <a:spcBef>
                <a:spcPct val="10000"/>
              </a:spcBef>
              <a:spcAft>
                <a:spcPct val="0"/>
              </a:spcAft>
              <a:buClr>
                <a:srgbClr val="9A0000"/>
              </a:buClr>
              <a:buSzPct val="75000"/>
              <a:buFont typeface="Wingdings" panose="05000000000000000000" pitchFamily="2" charset="2"/>
              <a:buChar char="n"/>
            </a:pPr>
            <a:r>
              <a:rPr lang="en-US" altLang="et-EE" sz="2400" dirty="0">
                <a:solidFill>
                  <a:srgbClr val="000000"/>
                </a:solidFill>
                <a:latin typeface="Arial" panose="020B0604020202020204" pitchFamily="34" charset="0"/>
              </a:rPr>
              <a:t>A synthesizer requires two inputs: the design description file and the specification of the target PLD</a:t>
            </a:r>
          </a:p>
          <a:p>
            <a:pPr eaLnBrk="1" fontAlgn="base" hangingPunct="1">
              <a:spcBef>
                <a:spcPct val="10000"/>
              </a:spcBef>
              <a:spcAft>
                <a:spcPct val="0"/>
              </a:spcAft>
              <a:buClr>
                <a:srgbClr val="9A0000"/>
              </a:buClr>
              <a:buSzPct val="75000"/>
              <a:buFont typeface="Wingdings" panose="05000000000000000000" pitchFamily="2" charset="2"/>
              <a:buChar char="n"/>
            </a:pPr>
            <a:r>
              <a:rPr lang="en-US" altLang="et-EE" sz="2400" dirty="0">
                <a:solidFill>
                  <a:srgbClr val="000000"/>
                </a:solidFill>
                <a:latin typeface="Arial" panose="020B0604020202020204" pitchFamily="34" charset="0"/>
              </a:rPr>
              <a:t>The synthesizer produces two </a:t>
            </a:r>
            <a:r>
              <a:rPr lang="en-US" altLang="et-EE" sz="2400" i="1" dirty="0">
                <a:solidFill>
                  <a:srgbClr val="000000"/>
                </a:solidFill>
                <a:latin typeface="Arial" panose="020B0604020202020204" pitchFamily="34" charset="0"/>
              </a:rPr>
              <a:t>output</a:t>
            </a:r>
            <a:r>
              <a:rPr lang="en-US" altLang="et-EE" sz="2400" dirty="0">
                <a:solidFill>
                  <a:srgbClr val="000000"/>
                </a:solidFill>
                <a:latin typeface="Arial" panose="020B0604020202020204" pitchFamily="34" charset="0"/>
              </a:rPr>
              <a:t> </a:t>
            </a:r>
            <a:r>
              <a:rPr lang="en-US" altLang="et-EE" sz="2400" i="1" dirty="0">
                <a:solidFill>
                  <a:srgbClr val="000000"/>
                </a:solidFill>
                <a:latin typeface="Arial" panose="020B0604020202020204" pitchFamily="34" charset="0"/>
              </a:rPr>
              <a:t>files</a:t>
            </a:r>
            <a:r>
              <a:rPr lang="en-US" altLang="et-EE" sz="2400" dirty="0">
                <a:solidFill>
                  <a:srgbClr val="000000"/>
                </a:solidFill>
                <a:latin typeface="Arial" panose="020B0604020202020204" pitchFamily="34" charset="0"/>
              </a:rPr>
              <a:t>:</a:t>
            </a:r>
          </a:p>
          <a:p>
            <a:pPr lvl="1" eaLnBrk="1" fontAlgn="base" hangingPunct="1">
              <a:spcBef>
                <a:spcPct val="10000"/>
              </a:spcBef>
              <a:spcAft>
                <a:spcPct val="0"/>
              </a:spcAft>
              <a:buClr>
                <a:srgbClr val="9A0000"/>
              </a:buClr>
              <a:buSzPct val="70000"/>
              <a:buFont typeface="Wingdings" panose="05000000000000000000" pitchFamily="2" charset="2"/>
              <a:buChar char="Ø"/>
            </a:pPr>
            <a:r>
              <a:rPr lang="en-US" altLang="et-EE" sz="2400" dirty="0">
                <a:solidFill>
                  <a:srgbClr val="000000"/>
                </a:solidFill>
                <a:latin typeface="Arial" panose="020B0604020202020204" pitchFamily="34" charset="0"/>
              </a:rPr>
              <a:t>A VHDL netlist – a design file that describes, in </a:t>
            </a:r>
            <a:r>
              <a:rPr lang="en-US" altLang="et-EE" sz="2400" i="1" dirty="0">
                <a:solidFill>
                  <a:srgbClr val="000000"/>
                </a:solidFill>
                <a:latin typeface="Arial" panose="020B0604020202020204" pitchFamily="34" charset="0"/>
              </a:rPr>
              <a:t>VHDL structural style</a:t>
            </a:r>
            <a:r>
              <a:rPr lang="en-US" altLang="et-EE" sz="2400" dirty="0">
                <a:solidFill>
                  <a:srgbClr val="000000"/>
                </a:solidFill>
                <a:latin typeface="Arial" panose="020B0604020202020204" pitchFamily="34" charset="0"/>
              </a:rPr>
              <a:t>, the connectivity  of the optimized logic implemented using the </a:t>
            </a:r>
            <a:r>
              <a:rPr lang="en-US" altLang="et-EE" sz="2400" dirty="0" err="1">
                <a:solidFill>
                  <a:srgbClr val="000000"/>
                </a:solidFill>
                <a:latin typeface="Arial" panose="020B0604020202020204" pitchFamily="34" charset="0"/>
              </a:rPr>
              <a:t>targe</a:t>
            </a:r>
            <a:r>
              <a:rPr lang="et-EE" altLang="et-EE" sz="2400" dirty="0">
                <a:solidFill>
                  <a:srgbClr val="000000"/>
                </a:solidFill>
                <a:latin typeface="Arial" panose="020B0604020202020204" pitchFamily="34" charset="0"/>
              </a:rPr>
              <a:t>t</a:t>
            </a:r>
            <a:r>
              <a:rPr lang="en-US" altLang="et-EE" sz="2400" dirty="0">
                <a:solidFill>
                  <a:srgbClr val="000000"/>
                </a:solidFill>
                <a:latin typeface="Arial" panose="020B0604020202020204" pitchFamily="34" charset="0"/>
              </a:rPr>
              <a:t> PLD’s primitives. </a:t>
            </a:r>
            <a:r>
              <a:rPr lang="en-US" altLang="et-EE" sz="2400" i="1" dirty="0">
                <a:solidFill>
                  <a:srgbClr val="000000"/>
                </a:solidFill>
                <a:latin typeface="Arial" panose="020B0604020202020204" pitchFamily="34" charset="0"/>
              </a:rPr>
              <a:t>The VHDL netlist is used as UUT model in a post-synthesis simulation.</a:t>
            </a:r>
          </a:p>
          <a:p>
            <a:pPr lvl="1" eaLnBrk="1" fontAlgn="base" hangingPunct="1">
              <a:spcBef>
                <a:spcPct val="10000"/>
              </a:spcBef>
              <a:spcAft>
                <a:spcPct val="0"/>
              </a:spcAft>
              <a:buClr>
                <a:srgbClr val="9A0000"/>
              </a:buClr>
              <a:buSzPct val="70000"/>
              <a:buFont typeface="Wingdings" panose="05000000000000000000" pitchFamily="2" charset="2"/>
              <a:buChar char="Ø"/>
            </a:pPr>
            <a:r>
              <a:rPr lang="en-US" altLang="et-EE" sz="2400" dirty="0">
                <a:solidFill>
                  <a:srgbClr val="000000"/>
                </a:solidFill>
                <a:latin typeface="Arial" panose="020B0604020202020204" pitchFamily="34" charset="0"/>
              </a:rPr>
              <a:t>A technology dependent gate-level netlist.</a:t>
            </a:r>
          </a:p>
          <a:p>
            <a:pPr eaLnBrk="1" fontAlgn="base" hangingPunct="1">
              <a:spcBef>
                <a:spcPct val="10000"/>
              </a:spcBef>
              <a:spcAft>
                <a:spcPct val="0"/>
              </a:spcAft>
              <a:buClr>
                <a:srgbClr val="9A0000"/>
              </a:buClr>
              <a:buSzPct val="75000"/>
              <a:buFont typeface="Wingdings" panose="05000000000000000000" pitchFamily="2" charset="2"/>
              <a:buChar char="n"/>
            </a:pPr>
            <a:r>
              <a:rPr lang="en-US" altLang="et-EE" sz="2400" dirty="0">
                <a:solidFill>
                  <a:srgbClr val="000000"/>
                </a:solidFill>
                <a:latin typeface="Arial" panose="020B0604020202020204" pitchFamily="34" charset="0"/>
              </a:rPr>
              <a:t>A </a:t>
            </a:r>
            <a:r>
              <a:rPr lang="en-US" altLang="et-EE" sz="2400" i="1" dirty="0">
                <a:solidFill>
                  <a:srgbClr val="000000"/>
                </a:solidFill>
                <a:latin typeface="Arial" panose="020B0604020202020204" pitchFamily="34" charset="0"/>
              </a:rPr>
              <a:t>netlist</a:t>
            </a:r>
            <a:r>
              <a:rPr lang="en-US" altLang="et-EE" sz="2400" dirty="0">
                <a:solidFill>
                  <a:srgbClr val="000000"/>
                </a:solidFill>
                <a:latin typeface="Arial" panose="020B0604020202020204" pitchFamily="34" charset="0"/>
              </a:rPr>
              <a:t> is a textual representation of the interconnections.</a:t>
            </a:r>
          </a:p>
        </p:txBody>
      </p:sp>
    </p:spTree>
    <p:extLst>
      <p:ext uri="{BB962C8B-B14F-4D97-AF65-F5344CB8AC3E}">
        <p14:creationId xmlns:p14="http://schemas.microsoft.com/office/powerpoint/2010/main" val="388144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D83802A2-A7CE-475C-82C6-C28CB1C96036}" type="slidenum">
              <a:rPr lang="en-US" altLang="et-EE" smtClean="0"/>
              <a:pPr/>
              <a:t>37</a:t>
            </a:fld>
            <a:endParaRPr lang="en-US" altLang="et-EE"/>
          </a:p>
        </p:txBody>
      </p:sp>
      <p:sp>
        <p:nvSpPr>
          <p:cNvPr id="30723" name="Rectangle 2"/>
          <p:cNvSpPr>
            <a:spLocks noGrp="1" noChangeArrowheads="1"/>
          </p:cNvSpPr>
          <p:nvPr>
            <p:ph type="title"/>
          </p:nvPr>
        </p:nvSpPr>
        <p:spPr>
          <a:xfrm>
            <a:off x="309563" y="119063"/>
            <a:ext cx="8529637" cy="641350"/>
          </a:xfrm>
        </p:spPr>
        <p:txBody>
          <a:bodyPr>
            <a:normAutofit/>
          </a:bodyPr>
          <a:lstStyle/>
          <a:p>
            <a:pPr algn="r"/>
            <a:r>
              <a:rPr lang="et-EE" altLang="et-EE" sz="3200" dirty="0">
                <a:solidFill>
                  <a:srgbClr val="A20000"/>
                </a:solidFill>
                <a:latin typeface="Comic Sans MS" panose="030F0702030302020204" pitchFamily="66" charset="0"/>
              </a:rPr>
              <a:t>Synthesizer </a:t>
            </a:r>
            <a:endParaRPr lang="en-US" altLang="et-EE" sz="3200" dirty="0">
              <a:solidFill>
                <a:srgbClr val="A20000"/>
              </a:solidFill>
              <a:latin typeface="Comic Sans MS" panose="030F0702030302020204" pitchFamily="66" charset="0"/>
            </a:endParaRPr>
          </a:p>
        </p:txBody>
      </p:sp>
      <p:sp>
        <p:nvSpPr>
          <p:cNvPr id="6" name="Rectangle 3"/>
          <p:cNvSpPr>
            <a:spLocks noChangeArrowheads="1"/>
          </p:cNvSpPr>
          <p:nvPr/>
        </p:nvSpPr>
        <p:spPr bwMode="auto">
          <a:xfrm>
            <a:off x="409575" y="1062038"/>
            <a:ext cx="847725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fontAlgn="base" hangingPunct="1">
              <a:spcBef>
                <a:spcPct val="10000"/>
              </a:spcBef>
              <a:spcAft>
                <a:spcPct val="0"/>
              </a:spcAft>
              <a:buClr>
                <a:srgbClr val="9A0000"/>
              </a:buClr>
              <a:buSzPct val="75000"/>
              <a:buFont typeface="Wingdings" panose="05000000000000000000" pitchFamily="2" charset="2"/>
              <a:buNone/>
            </a:pPr>
            <a:r>
              <a:rPr lang="et-EE" altLang="et-EE" sz="2400" dirty="0">
                <a:solidFill>
                  <a:srgbClr val="000000"/>
                </a:solidFill>
                <a:latin typeface="Arial" panose="020B0604020202020204" pitchFamily="34" charset="0"/>
              </a:rPr>
              <a:t>	Typically, a synthesizer performs three steps during synthesis:</a:t>
            </a:r>
          </a:p>
          <a:p>
            <a:pPr eaLnBrk="1" fontAlgn="base" hangingPunct="1">
              <a:spcBef>
                <a:spcPct val="10000"/>
              </a:spcBef>
              <a:spcAft>
                <a:spcPct val="0"/>
              </a:spcAft>
              <a:buClr>
                <a:srgbClr val="9A0000"/>
              </a:buClr>
              <a:buSzPct val="75000"/>
              <a:buFont typeface="Wingdings" panose="05000000000000000000" pitchFamily="2" charset="2"/>
              <a:buChar char="Ø"/>
            </a:pPr>
            <a:r>
              <a:rPr lang="et-EE" altLang="et-EE" sz="2400" dirty="0">
                <a:solidFill>
                  <a:srgbClr val="000000"/>
                </a:solidFill>
                <a:latin typeface="Arial" panose="020B0604020202020204" pitchFamily="34" charset="0"/>
              </a:rPr>
              <a:t>Language synthesis: the design description is transformed into a representation based on Boolean equations.</a:t>
            </a:r>
          </a:p>
          <a:p>
            <a:pPr eaLnBrk="1" fontAlgn="base" hangingPunct="1">
              <a:spcBef>
                <a:spcPct val="10000"/>
              </a:spcBef>
              <a:spcAft>
                <a:spcPct val="0"/>
              </a:spcAft>
              <a:buClr>
                <a:srgbClr val="9A0000"/>
              </a:buClr>
              <a:buSzPct val="75000"/>
              <a:buFont typeface="Wingdings" panose="05000000000000000000" pitchFamily="2" charset="2"/>
              <a:buChar char="Ø"/>
            </a:pPr>
            <a:r>
              <a:rPr lang="et-EE" altLang="et-EE" sz="2400" dirty="0">
                <a:solidFill>
                  <a:srgbClr val="000000"/>
                </a:solidFill>
                <a:latin typeface="Arial" panose="020B0604020202020204" pitchFamily="34" charset="0"/>
              </a:rPr>
              <a:t>Optimization: algorithms apply the rules of Boolean algebra to optimize the logic for area and /or speed. This optimizations are independent of the  technology of the target PLD and produce a technology-independent netlist.</a:t>
            </a:r>
          </a:p>
          <a:p>
            <a:pPr eaLnBrk="1" fontAlgn="base" hangingPunct="1">
              <a:spcBef>
                <a:spcPct val="10000"/>
              </a:spcBef>
              <a:spcAft>
                <a:spcPct val="0"/>
              </a:spcAft>
              <a:buClr>
                <a:srgbClr val="9A0000"/>
              </a:buClr>
              <a:buSzPct val="75000"/>
              <a:buFont typeface="Wingdings" panose="05000000000000000000" pitchFamily="2" charset="2"/>
              <a:buChar char="Ø"/>
            </a:pPr>
            <a:r>
              <a:rPr lang="et-EE" altLang="et-EE" sz="2400" dirty="0">
                <a:solidFill>
                  <a:srgbClr val="000000"/>
                </a:solidFill>
                <a:latin typeface="Arial" panose="020B0604020202020204" pitchFamily="34" charset="0"/>
              </a:rPr>
              <a:t>Technology mapping: the logic is mapped to the target PLD. This step corresponds to transforming the technology independent netlist to a technology dependent netlist.</a:t>
            </a:r>
            <a:endParaRPr lang="en-US" altLang="et-EE" sz="2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61877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D83802A2-A7CE-475C-82C6-C28CB1C96036}" type="slidenum">
              <a:rPr lang="en-US" altLang="et-EE" smtClean="0"/>
              <a:pPr/>
              <a:t>38</a:t>
            </a:fld>
            <a:endParaRPr lang="en-US" altLang="et-EE"/>
          </a:p>
        </p:txBody>
      </p:sp>
      <p:sp>
        <p:nvSpPr>
          <p:cNvPr id="30723" name="Rectangle 2"/>
          <p:cNvSpPr>
            <a:spLocks noGrp="1" noChangeArrowheads="1"/>
          </p:cNvSpPr>
          <p:nvPr>
            <p:ph type="title"/>
          </p:nvPr>
        </p:nvSpPr>
        <p:spPr>
          <a:xfrm>
            <a:off x="309563" y="119063"/>
            <a:ext cx="8529637" cy="641350"/>
          </a:xfrm>
        </p:spPr>
        <p:txBody>
          <a:bodyPr>
            <a:normAutofit/>
          </a:bodyPr>
          <a:lstStyle/>
          <a:p>
            <a:pPr algn="r"/>
            <a:r>
              <a:rPr lang="et-EE" altLang="et-EE" sz="3200" dirty="0">
                <a:solidFill>
                  <a:srgbClr val="A20000"/>
                </a:solidFill>
                <a:latin typeface="Comic Sans MS" panose="030F0702030302020204" pitchFamily="66" charset="0"/>
              </a:rPr>
              <a:t>Half-adder after language synthesis step</a:t>
            </a:r>
            <a:endParaRPr lang="en-US" altLang="et-EE" sz="3200" dirty="0">
              <a:solidFill>
                <a:srgbClr val="A20000"/>
              </a:solidFill>
              <a:latin typeface="Comic Sans MS" panose="030F0702030302020204" pitchFamily="66" charset="0"/>
            </a:endParaRPr>
          </a:p>
        </p:txBody>
      </p:sp>
      <p:pic>
        <p:nvPicPr>
          <p:cNvPr id="5" name="Picture 4" descr="AAIJCLI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3" y="1371600"/>
            <a:ext cx="7773987"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285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D83802A2-A7CE-475C-82C6-C28CB1C96036}" type="slidenum">
              <a:rPr lang="en-US" altLang="et-EE" smtClean="0"/>
              <a:pPr/>
              <a:t>39</a:t>
            </a:fld>
            <a:endParaRPr lang="en-US" altLang="et-EE"/>
          </a:p>
        </p:txBody>
      </p:sp>
      <p:sp>
        <p:nvSpPr>
          <p:cNvPr id="30723" name="Rectangle 2"/>
          <p:cNvSpPr>
            <a:spLocks noGrp="1" noChangeArrowheads="1"/>
          </p:cNvSpPr>
          <p:nvPr>
            <p:ph type="title"/>
          </p:nvPr>
        </p:nvSpPr>
        <p:spPr>
          <a:xfrm>
            <a:off x="309563" y="119063"/>
            <a:ext cx="8529637" cy="641350"/>
          </a:xfrm>
        </p:spPr>
        <p:txBody>
          <a:bodyPr>
            <a:normAutofit/>
          </a:bodyPr>
          <a:lstStyle/>
          <a:p>
            <a:pPr algn="r"/>
            <a:r>
              <a:rPr lang="et-EE" altLang="et-EE" sz="3200" dirty="0">
                <a:solidFill>
                  <a:srgbClr val="A20000"/>
                </a:solidFill>
                <a:latin typeface="Comic Sans MS" panose="030F0702030302020204" pitchFamily="66" charset="0"/>
              </a:rPr>
              <a:t>Technology dependent view of half-adder</a:t>
            </a:r>
            <a:endParaRPr lang="en-US" altLang="et-EE" sz="3200" dirty="0">
              <a:solidFill>
                <a:srgbClr val="A20000"/>
              </a:solidFill>
              <a:latin typeface="Comic Sans MS" panose="030F0702030302020204" pitchFamily="66" charset="0"/>
            </a:endParaRPr>
          </a:p>
        </p:txBody>
      </p:sp>
      <p:pic>
        <p:nvPicPr>
          <p:cNvPr id="6" name="Picture 4" descr="AAIJCLJ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838" y="2552700"/>
            <a:ext cx="8294687" cy="273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561975" y="1314450"/>
            <a:ext cx="7324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50000"/>
              </a:spcBef>
            </a:pPr>
            <a:r>
              <a:rPr lang="et-EE" altLang="et-EE" sz="2400" dirty="0"/>
              <a:t>22V10 SPLD was selected as the target PLD for half-adder design.</a:t>
            </a:r>
            <a:endParaRPr lang="en-US" altLang="et-EE" sz="2400" dirty="0"/>
          </a:p>
        </p:txBody>
      </p:sp>
    </p:spTree>
    <p:extLst>
      <p:ext uri="{BB962C8B-B14F-4D97-AF65-F5344CB8AC3E}">
        <p14:creationId xmlns:p14="http://schemas.microsoft.com/office/powerpoint/2010/main" val="1634570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2"/>
          <p:cNvSpPr>
            <a:spLocks noGrp="1"/>
          </p:cNvSpPr>
          <p:nvPr>
            <p:ph type="sldNum" sz="quarter" idx="10"/>
          </p:nvPr>
        </p:nvSpPr>
        <p:spPr>
          <a:noFill/>
        </p:spPr>
        <p:txBody>
          <a:bodyPr/>
          <a:lstStyle/>
          <a:p>
            <a:fld id="{486BAF1F-C38C-4DF5-AC6D-40D96DBFF01D}" type="slidenum">
              <a:rPr lang="en-US" altLang="et-EE" smtClean="0"/>
              <a:pPr/>
              <a:t>4</a:t>
            </a:fld>
            <a:endParaRPr lang="en-US" altLang="et-EE"/>
          </a:p>
        </p:txBody>
      </p:sp>
      <p:sp>
        <p:nvSpPr>
          <p:cNvPr id="5123" name="Rectangle 2"/>
          <p:cNvSpPr>
            <a:spLocks noGrp="1" noChangeArrowheads="1"/>
          </p:cNvSpPr>
          <p:nvPr>
            <p:ph type="title"/>
          </p:nvPr>
        </p:nvSpPr>
        <p:spPr>
          <a:xfrm>
            <a:off x="366713" y="119063"/>
            <a:ext cx="8696325" cy="641350"/>
          </a:xfrm>
        </p:spPr>
        <p:txBody>
          <a:bodyPr>
            <a:normAutofit/>
          </a:bodyPr>
          <a:lstStyle/>
          <a:p>
            <a:pPr algn="r" eaLnBrk="1" hangingPunct="1"/>
            <a:r>
              <a:rPr lang="et-EE" altLang="et-EE" sz="3200" dirty="0">
                <a:solidFill>
                  <a:srgbClr val="A20000"/>
                </a:solidFill>
                <a:latin typeface="Comic Sans MS" panose="030F0702030302020204" pitchFamily="66" charset="0"/>
              </a:rPr>
              <a:t>Typical constituents of a simple testbench</a:t>
            </a:r>
            <a:endParaRPr lang="en-US" altLang="et-EE" sz="3200" dirty="0">
              <a:solidFill>
                <a:srgbClr val="A20000"/>
              </a:solidFill>
              <a:latin typeface="Comic Sans MS" panose="030F0702030302020204" pitchFamily="66" charset="0"/>
            </a:endParaRPr>
          </a:p>
        </p:txBody>
      </p:sp>
      <p:sp>
        <p:nvSpPr>
          <p:cNvPr id="752643" name="Rectangle 3"/>
          <p:cNvSpPr>
            <a:spLocks noChangeArrowheads="1"/>
          </p:cNvSpPr>
          <p:nvPr/>
        </p:nvSpPr>
        <p:spPr bwMode="auto">
          <a:xfrm>
            <a:off x="180975" y="3681413"/>
            <a:ext cx="8829675" cy="2733675"/>
          </a:xfrm>
          <a:prstGeom prst="rect">
            <a:avLst/>
          </a:prstGeom>
          <a:noFill/>
          <a:ln w="9525">
            <a:noFill/>
            <a:miter lim="800000"/>
            <a:headEnd/>
            <a:tailEnd/>
          </a:ln>
        </p:spPr>
        <p:txBody>
          <a:bodyPr/>
          <a:lstStyle/>
          <a:p>
            <a:pPr marL="533400" indent="-533400">
              <a:spcBef>
                <a:spcPct val="5000"/>
              </a:spcBef>
              <a:buClr>
                <a:schemeClr val="folHlink"/>
              </a:buClr>
              <a:buSzPct val="75000"/>
              <a:buFont typeface="Wingdings" pitchFamily="2" charset="2"/>
              <a:buAutoNum type="arabicPeriod"/>
            </a:pPr>
            <a:r>
              <a:rPr lang="en-US" altLang="et-EE" sz="2400">
                <a:solidFill>
                  <a:srgbClr val="000000"/>
                </a:solidFill>
                <a:latin typeface="Arial" pitchFamily="34" charset="0"/>
                <a:cs typeface="Times New Roman" pitchFamily="18" charset="0"/>
              </a:rPr>
              <a:t>UUT (Unit Under Test)</a:t>
            </a:r>
          </a:p>
          <a:p>
            <a:pPr marL="990600" lvl="1" indent="-533400">
              <a:spcBef>
                <a:spcPct val="5000"/>
              </a:spcBef>
              <a:buClr>
                <a:schemeClr val="folHlink"/>
              </a:buClr>
              <a:buSzPct val="70000"/>
              <a:buFont typeface="Wingdings" pitchFamily="2" charset="2"/>
              <a:buChar char="Ø"/>
            </a:pPr>
            <a:r>
              <a:rPr lang="en-US" altLang="et-EE" sz="2000">
                <a:solidFill>
                  <a:srgbClr val="000000"/>
                </a:solidFill>
                <a:latin typeface="Arial" pitchFamily="34" charset="0"/>
                <a:cs typeface="Times New Roman" pitchFamily="18" charset="0"/>
              </a:rPr>
              <a:t>For a functional verification, the design description is the UUT.</a:t>
            </a:r>
          </a:p>
          <a:p>
            <a:pPr marL="990600" lvl="1" indent="-533400">
              <a:spcBef>
                <a:spcPct val="5000"/>
              </a:spcBef>
              <a:buClr>
                <a:schemeClr val="folHlink"/>
              </a:buClr>
              <a:buSzPct val="70000"/>
              <a:buFont typeface="Wingdings" pitchFamily="2" charset="2"/>
              <a:buChar char="Ø"/>
            </a:pPr>
            <a:r>
              <a:rPr lang="en-US" altLang="et-EE" sz="2000">
                <a:solidFill>
                  <a:srgbClr val="000000"/>
                </a:solidFill>
                <a:latin typeface="Arial" pitchFamily="34" charset="0"/>
                <a:cs typeface="Times New Roman" pitchFamily="18" charset="0"/>
              </a:rPr>
              <a:t>For a timing verification, the VHDL timing model generated by the place-and-route tool is the UUT. </a:t>
            </a:r>
          </a:p>
          <a:p>
            <a:pPr marL="533400" indent="-533400">
              <a:spcBef>
                <a:spcPct val="5000"/>
              </a:spcBef>
              <a:buClr>
                <a:schemeClr val="folHlink"/>
              </a:buClr>
              <a:buSzPct val="75000"/>
              <a:buFont typeface="Wingdings" pitchFamily="2" charset="2"/>
              <a:buAutoNum type="arabicPeriod" startAt="2"/>
            </a:pPr>
            <a:r>
              <a:rPr lang="en-US" altLang="et-EE" sz="2400">
                <a:solidFill>
                  <a:srgbClr val="000000"/>
                </a:solidFill>
                <a:latin typeface="Arial" pitchFamily="34" charset="0"/>
                <a:cs typeface="Times New Roman" pitchFamily="18" charset="0"/>
              </a:rPr>
              <a:t>Stimulus generator. </a:t>
            </a:r>
            <a:r>
              <a:rPr lang="en-US" altLang="et-EE" sz="2000">
                <a:solidFill>
                  <a:srgbClr val="000000"/>
                </a:solidFill>
                <a:latin typeface="Arial" pitchFamily="34" charset="0"/>
                <a:cs typeface="Times New Roman" pitchFamily="18" charset="0"/>
              </a:rPr>
              <a:t>For combinational designs, only combinations of the values of ‘0’ and ‘1’ , or sequences of combinations are applied. </a:t>
            </a:r>
            <a:endParaRPr lang="en-US" altLang="et-EE" sz="2400">
              <a:solidFill>
                <a:srgbClr val="000000"/>
              </a:solidFill>
              <a:latin typeface="Arial" pitchFamily="34" charset="0"/>
              <a:cs typeface="Times New Roman" pitchFamily="18" charset="0"/>
            </a:endParaRPr>
          </a:p>
          <a:p>
            <a:pPr marL="533400" indent="-533400">
              <a:spcBef>
                <a:spcPct val="5000"/>
              </a:spcBef>
              <a:buClr>
                <a:schemeClr val="folHlink"/>
              </a:buClr>
              <a:buSzPct val="75000"/>
              <a:buFont typeface="Wingdings" pitchFamily="2" charset="2"/>
              <a:buAutoNum type="arabicPeriod" startAt="3"/>
            </a:pPr>
            <a:r>
              <a:rPr lang="en-US" altLang="et-EE" sz="2400">
                <a:latin typeface="Arial" pitchFamily="34" charset="0"/>
              </a:rPr>
              <a:t>Response monitor.</a:t>
            </a:r>
            <a:r>
              <a:rPr lang="en-US" altLang="et-EE" sz="2000">
                <a:latin typeface="Arial" pitchFamily="34" charset="0"/>
              </a:rPr>
              <a:t> In response to each stimulus, the UUT output values  must be checked to verify that they are identical to the expected.</a:t>
            </a:r>
            <a:r>
              <a:rPr lang="et-EE" altLang="et-EE" sz="2000">
                <a:latin typeface="Arial" pitchFamily="34" charset="0"/>
              </a:rPr>
              <a:t> </a:t>
            </a:r>
          </a:p>
        </p:txBody>
      </p:sp>
      <p:pic>
        <p:nvPicPr>
          <p:cNvPr id="5125" name="Picture 4" descr="AAIJCPA0"/>
          <p:cNvPicPr>
            <a:picLocks noChangeAspect="1" noChangeArrowheads="1"/>
          </p:cNvPicPr>
          <p:nvPr/>
        </p:nvPicPr>
        <p:blipFill>
          <a:blip r:embed="rId3" cstate="print"/>
          <a:srcRect/>
          <a:stretch>
            <a:fillRect/>
          </a:stretch>
        </p:blipFill>
        <p:spPr bwMode="auto">
          <a:xfrm>
            <a:off x="1074738" y="981075"/>
            <a:ext cx="7011987" cy="27098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3">
                                            <p:txEl>
                                              <p:pRg st="0" end="0"/>
                                            </p:txEl>
                                          </p:spTgt>
                                        </p:tgtEl>
                                        <p:attrNameLst>
                                          <p:attrName>style.visibility</p:attrName>
                                        </p:attrNameLst>
                                      </p:cBhvr>
                                      <p:to>
                                        <p:strVal val="visible"/>
                                      </p:to>
                                    </p:set>
                                    <p:animEffect transition="in" filter="blinds(horizontal)">
                                      <p:cBhvr>
                                        <p:cTn id="7" dur="500"/>
                                        <p:tgtEl>
                                          <p:spTgt spid="7526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52643">
                                            <p:txEl>
                                              <p:pRg st="1" end="1"/>
                                            </p:txEl>
                                          </p:spTgt>
                                        </p:tgtEl>
                                        <p:attrNameLst>
                                          <p:attrName>style.visibility</p:attrName>
                                        </p:attrNameLst>
                                      </p:cBhvr>
                                      <p:to>
                                        <p:strVal val="visible"/>
                                      </p:to>
                                    </p:set>
                                    <p:animEffect transition="in" filter="blinds(horizontal)">
                                      <p:cBhvr>
                                        <p:cTn id="10" dur="500"/>
                                        <p:tgtEl>
                                          <p:spTgt spid="75264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52643">
                                            <p:txEl>
                                              <p:pRg st="2" end="2"/>
                                            </p:txEl>
                                          </p:spTgt>
                                        </p:tgtEl>
                                        <p:attrNameLst>
                                          <p:attrName>style.visibility</p:attrName>
                                        </p:attrNameLst>
                                      </p:cBhvr>
                                      <p:to>
                                        <p:strVal val="visible"/>
                                      </p:to>
                                    </p:set>
                                    <p:animEffect transition="in" filter="blinds(horizontal)">
                                      <p:cBhvr>
                                        <p:cTn id="13" dur="500"/>
                                        <p:tgtEl>
                                          <p:spTgt spid="7526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52643">
                                            <p:txEl>
                                              <p:pRg st="3" end="3"/>
                                            </p:txEl>
                                          </p:spTgt>
                                        </p:tgtEl>
                                        <p:attrNameLst>
                                          <p:attrName>style.visibility</p:attrName>
                                        </p:attrNameLst>
                                      </p:cBhvr>
                                      <p:to>
                                        <p:strVal val="visible"/>
                                      </p:to>
                                    </p:set>
                                    <p:animEffect transition="in" filter="blinds(horizontal)">
                                      <p:cBhvr>
                                        <p:cTn id="18" dur="500"/>
                                        <p:tgtEl>
                                          <p:spTgt spid="75264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52643">
                                            <p:txEl>
                                              <p:pRg st="4" end="4"/>
                                            </p:txEl>
                                          </p:spTgt>
                                        </p:tgtEl>
                                        <p:attrNameLst>
                                          <p:attrName>style.visibility</p:attrName>
                                        </p:attrNameLst>
                                      </p:cBhvr>
                                      <p:to>
                                        <p:strVal val="visible"/>
                                      </p:to>
                                    </p:set>
                                    <p:animEffect transition="in" filter="blinds(horizontal)">
                                      <p:cBhvr>
                                        <p:cTn id="23" dur="500"/>
                                        <p:tgtEl>
                                          <p:spTgt spid="752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D83802A2-A7CE-475C-82C6-C28CB1C96036}" type="slidenum">
              <a:rPr lang="en-US" altLang="et-EE" smtClean="0"/>
              <a:pPr/>
              <a:t>40</a:t>
            </a:fld>
            <a:endParaRPr lang="en-US" altLang="et-EE"/>
          </a:p>
        </p:txBody>
      </p:sp>
      <p:sp>
        <p:nvSpPr>
          <p:cNvPr id="30723" name="Rectangle 2"/>
          <p:cNvSpPr>
            <a:spLocks noGrp="1" noChangeArrowheads="1"/>
          </p:cNvSpPr>
          <p:nvPr>
            <p:ph type="title"/>
          </p:nvPr>
        </p:nvSpPr>
        <p:spPr>
          <a:xfrm>
            <a:off x="309563" y="119063"/>
            <a:ext cx="8529637" cy="641350"/>
          </a:xfrm>
        </p:spPr>
        <p:txBody>
          <a:bodyPr>
            <a:normAutofit/>
          </a:bodyPr>
          <a:lstStyle/>
          <a:p>
            <a:pPr algn="r"/>
            <a:r>
              <a:rPr lang="et-EE" altLang="et-EE" sz="3200" dirty="0">
                <a:solidFill>
                  <a:srgbClr val="A20000"/>
                </a:solidFill>
                <a:latin typeface="Comic Sans MS" panose="030F0702030302020204" pitchFamily="66" charset="0"/>
              </a:rPr>
              <a:t>Post-synthesis (gate-level) simulation</a:t>
            </a:r>
            <a:endParaRPr lang="en-US" altLang="et-EE" sz="3200" dirty="0">
              <a:solidFill>
                <a:srgbClr val="A20000"/>
              </a:solidFill>
              <a:latin typeface="Comic Sans MS" panose="030F0702030302020204" pitchFamily="66" charset="0"/>
            </a:endParaRPr>
          </a:p>
        </p:txBody>
      </p:sp>
      <p:sp>
        <p:nvSpPr>
          <p:cNvPr id="8" name="Text Box 4"/>
          <p:cNvSpPr txBox="1">
            <a:spLocks noChangeArrowheads="1"/>
          </p:cNvSpPr>
          <p:nvPr/>
        </p:nvSpPr>
        <p:spPr bwMode="auto">
          <a:xfrm>
            <a:off x="571500" y="1304925"/>
            <a:ext cx="83153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50000"/>
              </a:spcBef>
            </a:pPr>
            <a:r>
              <a:rPr lang="et-EE" altLang="et-EE" sz="2400" i="1" dirty="0">
                <a:latin typeface="Arial" panose="020B0604020202020204" pitchFamily="34" charset="0"/>
              </a:rPr>
              <a:t>Simulation of the VHDL netlist</a:t>
            </a:r>
            <a:r>
              <a:rPr lang="et-EE" altLang="et-EE" sz="2400" dirty="0">
                <a:latin typeface="Arial" panose="020B0604020202020204" pitchFamily="34" charset="0"/>
              </a:rPr>
              <a:t> is called </a:t>
            </a:r>
            <a:r>
              <a:rPr lang="et-EE" altLang="et-EE" sz="2400" i="1" dirty="0">
                <a:latin typeface="Arial" panose="020B0604020202020204" pitchFamily="34" charset="0"/>
              </a:rPr>
              <a:t>post-synthesis simulation</a:t>
            </a:r>
            <a:r>
              <a:rPr lang="et-EE" altLang="et-EE" sz="2400" dirty="0">
                <a:latin typeface="Arial" panose="020B0604020202020204" pitchFamily="34" charset="0"/>
              </a:rPr>
              <a:t>, since it simulates the structural interconnection of the gates and flip-flops synthesized for a design.</a:t>
            </a:r>
          </a:p>
          <a:p>
            <a:pPr eaLnBrk="1" hangingPunct="1">
              <a:spcBef>
                <a:spcPct val="50000"/>
              </a:spcBef>
            </a:pPr>
            <a:r>
              <a:rPr lang="et-EE" altLang="et-EE" sz="2400" dirty="0">
                <a:latin typeface="Arial" panose="020B0604020202020204" pitchFamily="34" charset="0"/>
              </a:rPr>
              <a:t>The results from this simulation are compared with the results from the functional simulation of design description. These results should be the same.</a:t>
            </a:r>
          </a:p>
          <a:p>
            <a:pPr eaLnBrk="1" hangingPunct="1">
              <a:spcBef>
                <a:spcPct val="50000"/>
              </a:spcBef>
            </a:pPr>
            <a:r>
              <a:rPr lang="et-EE" altLang="et-EE" sz="2400" dirty="0">
                <a:latin typeface="Arial" panose="020B0604020202020204" pitchFamily="34" charset="0"/>
              </a:rPr>
              <a:t>If a timing simulation is to be performed, post-synthesis simulation may be skipped.</a:t>
            </a:r>
            <a:endParaRPr lang="en-US" altLang="et-EE" sz="2400" dirty="0">
              <a:latin typeface="Arial" panose="020B0604020202020204" pitchFamily="34" charset="0"/>
            </a:endParaRPr>
          </a:p>
        </p:txBody>
      </p:sp>
    </p:spTree>
    <p:extLst>
      <p:ext uri="{BB962C8B-B14F-4D97-AF65-F5344CB8AC3E}">
        <p14:creationId xmlns:p14="http://schemas.microsoft.com/office/powerpoint/2010/main" val="3632058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D83802A2-A7CE-475C-82C6-C28CB1C96036}" type="slidenum">
              <a:rPr lang="en-US" altLang="et-EE" smtClean="0"/>
              <a:pPr/>
              <a:t>41</a:t>
            </a:fld>
            <a:endParaRPr lang="en-US" altLang="et-EE"/>
          </a:p>
        </p:txBody>
      </p:sp>
      <p:sp>
        <p:nvSpPr>
          <p:cNvPr id="30723" name="Rectangle 2"/>
          <p:cNvSpPr>
            <a:spLocks noGrp="1" noChangeArrowheads="1"/>
          </p:cNvSpPr>
          <p:nvPr>
            <p:ph type="title"/>
          </p:nvPr>
        </p:nvSpPr>
        <p:spPr>
          <a:xfrm>
            <a:off x="309563" y="119063"/>
            <a:ext cx="8529637" cy="641350"/>
          </a:xfrm>
        </p:spPr>
        <p:txBody>
          <a:bodyPr>
            <a:normAutofit/>
          </a:bodyPr>
          <a:lstStyle/>
          <a:p>
            <a:pPr algn="r"/>
            <a:r>
              <a:rPr lang="et-EE" altLang="et-EE" sz="3200" dirty="0">
                <a:solidFill>
                  <a:srgbClr val="A20000"/>
                </a:solidFill>
                <a:latin typeface="Comic Sans MS" panose="030F0702030302020204" pitchFamily="66" charset="0"/>
              </a:rPr>
              <a:t>Place-and-route phase of design flow </a:t>
            </a:r>
            <a:endParaRPr lang="en-US" altLang="et-EE" sz="3200" dirty="0">
              <a:solidFill>
                <a:srgbClr val="A20000"/>
              </a:solidFill>
              <a:latin typeface="Comic Sans MS" panose="030F0702030302020204" pitchFamily="66" charset="0"/>
            </a:endParaRPr>
          </a:p>
        </p:txBody>
      </p:sp>
      <p:sp>
        <p:nvSpPr>
          <p:cNvPr id="6" name="Rectangle 3"/>
          <p:cNvSpPr>
            <a:spLocks noChangeArrowheads="1"/>
          </p:cNvSpPr>
          <p:nvPr/>
        </p:nvSpPr>
        <p:spPr bwMode="auto">
          <a:xfrm>
            <a:off x="381000" y="1128713"/>
            <a:ext cx="850582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fontAlgn="base" hangingPunct="1">
              <a:spcBef>
                <a:spcPct val="10000"/>
              </a:spcBef>
              <a:spcAft>
                <a:spcPct val="0"/>
              </a:spcAft>
              <a:buClr>
                <a:srgbClr val="9A0000"/>
              </a:buClr>
              <a:buSzPct val="75000"/>
              <a:buFont typeface="Wingdings" panose="05000000000000000000" pitchFamily="2" charset="2"/>
              <a:buChar char="n"/>
            </a:pPr>
            <a:r>
              <a:rPr lang="en-US" altLang="et-EE" sz="2400" dirty="0">
                <a:solidFill>
                  <a:srgbClr val="000000"/>
                </a:solidFill>
                <a:latin typeface="Arial" panose="020B0604020202020204" pitchFamily="34" charset="0"/>
              </a:rPr>
              <a:t>A </a:t>
            </a:r>
            <a:r>
              <a:rPr lang="en-US" altLang="et-EE" sz="2400" i="1" dirty="0">
                <a:solidFill>
                  <a:srgbClr val="000000"/>
                </a:solidFill>
                <a:latin typeface="Arial" panose="020B0604020202020204" pitchFamily="34" charset="0"/>
              </a:rPr>
              <a:t>place-and-route</a:t>
            </a:r>
            <a:r>
              <a:rPr lang="en-US" altLang="et-EE" sz="2400" dirty="0">
                <a:solidFill>
                  <a:srgbClr val="000000"/>
                </a:solidFill>
                <a:latin typeface="Arial" panose="020B0604020202020204" pitchFamily="34" charset="0"/>
              </a:rPr>
              <a:t> (or </a:t>
            </a:r>
            <a:r>
              <a:rPr lang="en-US" altLang="et-EE" sz="2400" i="1" dirty="0">
                <a:solidFill>
                  <a:srgbClr val="000000"/>
                </a:solidFill>
                <a:latin typeface="Arial" panose="020B0604020202020204" pitchFamily="34" charset="0"/>
              </a:rPr>
              <a:t>fitter</a:t>
            </a:r>
            <a:r>
              <a:rPr lang="en-US" altLang="et-EE" sz="2400" dirty="0">
                <a:solidFill>
                  <a:srgbClr val="000000"/>
                </a:solidFill>
                <a:latin typeface="Arial" panose="020B0604020202020204" pitchFamily="34" charset="0"/>
              </a:rPr>
              <a:t>) tool is software used to automatically map or fit synthesized logic to a target PLD’s  architecture. </a:t>
            </a:r>
          </a:p>
          <a:p>
            <a:pPr eaLnBrk="1" fontAlgn="base" hangingPunct="1">
              <a:spcBef>
                <a:spcPct val="10000"/>
              </a:spcBef>
              <a:spcAft>
                <a:spcPct val="0"/>
              </a:spcAft>
              <a:buClr>
                <a:srgbClr val="9A0000"/>
              </a:buClr>
              <a:buSzPct val="75000"/>
              <a:buFont typeface="Wingdings" panose="05000000000000000000" pitchFamily="2" charset="2"/>
              <a:buChar char="n"/>
            </a:pPr>
            <a:r>
              <a:rPr lang="en-US" altLang="et-EE" sz="2400" dirty="0">
                <a:solidFill>
                  <a:srgbClr val="000000"/>
                </a:solidFill>
                <a:latin typeface="Arial" panose="020B0604020202020204" pitchFamily="34" charset="0"/>
              </a:rPr>
              <a:t>The </a:t>
            </a:r>
            <a:r>
              <a:rPr lang="en-US" altLang="et-EE" sz="2400" i="1" dirty="0">
                <a:solidFill>
                  <a:srgbClr val="000000"/>
                </a:solidFill>
                <a:latin typeface="Arial" panose="020B0604020202020204" pitchFamily="34" charset="0"/>
              </a:rPr>
              <a:t>place operation</a:t>
            </a:r>
            <a:r>
              <a:rPr lang="en-US" altLang="et-EE" sz="2400" dirty="0">
                <a:solidFill>
                  <a:srgbClr val="000000"/>
                </a:solidFill>
                <a:latin typeface="Arial" panose="020B0604020202020204" pitchFamily="34" charset="0"/>
              </a:rPr>
              <a:t> selects and configures specific logic primitives in the PLD’s architecture for each logic primitive in the technology dependent netlist.</a:t>
            </a:r>
          </a:p>
          <a:p>
            <a:pPr eaLnBrk="1" fontAlgn="base" hangingPunct="1">
              <a:spcBef>
                <a:spcPct val="10000"/>
              </a:spcBef>
              <a:spcAft>
                <a:spcPct val="0"/>
              </a:spcAft>
              <a:buClr>
                <a:srgbClr val="9A0000"/>
              </a:buClr>
              <a:buSzPct val="75000"/>
              <a:buFont typeface="Wingdings" panose="05000000000000000000" pitchFamily="2" charset="2"/>
              <a:buChar char="n"/>
            </a:pPr>
            <a:r>
              <a:rPr lang="en-US" altLang="et-EE" sz="2400" dirty="0">
                <a:solidFill>
                  <a:srgbClr val="000000"/>
                </a:solidFill>
                <a:latin typeface="Arial" panose="020B0604020202020204" pitchFamily="34" charset="0"/>
              </a:rPr>
              <a:t>The </a:t>
            </a:r>
            <a:r>
              <a:rPr lang="en-US" altLang="et-EE" sz="2400" i="1" dirty="0">
                <a:solidFill>
                  <a:srgbClr val="000000"/>
                </a:solidFill>
                <a:latin typeface="Arial" panose="020B0604020202020204" pitchFamily="34" charset="0"/>
              </a:rPr>
              <a:t>route operation</a:t>
            </a:r>
            <a:r>
              <a:rPr lang="en-US" altLang="et-EE" sz="2400" dirty="0">
                <a:solidFill>
                  <a:srgbClr val="000000"/>
                </a:solidFill>
                <a:latin typeface="Arial" panose="020B0604020202020204" pitchFamily="34" charset="0"/>
              </a:rPr>
              <a:t> determines the path for each connection between a logic primitive and a pin of the PLD.</a:t>
            </a:r>
          </a:p>
          <a:p>
            <a:pPr eaLnBrk="1" fontAlgn="base" hangingPunct="1">
              <a:spcBef>
                <a:spcPct val="10000"/>
              </a:spcBef>
              <a:spcAft>
                <a:spcPct val="0"/>
              </a:spcAft>
              <a:buClr>
                <a:srgbClr val="9A0000"/>
              </a:buClr>
              <a:buSzPct val="75000"/>
              <a:buFont typeface="Wingdings" panose="05000000000000000000" pitchFamily="2" charset="2"/>
              <a:buChar char="n"/>
            </a:pPr>
            <a:r>
              <a:rPr lang="en-US" altLang="et-EE" sz="2400" dirty="0">
                <a:solidFill>
                  <a:srgbClr val="000000"/>
                </a:solidFill>
                <a:latin typeface="Arial" panose="020B0604020202020204" pitchFamily="34" charset="0"/>
              </a:rPr>
              <a:t>The place-and-route tool is usually obtained from PLD vendor.</a:t>
            </a:r>
          </a:p>
          <a:p>
            <a:pPr eaLnBrk="1" fontAlgn="base" hangingPunct="1">
              <a:spcBef>
                <a:spcPct val="10000"/>
              </a:spcBef>
              <a:spcAft>
                <a:spcPct val="0"/>
              </a:spcAft>
              <a:buClr>
                <a:srgbClr val="9A0000"/>
              </a:buClr>
              <a:buSzPct val="75000"/>
              <a:buFont typeface="Wingdings" panose="05000000000000000000" pitchFamily="2" charset="2"/>
              <a:buChar char="n"/>
            </a:pPr>
            <a:r>
              <a:rPr lang="en-US" altLang="et-EE" sz="2400" dirty="0">
                <a:solidFill>
                  <a:srgbClr val="000000"/>
                </a:solidFill>
                <a:latin typeface="Arial" panose="020B0604020202020204" pitchFamily="34" charset="0"/>
              </a:rPr>
              <a:t>A place-and-route tool uses  as its inputs a technology dependent gate-level EDIF netlist and constraint information such as pin assignments for port signals and timing constraints.</a:t>
            </a:r>
          </a:p>
          <a:p>
            <a:pPr lvl="1" eaLnBrk="1" fontAlgn="base" hangingPunct="1">
              <a:spcBef>
                <a:spcPct val="10000"/>
              </a:spcBef>
              <a:spcAft>
                <a:spcPct val="0"/>
              </a:spcAft>
              <a:buClr>
                <a:srgbClr val="9A0000"/>
              </a:buClr>
              <a:buSzPct val="70000"/>
              <a:buFont typeface="Wingdings" panose="05000000000000000000" pitchFamily="2" charset="2"/>
              <a:buNone/>
            </a:pPr>
            <a:endParaRPr lang="en-US" altLang="et-EE" sz="2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83411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D83802A2-A7CE-475C-82C6-C28CB1C96036}" type="slidenum">
              <a:rPr lang="en-US" altLang="et-EE" smtClean="0"/>
              <a:pPr/>
              <a:t>42</a:t>
            </a:fld>
            <a:endParaRPr lang="en-US" altLang="et-EE"/>
          </a:p>
        </p:txBody>
      </p:sp>
      <p:sp>
        <p:nvSpPr>
          <p:cNvPr id="30723" name="Rectangle 2"/>
          <p:cNvSpPr>
            <a:spLocks noGrp="1" noChangeArrowheads="1"/>
          </p:cNvSpPr>
          <p:nvPr>
            <p:ph type="title"/>
          </p:nvPr>
        </p:nvSpPr>
        <p:spPr>
          <a:xfrm>
            <a:off x="309563" y="119063"/>
            <a:ext cx="8529637" cy="641350"/>
          </a:xfrm>
        </p:spPr>
        <p:txBody>
          <a:bodyPr>
            <a:normAutofit/>
          </a:bodyPr>
          <a:lstStyle/>
          <a:p>
            <a:pPr algn="r"/>
            <a:r>
              <a:rPr lang="et-EE" altLang="et-EE" sz="3200" dirty="0">
                <a:solidFill>
                  <a:srgbClr val="A20000"/>
                </a:solidFill>
                <a:latin typeface="Comic Sans MS" panose="030F0702030302020204" pitchFamily="66" charset="0"/>
              </a:rPr>
              <a:t>Place-and-route phase of design flow</a:t>
            </a:r>
            <a:r>
              <a:rPr lang="et-EE" altLang="et-EE" sz="3600" kern="0" dirty="0">
                <a:solidFill>
                  <a:srgbClr val="9A0000"/>
                </a:solidFill>
                <a:latin typeface="Arial"/>
              </a:rPr>
              <a:t> </a:t>
            </a:r>
            <a:endParaRPr lang="en-US" altLang="et-EE" sz="3200" dirty="0">
              <a:solidFill>
                <a:srgbClr val="A20000"/>
              </a:solidFill>
              <a:latin typeface="Comic Sans MS" panose="030F0702030302020204" pitchFamily="66" charset="0"/>
            </a:endParaRPr>
          </a:p>
        </p:txBody>
      </p:sp>
      <p:sp>
        <p:nvSpPr>
          <p:cNvPr id="7" name="Rectangle 3"/>
          <p:cNvSpPr>
            <a:spLocks noChangeArrowheads="1"/>
          </p:cNvSpPr>
          <p:nvPr/>
        </p:nvSpPr>
        <p:spPr bwMode="auto">
          <a:xfrm>
            <a:off x="381000" y="1128713"/>
            <a:ext cx="850582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fontAlgn="base" hangingPunct="1">
              <a:spcBef>
                <a:spcPct val="10000"/>
              </a:spcBef>
              <a:spcAft>
                <a:spcPct val="0"/>
              </a:spcAft>
              <a:buClr>
                <a:srgbClr val="9A0000"/>
              </a:buClr>
              <a:buSzPct val="75000"/>
              <a:buFont typeface="Wingdings" panose="05000000000000000000" pitchFamily="2" charset="2"/>
              <a:buChar char="n"/>
            </a:pPr>
            <a:r>
              <a:rPr lang="en-US" altLang="et-EE" sz="2400" i="1" dirty="0">
                <a:solidFill>
                  <a:srgbClr val="000000"/>
                </a:solidFill>
                <a:latin typeface="Arial" panose="020B0604020202020204" pitchFamily="34" charset="0"/>
              </a:rPr>
              <a:t>A technology dependent netlist</a:t>
            </a:r>
            <a:r>
              <a:rPr lang="en-US" altLang="et-EE" sz="2400" dirty="0">
                <a:solidFill>
                  <a:srgbClr val="000000"/>
                </a:solidFill>
                <a:latin typeface="Arial" panose="020B0604020202020204" pitchFamily="34" charset="0"/>
              </a:rPr>
              <a:t> describes</a:t>
            </a:r>
            <a:r>
              <a:rPr lang="et-EE" altLang="et-EE" sz="2400" dirty="0">
                <a:solidFill>
                  <a:srgbClr val="000000"/>
                </a:solidFill>
                <a:latin typeface="Arial" panose="020B0604020202020204" pitchFamily="34" charset="0"/>
              </a:rPr>
              <a:t> </a:t>
            </a:r>
            <a:r>
              <a:rPr lang="en-US" altLang="et-EE" sz="2400" dirty="0">
                <a:solidFill>
                  <a:srgbClr val="000000"/>
                </a:solidFill>
                <a:latin typeface="Arial" panose="020B0604020202020204" pitchFamily="34" charset="0"/>
              </a:rPr>
              <a:t>the connectivity of the opt</a:t>
            </a:r>
            <a:r>
              <a:rPr lang="et-EE" altLang="et-EE" sz="2400" dirty="0">
                <a:solidFill>
                  <a:srgbClr val="000000"/>
                </a:solidFill>
                <a:latin typeface="Arial" panose="020B0604020202020204" pitchFamily="34" charset="0"/>
              </a:rPr>
              <a:t>i</a:t>
            </a:r>
            <a:r>
              <a:rPr lang="en-US" altLang="et-EE" sz="2400" dirty="0" err="1">
                <a:solidFill>
                  <a:srgbClr val="000000"/>
                </a:solidFill>
                <a:latin typeface="Arial" panose="020B0604020202020204" pitchFamily="34" charset="0"/>
              </a:rPr>
              <a:t>mized</a:t>
            </a:r>
            <a:r>
              <a:rPr lang="en-US" altLang="et-EE" sz="2400" dirty="0">
                <a:solidFill>
                  <a:srgbClr val="000000"/>
                </a:solidFill>
                <a:latin typeface="Arial" panose="020B0604020202020204" pitchFamily="34" charset="0"/>
              </a:rPr>
              <a:t> logic using the target PLD’s logic primitives. These primitives are the logic elements available in the target PLD’s architecture. </a:t>
            </a:r>
          </a:p>
          <a:p>
            <a:pPr eaLnBrk="1" fontAlgn="base" hangingPunct="1">
              <a:spcBef>
                <a:spcPct val="10000"/>
              </a:spcBef>
              <a:spcAft>
                <a:spcPct val="0"/>
              </a:spcAft>
              <a:buClr>
                <a:srgbClr val="9A0000"/>
              </a:buClr>
              <a:buSzPct val="75000"/>
              <a:buFont typeface="Wingdings" panose="05000000000000000000" pitchFamily="2" charset="2"/>
              <a:buChar char="n"/>
            </a:pPr>
            <a:r>
              <a:rPr lang="en-US" altLang="et-EE" sz="2400" dirty="0">
                <a:solidFill>
                  <a:srgbClr val="000000"/>
                </a:solidFill>
                <a:latin typeface="Arial" panose="020B0604020202020204" pitchFamily="34" charset="0"/>
              </a:rPr>
              <a:t>The technology dependent netlist is in a format readable by the PLD vendor’s place-and-route tool. Typically, the EDIF netlist format is used.</a:t>
            </a:r>
          </a:p>
          <a:p>
            <a:pPr eaLnBrk="1" fontAlgn="base" hangingPunct="1">
              <a:spcBef>
                <a:spcPct val="10000"/>
              </a:spcBef>
              <a:spcAft>
                <a:spcPct val="0"/>
              </a:spcAft>
              <a:buClr>
                <a:srgbClr val="9A0000"/>
              </a:buClr>
              <a:buSzPct val="75000"/>
              <a:buFont typeface="Wingdings" panose="05000000000000000000" pitchFamily="2" charset="2"/>
              <a:buChar char="n"/>
            </a:pPr>
            <a:r>
              <a:rPr lang="en-US" altLang="et-EE" sz="2400" dirty="0">
                <a:solidFill>
                  <a:srgbClr val="000000"/>
                </a:solidFill>
                <a:latin typeface="Arial" panose="020B0604020202020204" pitchFamily="34" charset="0"/>
              </a:rPr>
              <a:t>EDIF ( </a:t>
            </a:r>
            <a:r>
              <a:rPr lang="en-US" altLang="et-EE" sz="2400" i="1" dirty="0">
                <a:solidFill>
                  <a:srgbClr val="000000"/>
                </a:solidFill>
                <a:latin typeface="Arial" panose="020B0604020202020204" pitchFamily="34" charset="0"/>
              </a:rPr>
              <a:t>Electronic Data Interchange Format</a:t>
            </a:r>
            <a:r>
              <a:rPr lang="en-US" altLang="et-EE" sz="2400" dirty="0">
                <a:solidFill>
                  <a:srgbClr val="000000"/>
                </a:solidFill>
                <a:latin typeface="Arial" panose="020B0604020202020204" pitchFamily="34" charset="0"/>
              </a:rPr>
              <a:t> ) is a format issued by the Electronic Industries Association, as EIE-548. Its purpose is to provide a standard format for transfer</a:t>
            </a:r>
            <a:r>
              <a:rPr lang="et-EE" altLang="et-EE" sz="2400" dirty="0">
                <a:solidFill>
                  <a:srgbClr val="000000"/>
                </a:solidFill>
                <a:latin typeface="Arial" panose="020B0604020202020204" pitchFamily="34" charset="0"/>
              </a:rPr>
              <a:t>r</a:t>
            </a:r>
            <a:r>
              <a:rPr lang="en-US" altLang="et-EE" sz="2400" dirty="0" err="1">
                <a:solidFill>
                  <a:srgbClr val="000000"/>
                </a:solidFill>
                <a:latin typeface="Arial" panose="020B0604020202020204" pitchFamily="34" charset="0"/>
              </a:rPr>
              <a:t>ing</a:t>
            </a:r>
            <a:r>
              <a:rPr lang="en-US" altLang="et-EE" sz="2400" dirty="0">
                <a:solidFill>
                  <a:srgbClr val="000000"/>
                </a:solidFill>
                <a:latin typeface="Arial" panose="020B0604020202020204" pitchFamily="34" charset="0"/>
              </a:rPr>
              <a:t> design information between EDA tools.</a:t>
            </a:r>
          </a:p>
        </p:txBody>
      </p:sp>
    </p:spTree>
    <p:extLst>
      <p:ext uri="{BB962C8B-B14F-4D97-AF65-F5344CB8AC3E}">
        <p14:creationId xmlns:p14="http://schemas.microsoft.com/office/powerpoint/2010/main" val="70830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D83802A2-A7CE-475C-82C6-C28CB1C96036}" type="slidenum">
              <a:rPr lang="en-US" altLang="et-EE" smtClean="0"/>
              <a:pPr/>
              <a:t>43</a:t>
            </a:fld>
            <a:endParaRPr lang="en-US" altLang="et-EE"/>
          </a:p>
        </p:txBody>
      </p:sp>
      <p:sp>
        <p:nvSpPr>
          <p:cNvPr id="30723" name="Rectangle 2"/>
          <p:cNvSpPr>
            <a:spLocks noGrp="1" noChangeArrowheads="1"/>
          </p:cNvSpPr>
          <p:nvPr>
            <p:ph type="title"/>
          </p:nvPr>
        </p:nvSpPr>
        <p:spPr>
          <a:xfrm>
            <a:off x="309563" y="119063"/>
            <a:ext cx="8529637" cy="641350"/>
          </a:xfrm>
        </p:spPr>
        <p:txBody>
          <a:bodyPr>
            <a:normAutofit/>
          </a:bodyPr>
          <a:lstStyle/>
          <a:p>
            <a:pPr algn="r"/>
            <a:r>
              <a:rPr lang="et-EE" altLang="et-EE" sz="3200" dirty="0">
                <a:solidFill>
                  <a:srgbClr val="A20000"/>
                </a:solidFill>
                <a:latin typeface="Comic Sans MS" panose="030F0702030302020204" pitchFamily="66" charset="0"/>
              </a:rPr>
              <a:t>Place-and-route tool outputs</a:t>
            </a:r>
            <a:endParaRPr lang="en-US" altLang="et-EE" sz="3200" dirty="0">
              <a:solidFill>
                <a:srgbClr val="A20000"/>
              </a:solidFill>
              <a:latin typeface="Comic Sans MS" panose="030F0702030302020204" pitchFamily="66" charset="0"/>
            </a:endParaRPr>
          </a:p>
        </p:txBody>
      </p:sp>
      <p:sp>
        <p:nvSpPr>
          <p:cNvPr id="6" name="Rectangle 3"/>
          <p:cNvSpPr>
            <a:spLocks noChangeArrowheads="1"/>
          </p:cNvSpPr>
          <p:nvPr/>
        </p:nvSpPr>
        <p:spPr bwMode="auto">
          <a:xfrm>
            <a:off x="381000" y="1128713"/>
            <a:ext cx="86487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fontAlgn="base" hangingPunct="1">
              <a:spcBef>
                <a:spcPct val="10000"/>
              </a:spcBef>
              <a:spcAft>
                <a:spcPct val="0"/>
              </a:spcAft>
              <a:buClr>
                <a:srgbClr val="9A0000"/>
              </a:buClr>
              <a:buSzPct val="75000"/>
              <a:buFont typeface="Wingdings" panose="05000000000000000000" pitchFamily="2" charset="2"/>
              <a:buChar char="n"/>
            </a:pPr>
            <a:r>
              <a:rPr lang="en-US" altLang="et-EE" sz="2400" i="1" dirty="0">
                <a:solidFill>
                  <a:srgbClr val="000000"/>
                </a:solidFill>
                <a:latin typeface="Arial" panose="020B0604020202020204" pitchFamily="34" charset="0"/>
              </a:rPr>
              <a:t>A chip report – </a:t>
            </a:r>
            <a:r>
              <a:rPr lang="en-US" altLang="et-EE" sz="2400" dirty="0">
                <a:solidFill>
                  <a:srgbClr val="000000"/>
                </a:solidFill>
                <a:latin typeface="Arial" panose="020B0604020202020204" pitchFamily="34" charset="0"/>
              </a:rPr>
              <a:t>which port signals are assigned to which PLD pins and how much of the PLD’s logic capacity is used.</a:t>
            </a:r>
          </a:p>
          <a:p>
            <a:pPr eaLnBrk="1" fontAlgn="base" hangingPunct="1">
              <a:spcBef>
                <a:spcPct val="10000"/>
              </a:spcBef>
              <a:spcAft>
                <a:spcPct val="0"/>
              </a:spcAft>
              <a:buClr>
                <a:srgbClr val="9A0000"/>
              </a:buClr>
              <a:buSzPct val="75000"/>
              <a:buFont typeface="Wingdings" panose="05000000000000000000" pitchFamily="2" charset="2"/>
              <a:buChar char="n"/>
            </a:pPr>
            <a:r>
              <a:rPr lang="en-US" altLang="et-EE" sz="2400" dirty="0">
                <a:solidFill>
                  <a:srgbClr val="000000"/>
                </a:solidFill>
                <a:latin typeface="Arial" panose="020B0604020202020204" pitchFamily="34" charset="0"/>
              </a:rPr>
              <a:t>A </a:t>
            </a:r>
            <a:r>
              <a:rPr lang="en-US" altLang="et-EE" sz="2400" i="1" dirty="0">
                <a:solidFill>
                  <a:srgbClr val="000000"/>
                </a:solidFill>
                <a:latin typeface="Arial" panose="020B0604020202020204" pitchFamily="34" charset="0"/>
              </a:rPr>
              <a:t>configuration file</a:t>
            </a:r>
            <a:r>
              <a:rPr lang="en-US" altLang="et-EE" sz="2400" dirty="0">
                <a:solidFill>
                  <a:srgbClr val="000000"/>
                </a:solidFill>
                <a:latin typeface="Arial" panose="020B0604020202020204" pitchFamily="34" charset="0"/>
              </a:rPr>
              <a:t> (programming file) – contains the interconnection and configuration data necessary to program the PLD. This file specifies exactly which programmable interconnects in the target PLD are to be programmed as connections and which are not.</a:t>
            </a:r>
          </a:p>
          <a:p>
            <a:pPr eaLnBrk="1" fontAlgn="base" hangingPunct="1">
              <a:spcBef>
                <a:spcPct val="10000"/>
              </a:spcBef>
              <a:spcAft>
                <a:spcPct val="0"/>
              </a:spcAft>
              <a:buClr>
                <a:srgbClr val="9A0000"/>
              </a:buClr>
              <a:buSzPct val="75000"/>
              <a:buFont typeface="Wingdings" panose="05000000000000000000" pitchFamily="2" charset="2"/>
              <a:buChar char="n"/>
            </a:pPr>
            <a:r>
              <a:rPr lang="en-US" altLang="et-EE" sz="2400" dirty="0">
                <a:solidFill>
                  <a:srgbClr val="000000"/>
                </a:solidFill>
                <a:latin typeface="Arial" panose="020B0604020202020204" pitchFamily="34" charset="0"/>
              </a:rPr>
              <a:t>A VHDL </a:t>
            </a:r>
            <a:r>
              <a:rPr lang="en-US" altLang="et-EE" sz="2400" i="1" dirty="0">
                <a:solidFill>
                  <a:srgbClr val="000000"/>
                </a:solidFill>
                <a:latin typeface="Arial" panose="020B0604020202020204" pitchFamily="34" charset="0"/>
              </a:rPr>
              <a:t>timing model</a:t>
            </a:r>
            <a:r>
              <a:rPr lang="en-US" altLang="et-EE" sz="2400" dirty="0">
                <a:solidFill>
                  <a:srgbClr val="000000"/>
                </a:solidFill>
                <a:latin typeface="Arial" panose="020B0604020202020204" pitchFamily="34" charset="0"/>
              </a:rPr>
              <a:t> – is a file containing a structural-stile VHDL program that describes the logic and timing of the synthesized logic mapped to the target PLD. This model includes information detailing</a:t>
            </a:r>
            <a:r>
              <a:rPr lang="et-EE" altLang="et-EE" sz="2400" dirty="0">
                <a:solidFill>
                  <a:srgbClr val="000000"/>
                </a:solidFill>
                <a:latin typeface="Arial" panose="020B0604020202020204" pitchFamily="34" charset="0"/>
              </a:rPr>
              <a:t> </a:t>
            </a:r>
            <a:r>
              <a:rPr lang="en-US" altLang="et-EE" sz="2400" dirty="0">
                <a:solidFill>
                  <a:srgbClr val="000000"/>
                </a:solidFill>
                <a:latin typeface="Arial" panose="020B0604020202020204" pitchFamily="34" charset="0"/>
              </a:rPr>
              <a:t>the propagation delays of signals through the PLD.</a:t>
            </a:r>
          </a:p>
        </p:txBody>
      </p:sp>
    </p:spTree>
    <p:extLst>
      <p:ext uri="{BB962C8B-B14F-4D97-AF65-F5344CB8AC3E}">
        <p14:creationId xmlns:p14="http://schemas.microsoft.com/office/powerpoint/2010/main" val="420596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D83802A2-A7CE-475C-82C6-C28CB1C96036}" type="slidenum">
              <a:rPr lang="en-US" altLang="et-EE" smtClean="0"/>
              <a:pPr/>
              <a:t>44</a:t>
            </a:fld>
            <a:endParaRPr lang="en-US" altLang="et-EE"/>
          </a:p>
        </p:txBody>
      </p:sp>
      <p:sp>
        <p:nvSpPr>
          <p:cNvPr id="30723" name="Rectangle 2"/>
          <p:cNvSpPr>
            <a:spLocks noGrp="1" noChangeArrowheads="1"/>
          </p:cNvSpPr>
          <p:nvPr>
            <p:ph type="title"/>
          </p:nvPr>
        </p:nvSpPr>
        <p:spPr>
          <a:xfrm>
            <a:off x="309563" y="119063"/>
            <a:ext cx="8529637" cy="641350"/>
          </a:xfrm>
        </p:spPr>
        <p:txBody>
          <a:bodyPr>
            <a:normAutofit/>
          </a:bodyPr>
          <a:lstStyle/>
          <a:p>
            <a:pPr algn="r"/>
            <a:r>
              <a:rPr lang="en-US" altLang="et-EE" sz="3200" dirty="0">
                <a:solidFill>
                  <a:srgbClr val="A20000"/>
                </a:solidFill>
                <a:latin typeface="Comic Sans MS" panose="030F0702030302020204" pitchFamily="66" charset="0"/>
              </a:rPr>
              <a:t>Hazard</a:t>
            </a:r>
            <a:r>
              <a:rPr lang="et-EE" altLang="et-EE" sz="3200" dirty="0">
                <a:solidFill>
                  <a:srgbClr val="A20000"/>
                </a:solidFill>
                <a:latin typeface="Comic Sans MS" panose="030F0702030302020204" pitchFamily="66" charset="0"/>
              </a:rPr>
              <a:t> and glitch </a:t>
            </a:r>
            <a:endParaRPr lang="en-US" altLang="et-EE" sz="3200" dirty="0">
              <a:solidFill>
                <a:srgbClr val="A20000"/>
              </a:solidFill>
              <a:latin typeface="Comic Sans MS" panose="030F0702030302020204" pitchFamily="66" charset="0"/>
            </a:endParaRPr>
          </a:p>
        </p:txBody>
      </p:sp>
      <p:sp>
        <p:nvSpPr>
          <p:cNvPr id="5" name="Text Box 6"/>
          <p:cNvSpPr txBox="1">
            <a:spLocks noChangeArrowheads="1"/>
          </p:cNvSpPr>
          <p:nvPr/>
        </p:nvSpPr>
        <p:spPr bwMode="auto">
          <a:xfrm>
            <a:off x="533400" y="1190625"/>
            <a:ext cx="82391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50000"/>
              </a:spcBef>
            </a:pPr>
            <a:r>
              <a:rPr lang="en-US" altLang="et-EE" sz="2400">
                <a:latin typeface="Arial" panose="020B0604020202020204" pitchFamily="34" charset="0"/>
              </a:rPr>
              <a:t>A hazard is an output glitch caused by the gate-level structure</a:t>
            </a:r>
            <a:r>
              <a:rPr lang="et-EE" altLang="et-EE" sz="2400">
                <a:latin typeface="Arial" panose="020B0604020202020204" pitchFamily="34" charset="0"/>
              </a:rPr>
              <a:t> </a:t>
            </a:r>
            <a:r>
              <a:rPr lang="en-US" altLang="et-EE" sz="2400">
                <a:latin typeface="Arial" panose="020B0604020202020204" pitchFamily="34" charset="0"/>
              </a:rPr>
              <a:t>of a</a:t>
            </a:r>
            <a:r>
              <a:rPr lang="et-EE" altLang="et-EE" sz="2400">
                <a:latin typeface="Arial" panose="020B0604020202020204" pitchFamily="34" charset="0"/>
              </a:rPr>
              <a:t> </a:t>
            </a:r>
            <a:r>
              <a:rPr lang="en-US" altLang="et-EE" sz="2400">
                <a:latin typeface="Arial" panose="020B0604020202020204" pitchFamily="34" charset="0"/>
              </a:rPr>
              <a:t>circuit and the propagation delays of its individual gates.</a:t>
            </a:r>
          </a:p>
        </p:txBody>
      </p:sp>
      <p:sp>
        <p:nvSpPr>
          <p:cNvPr id="7" name="Text Box 7"/>
          <p:cNvSpPr txBox="1">
            <a:spLocks noChangeArrowheads="1"/>
          </p:cNvSpPr>
          <p:nvPr/>
        </p:nvSpPr>
        <p:spPr bwMode="auto">
          <a:xfrm>
            <a:off x="473075" y="2530475"/>
            <a:ext cx="82391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50000"/>
              </a:spcBef>
            </a:pPr>
            <a:r>
              <a:rPr lang="en-US" altLang="et-EE" sz="2400">
                <a:latin typeface="Arial" panose="020B0604020202020204" pitchFamily="34" charset="0"/>
              </a:rPr>
              <a:t>A static hazard occurs when a change in the input values to a combinational circuit causes an output to briefly change value when functionally it should have remained the same. This brief change (glitch)</a:t>
            </a:r>
            <a:r>
              <a:rPr lang="et-EE" altLang="et-EE" sz="2400">
                <a:latin typeface="Arial" panose="020B0604020202020204" pitchFamily="34" charset="0"/>
              </a:rPr>
              <a:t> </a:t>
            </a:r>
            <a:r>
              <a:rPr lang="en-US" altLang="et-EE" sz="2400">
                <a:latin typeface="Arial" panose="020B0604020202020204" pitchFamily="34" charset="0"/>
              </a:rPr>
              <a:t>is caused by differences in propagation delays through different signal paths in the circuit.</a:t>
            </a:r>
          </a:p>
        </p:txBody>
      </p:sp>
      <p:sp>
        <p:nvSpPr>
          <p:cNvPr id="8" name="Text Box 8"/>
          <p:cNvSpPr txBox="1">
            <a:spLocks noChangeArrowheads="1"/>
          </p:cNvSpPr>
          <p:nvPr/>
        </p:nvSpPr>
        <p:spPr bwMode="auto">
          <a:xfrm>
            <a:off x="520700" y="4930775"/>
            <a:ext cx="82391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50000"/>
              </a:spcBef>
            </a:pPr>
            <a:r>
              <a:rPr lang="en-US" altLang="et-EE" sz="2400" dirty="0">
                <a:latin typeface="Arial" panose="020B0604020202020204" pitchFamily="34" charset="0"/>
              </a:rPr>
              <a:t>A dynamic hazard occurs when a change in the input values to a combinational circuit causes an output to briefly change value multiple times when it should have changed value only once.</a:t>
            </a:r>
          </a:p>
        </p:txBody>
      </p:sp>
    </p:spTree>
    <p:extLst>
      <p:ext uri="{BB962C8B-B14F-4D97-AF65-F5344CB8AC3E}">
        <p14:creationId xmlns:p14="http://schemas.microsoft.com/office/powerpoint/2010/main" val="1534476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D83802A2-A7CE-475C-82C6-C28CB1C96036}" type="slidenum">
              <a:rPr lang="en-US" altLang="et-EE" smtClean="0"/>
              <a:pPr/>
              <a:t>45</a:t>
            </a:fld>
            <a:endParaRPr lang="en-US" altLang="et-EE"/>
          </a:p>
        </p:txBody>
      </p:sp>
      <p:sp>
        <p:nvSpPr>
          <p:cNvPr id="30723" name="Rectangle 2"/>
          <p:cNvSpPr>
            <a:spLocks noGrp="1" noChangeArrowheads="1"/>
          </p:cNvSpPr>
          <p:nvPr>
            <p:ph type="title"/>
          </p:nvPr>
        </p:nvSpPr>
        <p:spPr>
          <a:xfrm>
            <a:off x="309563" y="119063"/>
            <a:ext cx="8529637" cy="641350"/>
          </a:xfrm>
        </p:spPr>
        <p:txBody>
          <a:bodyPr>
            <a:normAutofit/>
          </a:bodyPr>
          <a:lstStyle/>
          <a:p>
            <a:pPr algn="r"/>
            <a:r>
              <a:rPr lang="en-US" altLang="et-EE" sz="3200" dirty="0">
                <a:solidFill>
                  <a:srgbClr val="A20000"/>
                </a:solidFill>
                <a:latin typeface="Comic Sans MS" panose="030F0702030302020204" pitchFamily="66" charset="0"/>
              </a:rPr>
              <a:t>Hazard</a:t>
            </a:r>
            <a:r>
              <a:rPr lang="et-EE" altLang="et-EE" sz="3200" dirty="0">
                <a:solidFill>
                  <a:srgbClr val="A20000"/>
                </a:solidFill>
                <a:latin typeface="Comic Sans MS" panose="030F0702030302020204" pitchFamily="66" charset="0"/>
              </a:rPr>
              <a:t> and glitch </a:t>
            </a:r>
            <a:endParaRPr lang="en-US" altLang="et-EE" sz="3200" dirty="0">
              <a:solidFill>
                <a:srgbClr val="A20000"/>
              </a:solidFill>
              <a:latin typeface="Comic Sans MS" panose="030F0702030302020204" pitchFamily="66" charset="0"/>
            </a:endParaRPr>
          </a:p>
        </p:txBody>
      </p:sp>
      <p:pic>
        <p:nvPicPr>
          <p:cNvPr id="9" name="Picture 4" descr="AAIJCPO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3" y="1752600"/>
            <a:ext cx="7773987"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9388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D83802A2-A7CE-475C-82C6-C28CB1C96036}" type="slidenum">
              <a:rPr lang="en-US" altLang="et-EE" smtClean="0"/>
              <a:pPr/>
              <a:t>46</a:t>
            </a:fld>
            <a:endParaRPr lang="en-US" altLang="et-EE"/>
          </a:p>
        </p:txBody>
      </p:sp>
      <p:sp>
        <p:nvSpPr>
          <p:cNvPr id="30723" name="Rectangle 2"/>
          <p:cNvSpPr>
            <a:spLocks noGrp="1" noChangeArrowheads="1"/>
          </p:cNvSpPr>
          <p:nvPr>
            <p:ph type="title"/>
          </p:nvPr>
        </p:nvSpPr>
        <p:spPr>
          <a:xfrm>
            <a:off x="309563" y="119063"/>
            <a:ext cx="8529637" cy="641350"/>
          </a:xfrm>
        </p:spPr>
        <p:txBody>
          <a:bodyPr>
            <a:normAutofit/>
          </a:bodyPr>
          <a:lstStyle/>
          <a:p>
            <a:pPr algn="r"/>
            <a:r>
              <a:rPr lang="en-US" altLang="et-EE" sz="3200" dirty="0">
                <a:solidFill>
                  <a:srgbClr val="A20000"/>
                </a:solidFill>
                <a:latin typeface="Comic Sans MS" panose="030F0702030302020204" pitchFamily="66" charset="0"/>
              </a:rPr>
              <a:t>Using assertion to verify timing</a:t>
            </a:r>
          </a:p>
        </p:txBody>
      </p:sp>
      <p:sp>
        <p:nvSpPr>
          <p:cNvPr id="6" name="TextBox 5"/>
          <p:cNvSpPr txBox="1"/>
          <p:nvPr/>
        </p:nvSpPr>
        <p:spPr>
          <a:xfrm>
            <a:off x="593725" y="990600"/>
            <a:ext cx="8031163" cy="5262979"/>
          </a:xfrm>
          <a:prstGeom prst="rect">
            <a:avLst/>
          </a:prstGeom>
          <a:noFill/>
        </p:spPr>
        <p:txBody>
          <a:bodyPr>
            <a:spAutoFit/>
          </a:bodyPr>
          <a:lstStyle/>
          <a:p>
            <a:pPr fontAlgn="base">
              <a:spcBef>
                <a:spcPct val="0"/>
              </a:spcBef>
              <a:spcAft>
                <a:spcPct val="0"/>
              </a:spcAft>
              <a:defRPr/>
            </a:pPr>
            <a:r>
              <a:rPr lang="en-US" sz="2400" dirty="0">
                <a:solidFill>
                  <a:srgbClr val="000000"/>
                </a:solidFill>
                <a:latin typeface="Arial"/>
              </a:rPr>
              <a:t>We must consider the possibility of hazards affecting the verification.</a:t>
            </a:r>
          </a:p>
          <a:p>
            <a:pPr fontAlgn="base">
              <a:spcBef>
                <a:spcPct val="0"/>
              </a:spcBef>
              <a:spcAft>
                <a:spcPct val="0"/>
              </a:spcAft>
              <a:defRPr/>
            </a:pPr>
            <a:endParaRPr lang="en-US" sz="2400" dirty="0">
              <a:solidFill>
                <a:srgbClr val="000000"/>
              </a:solidFill>
              <a:latin typeface="Arial"/>
            </a:endParaRPr>
          </a:p>
          <a:p>
            <a:pPr fontAlgn="base">
              <a:spcBef>
                <a:spcPct val="0"/>
              </a:spcBef>
              <a:spcAft>
                <a:spcPct val="0"/>
              </a:spcAft>
              <a:defRPr/>
            </a:pPr>
            <a:r>
              <a:rPr lang="en-US" sz="2400" dirty="0">
                <a:solidFill>
                  <a:srgbClr val="000000"/>
                </a:solidFill>
                <a:latin typeface="Arial"/>
              </a:rPr>
              <a:t>Look the next slide (this is modified listing </a:t>
            </a:r>
            <a:r>
              <a:rPr lang="en-US" altLang="et-EE" sz="2400" dirty="0">
                <a:solidFill>
                  <a:srgbClr val="A20000"/>
                </a:solidFill>
                <a:latin typeface="Comic Sans MS" panose="030F0702030302020204" pitchFamily="66" charset="0"/>
              </a:rPr>
              <a:t>”</a:t>
            </a:r>
            <a:r>
              <a:rPr lang="et-EE" altLang="et-EE" sz="2400" dirty="0">
                <a:solidFill>
                  <a:srgbClr val="A20000"/>
                </a:solidFill>
                <a:latin typeface="Comic Sans MS" panose="030F0702030302020204" pitchFamily="66" charset="0"/>
              </a:rPr>
              <a:t>Testbench that computes expected results</a:t>
            </a:r>
            <a:r>
              <a:rPr lang="en-US" altLang="et-EE" sz="2400" dirty="0">
                <a:solidFill>
                  <a:srgbClr val="A20000"/>
                </a:solidFill>
                <a:latin typeface="Comic Sans MS" panose="030F0702030302020204" pitchFamily="66" charset="0"/>
              </a:rPr>
              <a:t>”</a:t>
            </a:r>
            <a:r>
              <a:rPr lang="en-US" altLang="et-EE" sz="2400" dirty="0">
                <a:latin typeface="Comic Sans MS" panose="030F0702030302020204" pitchFamily="66" charset="0"/>
              </a:rPr>
              <a:t>)</a:t>
            </a:r>
            <a:r>
              <a:rPr lang="et-EE" altLang="et-EE" sz="2400" dirty="0">
                <a:solidFill>
                  <a:srgbClr val="A20000"/>
                </a:solidFill>
                <a:latin typeface="Comic Sans MS" panose="030F0702030302020204" pitchFamily="66" charset="0"/>
              </a:rPr>
              <a:t> </a:t>
            </a:r>
            <a:r>
              <a:rPr lang="en-US" sz="2400" dirty="0">
                <a:solidFill>
                  <a:srgbClr val="000000"/>
                </a:solidFill>
                <a:latin typeface="Arial"/>
              </a:rPr>
              <a:t>:</a:t>
            </a:r>
          </a:p>
          <a:p>
            <a:pPr fontAlgn="base">
              <a:spcBef>
                <a:spcPct val="0"/>
              </a:spcBef>
              <a:spcAft>
                <a:spcPct val="0"/>
              </a:spcAft>
              <a:defRPr/>
            </a:pPr>
            <a:r>
              <a:rPr lang="en-US" sz="2400" dirty="0">
                <a:solidFill>
                  <a:srgbClr val="000000"/>
                </a:solidFill>
                <a:latin typeface="Arial"/>
              </a:rPr>
              <a:t>In the process, the time between each application of stimulus is given by the constant </a:t>
            </a:r>
            <a:r>
              <a:rPr lang="en-US" sz="2400" b="1" dirty="0">
                <a:solidFill>
                  <a:srgbClr val="000000"/>
                </a:solidFill>
                <a:latin typeface="Arial"/>
              </a:rPr>
              <a:t>period</a:t>
            </a:r>
            <a:r>
              <a:rPr lang="en-US" sz="2400" dirty="0">
                <a:solidFill>
                  <a:srgbClr val="000000"/>
                </a:solidFill>
                <a:latin typeface="Arial"/>
              </a:rPr>
              <a:t>. The maximum allowed propagation delay, taken from the systems specification, is given by the constant </a:t>
            </a:r>
            <a:r>
              <a:rPr lang="en-US" sz="2400" b="1" dirty="0" err="1">
                <a:solidFill>
                  <a:srgbClr val="000000"/>
                </a:solidFill>
                <a:latin typeface="Arial"/>
              </a:rPr>
              <a:t>tpd_spec</a:t>
            </a:r>
            <a:r>
              <a:rPr lang="en-US" sz="2400" dirty="0">
                <a:solidFill>
                  <a:srgbClr val="000000"/>
                </a:solidFill>
                <a:latin typeface="Arial"/>
              </a:rPr>
              <a:t>.</a:t>
            </a:r>
          </a:p>
          <a:p>
            <a:pPr fontAlgn="base">
              <a:spcBef>
                <a:spcPct val="0"/>
              </a:spcBef>
              <a:spcAft>
                <a:spcPct val="0"/>
              </a:spcAft>
              <a:defRPr/>
            </a:pPr>
            <a:r>
              <a:rPr lang="en-US" sz="2400" dirty="0">
                <a:solidFill>
                  <a:srgbClr val="000000"/>
                </a:solidFill>
                <a:latin typeface="Arial"/>
              </a:rPr>
              <a:t>After anew stimulus is applied, the process suspends for </a:t>
            </a:r>
            <a:r>
              <a:rPr lang="en-US" sz="2400" dirty="0" err="1">
                <a:solidFill>
                  <a:srgbClr val="000000"/>
                </a:solidFill>
                <a:latin typeface="Arial"/>
              </a:rPr>
              <a:t>tpd_spec</a:t>
            </a:r>
            <a:r>
              <a:rPr lang="en-US" sz="2400" dirty="0">
                <a:solidFill>
                  <a:srgbClr val="000000"/>
                </a:solidFill>
                <a:latin typeface="Arial"/>
              </a:rPr>
              <a:t>. When the process resumes, it uses an assertion statement to verify the UUT’s output values. The process then suspends for a time equal to </a:t>
            </a:r>
          </a:p>
          <a:p>
            <a:pPr fontAlgn="base">
              <a:spcBef>
                <a:spcPct val="0"/>
              </a:spcBef>
              <a:spcAft>
                <a:spcPct val="0"/>
              </a:spcAft>
              <a:defRPr/>
            </a:pPr>
            <a:r>
              <a:rPr lang="en-US" sz="2400" b="1" dirty="0">
                <a:solidFill>
                  <a:srgbClr val="000000"/>
                </a:solidFill>
                <a:latin typeface="Arial"/>
              </a:rPr>
              <a:t>period – </a:t>
            </a:r>
            <a:r>
              <a:rPr lang="en-US" sz="2400" b="1" dirty="0" err="1">
                <a:solidFill>
                  <a:srgbClr val="000000"/>
                </a:solidFill>
                <a:latin typeface="Arial"/>
              </a:rPr>
              <a:t>tpd_spec</a:t>
            </a:r>
            <a:r>
              <a:rPr lang="en-US" sz="2400" dirty="0">
                <a:solidFill>
                  <a:srgbClr val="000000"/>
                </a:solidFill>
                <a:latin typeface="Arial"/>
              </a:rPr>
              <a:t>.</a:t>
            </a:r>
          </a:p>
        </p:txBody>
      </p:sp>
    </p:spTree>
    <p:extLst>
      <p:ext uri="{BB962C8B-B14F-4D97-AF65-F5344CB8AC3E}">
        <p14:creationId xmlns:p14="http://schemas.microsoft.com/office/powerpoint/2010/main" val="3634247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0"/>
          </p:nvPr>
        </p:nvSpPr>
        <p:spPr>
          <a:noFill/>
        </p:spPr>
        <p:txBody>
          <a:bodyPr/>
          <a:lstStyle/>
          <a:p>
            <a:fld id="{CF7E4885-8163-4FF0-A7BE-8E41367BC128}" type="slidenum">
              <a:rPr lang="en-US" altLang="et-EE" smtClean="0"/>
              <a:pPr/>
              <a:t>47</a:t>
            </a:fld>
            <a:endParaRPr lang="en-US" altLang="et-EE"/>
          </a:p>
        </p:txBody>
      </p:sp>
      <p:sp>
        <p:nvSpPr>
          <p:cNvPr id="16387" name="Rectangle 2"/>
          <p:cNvSpPr>
            <a:spLocks noGrp="1" noChangeArrowheads="1"/>
          </p:cNvSpPr>
          <p:nvPr>
            <p:ph type="title"/>
          </p:nvPr>
        </p:nvSpPr>
        <p:spPr>
          <a:xfrm>
            <a:off x="309563" y="119063"/>
            <a:ext cx="8796337" cy="641350"/>
          </a:xfrm>
        </p:spPr>
        <p:txBody>
          <a:bodyPr>
            <a:normAutofit/>
          </a:bodyPr>
          <a:lstStyle/>
          <a:p>
            <a:pPr algn="r" eaLnBrk="1" hangingPunct="1"/>
            <a:r>
              <a:rPr lang="en-US" altLang="et-EE" sz="3200" dirty="0">
                <a:solidFill>
                  <a:srgbClr val="A20000"/>
                </a:solidFill>
                <a:latin typeface="Comic Sans MS" panose="030F0702030302020204" pitchFamily="66" charset="0"/>
              </a:rPr>
              <a:t>A description of trivial timing model </a:t>
            </a:r>
          </a:p>
        </p:txBody>
      </p:sp>
      <p:sp>
        <p:nvSpPr>
          <p:cNvPr id="16388" name="Text Box 3"/>
          <p:cNvSpPr txBox="1">
            <a:spLocks noChangeArrowheads="1"/>
          </p:cNvSpPr>
          <p:nvPr/>
        </p:nvSpPr>
        <p:spPr bwMode="auto">
          <a:xfrm>
            <a:off x="133350" y="685800"/>
            <a:ext cx="8886825" cy="5632311"/>
          </a:xfrm>
          <a:prstGeom prst="rect">
            <a:avLst/>
          </a:prstGeom>
          <a:noFill/>
          <a:ln w="9525">
            <a:noFill/>
            <a:miter lim="800000"/>
            <a:headEnd/>
            <a:tailEnd/>
          </a:ln>
        </p:spPr>
        <p:txBody>
          <a:bodyPr>
            <a:spAutoFit/>
          </a:bodyPr>
          <a:lstStyle/>
          <a:p>
            <a:r>
              <a:rPr lang="et-EE" altLang="et-EE" sz="2400" dirty="0">
                <a:solidFill>
                  <a:srgbClr val="000000"/>
                </a:solidFill>
                <a:latin typeface="Arial" pitchFamily="34" charset="0"/>
                <a:cs typeface="Times New Roman" pitchFamily="18" charset="0"/>
              </a:rPr>
              <a:t>tb : </a:t>
            </a:r>
            <a:r>
              <a:rPr lang="et-EE" altLang="et-EE" sz="2400" b="1" dirty="0">
                <a:solidFill>
                  <a:srgbClr val="000000"/>
                </a:solidFill>
                <a:latin typeface="Arial" pitchFamily="34" charset="0"/>
                <a:ea typeface="Times New Roman" pitchFamily="18" charset="0"/>
                <a:cs typeface="Arial" pitchFamily="34" charset="0"/>
              </a:rPr>
              <a:t>process</a:t>
            </a:r>
          </a:p>
          <a:p>
            <a:r>
              <a:rPr lang="et-EE" altLang="et-EE" sz="2400" b="1" dirty="0">
                <a:solidFill>
                  <a:srgbClr val="000000"/>
                </a:solidFill>
                <a:latin typeface="Arial" pitchFamily="34" charset="0"/>
                <a:ea typeface="Times New Roman" pitchFamily="18" charset="0"/>
                <a:cs typeface="Arial" pitchFamily="34" charset="0"/>
              </a:rPr>
              <a:t>	</a:t>
            </a:r>
            <a:r>
              <a:rPr lang="et-EE" altLang="et-EE" sz="2400" b="1" dirty="0">
                <a:solidFill>
                  <a:srgbClr val="000000"/>
                </a:solidFill>
                <a:latin typeface="Arial" pitchFamily="34" charset="0"/>
                <a:cs typeface="Times New Roman" pitchFamily="18" charset="0"/>
              </a:rPr>
              <a:t>constant</a:t>
            </a:r>
            <a:r>
              <a:rPr lang="et-EE" altLang="et-EE" sz="2400" dirty="0">
                <a:solidFill>
                  <a:srgbClr val="000000"/>
                </a:solidFill>
                <a:latin typeface="Arial" pitchFamily="34" charset="0"/>
                <a:cs typeface="Times New Roman" pitchFamily="18" charset="0"/>
              </a:rPr>
              <a:t> tpd_spec : time := 11 ns ;</a:t>
            </a:r>
          </a:p>
          <a:p>
            <a:r>
              <a:rPr lang="et-EE" altLang="et-EE" sz="2400" dirty="0">
                <a:solidFill>
                  <a:srgbClr val="000000"/>
                </a:solidFill>
                <a:latin typeface="Arial" pitchFamily="34" charset="0"/>
                <a:cs typeface="Times New Roman" pitchFamily="18" charset="0"/>
              </a:rPr>
              <a:t>	</a:t>
            </a:r>
            <a:r>
              <a:rPr lang="et-EE" altLang="et-EE" sz="2400" b="1" dirty="0">
                <a:solidFill>
                  <a:srgbClr val="000000"/>
                </a:solidFill>
                <a:latin typeface="Arial" pitchFamily="34" charset="0"/>
                <a:cs typeface="Times New Roman" pitchFamily="18" charset="0"/>
              </a:rPr>
              <a:t>constant</a:t>
            </a:r>
            <a:r>
              <a:rPr lang="et-EE" altLang="et-EE" sz="2400" dirty="0">
                <a:solidFill>
                  <a:srgbClr val="000000"/>
                </a:solidFill>
                <a:latin typeface="Arial" pitchFamily="34" charset="0"/>
                <a:cs typeface="Times New Roman" pitchFamily="18" charset="0"/>
              </a:rPr>
              <a:t> period: time := 20 ns ;</a:t>
            </a:r>
          </a:p>
          <a:p>
            <a:r>
              <a:rPr lang="et-EE" altLang="et-EE" sz="2400" dirty="0">
                <a:solidFill>
                  <a:srgbClr val="000000"/>
                </a:solidFill>
                <a:latin typeface="Arial" pitchFamily="34" charset="0"/>
                <a:cs typeface="Times New Roman" pitchFamily="18" charset="0"/>
              </a:rPr>
              <a:t>	</a:t>
            </a:r>
            <a:r>
              <a:rPr lang="et-EE" altLang="et-EE" sz="2400" b="1" dirty="0">
                <a:solidFill>
                  <a:srgbClr val="000000"/>
                </a:solidFill>
                <a:latin typeface="Arial" pitchFamily="34" charset="0"/>
                <a:cs typeface="Times New Roman" pitchFamily="18" charset="0"/>
              </a:rPr>
              <a:t>constant</a:t>
            </a:r>
            <a:r>
              <a:rPr lang="et-EE" altLang="et-EE" sz="2400" dirty="0">
                <a:solidFill>
                  <a:srgbClr val="000000"/>
                </a:solidFill>
                <a:latin typeface="Arial" pitchFamily="34" charset="0"/>
                <a:cs typeface="Times New Roman" pitchFamily="18" charset="0"/>
              </a:rPr>
              <a:t> n :  integer := 2 ;</a:t>
            </a:r>
            <a:endParaRPr lang="et-EE" altLang="et-EE" sz="2400" b="1" dirty="0">
              <a:solidFill>
                <a:srgbClr val="000000"/>
              </a:solidFill>
              <a:latin typeface="Arial" pitchFamily="34" charset="0"/>
              <a:cs typeface="Times New Roman" pitchFamily="18" charset="0"/>
            </a:endParaRPr>
          </a:p>
          <a:p>
            <a:r>
              <a:rPr lang="et-EE" altLang="et-EE" sz="2400" b="1" dirty="0">
                <a:solidFill>
                  <a:srgbClr val="000000"/>
                </a:solidFill>
                <a:latin typeface="Arial" pitchFamily="34" charset="0"/>
                <a:cs typeface="Times New Roman" pitchFamily="18" charset="0"/>
              </a:rPr>
              <a:t>begin</a:t>
            </a:r>
            <a:r>
              <a:rPr lang="et-EE" altLang="et-EE" sz="2400" dirty="0">
                <a:solidFill>
                  <a:srgbClr val="000000"/>
                </a:solidFill>
                <a:latin typeface="Arial" pitchFamily="34" charset="0"/>
                <a:cs typeface="Times New Roman" pitchFamily="18" charset="0"/>
              </a:rPr>
              <a:t> </a:t>
            </a:r>
          </a:p>
          <a:p>
            <a:r>
              <a:rPr lang="et-EE" altLang="et-EE" sz="2400" dirty="0">
                <a:solidFill>
                  <a:srgbClr val="C00000"/>
                </a:solidFill>
                <a:latin typeface="Arial" pitchFamily="34" charset="0"/>
                <a:cs typeface="Times New Roman" pitchFamily="18" charset="0"/>
              </a:rPr>
              <a:t>--Apply every posiible input combination</a:t>
            </a:r>
            <a:endParaRPr lang="et-EE" altLang="et-EE" sz="2400" b="1" dirty="0">
              <a:solidFill>
                <a:srgbClr val="C00000"/>
              </a:solidFill>
              <a:latin typeface="Arial" pitchFamily="34" charset="0"/>
              <a:cs typeface="Times New Roman" pitchFamily="18" charset="0"/>
            </a:endParaRPr>
          </a:p>
          <a:p>
            <a:r>
              <a:rPr lang="et-EE" altLang="et-EE" sz="2400" b="1" dirty="0">
                <a:solidFill>
                  <a:srgbClr val="000000"/>
                </a:solidFill>
                <a:latin typeface="Arial" pitchFamily="34" charset="0"/>
                <a:cs typeface="Times New Roman" pitchFamily="18" charset="0"/>
              </a:rPr>
              <a:t>for</a:t>
            </a:r>
            <a:r>
              <a:rPr lang="et-EE" altLang="et-EE" sz="2400" dirty="0">
                <a:solidFill>
                  <a:srgbClr val="000000"/>
                </a:solidFill>
                <a:latin typeface="Arial" pitchFamily="34" charset="0"/>
                <a:cs typeface="Times New Roman" pitchFamily="18" charset="0"/>
              </a:rPr>
              <a:t> i </a:t>
            </a:r>
            <a:r>
              <a:rPr lang="et-EE" altLang="et-EE" sz="2400" b="1" dirty="0">
                <a:solidFill>
                  <a:srgbClr val="000000"/>
                </a:solidFill>
                <a:latin typeface="Arial" pitchFamily="34" charset="0"/>
                <a:cs typeface="Times New Roman" pitchFamily="18" charset="0"/>
              </a:rPr>
              <a:t>in</a:t>
            </a:r>
            <a:r>
              <a:rPr lang="et-EE" altLang="et-EE" sz="2400" dirty="0">
                <a:solidFill>
                  <a:srgbClr val="000000"/>
                </a:solidFill>
                <a:latin typeface="Arial" pitchFamily="34" charset="0"/>
                <a:cs typeface="Times New Roman" pitchFamily="18" charset="0"/>
              </a:rPr>
              <a:t> 0 to 2**n - 1  </a:t>
            </a:r>
            <a:r>
              <a:rPr lang="et-EE" altLang="et-EE" sz="2400" b="1" dirty="0">
                <a:solidFill>
                  <a:srgbClr val="000000"/>
                </a:solidFill>
                <a:latin typeface="Arial" pitchFamily="34" charset="0"/>
                <a:cs typeface="Times New Roman" pitchFamily="18" charset="0"/>
              </a:rPr>
              <a:t>loop</a:t>
            </a:r>
            <a:endParaRPr lang="et-EE" altLang="et-EE" sz="2400" dirty="0">
              <a:solidFill>
                <a:srgbClr val="000000"/>
              </a:solidFill>
              <a:latin typeface="Arial" pitchFamily="34" charset="0"/>
              <a:cs typeface="Times New Roman" pitchFamily="18" charset="0"/>
            </a:endParaRPr>
          </a:p>
          <a:p>
            <a:r>
              <a:rPr lang="et-EE" altLang="et-EE" sz="2400" dirty="0">
                <a:solidFill>
                  <a:srgbClr val="000000"/>
                </a:solidFill>
                <a:latin typeface="Arial" pitchFamily="34" charset="0"/>
                <a:cs typeface="Times New Roman" pitchFamily="18" charset="0"/>
              </a:rPr>
              <a:t>	(a_tb, b_tb)  &lt;=  to_unsigned (i, n)  ;</a:t>
            </a:r>
          </a:p>
          <a:p>
            <a:r>
              <a:rPr lang="et-EE" altLang="et-EE" sz="2400" dirty="0">
                <a:solidFill>
                  <a:srgbClr val="000000"/>
                </a:solidFill>
                <a:latin typeface="Arial" pitchFamily="34" charset="0"/>
                <a:cs typeface="Times New Roman" pitchFamily="18" charset="0"/>
              </a:rPr>
              <a:t>	</a:t>
            </a:r>
            <a:r>
              <a:rPr lang="et-EE" altLang="et-EE" sz="2400" dirty="0">
                <a:solidFill>
                  <a:srgbClr val="C00000"/>
                </a:solidFill>
                <a:latin typeface="Arial" pitchFamily="34" charset="0"/>
                <a:cs typeface="Times New Roman" pitchFamily="18" charset="0"/>
              </a:rPr>
              <a:t>-- Verify output values at specified time</a:t>
            </a:r>
            <a:endParaRPr lang="et-EE" altLang="et-EE" sz="2400" b="1" dirty="0">
              <a:solidFill>
                <a:srgbClr val="C00000"/>
              </a:solidFill>
              <a:latin typeface="Arial" pitchFamily="34" charset="0"/>
              <a:cs typeface="Times New Roman" pitchFamily="18" charset="0"/>
            </a:endParaRPr>
          </a:p>
          <a:p>
            <a:r>
              <a:rPr lang="et-EE" altLang="et-EE" sz="2400" b="1" dirty="0">
                <a:solidFill>
                  <a:srgbClr val="000000"/>
                </a:solidFill>
                <a:latin typeface="Arial" pitchFamily="34" charset="0"/>
                <a:cs typeface="Arial" pitchFamily="34" charset="0"/>
              </a:rPr>
              <a:t>	</a:t>
            </a:r>
            <a:r>
              <a:rPr lang="et-EE" altLang="et-EE" sz="2400" b="1" dirty="0">
                <a:solidFill>
                  <a:srgbClr val="000000"/>
                </a:solidFill>
                <a:latin typeface="Arial" pitchFamily="34" charset="0"/>
                <a:cs typeface="Times New Roman" pitchFamily="18" charset="0"/>
              </a:rPr>
              <a:t>wait for</a:t>
            </a:r>
            <a:r>
              <a:rPr lang="et-EE" altLang="et-EE" sz="2400" dirty="0">
                <a:solidFill>
                  <a:srgbClr val="000000"/>
                </a:solidFill>
                <a:latin typeface="Arial" pitchFamily="34" charset="0"/>
                <a:cs typeface="Times New Roman" pitchFamily="18" charset="0"/>
              </a:rPr>
              <a:t> tpd_spec ;</a:t>
            </a:r>
            <a:endParaRPr lang="et-EE" altLang="et-EE" sz="2400" b="1" dirty="0">
              <a:solidFill>
                <a:srgbClr val="000000"/>
              </a:solidFill>
              <a:latin typeface="Arial" pitchFamily="34" charset="0"/>
              <a:cs typeface="Times New Roman" pitchFamily="18" charset="0"/>
            </a:endParaRPr>
          </a:p>
          <a:p>
            <a:r>
              <a:rPr lang="et-EE" altLang="et-EE" sz="2400" b="1" dirty="0">
                <a:solidFill>
                  <a:srgbClr val="000000"/>
                </a:solidFill>
                <a:latin typeface="Arial" pitchFamily="34" charset="0"/>
                <a:cs typeface="Arial" pitchFamily="34" charset="0"/>
              </a:rPr>
              <a:t>	</a:t>
            </a:r>
            <a:r>
              <a:rPr lang="et-EE" altLang="et-EE" sz="2400" b="1" dirty="0">
                <a:solidFill>
                  <a:srgbClr val="000000"/>
                </a:solidFill>
                <a:latin typeface="Arial" pitchFamily="34" charset="0"/>
                <a:cs typeface="Times New Roman" pitchFamily="18" charset="0"/>
              </a:rPr>
              <a:t>assert</a:t>
            </a:r>
            <a:r>
              <a:rPr lang="et-EE" altLang="et-EE" sz="2400" dirty="0">
                <a:solidFill>
                  <a:srgbClr val="000000"/>
                </a:solidFill>
                <a:latin typeface="Arial" pitchFamily="34" charset="0"/>
                <a:cs typeface="Times New Roman" pitchFamily="18" charset="0"/>
              </a:rPr>
              <a:t> ((sum_tb =  (a_tb </a:t>
            </a:r>
            <a:r>
              <a:rPr lang="et-EE" altLang="et-EE" sz="2400" b="1" dirty="0">
                <a:solidFill>
                  <a:srgbClr val="000000"/>
                </a:solidFill>
                <a:latin typeface="Arial" pitchFamily="34" charset="0"/>
                <a:cs typeface="Times New Roman" pitchFamily="18" charset="0"/>
              </a:rPr>
              <a:t>xor</a:t>
            </a:r>
            <a:r>
              <a:rPr lang="et-EE" altLang="et-EE" sz="2400" dirty="0">
                <a:solidFill>
                  <a:srgbClr val="000000"/>
                </a:solidFill>
                <a:latin typeface="Arial" pitchFamily="34" charset="0"/>
                <a:cs typeface="Times New Roman" pitchFamily="18" charset="0"/>
              </a:rPr>
              <a:t> b_tb)) </a:t>
            </a:r>
            <a:r>
              <a:rPr lang="et-EE" altLang="et-EE" sz="2400" b="1" dirty="0">
                <a:solidFill>
                  <a:srgbClr val="000000"/>
                </a:solidFill>
                <a:latin typeface="Arial" pitchFamily="34" charset="0"/>
                <a:cs typeface="Times New Roman" pitchFamily="18" charset="0"/>
              </a:rPr>
              <a:t>and</a:t>
            </a:r>
            <a:r>
              <a:rPr lang="et-EE" altLang="et-EE" sz="2400" dirty="0">
                <a:solidFill>
                  <a:srgbClr val="000000"/>
                </a:solidFill>
                <a:latin typeface="Arial" pitchFamily="34" charset="0"/>
                <a:cs typeface="Times New Roman" pitchFamily="18" charset="0"/>
              </a:rPr>
              <a:t> (carry_out_tb = 	(a_tb </a:t>
            </a:r>
            <a:r>
              <a:rPr lang="et-EE" altLang="et-EE" sz="2400" b="1" dirty="0">
                <a:solidFill>
                  <a:srgbClr val="000000"/>
                </a:solidFill>
                <a:latin typeface="Arial" pitchFamily="34" charset="0"/>
                <a:cs typeface="Times New Roman" pitchFamily="18" charset="0"/>
              </a:rPr>
              <a:t>and</a:t>
            </a:r>
            <a:r>
              <a:rPr lang="et-EE" altLang="et-EE" sz="2400" dirty="0">
                <a:solidFill>
                  <a:srgbClr val="000000"/>
                </a:solidFill>
                <a:latin typeface="Arial" pitchFamily="34" charset="0"/>
                <a:cs typeface="Times New Roman" pitchFamily="18" charset="0"/>
              </a:rPr>
              <a:t> b_tb)))</a:t>
            </a:r>
            <a:endParaRPr lang="et-EE" altLang="et-EE" sz="2400" b="1" dirty="0">
              <a:solidFill>
                <a:srgbClr val="000000"/>
              </a:solidFill>
              <a:latin typeface="Arial" pitchFamily="34" charset="0"/>
              <a:cs typeface="Times New Roman" pitchFamily="18" charset="0"/>
            </a:endParaRPr>
          </a:p>
          <a:p>
            <a:r>
              <a:rPr lang="et-EE" altLang="et-EE" sz="2400" b="1" dirty="0">
                <a:solidFill>
                  <a:srgbClr val="000000"/>
                </a:solidFill>
                <a:latin typeface="Arial" pitchFamily="34" charset="0"/>
                <a:cs typeface="Arial" pitchFamily="34" charset="0"/>
              </a:rPr>
              <a:t>	</a:t>
            </a:r>
            <a:r>
              <a:rPr lang="et-EE" altLang="et-EE" sz="2400" b="1" dirty="0">
                <a:solidFill>
                  <a:srgbClr val="000000"/>
                </a:solidFill>
                <a:latin typeface="Arial" pitchFamily="34" charset="0"/>
                <a:cs typeface="Times New Roman" pitchFamily="18" charset="0"/>
              </a:rPr>
              <a:t>report</a:t>
            </a:r>
            <a:r>
              <a:rPr lang="et-EE" altLang="et-EE" sz="2400" dirty="0">
                <a:solidFill>
                  <a:srgbClr val="000000"/>
                </a:solidFill>
                <a:latin typeface="Arial" pitchFamily="34" charset="0"/>
                <a:cs typeface="Times New Roman" pitchFamily="18" charset="0"/>
              </a:rPr>
              <a:t>  "test failed  </a:t>
            </a:r>
            <a:r>
              <a:rPr lang="et-EE" altLang="et-EE" sz="2400" b="1" dirty="0">
                <a:solidFill>
                  <a:srgbClr val="000000"/>
                </a:solidFill>
                <a:latin typeface="Arial" pitchFamily="34" charset="0"/>
                <a:cs typeface="Times New Roman" pitchFamily="18" charset="0"/>
              </a:rPr>
              <a:t>for</a:t>
            </a:r>
            <a:r>
              <a:rPr lang="et-EE" altLang="et-EE" sz="2400" dirty="0">
                <a:solidFill>
                  <a:srgbClr val="000000"/>
                </a:solidFill>
                <a:latin typeface="Arial" pitchFamily="34" charset="0"/>
                <a:cs typeface="Times New Roman" pitchFamily="18" charset="0"/>
              </a:rPr>
              <a:t>  a_tb = "  &amp; std_logic ' image 	(a_tb) &amp; </a:t>
            </a:r>
            <a:r>
              <a:rPr lang="et-EE" altLang="et-EE" sz="2400" b="1" dirty="0">
                <a:solidFill>
                  <a:srgbClr val="000000"/>
                </a:solidFill>
                <a:latin typeface="Arial" pitchFamily="34" charset="0"/>
                <a:cs typeface="Times New Roman" pitchFamily="18" charset="0"/>
              </a:rPr>
              <a:t>and</a:t>
            </a:r>
            <a:r>
              <a:rPr lang="et-EE" altLang="et-EE" sz="2400" dirty="0">
                <a:solidFill>
                  <a:srgbClr val="000000"/>
                </a:solidFill>
                <a:latin typeface="Arial" pitchFamily="34" charset="0"/>
                <a:cs typeface="Times New Roman" pitchFamily="18" charset="0"/>
              </a:rPr>
              <a:t> b_tb = " &amp; std_logic ' image (a_tb)  </a:t>
            </a:r>
          </a:p>
          <a:p>
            <a:r>
              <a:rPr lang="et-EE" altLang="et-EE" sz="2400" dirty="0">
                <a:solidFill>
                  <a:srgbClr val="000000"/>
                </a:solidFill>
                <a:latin typeface="Arial" pitchFamily="34" charset="0"/>
                <a:cs typeface="Times New Roman" pitchFamily="18" charset="0"/>
              </a:rPr>
              <a:t>	</a:t>
            </a:r>
            <a:r>
              <a:rPr lang="et-EE" altLang="et-EE" sz="2400" b="1" dirty="0">
                <a:solidFill>
                  <a:srgbClr val="000000"/>
                </a:solidFill>
                <a:latin typeface="Arial" pitchFamily="34" charset="0"/>
                <a:cs typeface="Times New Roman" pitchFamily="18" charset="0"/>
              </a:rPr>
              <a:t>severity</a:t>
            </a:r>
            <a:r>
              <a:rPr lang="et-EE" altLang="et-EE" sz="2400" dirty="0">
                <a:solidFill>
                  <a:srgbClr val="000000"/>
                </a:solidFill>
                <a:latin typeface="Arial" pitchFamily="34" charset="0"/>
                <a:cs typeface="Times New Roman" pitchFamily="18" charset="0"/>
              </a:rPr>
              <a:t> error ;</a:t>
            </a:r>
          </a:p>
        </p:txBody>
      </p:sp>
      <p:sp>
        <p:nvSpPr>
          <p:cNvPr id="5" name="AutoShape 4"/>
          <p:cNvSpPr>
            <a:spLocks noChangeArrowheads="1"/>
          </p:cNvSpPr>
          <p:nvPr/>
        </p:nvSpPr>
        <p:spPr bwMode="auto">
          <a:xfrm rot="5400000">
            <a:off x="6148387" y="6167438"/>
            <a:ext cx="476250" cy="3333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p:spPr>
        <p:txBody>
          <a:bodyPr/>
          <a:lstStyle/>
          <a:p>
            <a:fld id="{D79F87CA-29F9-47B2-9EB9-586406BB2985}" type="slidenum">
              <a:rPr lang="en-US" altLang="et-EE" smtClean="0"/>
              <a:pPr/>
              <a:t>48</a:t>
            </a:fld>
            <a:endParaRPr lang="en-US" altLang="et-EE"/>
          </a:p>
        </p:txBody>
      </p:sp>
      <p:sp>
        <p:nvSpPr>
          <p:cNvPr id="17411" name="Rectangle 2"/>
          <p:cNvSpPr>
            <a:spLocks noGrp="1" noChangeArrowheads="1"/>
          </p:cNvSpPr>
          <p:nvPr>
            <p:ph type="title"/>
          </p:nvPr>
        </p:nvSpPr>
        <p:spPr>
          <a:xfrm>
            <a:off x="309563" y="119063"/>
            <a:ext cx="8796337" cy="641350"/>
          </a:xfrm>
        </p:spPr>
        <p:txBody>
          <a:bodyPr>
            <a:normAutofit/>
          </a:bodyPr>
          <a:lstStyle/>
          <a:p>
            <a:pPr algn="r" eaLnBrk="1" hangingPunct="1"/>
            <a:r>
              <a:rPr lang="et-EE" altLang="et-EE" sz="3200" dirty="0">
                <a:solidFill>
                  <a:srgbClr val="A20000"/>
                </a:solidFill>
                <a:latin typeface="Comic Sans MS" panose="030F0702030302020204" pitchFamily="66" charset="0"/>
              </a:rPr>
              <a:t>Process to verify logic and timing of model</a:t>
            </a:r>
            <a:endParaRPr lang="en-US" altLang="et-EE" sz="3200" dirty="0">
              <a:solidFill>
                <a:srgbClr val="A20000"/>
              </a:solidFill>
              <a:latin typeface="Comic Sans MS" panose="030F0702030302020204" pitchFamily="66" charset="0"/>
            </a:endParaRPr>
          </a:p>
        </p:txBody>
      </p:sp>
      <p:sp>
        <p:nvSpPr>
          <p:cNvPr id="17412" name="Text Box 3"/>
          <p:cNvSpPr txBox="1">
            <a:spLocks noChangeArrowheads="1"/>
          </p:cNvSpPr>
          <p:nvPr/>
        </p:nvSpPr>
        <p:spPr bwMode="auto">
          <a:xfrm>
            <a:off x="276225" y="1571685"/>
            <a:ext cx="8734425" cy="4524315"/>
          </a:xfrm>
          <a:prstGeom prst="rect">
            <a:avLst/>
          </a:prstGeom>
          <a:noFill/>
          <a:ln w="9525">
            <a:noFill/>
            <a:miter lim="800000"/>
            <a:headEnd/>
            <a:tailEnd/>
          </a:ln>
        </p:spPr>
        <p:txBody>
          <a:bodyPr>
            <a:spAutoFit/>
          </a:bodyPr>
          <a:lstStyle/>
          <a:p>
            <a:r>
              <a:rPr lang="et-EE" altLang="et-EE" sz="2400" dirty="0">
                <a:solidFill>
                  <a:srgbClr val="C00000"/>
                </a:solidFill>
                <a:latin typeface="Arial" pitchFamily="34" charset="0"/>
                <a:cs typeface="Times New Roman" pitchFamily="18" charset="0"/>
              </a:rPr>
              <a:t>-- Verify that outputs do not subsequently change</a:t>
            </a:r>
            <a:endParaRPr lang="et-EE" altLang="et-EE" sz="2400" b="1" dirty="0">
              <a:solidFill>
                <a:srgbClr val="C00000"/>
              </a:solidFill>
              <a:latin typeface="Arial" pitchFamily="34" charset="0"/>
              <a:ea typeface="Times New Roman" pitchFamily="18" charset="0"/>
              <a:cs typeface="Arial" pitchFamily="34" charset="0"/>
            </a:endParaRPr>
          </a:p>
          <a:p>
            <a:pPr>
              <a:spcBef>
                <a:spcPct val="50000"/>
              </a:spcBef>
            </a:pPr>
            <a:r>
              <a:rPr lang="et-EE" altLang="et-EE" sz="2400" b="1" dirty="0">
                <a:solidFill>
                  <a:srgbClr val="000000"/>
                </a:solidFill>
                <a:latin typeface="Arial" pitchFamily="34" charset="0"/>
                <a:cs typeface="Arial" pitchFamily="34" charset="0"/>
              </a:rPr>
              <a:t>	</a:t>
            </a:r>
            <a:r>
              <a:rPr lang="et-EE" altLang="et-EE" sz="2400" b="1" dirty="0">
                <a:solidFill>
                  <a:srgbClr val="000000"/>
                </a:solidFill>
                <a:latin typeface="Arial" pitchFamily="34" charset="0"/>
                <a:cs typeface="Times New Roman" pitchFamily="18" charset="0"/>
              </a:rPr>
              <a:t>wait for </a:t>
            </a:r>
            <a:r>
              <a:rPr lang="et-EE" altLang="et-EE" sz="2400" dirty="0">
                <a:solidFill>
                  <a:srgbClr val="000000"/>
                </a:solidFill>
                <a:latin typeface="Arial" pitchFamily="34" charset="0"/>
                <a:cs typeface="Times New Roman" pitchFamily="18" charset="0"/>
              </a:rPr>
              <a:t>period - tpd_spec ;</a:t>
            </a:r>
            <a:endParaRPr lang="et-EE" altLang="et-EE" sz="2400" b="1" dirty="0">
              <a:solidFill>
                <a:srgbClr val="000000"/>
              </a:solidFill>
              <a:latin typeface="Arial" pitchFamily="34" charset="0"/>
              <a:cs typeface="Times New Roman" pitchFamily="18" charset="0"/>
            </a:endParaRPr>
          </a:p>
          <a:p>
            <a:r>
              <a:rPr lang="et-EE" altLang="et-EE" sz="2400" b="1" dirty="0">
                <a:solidFill>
                  <a:srgbClr val="000000"/>
                </a:solidFill>
                <a:latin typeface="Arial" pitchFamily="34" charset="0"/>
                <a:cs typeface="Arial" pitchFamily="34" charset="0"/>
              </a:rPr>
              <a:t>	</a:t>
            </a:r>
            <a:r>
              <a:rPr lang="et-EE" altLang="et-EE" sz="2400" b="1" dirty="0">
                <a:solidFill>
                  <a:srgbClr val="000000"/>
                </a:solidFill>
                <a:latin typeface="Arial" pitchFamily="34" charset="0"/>
                <a:cs typeface="Times New Roman" pitchFamily="18" charset="0"/>
              </a:rPr>
              <a:t>assert</a:t>
            </a:r>
            <a:r>
              <a:rPr lang="et-EE" altLang="et-EE" sz="2400" dirty="0">
                <a:solidFill>
                  <a:srgbClr val="000000"/>
                </a:solidFill>
                <a:latin typeface="Arial" pitchFamily="34" charset="0"/>
                <a:cs typeface="Times New Roman" pitchFamily="18" charset="0"/>
              </a:rPr>
              <a:t> sum_tb ' quiet (period - tpd_spec) </a:t>
            </a:r>
            <a:r>
              <a:rPr lang="et-EE" altLang="et-EE" sz="2400" b="1" dirty="0">
                <a:solidFill>
                  <a:srgbClr val="000000"/>
                </a:solidFill>
                <a:latin typeface="Arial" pitchFamily="34" charset="0"/>
                <a:cs typeface="Times New Roman" pitchFamily="18" charset="0"/>
              </a:rPr>
              <a:t>and</a:t>
            </a:r>
            <a:r>
              <a:rPr lang="et-EE" altLang="et-EE" sz="2400" dirty="0">
                <a:solidFill>
                  <a:srgbClr val="000000"/>
                </a:solidFill>
                <a:latin typeface="Arial" pitchFamily="34" charset="0"/>
                <a:cs typeface="Times New Roman" pitchFamily="18" charset="0"/>
              </a:rPr>
              <a:t> 				(carry_out_tb ' quiet (period - tpd_spec)</a:t>
            </a:r>
            <a:endParaRPr lang="et-EE" altLang="et-EE" sz="2400" b="1" dirty="0">
              <a:solidFill>
                <a:srgbClr val="000000"/>
              </a:solidFill>
              <a:latin typeface="Arial" pitchFamily="34" charset="0"/>
              <a:cs typeface="Times New Roman" pitchFamily="18" charset="0"/>
            </a:endParaRPr>
          </a:p>
          <a:p>
            <a:r>
              <a:rPr lang="et-EE" altLang="et-EE" sz="2400" b="1" dirty="0">
                <a:solidFill>
                  <a:srgbClr val="000000"/>
                </a:solidFill>
                <a:latin typeface="Arial" pitchFamily="34" charset="0"/>
                <a:cs typeface="Arial" pitchFamily="34" charset="0"/>
              </a:rPr>
              <a:t>	</a:t>
            </a:r>
            <a:r>
              <a:rPr lang="et-EE" altLang="et-EE" sz="2400" b="1" dirty="0">
                <a:solidFill>
                  <a:srgbClr val="000000"/>
                </a:solidFill>
                <a:latin typeface="Arial" pitchFamily="34" charset="0"/>
                <a:cs typeface="Times New Roman" pitchFamily="18" charset="0"/>
              </a:rPr>
              <a:t>report</a:t>
            </a:r>
            <a:r>
              <a:rPr lang="et-EE" altLang="et-EE" sz="2400" dirty="0">
                <a:solidFill>
                  <a:srgbClr val="000000"/>
                </a:solidFill>
                <a:latin typeface="Arial" pitchFamily="34" charset="0"/>
                <a:cs typeface="Times New Roman" pitchFamily="18" charset="0"/>
              </a:rPr>
              <a:t>  "propagation delay specification exceded"  	</a:t>
            </a:r>
            <a:r>
              <a:rPr lang="et-EE" altLang="et-EE" sz="2400" b="1" dirty="0">
                <a:solidFill>
                  <a:srgbClr val="000000"/>
                </a:solidFill>
                <a:latin typeface="Arial" pitchFamily="34" charset="0"/>
                <a:cs typeface="Times New Roman" pitchFamily="18" charset="0"/>
              </a:rPr>
              <a:t>severity</a:t>
            </a:r>
            <a:r>
              <a:rPr lang="et-EE" altLang="et-EE" sz="2400" dirty="0">
                <a:solidFill>
                  <a:srgbClr val="000000"/>
                </a:solidFill>
                <a:latin typeface="Arial" pitchFamily="34" charset="0"/>
                <a:cs typeface="Times New Roman" pitchFamily="18" charset="0"/>
              </a:rPr>
              <a:t> error ;</a:t>
            </a:r>
            <a:endParaRPr lang="et-EE" altLang="et-EE" sz="2400" b="1" dirty="0">
              <a:solidFill>
                <a:srgbClr val="000000"/>
              </a:solidFill>
              <a:latin typeface="Arial" pitchFamily="34" charset="0"/>
              <a:cs typeface="Times New Roman" pitchFamily="18" charset="0"/>
            </a:endParaRPr>
          </a:p>
          <a:p>
            <a:pPr>
              <a:spcBef>
                <a:spcPct val="50000"/>
              </a:spcBef>
            </a:pPr>
            <a:r>
              <a:rPr lang="et-EE" altLang="et-EE" sz="2400" b="1" dirty="0">
                <a:solidFill>
                  <a:srgbClr val="000000"/>
                </a:solidFill>
                <a:latin typeface="Arial" pitchFamily="34" charset="0"/>
                <a:cs typeface="Arial" pitchFamily="34" charset="0"/>
              </a:rPr>
              <a:t>	</a:t>
            </a:r>
            <a:r>
              <a:rPr lang="et-EE" altLang="et-EE" sz="2400" b="1" dirty="0">
                <a:solidFill>
                  <a:srgbClr val="000000"/>
                </a:solidFill>
                <a:latin typeface="Arial" pitchFamily="34" charset="0"/>
                <a:cs typeface="Times New Roman" pitchFamily="18" charset="0"/>
              </a:rPr>
              <a:t>end</a:t>
            </a:r>
            <a:r>
              <a:rPr lang="et-EE" altLang="et-EE" sz="2400" dirty="0">
                <a:solidFill>
                  <a:srgbClr val="000000"/>
                </a:solidFill>
                <a:latin typeface="Arial" pitchFamily="34" charset="0"/>
                <a:cs typeface="Times New Roman" pitchFamily="18" charset="0"/>
              </a:rPr>
              <a:t> </a:t>
            </a:r>
            <a:r>
              <a:rPr lang="et-EE" altLang="et-EE" sz="2400" b="1" dirty="0">
                <a:solidFill>
                  <a:srgbClr val="000000"/>
                </a:solidFill>
                <a:latin typeface="Arial" pitchFamily="34" charset="0"/>
                <a:cs typeface="Times New Roman" pitchFamily="18" charset="0"/>
              </a:rPr>
              <a:t>loop</a:t>
            </a:r>
            <a:r>
              <a:rPr lang="et-EE" altLang="et-EE" sz="2400" dirty="0">
                <a:solidFill>
                  <a:srgbClr val="000000"/>
                </a:solidFill>
                <a:latin typeface="Arial" pitchFamily="34" charset="0"/>
                <a:cs typeface="Times New Roman" pitchFamily="18" charset="0"/>
              </a:rPr>
              <a:t> ;</a:t>
            </a:r>
            <a:endParaRPr lang="et-EE" altLang="et-EE" sz="2400" b="1" dirty="0">
              <a:solidFill>
                <a:srgbClr val="000000"/>
              </a:solidFill>
              <a:latin typeface="Arial" pitchFamily="34" charset="0"/>
              <a:cs typeface="Times New Roman" pitchFamily="18" charset="0"/>
            </a:endParaRPr>
          </a:p>
          <a:p>
            <a:r>
              <a:rPr lang="et-EE" altLang="et-EE" sz="2400" b="1" dirty="0">
                <a:solidFill>
                  <a:srgbClr val="000000"/>
                </a:solidFill>
                <a:latin typeface="Arial" pitchFamily="34" charset="0"/>
                <a:cs typeface="Arial" pitchFamily="34" charset="0"/>
              </a:rPr>
              <a:t>	</a:t>
            </a:r>
            <a:r>
              <a:rPr lang="et-EE" altLang="et-EE" sz="2400" b="1" dirty="0">
                <a:solidFill>
                  <a:srgbClr val="000000"/>
                </a:solidFill>
                <a:latin typeface="Arial" pitchFamily="34" charset="0"/>
                <a:cs typeface="Times New Roman" pitchFamily="18" charset="0"/>
              </a:rPr>
              <a:t>wait</a:t>
            </a:r>
            <a:r>
              <a:rPr lang="et-EE" altLang="et-EE" sz="2400" dirty="0">
                <a:solidFill>
                  <a:srgbClr val="000000"/>
                </a:solidFill>
                <a:latin typeface="Arial" pitchFamily="34" charset="0"/>
                <a:cs typeface="Times New Roman" pitchFamily="18" charset="0"/>
              </a:rPr>
              <a:t> ;  </a:t>
            </a:r>
            <a:endParaRPr lang="et-EE" altLang="et-EE" sz="2400" b="1" dirty="0">
              <a:solidFill>
                <a:srgbClr val="000000"/>
              </a:solidFill>
              <a:latin typeface="Arial" pitchFamily="34" charset="0"/>
              <a:cs typeface="Times New Roman" pitchFamily="18" charset="0"/>
            </a:endParaRPr>
          </a:p>
          <a:p>
            <a:r>
              <a:rPr lang="et-EE" altLang="et-EE" sz="2400" b="1" dirty="0">
                <a:solidFill>
                  <a:srgbClr val="000000"/>
                </a:solidFill>
                <a:latin typeface="Arial" pitchFamily="34" charset="0"/>
                <a:cs typeface="Times New Roman" pitchFamily="18" charset="0"/>
              </a:rPr>
              <a:t>end</a:t>
            </a:r>
            <a:r>
              <a:rPr lang="et-EE" altLang="et-EE" sz="2400" dirty="0">
                <a:solidFill>
                  <a:srgbClr val="000000"/>
                </a:solidFill>
                <a:latin typeface="Arial" pitchFamily="34" charset="0"/>
                <a:cs typeface="Times New Roman" pitchFamily="18" charset="0"/>
              </a:rPr>
              <a:t> </a:t>
            </a:r>
            <a:r>
              <a:rPr lang="et-EE" altLang="et-EE" sz="2400" b="1" dirty="0">
                <a:solidFill>
                  <a:srgbClr val="000000"/>
                </a:solidFill>
                <a:latin typeface="Arial" pitchFamily="34" charset="0"/>
                <a:cs typeface="Times New Roman" pitchFamily="18" charset="0"/>
              </a:rPr>
              <a:t>process</a:t>
            </a:r>
            <a:r>
              <a:rPr lang="et-EE" altLang="et-EE" sz="2400" dirty="0">
                <a:solidFill>
                  <a:srgbClr val="000000"/>
                </a:solidFill>
                <a:latin typeface="Arial" pitchFamily="34" charset="0"/>
                <a:cs typeface="Times New Roman" pitchFamily="18" charset="0"/>
              </a:rPr>
              <a:t> ;</a:t>
            </a:r>
            <a:endParaRPr lang="et-EE" altLang="et-EE" sz="2400" b="1" dirty="0">
              <a:solidFill>
                <a:srgbClr val="000000"/>
              </a:solidFill>
              <a:latin typeface="Arial" pitchFamily="34" charset="0"/>
              <a:cs typeface="Times New Roman" pitchFamily="18" charset="0"/>
            </a:endParaRPr>
          </a:p>
          <a:p>
            <a:r>
              <a:rPr lang="et-EE" altLang="et-EE" sz="2400" b="1" dirty="0">
                <a:solidFill>
                  <a:srgbClr val="000000"/>
                </a:solidFill>
                <a:latin typeface="Arial" pitchFamily="34" charset="0"/>
                <a:cs typeface="Times New Roman" pitchFamily="18" charset="0"/>
              </a:rPr>
              <a:t>end</a:t>
            </a:r>
            <a:r>
              <a:rPr lang="et-EE" altLang="et-EE" sz="2400" dirty="0">
                <a:solidFill>
                  <a:srgbClr val="000000"/>
                </a:solidFill>
                <a:latin typeface="Arial" pitchFamily="34" charset="0"/>
                <a:cs typeface="Times New Roman" pitchFamily="18" charset="0"/>
              </a:rPr>
              <a:t> ;</a:t>
            </a:r>
          </a:p>
          <a:p>
            <a:endParaRPr lang="et-EE" altLang="et-EE" sz="2400" dirty="0">
              <a:solidFill>
                <a:srgbClr val="000000"/>
              </a:solidFill>
              <a:latin typeface="Arial" pitchFamily="34" charset="0"/>
              <a:cs typeface="Times New Roman" pitchFamily="18" charset="0"/>
            </a:endParaRPr>
          </a:p>
        </p:txBody>
      </p:sp>
      <p:sp>
        <p:nvSpPr>
          <p:cNvPr id="5" name="AutoShape 4"/>
          <p:cNvSpPr>
            <a:spLocks noChangeArrowheads="1"/>
          </p:cNvSpPr>
          <p:nvPr/>
        </p:nvSpPr>
        <p:spPr bwMode="auto">
          <a:xfrm rot="5400000">
            <a:off x="157162" y="1214438"/>
            <a:ext cx="476250" cy="3333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0"/>
          </p:nvPr>
        </p:nvSpPr>
        <p:spPr>
          <a:noFill/>
        </p:spPr>
        <p:txBody>
          <a:bodyPr/>
          <a:lstStyle/>
          <a:p>
            <a:fld id="{2F7BFB44-208D-4288-A01A-CCCCA3F5A2E0}" type="slidenum">
              <a:rPr lang="en-US" altLang="et-EE" smtClean="0"/>
              <a:pPr/>
              <a:t>49</a:t>
            </a:fld>
            <a:endParaRPr lang="en-US" altLang="et-EE"/>
          </a:p>
        </p:txBody>
      </p:sp>
      <p:sp>
        <p:nvSpPr>
          <p:cNvPr id="18435" name="Rectangle 2"/>
          <p:cNvSpPr>
            <a:spLocks noGrp="1" noChangeArrowheads="1"/>
          </p:cNvSpPr>
          <p:nvPr>
            <p:ph type="title"/>
          </p:nvPr>
        </p:nvSpPr>
        <p:spPr>
          <a:xfrm>
            <a:off x="457200" y="274638"/>
            <a:ext cx="8229600" cy="563562"/>
          </a:xfrm>
        </p:spPr>
        <p:txBody>
          <a:bodyPr>
            <a:normAutofit fontScale="90000"/>
          </a:bodyPr>
          <a:lstStyle/>
          <a:p>
            <a:pPr algn="r" eaLnBrk="1" hangingPunct="1"/>
            <a:r>
              <a:rPr lang="en-US" altLang="et-EE" sz="3200" dirty="0">
                <a:solidFill>
                  <a:srgbClr val="A20000"/>
                </a:solidFill>
                <a:latin typeface="Comic Sans MS" panose="030F0702030302020204" pitchFamily="66" charset="0"/>
              </a:rPr>
              <a:t>Timing waveforms</a:t>
            </a:r>
          </a:p>
        </p:txBody>
      </p:sp>
      <p:pic>
        <p:nvPicPr>
          <p:cNvPr id="18436" name="Picture 4" descr="AAIJCPP0"/>
          <p:cNvPicPr>
            <a:picLocks noChangeAspect="1" noChangeArrowheads="1"/>
          </p:cNvPicPr>
          <p:nvPr/>
        </p:nvPicPr>
        <p:blipFill>
          <a:blip r:embed="rId2" cstate="print"/>
          <a:srcRect/>
          <a:stretch>
            <a:fillRect/>
          </a:stretch>
        </p:blipFill>
        <p:spPr bwMode="auto">
          <a:xfrm>
            <a:off x="122238" y="1198563"/>
            <a:ext cx="8940800" cy="2755900"/>
          </a:xfrm>
          <a:prstGeom prst="rect">
            <a:avLst/>
          </a:prstGeom>
          <a:noFill/>
          <a:ln w="9525">
            <a:noFill/>
            <a:miter lim="800000"/>
            <a:headEnd/>
            <a:tailEnd/>
          </a:ln>
        </p:spPr>
      </p:pic>
      <p:sp>
        <p:nvSpPr>
          <p:cNvPr id="7" name="TextBox 6"/>
          <p:cNvSpPr txBox="1"/>
          <p:nvPr/>
        </p:nvSpPr>
        <p:spPr>
          <a:xfrm>
            <a:off x="209550" y="4313238"/>
            <a:ext cx="8539163" cy="1200150"/>
          </a:xfrm>
          <a:prstGeom prst="rect">
            <a:avLst/>
          </a:prstGeom>
          <a:noFill/>
        </p:spPr>
        <p:txBody>
          <a:bodyPr>
            <a:spAutoFit/>
          </a:bodyPr>
          <a:lstStyle/>
          <a:p>
            <a:pPr>
              <a:defRPr/>
            </a:pPr>
            <a:r>
              <a:rPr lang="en-US" sz="2400" dirty="0">
                <a:latin typeface="+mn-lt"/>
              </a:rPr>
              <a:t>When the process (previous slide) again resumes, it verifies that the outputs have not changed since they were last verified. This is accomplished using the signal attribute </a:t>
            </a:r>
            <a:r>
              <a:rPr lang="en-US" sz="2400" i="1" dirty="0">
                <a:latin typeface="+mn-lt"/>
              </a:rPr>
              <a:t>quite</a:t>
            </a:r>
            <a:r>
              <a:rPr lang="en-US" sz="2400" dirty="0">
                <a:latin typeface="+mn-lt"/>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0"/>
          </p:nvPr>
        </p:nvSpPr>
        <p:spPr>
          <a:noFill/>
        </p:spPr>
        <p:txBody>
          <a:bodyPr/>
          <a:lstStyle/>
          <a:p>
            <a:fld id="{73F9216E-BF2F-411F-9FA8-D5CCBF905669}" type="slidenum">
              <a:rPr lang="en-US" altLang="et-EE" smtClean="0"/>
              <a:pPr/>
              <a:t>5</a:t>
            </a:fld>
            <a:endParaRPr lang="en-US" altLang="et-EE"/>
          </a:p>
        </p:txBody>
      </p:sp>
      <p:sp>
        <p:nvSpPr>
          <p:cNvPr id="6147" name="Rectangle 2"/>
          <p:cNvSpPr>
            <a:spLocks noGrp="1" noChangeArrowheads="1"/>
          </p:cNvSpPr>
          <p:nvPr>
            <p:ph type="title"/>
          </p:nvPr>
        </p:nvSpPr>
        <p:spPr>
          <a:xfrm>
            <a:off x="471488" y="119063"/>
            <a:ext cx="8448675" cy="641350"/>
          </a:xfrm>
        </p:spPr>
        <p:txBody>
          <a:bodyPr>
            <a:normAutofit/>
          </a:bodyPr>
          <a:lstStyle/>
          <a:p>
            <a:pPr algn="r" eaLnBrk="1" hangingPunct="1"/>
            <a:r>
              <a:rPr lang="et-EE" altLang="et-EE" sz="3200" dirty="0">
                <a:solidFill>
                  <a:srgbClr val="A20000"/>
                </a:solidFill>
                <a:latin typeface="Comic Sans MS" panose="030F0702030302020204" pitchFamily="66" charset="0"/>
              </a:rPr>
              <a:t>Self-checking testbench </a:t>
            </a:r>
            <a:endParaRPr lang="en-US" altLang="et-EE" sz="3200" dirty="0">
              <a:solidFill>
                <a:srgbClr val="A20000"/>
              </a:solidFill>
              <a:latin typeface="Comic Sans MS" panose="030F0702030302020204" pitchFamily="66" charset="0"/>
            </a:endParaRPr>
          </a:p>
        </p:txBody>
      </p:sp>
      <p:pic>
        <p:nvPicPr>
          <p:cNvPr id="6148" name="Picture 4" descr="AAIJCPB0"/>
          <p:cNvPicPr>
            <a:picLocks noChangeAspect="1" noChangeArrowheads="1"/>
          </p:cNvPicPr>
          <p:nvPr/>
        </p:nvPicPr>
        <p:blipFill>
          <a:blip r:embed="rId3" cstate="print"/>
          <a:srcRect/>
          <a:stretch>
            <a:fillRect/>
          </a:stretch>
        </p:blipFill>
        <p:spPr bwMode="auto">
          <a:xfrm>
            <a:off x="1244600" y="762000"/>
            <a:ext cx="6299200" cy="4327695"/>
          </a:xfrm>
          <a:prstGeom prst="rect">
            <a:avLst/>
          </a:prstGeom>
          <a:noFill/>
          <a:ln w="9525">
            <a:noFill/>
            <a:miter lim="800000"/>
            <a:headEnd/>
            <a:tailEnd/>
          </a:ln>
        </p:spPr>
      </p:pic>
      <p:sp>
        <p:nvSpPr>
          <p:cNvPr id="5" name="TextBox 4"/>
          <p:cNvSpPr txBox="1"/>
          <p:nvPr/>
        </p:nvSpPr>
        <p:spPr>
          <a:xfrm>
            <a:off x="685800" y="5181600"/>
            <a:ext cx="8153400" cy="1323439"/>
          </a:xfrm>
          <a:prstGeom prst="rect">
            <a:avLst/>
          </a:prstGeom>
          <a:noFill/>
        </p:spPr>
        <p:txBody>
          <a:bodyPr wrap="square" rtlCol="0">
            <a:spAutoFit/>
          </a:bodyPr>
          <a:lstStyle/>
          <a:p>
            <a:r>
              <a:rPr lang="en-GB" sz="2000" dirty="0">
                <a:latin typeface="Arial" pitchFamily="34" charset="0"/>
                <a:cs typeface="Arial" pitchFamily="34" charset="0"/>
              </a:rPr>
              <a:t>The intent model models the expected UUT response to the stimulus. It is also referred to as the </a:t>
            </a:r>
            <a:r>
              <a:rPr lang="en-GB" sz="2000" i="1" dirty="0">
                <a:latin typeface="Arial" pitchFamily="34" charset="0"/>
                <a:cs typeface="Arial" pitchFamily="34" charset="0"/>
              </a:rPr>
              <a:t>golden model. </a:t>
            </a:r>
            <a:r>
              <a:rPr lang="en-GB" sz="2000" dirty="0">
                <a:latin typeface="Arial" pitchFamily="34" charset="0"/>
                <a:cs typeface="Arial" pitchFamily="34" charset="0"/>
              </a:rPr>
              <a:t>Using an intent model, the response monitor simply</a:t>
            </a:r>
            <a:r>
              <a:rPr lang="en-GB" sz="2000" i="1" dirty="0">
                <a:latin typeface="Arial" pitchFamily="34" charset="0"/>
                <a:cs typeface="Arial" pitchFamily="34" charset="0"/>
              </a:rPr>
              <a:t> </a:t>
            </a:r>
            <a:r>
              <a:rPr lang="en-GB" sz="2000" dirty="0">
                <a:latin typeface="Arial" pitchFamily="34" charset="0"/>
                <a:cs typeface="Arial" pitchFamily="34" charset="0"/>
              </a:rPr>
              <a:t>compares the UUT’s output with that of the intent model, for each stimulus applied.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0"/>
          </p:nvPr>
        </p:nvSpPr>
        <p:spPr>
          <a:noFill/>
        </p:spPr>
        <p:txBody>
          <a:bodyPr/>
          <a:lstStyle/>
          <a:p>
            <a:fld id="{5BEBA0B6-6E28-4C14-A3DE-686B086E15F4}" type="slidenum">
              <a:rPr lang="en-US" altLang="et-EE" smtClean="0"/>
              <a:pPr/>
              <a:t>50</a:t>
            </a:fld>
            <a:endParaRPr lang="en-US" altLang="et-EE"/>
          </a:p>
        </p:txBody>
      </p:sp>
      <p:sp>
        <p:nvSpPr>
          <p:cNvPr id="19459" name="Rectangle 2"/>
          <p:cNvSpPr>
            <a:spLocks noGrp="1" noChangeArrowheads="1"/>
          </p:cNvSpPr>
          <p:nvPr>
            <p:ph type="title"/>
          </p:nvPr>
        </p:nvSpPr>
        <p:spPr>
          <a:xfrm>
            <a:off x="457200" y="274638"/>
            <a:ext cx="8229600" cy="715962"/>
          </a:xfrm>
        </p:spPr>
        <p:txBody>
          <a:bodyPr>
            <a:normAutofit/>
          </a:bodyPr>
          <a:lstStyle/>
          <a:p>
            <a:pPr algn="r" eaLnBrk="1" hangingPunct="1"/>
            <a:r>
              <a:rPr lang="et-EE" altLang="et-EE" sz="2900" dirty="0">
                <a:solidFill>
                  <a:srgbClr val="A20000"/>
                </a:solidFill>
                <a:latin typeface="Comic Sans MS" panose="030F0702030302020204" pitchFamily="66" charset="0"/>
              </a:rPr>
              <a:t>Signal-related  attributes</a:t>
            </a:r>
            <a:endParaRPr lang="en-US" altLang="et-EE" sz="2900" dirty="0">
              <a:solidFill>
                <a:srgbClr val="A20000"/>
              </a:solidFill>
              <a:latin typeface="Comic Sans MS" panose="030F0702030302020204" pitchFamily="66" charset="0"/>
            </a:endParaRPr>
          </a:p>
        </p:txBody>
      </p:sp>
      <p:sp>
        <p:nvSpPr>
          <p:cNvPr id="869379" name="Rectangle 3"/>
          <p:cNvSpPr>
            <a:spLocks noChangeArrowheads="1"/>
          </p:cNvSpPr>
          <p:nvPr/>
        </p:nvSpPr>
        <p:spPr bwMode="auto">
          <a:xfrm>
            <a:off x="28575" y="1052513"/>
            <a:ext cx="8991600" cy="2324100"/>
          </a:xfrm>
          <a:prstGeom prst="rect">
            <a:avLst/>
          </a:prstGeom>
          <a:noFill/>
          <a:ln w="9525">
            <a:noFill/>
            <a:miter lim="800000"/>
            <a:headEnd/>
            <a:tailEnd/>
          </a:ln>
        </p:spPr>
        <p:txBody>
          <a:bodyPr/>
          <a:lstStyle/>
          <a:p>
            <a:pPr marL="742950" lvl="1" indent="-285750">
              <a:spcBef>
                <a:spcPct val="20000"/>
              </a:spcBef>
              <a:buClr>
                <a:schemeClr val="folHlink"/>
              </a:buClr>
              <a:buSzPct val="70000"/>
              <a:buFont typeface="Wingdings" pitchFamily="2" charset="2"/>
              <a:buNone/>
            </a:pPr>
            <a:r>
              <a:rPr lang="et-EE" altLang="et-EE" sz="2400">
                <a:latin typeface="Arial" pitchFamily="34" charset="0"/>
              </a:rPr>
              <a:t>	</a:t>
            </a:r>
            <a:r>
              <a:rPr lang="en-US" altLang="et-EE" sz="2400">
                <a:latin typeface="Arial" pitchFamily="34" charset="0"/>
              </a:rPr>
              <a:t>VHDL</a:t>
            </a:r>
            <a:r>
              <a:rPr lang="et-EE" altLang="et-EE" sz="2400">
                <a:latin typeface="Arial" pitchFamily="34" charset="0"/>
              </a:rPr>
              <a:t> </a:t>
            </a:r>
            <a:r>
              <a:rPr lang="en-US" altLang="et-EE" sz="2400">
                <a:latin typeface="Arial" pitchFamily="34" charset="0"/>
              </a:rPr>
              <a:t>contains a</a:t>
            </a:r>
            <a:r>
              <a:rPr lang="et-EE" altLang="et-EE" sz="2400">
                <a:latin typeface="Arial" pitchFamily="34" charset="0"/>
              </a:rPr>
              <a:t> </a:t>
            </a:r>
            <a:r>
              <a:rPr lang="en-US" altLang="et-EE" sz="2400">
                <a:latin typeface="Arial" pitchFamily="34" charset="0"/>
              </a:rPr>
              <a:t>number of</a:t>
            </a:r>
            <a:r>
              <a:rPr lang="et-EE" altLang="et-EE" sz="2400">
                <a:latin typeface="Arial" pitchFamily="34" charset="0"/>
              </a:rPr>
              <a:t> </a:t>
            </a:r>
            <a:r>
              <a:rPr lang="en-US" altLang="et-EE" sz="2400">
                <a:latin typeface="Arial" pitchFamily="34" charset="0"/>
              </a:rPr>
              <a:t>predefined</a:t>
            </a:r>
            <a:r>
              <a:rPr lang="et-EE" altLang="et-EE" sz="2400">
                <a:latin typeface="Arial" pitchFamily="34" charset="0"/>
              </a:rPr>
              <a:t> </a:t>
            </a:r>
            <a:r>
              <a:rPr lang="en-US" altLang="et-EE" sz="2400">
                <a:latin typeface="Arial" pitchFamily="34" charset="0"/>
              </a:rPr>
              <a:t>attributes</a:t>
            </a:r>
            <a:r>
              <a:rPr lang="et-EE" altLang="et-EE" sz="2400">
                <a:latin typeface="Arial" pitchFamily="34" charset="0"/>
              </a:rPr>
              <a:t> </a:t>
            </a:r>
            <a:r>
              <a:rPr lang="en-US" altLang="et-EE" sz="2400">
                <a:latin typeface="Arial" pitchFamily="34" charset="0"/>
              </a:rPr>
              <a:t>which are</a:t>
            </a:r>
            <a:r>
              <a:rPr lang="et-EE" altLang="et-EE" sz="2400">
                <a:latin typeface="Arial" pitchFamily="34" charset="0"/>
              </a:rPr>
              <a:t> </a:t>
            </a:r>
            <a:r>
              <a:rPr lang="en-US" altLang="et-EE" sz="2400">
                <a:latin typeface="Arial" pitchFamily="34" charset="0"/>
              </a:rPr>
              <a:t>related to</a:t>
            </a:r>
            <a:r>
              <a:rPr lang="et-EE" altLang="et-EE" sz="2400">
                <a:latin typeface="Arial" pitchFamily="34" charset="0"/>
              </a:rPr>
              <a:t> </a:t>
            </a:r>
            <a:r>
              <a:rPr lang="en-US" altLang="et-EE" sz="2400">
                <a:latin typeface="Arial" pitchFamily="34" charset="0"/>
              </a:rPr>
              <a:t>signals</a:t>
            </a:r>
            <a:r>
              <a:rPr lang="et-EE" altLang="et-EE" sz="2400">
                <a:latin typeface="Arial" pitchFamily="34" charset="0"/>
              </a:rPr>
              <a:t> :</a:t>
            </a:r>
            <a:endParaRPr lang="en-US" altLang="et-EE" sz="2400">
              <a:latin typeface="Arial" pitchFamily="34" charset="0"/>
            </a:endParaRPr>
          </a:p>
          <a:p>
            <a:pPr marL="742950" lvl="1" indent="-285750">
              <a:spcBef>
                <a:spcPct val="5000"/>
              </a:spcBef>
              <a:buClr>
                <a:schemeClr val="folHlink"/>
              </a:buClr>
              <a:buSzPct val="70000"/>
              <a:buFont typeface="Wingdings" pitchFamily="2" charset="2"/>
              <a:buChar char="Ø"/>
            </a:pPr>
            <a:r>
              <a:rPr lang="en-US" altLang="et-EE" sz="2000">
                <a:latin typeface="Arial" pitchFamily="34" charset="0"/>
              </a:rPr>
              <a:t>attributes</a:t>
            </a:r>
            <a:r>
              <a:rPr lang="et-EE" altLang="et-EE" sz="2000">
                <a:latin typeface="Arial" pitchFamily="34" charset="0"/>
              </a:rPr>
              <a:t> </a:t>
            </a:r>
            <a:r>
              <a:rPr lang="en-US" altLang="et-EE" sz="2000">
                <a:latin typeface="Arial" pitchFamily="34" charset="0"/>
              </a:rPr>
              <a:t>which define</a:t>
            </a:r>
            <a:r>
              <a:rPr lang="et-EE" altLang="et-EE" sz="2000">
                <a:latin typeface="Arial" pitchFamily="34" charset="0"/>
              </a:rPr>
              <a:t> </a:t>
            </a:r>
            <a:r>
              <a:rPr lang="en-US" altLang="et-EE" sz="2000">
                <a:latin typeface="Arial" pitchFamily="34" charset="0"/>
              </a:rPr>
              <a:t>signals</a:t>
            </a:r>
            <a:r>
              <a:rPr lang="et-EE" altLang="et-EE" sz="2000">
                <a:latin typeface="Arial" pitchFamily="34" charset="0"/>
              </a:rPr>
              <a:t> </a:t>
            </a:r>
            <a:r>
              <a:rPr lang="en-US" altLang="et-EE" sz="2000">
                <a:latin typeface="Arial" pitchFamily="34" charset="0"/>
              </a:rPr>
              <a:t>themselves</a:t>
            </a:r>
          </a:p>
          <a:p>
            <a:pPr marL="742950" lvl="1" indent="-285750">
              <a:spcBef>
                <a:spcPct val="5000"/>
              </a:spcBef>
              <a:buClr>
                <a:schemeClr val="folHlink"/>
              </a:buClr>
              <a:buSzPct val="70000"/>
              <a:buFont typeface="Wingdings" pitchFamily="2" charset="2"/>
              <a:buChar char="Ø"/>
            </a:pPr>
            <a:r>
              <a:rPr lang="en-US" altLang="et-EE" sz="2000">
                <a:latin typeface="Arial" pitchFamily="34" charset="0"/>
              </a:rPr>
              <a:t>attributes</a:t>
            </a:r>
            <a:r>
              <a:rPr lang="et-EE" altLang="et-EE" sz="2000">
                <a:latin typeface="Arial" pitchFamily="34" charset="0"/>
              </a:rPr>
              <a:t> </a:t>
            </a:r>
            <a:r>
              <a:rPr lang="en-US" altLang="et-EE" sz="2000">
                <a:latin typeface="Arial" pitchFamily="34" charset="0"/>
              </a:rPr>
              <a:t>which are</a:t>
            </a:r>
            <a:r>
              <a:rPr lang="et-EE" altLang="et-EE" sz="2000">
                <a:latin typeface="Arial" pitchFamily="34" charset="0"/>
              </a:rPr>
              <a:t> </a:t>
            </a:r>
            <a:r>
              <a:rPr lang="en-US" altLang="et-EE" sz="2000">
                <a:latin typeface="Arial" pitchFamily="34" charset="0"/>
              </a:rPr>
              <a:t>functions to</a:t>
            </a:r>
            <a:r>
              <a:rPr lang="et-EE" altLang="et-EE" sz="2000">
                <a:latin typeface="Arial" pitchFamily="34" charset="0"/>
              </a:rPr>
              <a:t> </a:t>
            </a:r>
            <a:r>
              <a:rPr lang="en-US" altLang="et-EE" sz="2000">
                <a:latin typeface="Arial" pitchFamily="34" charset="0"/>
              </a:rPr>
              <a:t>provide</a:t>
            </a:r>
            <a:r>
              <a:rPr lang="et-EE" altLang="et-EE" sz="2000">
                <a:latin typeface="Arial" pitchFamily="34" charset="0"/>
              </a:rPr>
              <a:t> </a:t>
            </a:r>
            <a:r>
              <a:rPr lang="en-US" altLang="et-EE" sz="2000">
                <a:latin typeface="Arial" pitchFamily="34" charset="0"/>
              </a:rPr>
              <a:t>information</a:t>
            </a:r>
            <a:r>
              <a:rPr lang="et-EE" altLang="et-EE" sz="2000">
                <a:latin typeface="Arial" pitchFamily="34" charset="0"/>
              </a:rPr>
              <a:t> </a:t>
            </a:r>
            <a:r>
              <a:rPr lang="en-US" altLang="et-EE" sz="2000">
                <a:latin typeface="Arial" pitchFamily="34" charset="0"/>
              </a:rPr>
              <a:t>about signals.</a:t>
            </a:r>
          </a:p>
        </p:txBody>
      </p:sp>
      <p:pic>
        <p:nvPicPr>
          <p:cNvPr id="19461" name="Picture 4"/>
          <p:cNvPicPr>
            <a:picLocks noChangeAspect="1" noChangeArrowheads="1"/>
          </p:cNvPicPr>
          <p:nvPr/>
        </p:nvPicPr>
        <p:blipFill>
          <a:blip r:embed="rId3" cstate="print"/>
          <a:srcRect/>
          <a:stretch>
            <a:fillRect/>
          </a:stretch>
        </p:blipFill>
        <p:spPr bwMode="auto">
          <a:xfrm>
            <a:off x="331788" y="2638425"/>
            <a:ext cx="6450012" cy="4097338"/>
          </a:xfrm>
          <a:prstGeom prst="rect">
            <a:avLst/>
          </a:prstGeom>
          <a:noFill/>
          <a:ln w="9525">
            <a:noFill/>
            <a:miter lim="800000"/>
            <a:headEnd/>
            <a:tailEnd/>
          </a:ln>
        </p:spPr>
      </p:pic>
      <p:sp>
        <p:nvSpPr>
          <p:cNvPr id="19462" name="Text Box 5"/>
          <p:cNvSpPr txBox="1">
            <a:spLocks noChangeArrowheads="1"/>
          </p:cNvSpPr>
          <p:nvPr/>
        </p:nvSpPr>
        <p:spPr bwMode="auto">
          <a:xfrm>
            <a:off x="6800850" y="2943225"/>
            <a:ext cx="1876425" cy="1552575"/>
          </a:xfrm>
          <a:prstGeom prst="rect">
            <a:avLst/>
          </a:prstGeom>
          <a:noFill/>
          <a:ln w="9525">
            <a:noFill/>
            <a:miter lim="800000"/>
            <a:headEnd/>
            <a:tailEnd/>
          </a:ln>
        </p:spPr>
        <p:txBody>
          <a:bodyPr>
            <a:spAutoFit/>
          </a:bodyPr>
          <a:lstStyle/>
          <a:p>
            <a:pPr>
              <a:spcBef>
                <a:spcPct val="50000"/>
              </a:spcBef>
            </a:pPr>
            <a:r>
              <a:rPr lang="et-EE" altLang="et-EE" sz="2400">
                <a:latin typeface="Arial" pitchFamily="34" charset="0"/>
              </a:rPr>
              <a:t>These attributes are signals themselves</a:t>
            </a:r>
            <a:endParaRPr lang="en-US" altLang="et-EE" sz="240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9379"/>
                                        </p:tgtEl>
                                        <p:attrNameLst>
                                          <p:attrName>style.visibility</p:attrName>
                                        </p:attrNameLst>
                                      </p:cBhvr>
                                      <p:to>
                                        <p:strVal val="visible"/>
                                      </p:to>
                                    </p:set>
                                    <p:animEffect transition="in" filter="blinds(horizontal)">
                                      <p:cBhvr>
                                        <p:cTn id="7" dur="500"/>
                                        <p:tgtEl>
                                          <p:spTgt spid="869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937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p:spPr>
        <p:txBody>
          <a:bodyPr/>
          <a:lstStyle/>
          <a:p>
            <a:fld id="{59B6FB5C-CC03-4862-A249-80E1783331B8}" type="slidenum">
              <a:rPr lang="en-US" altLang="et-EE" smtClean="0"/>
              <a:pPr/>
              <a:t>51</a:t>
            </a:fld>
            <a:endParaRPr lang="en-US" altLang="et-EE"/>
          </a:p>
        </p:txBody>
      </p:sp>
      <p:sp>
        <p:nvSpPr>
          <p:cNvPr id="20483" name="Rectangle 2"/>
          <p:cNvSpPr>
            <a:spLocks noGrp="1" noChangeArrowheads="1"/>
          </p:cNvSpPr>
          <p:nvPr>
            <p:ph type="title"/>
          </p:nvPr>
        </p:nvSpPr>
        <p:spPr>
          <a:xfrm>
            <a:off x="457200" y="274638"/>
            <a:ext cx="8229600" cy="639762"/>
          </a:xfrm>
        </p:spPr>
        <p:txBody>
          <a:bodyPr>
            <a:normAutofit/>
          </a:bodyPr>
          <a:lstStyle/>
          <a:p>
            <a:pPr algn="r" eaLnBrk="1" hangingPunct="1"/>
            <a:r>
              <a:rPr lang="et-EE" altLang="et-EE" sz="2900" dirty="0">
                <a:solidFill>
                  <a:srgbClr val="A20000"/>
                </a:solidFill>
                <a:latin typeface="Comic Sans MS" panose="030F0702030302020204" pitchFamily="66" charset="0"/>
              </a:rPr>
              <a:t>Generics</a:t>
            </a:r>
            <a:endParaRPr lang="en-US" altLang="et-EE" sz="2900" dirty="0">
              <a:solidFill>
                <a:srgbClr val="A20000"/>
              </a:solidFill>
              <a:latin typeface="Comic Sans MS" panose="030F0702030302020204" pitchFamily="66" charset="0"/>
            </a:endParaRPr>
          </a:p>
        </p:txBody>
      </p:sp>
      <p:sp>
        <p:nvSpPr>
          <p:cNvPr id="887811" name="Rectangle 3"/>
          <p:cNvSpPr>
            <a:spLocks noChangeArrowheads="1"/>
          </p:cNvSpPr>
          <p:nvPr/>
        </p:nvSpPr>
        <p:spPr bwMode="auto">
          <a:xfrm>
            <a:off x="276225" y="1109663"/>
            <a:ext cx="8763000" cy="5324475"/>
          </a:xfrm>
          <a:prstGeom prst="rect">
            <a:avLst/>
          </a:prstGeom>
          <a:noFill/>
          <a:ln w="9525">
            <a:noFill/>
            <a:miter lim="800000"/>
            <a:headEnd/>
            <a:tailEnd/>
          </a:ln>
        </p:spPr>
        <p:txBody>
          <a:bodyPr/>
          <a:lstStyle/>
          <a:p>
            <a:pPr marL="342900" indent="-342900">
              <a:spcBef>
                <a:spcPct val="10000"/>
              </a:spcBef>
              <a:buClr>
                <a:schemeClr val="folHlink"/>
              </a:buClr>
              <a:buSzPct val="75000"/>
              <a:buFont typeface="Wingdings" pitchFamily="2" charset="2"/>
              <a:buChar char="n"/>
            </a:pPr>
            <a:r>
              <a:rPr lang="en-US" altLang="et-EE" sz="2400">
                <a:latin typeface="Arial" pitchFamily="34" charset="0"/>
              </a:rPr>
              <a:t>The VHDL timing model uses a set of timing parameters to specify the propagation delays of the PLD’s p</a:t>
            </a:r>
            <a:r>
              <a:rPr lang="et-EE" altLang="et-EE" sz="2400">
                <a:latin typeface="Arial" pitchFamily="34" charset="0"/>
              </a:rPr>
              <a:t>r</a:t>
            </a:r>
            <a:r>
              <a:rPr lang="en-US" altLang="et-EE" sz="2400">
                <a:latin typeface="Arial" pitchFamily="34" charset="0"/>
              </a:rPr>
              <a:t>imitive elements.</a:t>
            </a:r>
          </a:p>
          <a:p>
            <a:pPr marL="342900" indent="-342900">
              <a:spcBef>
                <a:spcPct val="10000"/>
              </a:spcBef>
              <a:buClr>
                <a:schemeClr val="folHlink"/>
              </a:buClr>
              <a:buSzPct val="75000"/>
              <a:buFont typeface="Wingdings" pitchFamily="2" charset="2"/>
              <a:buChar char="n"/>
            </a:pPr>
            <a:r>
              <a:rPr lang="en-US" altLang="et-EE" sz="2400">
                <a:latin typeface="Arial" pitchFamily="34" charset="0"/>
              </a:rPr>
              <a:t>The timing parameter values are usually passed to the model using constants called </a:t>
            </a:r>
            <a:r>
              <a:rPr lang="en-US" altLang="et-EE" sz="2400" i="1">
                <a:latin typeface="Arial" pitchFamily="34" charset="0"/>
              </a:rPr>
              <a:t>generics</a:t>
            </a:r>
            <a:r>
              <a:rPr lang="en-US" altLang="et-EE" sz="2400">
                <a:latin typeface="Arial" pitchFamily="34" charset="0"/>
              </a:rPr>
              <a:t>.</a:t>
            </a:r>
          </a:p>
          <a:p>
            <a:pPr marL="342900" indent="-342900">
              <a:spcBef>
                <a:spcPct val="10000"/>
              </a:spcBef>
              <a:buClr>
                <a:schemeClr val="folHlink"/>
              </a:buClr>
              <a:buSzPct val="75000"/>
              <a:buFont typeface="Wingdings" pitchFamily="2" charset="2"/>
              <a:buChar char="n"/>
            </a:pPr>
            <a:r>
              <a:rPr lang="en-US" altLang="et-EE" sz="2400">
                <a:latin typeface="Arial" pitchFamily="34" charset="0"/>
              </a:rPr>
              <a:t>Actual generic values are either defined  directly in the timing model or specified in a separate file that is generated by the place-and-route tool. </a:t>
            </a:r>
          </a:p>
          <a:p>
            <a:pPr marL="342900" indent="-342900">
              <a:spcBef>
                <a:spcPct val="10000"/>
              </a:spcBef>
              <a:buClr>
                <a:schemeClr val="folHlink"/>
              </a:buClr>
              <a:buSzPct val="75000"/>
              <a:buFont typeface="Wingdings" pitchFamily="2" charset="2"/>
              <a:buChar char="n"/>
            </a:pPr>
            <a:r>
              <a:rPr lang="en-US" altLang="et-EE" sz="2400">
                <a:latin typeface="Arial" pitchFamily="34" charset="0"/>
              </a:rPr>
              <a:t>If a separate file is used it usually specifies the generic timing values in a format called </a:t>
            </a:r>
            <a:r>
              <a:rPr lang="en-US" altLang="et-EE" sz="2400" i="1">
                <a:latin typeface="Arial" pitchFamily="34" charset="0"/>
              </a:rPr>
              <a:t>standard delay format</a:t>
            </a:r>
            <a:r>
              <a:rPr lang="en-US" altLang="et-EE" sz="2400">
                <a:latin typeface="Arial" pitchFamily="34" charset="0"/>
              </a:rPr>
              <a:t> (SDF).</a:t>
            </a:r>
          </a:p>
          <a:p>
            <a:pPr marL="342900" indent="-342900">
              <a:spcBef>
                <a:spcPct val="10000"/>
              </a:spcBef>
              <a:buClr>
                <a:schemeClr val="folHlink"/>
              </a:buClr>
              <a:buSzPct val="75000"/>
              <a:buFont typeface="Wingdings" pitchFamily="2" charset="2"/>
              <a:buChar char="n"/>
            </a:pPr>
            <a:r>
              <a:rPr lang="en-US" altLang="et-EE" sz="2400">
                <a:latin typeface="Arial" pitchFamily="34" charset="0"/>
              </a:rPr>
              <a:t>A PLD’s timing is a function of both the propagation delays of its primitive elements and the specific delay paths that result when the synthesized logic is routed for the ta</a:t>
            </a:r>
            <a:r>
              <a:rPr lang="et-EE" altLang="et-EE" sz="2400">
                <a:latin typeface="Arial" pitchFamily="34" charset="0"/>
              </a:rPr>
              <a:t>r</a:t>
            </a:r>
            <a:r>
              <a:rPr lang="en-US" altLang="et-EE" sz="2400">
                <a:latin typeface="Arial" pitchFamily="34" charset="0"/>
              </a:rPr>
              <a:t>get PLD.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7811"/>
                                        </p:tgtEl>
                                        <p:attrNameLst>
                                          <p:attrName>style.visibility</p:attrName>
                                        </p:attrNameLst>
                                      </p:cBhvr>
                                      <p:to>
                                        <p:strVal val="visible"/>
                                      </p:to>
                                    </p:set>
                                    <p:animEffect transition="in" filter="blinds(horizontal)">
                                      <p:cBhvr>
                                        <p:cTn id="7" dur="500"/>
                                        <p:tgtEl>
                                          <p:spTgt spid="887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0"/>
          </p:nvPr>
        </p:nvSpPr>
        <p:spPr>
          <a:noFill/>
        </p:spPr>
        <p:txBody>
          <a:bodyPr/>
          <a:lstStyle/>
          <a:p>
            <a:fld id="{2072B090-C05A-4087-B978-6AF5D527FF29}" type="slidenum">
              <a:rPr lang="en-US" altLang="et-EE" smtClean="0"/>
              <a:pPr/>
              <a:t>52</a:t>
            </a:fld>
            <a:endParaRPr lang="en-US" altLang="et-EE"/>
          </a:p>
        </p:txBody>
      </p:sp>
      <p:sp>
        <p:nvSpPr>
          <p:cNvPr id="21507" name="Rectangle 2"/>
          <p:cNvSpPr>
            <a:spLocks noGrp="1" noChangeArrowheads="1"/>
          </p:cNvSpPr>
          <p:nvPr>
            <p:ph type="title"/>
          </p:nvPr>
        </p:nvSpPr>
        <p:spPr>
          <a:xfrm>
            <a:off x="457200" y="274638"/>
            <a:ext cx="8229600" cy="563562"/>
          </a:xfrm>
        </p:spPr>
        <p:txBody>
          <a:bodyPr>
            <a:normAutofit/>
          </a:bodyPr>
          <a:lstStyle/>
          <a:p>
            <a:pPr algn="r" eaLnBrk="1" hangingPunct="1"/>
            <a:r>
              <a:rPr lang="en-US" altLang="et-EE" sz="2900" dirty="0">
                <a:solidFill>
                  <a:srgbClr val="A20000"/>
                </a:solidFill>
                <a:latin typeface="Comic Sans MS" panose="030F0702030302020204" pitchFamily="66" charset="0"/>
              </a:rPr>
              <a:t>Entity declaration that includes generic</a:t>
            </a:r>
          </a:p>
        </p:txBody>
      </p:sp>
      <p:pic>
        <p:nvPicPr>
          <p:cNvPr id="21508" name="Picture 5" descr="7"/>
          <p:cNvPicPr>
            <a:picLocks noChangeAspect="1" noChangeArrowheads="1"/>
          </p:cNvPicPr>
          <p:nvPr/>
        </p:nvPicPr>
        <p:blipFill>
          <a:blip r:embed="rId3" cstate="print"/>
          <a:srcRect/>
          <a:stretch>
            <a:fillRect/>
          </a:stretch>
        </p:blipFill>
        <p:spPr bwMode="auto">
          <a:xfrm>
            <a:off x="136525" y="976313"/>
            <a:ext cx="8861425" cy="2990850"/>
          </a:xfrm>
          <a:prstGeom prst="rect">
            <a:avLst/>
          </a:prstGeom>
          <a:noFill/>
          <a:ln w="9525">
            <a:noFill/>
            <a:miter lim="800000"/>
            <a:headEnd/>
            <a:tailEnd/>
          </a:ln>
        </p:spPr>
      </p:pic>
      <p:sp>
        <p:nvSpPr>
          <p:cNvPr id="5" name="TextBox 4"/>
          <p:cNvSpPr txBox="1"/>
          <p:nvPr/>
        </p:nvSpPr>
        <p:spPr>
          <a:xfrm>
            <a:off x="247650" y="4102100"/>
            <a:ext cx="8413750" cy="2246313"/>
          </a:xfrm>
          <a:prstGeom prst="rect">
            <a:avLst/>
          </a:prstGeom>
          <a:noFill/>
        </p:spPr>
        <p:txBody>
          <a:bodyPr>
            <a:spAutoFit/>
          </a:bodyPr>
          <a:lstStyle/>
          <a:p>
            <a:pPr>
              <a:defRPr/>
            </a:pPr>
            <a:r>
              <a:rPr lang="en-GB" sz="2000" dirty="0"/>
              <a:t>Generics are similar to constants, except their default values can be overridden from outside of the design entity in which they are declared. Default values can be overridden from outside of the design entity in either:</a:t>
            </a:r>
          </a:p>
          <a:p>
            <a:pPr>
              <a:defRPr/>
            </a:pPr>
            <a:r>
              <a:rPr lang="en-GB" sz="2000" dirty="0"/>
              <a:t>• The component instantiation statement that instantiates the design entity</a:t>
            </a:r>
          </a:p>
          <a:p>
            <a:pPr>
              <a:defRPr/>
            </a:pPr>
            <a:r>
              <a:rPr lang="en-GB" sz="2000" dirty="0"/>
              <a:t>• A configuration declaration.</a:t>
            </a:r>
            <a:endParaRPr lang="en-US" sz="2000" dirty="0">
              <a:latin typeface="+mn-l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0"/>
          </p:nvPr>
        </p:nvSpPr>
        <p:spPr>
          <a:noFill/>
        </p:spPr>
        <p:txBody>
          <a:bodyPr/>
          <a:lstStyle/>
          <a:p>
            <a:fld id="{F6FF2393-DAD8-443C-9ED7-5322873B2F8E}" type="slidenum">
              <a:rPr lang="en-US" altLang="et-EE" smtClean="0"/>
              <a:pPr/>
              <a:t>53</a:t>
            </a:fld>
            <a:endParaRPr lang="en-US" altLang="et-EE"/>
          </a:p>
        </p:txBody>
      </p:sp>
      <p:sp>
        <p:nvSpPr>
          <p:cNvPr id="22531" name="Rectangle 2"/>
          <p:cNvSpPr>
            <a:spLocks noGrp="1" noChangeArrowheads="1"/>
          </p:cNvSpPr>
          <p:nvPr>
            <p:ph type="title"/>
          </p:nvPr>
        </p:nvSpPr>
        <p:spPr>
          <a:xfrm>
            <a:off x="417513" y="127000"/>
            <a:ext cx="8607425" cy="646113"/>
          </a:xfrm>
        </p:spPr>
        <p:txBody>
          <a:bodyPr>
            <a:normAutofit/>
          </a:bodyPr>
          <a:lstStyle/>
          <a:p>
            <a:pPr algn="r" eaLnBrk="1" hangingPunct="1"/>
            <a:r>
              <a:rPr lang="en-US" altLang="et-EE" sz="2900" dirty="0">
                <a:solidFill>
                  <a:srgbClr val="A20000"/>
                </a:solidFill>
                <a:latin typeface="Comic Sans MS" panose="030F0702030302020204" pitchFamily="66" charset="0"/>
              </a:rPr>
              <a:t>Trivial timing model for half-adder</a:t>
            </a:r>
          </a:p>
        </p:txBody>
      </p:sp>
      <p:sp>
        <p:nvSpPr>
          <p:cNvPr id="22532" name="Text Box 4"/>
          <p:cNvSpPr txBox="1">
            <a:spLocks noChangeArrowheads="1"/>
          </p:cNvSpPr>
          <p:nvPr/>
        </p:nvSpPr>
        <p:spPr bwMode="auto">
          <a:xfrm>
            <a:off x="571500" y="984250"/>
            <a:ext cx="8229600" cy="4154488"/>
          </a:xfrm>
          <a:prstGeom prst="rect">
            <a:avLst/>
          </a:prstGeom>
          <a:noFill/>
          <a:ln w="9525">
            <a:noFill/>
            <a:miter lim="800000"/>
            <a:headEnd/>
            <a:tailEnd/>
          </a:ln>
        </p:spPr>
        <p:txBody>
          <a:bodyPr>
            <a:spAutoFit/>
          </a:bodyPr>
          <a:lstStyle/>
          <a:p>
            <a:r>
              <a:rPr lang="et-EE" altLang="et-EE" sz="2400" b="1">
                <a:latin typeface="Arial" pitchFamily="34" charset="0"/>
              </a:rPr>
              <a:t>library</a:t>
            </a:r>
            <a:r>
              <a:rPr lang="et-EE" altLang="et-EE" sz="2400">
                <a:latin typeface="Arial" pitchFamily="34" charset="0"/>
              </a:rPr>
              <a:t> ieee;</a:t>
            </a:r>
            <a:r>
              <a:rPr lang="et-EE" altLang="et-EE" sz="2400" b="1">
                <a:latin typeface="Arial" pitchFamily="34" charset="0"/>
              </a:rPr>
              <a:t>    use</a:t>
            </a:r>
            <a:r>
              <a:rPr lang="et-EE" altLang="et-EE" sz="2400">
                <a:latin typeface="Arial" pitchFamily="34" charset="0"/>
              </a:rPr>
              <a:t> ieee.std_logic_1164. </a:t>
            </a:r>
            <a:r>
              <a:rPr lang="et-EE" altLang="et-EE" sz="2400" b="1">
                <a:latin typeface="Arial" pitchFamily="34" charset="0"/>
              </a:rPr>
              <a:t>all</a:t>
            </a:r>
            <a:r>
              <a:rPr lang="et-EE" altLang="et-EE" sz="2400">
                <a:latin typeface="Arial" pitchFamily="34" charset="0"/>
              </a:rPr>
              <a:t>;</a:t>
            </a:r>
            <a:endParaRPr lang="et-EE" altLang="et-EE" sz="2400" b="1">
              <a:latin typeface="Arial" pitchFamily="34" charset="0"/>
            </a:endParaRPr>
          </a:p>
          <a:p>
            <a:r>
              <a:rPr lang="et-EE" altLang="et-EE" sz="2400" b="1">
                <a:latin typeface="Arial" pitchFamily="34" charset="0"/>
              </a:rPr>
              <a:t>entity</a:t>
            </a:r>
            <a:r>
              <a:rPr lang="et-EE" altLang="et-EE" sz="2400">
                <a:latin typeface="Arial" pitchFamily="34" charset="0"/>
              </a:rPr>
              <a:t> half_adder </a:t>
            </a:r>
            <a:r>
              <a:rPr lang="et-EE" altLang="et-EE" sz="2400" b="1">
                <a:latin typeface="Arial" pitchFamily="34" charset="0"/>
              </a:rPr>
              <a:t>is</a:t>
            </a:r>
            <a:endParaRPr lang="en-US" altLang="et-EE" sz="2400" b="1">
              <a:latin typeface="Arial" pitchFamily="34" charset="0"/>
            </a:endParaRPr>
          </a:p>
          <a:p>
            <a:r>
              <a:rPr lang="en-US" altLang="et-EE" sz="2400" b="1">
                <a:latin typeface="Arial" pitchFamily="34" charset="0"/>
              </a:rPr>
              <a:t>   generic </a:t>
            </a:r>
            <a:r>
              <a:rPr lang="en-US" altLang="et-EE" sz="2400">
                <a:latin typeface="Arial" pitchFamily="34" charset="0"/>
              </a:rPr>
              <a:t>(tpd : time := 10 ns);</a:t>
            </a:r>
            <a:endParaRPr lang="et-EE" altLang="et-EE" sz="2400" b="1">
              <a:latin typeface="Arial" pitchFamily="34" charset="0"/>
            </a:endParaRPr>
          </a:p>
          <a:p>
            <a:r>
              <a:rPr lang="et-EE" altLang="et-EE" sz="2400" b="1">
                <a:latin typeface="Arial" pitchFamily="34" charset="0"/>
              </a:rPr>
              <a:t>   port</a:t>
            </a:r>
            <a:r>
              <a:rPr lang="et-EE" altLang="et-EE" sz="2400">
                <a:latin typeface="Arial" pitchFamily="34" charset="0"/>
              </a:rPr>
              <a:t> (a, b : </a:t>
            </a:r>
            <a:r>
              <a:rPr lang="et-EE" altLang="et-EE" sz="2400" b="1">
                <a:latin typeface="Arial" pitchFamily="34" charset="0"/>
              </a:rPr>
              <a:t>in</a:t>
            </a:r>
            <a:r>
              <a:rPr lang="et-EE" altLang="et-EE" sz="2400">
                <a:latin typeface="Arial" pitchFamily="34" charset="0"/>
              </a:rPr>
              <a:t> std_logic;   sum, carry_out : </a:t>
            </a:r>
            <a:r>
              <a:rPr lang="et-EE" altLang="et-EE" sz="2400" b="1">
                <a:latin typeface="Arial" pitchFamily="34" charset="0"/>
              </a:rPr>
              <a:t>out</a:t>
            </a:r>
            <a:r>
              <a:rPr lang="et-EE" altLang="et-EE" sz="2400">
                <a:latin typeface="Arial" pitchFamily="34" charset="0"/>
              </a:rPr>
              <a:t> std_logic);</a:t>
            </a:r>
            <a:endParaRPr lang="et-EE" altLang="et-EE" sz="2400" b="1">
              <a:latin typeface="Arial" pitchFamily="34" charset="0"/>
            </a:endParaRPr>
          </a:p>
          <a:p>
            <a:r>
              <a:rPr lang="et-EE" altLang="et-EE" sz="2400" b="1">
                <a:latin typeface="Arial" pitchFamily="34" charset="0"/>
              </a:rPr>
              <a:t>end</a:t>
            </a:r>
            <a:r>
              <a:rPr lang="et-EE" altLang="et-EE" sz="2400">
                <a:latin typeface="Arial" pitchFamily="34" charset="0"/>
              </a:rPr>
              <a:t> half_adder;</a:t>
            </a:r>
            <a:endParaRPr lang="et-EE" altLang="et-EE" sz="2400" b="1">
              <a:latin typeface="Arial" pitchFamily="34" charset="0"/>
            </a:endParaRPr>
          </a:p>
          <a:p>
            <a:r>
              <a:rPr lang="et-EE" altLang="et-EE" sz="2400" b="1">
                <a:latin typeface="Arial" pitchFamily="34" charset="0"/>
              </a:rPr>
              <a:t>architecture</a:t>
            </a:r>
            <a:r>
              <a:rPr lang="et-EE" altLang="et-EE" sz="2400">
                <a:latin typeface="Arial" pitchFamily="34" charset="0"/>
              </a:rPr>
              <a:t> </a:t>
            </a:r>
            <a:r>
              <a:rPr lang="en-US" altLang="et-EE" sz="2400">
                <a:latin typeface="Arial" pitchFamily="34" charset="0"/>
              </a:rPr>
              <a:t>data_flow</a:t>
            </a:r>
            <a:r>
              <a:rPr lang="et-EE" altLang="et-EE" sz="2400">
                <a:latin typeface="Arial" pitchFamily="34" charset="0"/>
              </a:rPr>
              <a:t> </a:t>
            </a:r>
            <a:r>
              <a:rPr lang="et-EE" altLang="et-EE" sz="2400" b="1">
                <a:latin typeface="Arial" pitchFamily="34" charset="0"/>
              </a:rPr>
              <a:t>of</a:t>
            </a:r>
            <a:r>
              <a:rPr lang="et-EE" altLang="et-EE" sz="2400">
                <a:latin typeface="Arial" pitchFamily="34" charset="0"/>
              </a:rPr>
              <a:t> half_adder  </a:t>
            </a:r>
            <a:r>
              <a:rPr lang="et-EE" altLang="et-EE" sz="2400" b="1">
                <a:latin typeface="Arial" pitchFamily="34" charset="0"/>
              </a:rPr>
              <a:t>is</a:t>
            </a:r>
            <a:endParaRPr lang="en-US" altLang="et-EE" sz="2400" b="1">
              <a:latin typeface="Arial" pitchFamily="34" charset="0"/>
            </a:endParaRPr>
          </a:p>
          <a:p>
            <a:endParaRPr lang="et-EE" altLang="et-EE" sz="2400" b="1">
              <a:latin typeface="Arial" pitchFamily="34" charset="0"/>
            </a:endParaRPr>
          </a:p>
          <a:p>
            <a:r>
              <a:rPr lang="et-EE" altLang="et-EE" sz="2400" b="1">
                <a:latin typeface="Arial" pitchFamily="34" charset="0"/>
              </a:rPr>
              <a:t>begin</a:t>
            </a:r>
          </a:p>
          <a:p>
            <a:r>
              <a:rPr lang="et-EE" altLang="et-EE" sz="2400">
                <a:latin typeface="Arial" pitchFamily="34" charset="0"/>
              </a:rPr>
              <a:t>sum  &lt;=  a </a:t>
            </a:r>
            <a:r>
              <a:rPr lang="et-EE" altLang="et-EE" sz="2400" b="1">
                <a:latin typeface="Arial" pitchFamily="34" charset="0"/>
              </a:rPr>
              <a:t>xor</a:t>
            </a:r>
            <a:r>
              <a:rPr lang="et-EE" altLang="et-EE" sz="2400">
                <a:latin typeface="Arial" pitchFamily="34" charset="0"/>
              </a:rPr>
              <a:t> b</a:t>
            </a:r>
            <a:r>
              <a:rPr lang="en-US" altLang="et-EE" sz="2400">
                <a:latin typeface="Arial" pitchFamily="34" charset="0"/>
              </a:rPr>
              <a:t> </a:t>
            </a:r>
            <a:r>
              <a:rPr lang="en-US" altLang="et-EE" sz="2400" b="1">
                <a:latin typeface="Arial" pitchFamily="34" charset="0"/>
              </a:rPr>
              <a:t>after</a:t>
            </a:r>
            <a:r>
              <a:rPr lang="en-US" altLang="et-EE" sz="2400">
                <a:latin typeface="Arial" pitchFamily="34" charset="0"/>
              </a:rPr>
              <a:t> tpd</a:t>
            </a:r>
            <a:r>
              <a:rPr lang="et-EE" altLang="et-EE" sz="2400">
                <a:latin typeface="Arial" pitchFamily="34" charset="0"/>
              </a:rPr>
              <a:t> ;		</a:t>
            </a:r>
            <a:endParaRPr lang="et-EE" altLang="et-EE" sz="2400" i="1">
              <a:latin typeface="Arial" pitchFamily="34" charset="0"/>
            </a:endParaRPr>
          </a:p>
          <a:p>
            <a:r>
              <a:rPr lang="et-EE" altLang="et-EE" sz="2400">
                <a:latin typeface="Arial" pitchFamily="34" charset="0"/>
              </a:rPr>
              <a:t>carry_out  &lt;=  a </a:t>
            </a:r>
            <a:r>
              <a:rPr lang="et-EE" altLang="et-EE" sz="2400" b="1">
                <a:latin typeface="Arial" pitchFamily="34" charset="0"/>
              </a:rPr>
              <a:t>and</a:t>
            </a:r>
            <a:r>
              <a:rPr lang="et-EE" altLang="et-EE" sz="2400">
                <a:latin typeface="Arial" pitchFamily="34" charset="0"/>
              </a:rPr>
              <a:t> b</a:t>
            </a:r>
            <a:r>
              <a:rPr lang="en-US" altLang="et-EE" sz="2400">
                <a:latin typeface="Arial" pitchFamily="34" charset="0"/>
              </a:rPr>
              <a:t> </a:t>
            </a:r>
            <a:r>
              <a:rPr lang="en-US" altLang="et-EE" sz="2400" b="1">
                <a:latin typeface="Arial" pitchFamily="34" charset="0"/>
              </a:rPr>
              <a:t>after</a:t>
            </a:r>
            <a:r>
              <a:rPr lang="en-US" altLang="et-EE" sz="2400">
                <a:latin typeface="Arial" pitchFamily="34" charset="0"/>
              </a:rPr>
              <a:t> tpd</a:t>
            </a:r>
            <a:r>
              <a:rPr lang="et-EE" altLang="et-EE" sz="2400">
                <a:latin typeface="Arial" pitchFamily="34" charset="0"/>
              </a:rPr>
              <a:t> ;</a:t>
            </a:r>
            <a:endParaRPr lang="en-US" altLang="et-EE" sz="2400" b="1">
              <a:latin typeface="Arial" pitchFamily="34" charset="0"/>
            </a:endParaRPr>
          </a:p>
          <a:p>
            <a:r>
              <a:rPr lang="et-EE" altLang="et-EE" sz="2400" b="1">
                <a:latin typeface="Arial" pitchFamily="34" charset="0"/>
              </a:rPr>
              <a:t>end</a:t>
            </a:r>
            <a:r>
              <a:rPr lang="et-EE" altLang="et-EE" sz="2400">
                <a:latin typeface="Arial" pitchFamily="34" charset="0"/>
              </a:rPr>
              <a:t> </a:t>
            </a:r>
            <a:r>
              <a:rPr lang="en-US" altLang="et-EE" sz="2400">
                <a:latin typeface="Arial" pitchFamily="34" charset="0"/>
              </a:rPr>
              <a:t>data_flow</a:t>
            </a:r>
            <a:r>
              <a:rPr lang="et-EE" altLang="et-EE" sz="2400">
                <a:latin typeface="Arial" pitchFamily="34" charset="0"/>
              </a:rPr>
              <a:t>;</a:t>
            </a:r>
            <a:endParaRPr lang="en-US" altLang="et-EE" sz="2400">
              <a:latin typeface="Arial"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1F8F8028-DCD2-481A-8FA8-A6C448EE3415}" type="slidenum">
              <a:rPr lang="en-US" altLang="et-EE" smtClean="0"/>
              <a:pPr/>
              <a:t>54</a:t>
            </a:fld>
            <a:endParaRPr lang="en-US" altLang="et-EE"/>
          </a:p>
        </p:txBody>
      </p:sp>
      <p:sp>
        <p:nvSpPr>
          <p:cNvPr id="23555" name="Rectangle 3"/>
          <p:cNvSpPr>
            <a:spLocks noGrp="1" noChangeArrowheads="1"/>
          </p:cNvSpPr>
          <p:nvPr>
            <p:ph type="title"/>
          </p:nvPr>
        </p:nvSpPr>
        <p:spPr>
          <a:xfrm>
            <a:off x="461963" y="119063"/>
            <a:ext cx="8372475" cy="641350"/>
          </a:xfrm>
        </p:spPr>
        <p:txBody>
          <a:bodyPr>
            <a:normAutofit/>
          </a:bodyPr>
          <a:lstStyle/>
          <a:p>
            <a:pPr eaLnBrk="1" hangingPunct="1"/>
            <a:r>
              <a:rPr lang="en-US" altLang="et-EE" sz="2900" dirty="0">
                <a:solidFill>
                  <a:srgbClr val="A20000"/>
                </a:solidFill>
                <a:latin typeface="Comic Sans MS" panose="030F0702030302020204" pitchFamily="66" charset="0"/>
              </a:rPr>
              <a:t>Remarks</a:t>
            </a:r>
          </a:p>
        </p:txBody>
      </p:sp>
      <p:sp>
        <p:nvSpPr>
          <p:cNvPr id="5" name="TextBox 4"/>
          <p:cNvSpPr txBox="1"/>
          <p:nvPr/>
        </p:nvSpPr>
        <p:spPr>
          <a:xfrm>
            <a:off x="630238" y="1420813"/>
            <a:ext cx="7932737" cy="4154487"/>
          </a:xfrm>
          <a:prstGeom prst="rect">
            <a:avLst/>
          </a:prstGeom>
          <a:noFill/>
        </p:spPr>
        <p:txBody>
          <a:bodyPr>
            <a:spAutoFit/>
          </a:bodyPr>
          <a:lstStyle/>
          <a:p>
            <a:pPr>
              <a:defRPr/>
            </a:pPr>
            <a:r>
              <a:rPr lang="en-US" sz="2400" dirty="0">
                <a:latin typeface="+mn-lt"/>
              </a:rPr>
              <a:t>Look previous slide:</a:t>
            </a:r>
          </a:p>
          <a:p>
            <a:pPr>
              <a:defRPr/>
            </a:pPr>
            <a:r>
              <a:rPr lang="en-US" sz="2400" dirty="0">
                <a:latin typeface="+mn-lt"/>
              </a:rPr>
              <a:t>For simplicity, this model uses concurrent signal assignment statements rather than component instantiation statements.</a:t>
            </a:r>
          </a:p>
          <a:p>
            <a:pPr>
              <a:defRPr/>
            </a:pPr>
            <a:r>
              <a:rPr lang="en-US" sz="2400" dirty="0">
                <a:latin typeface="+mn-lt"/>
              </a:rPr>
              <a:t>This mode has a single generic named </a:t>
            </a:r>
            <a:r>
              <a:rPr lang="en-US" sz="2400" b="1" dirty="0" err="1">
                <a:latin typeface="+mn-lt"/>
              </a:rPr>
              <a:t>tpd</a:t>
            </a:r>
            <a:r>
              <a:rPr lang="en-US" sz="2400" dirty="0">
                <a:latin typeface="+mn-lt"/>
              </a:rPr>
              <a:t>. It is used to specify the input to output delay.</a:t>
            </a:r>
          </a:p>
          <a:p>
            <a:pPr>
              <a:defRPr/>
            </a:pPr>
            <a:endParaRPr lang="en-US" sz="2400" dirty="0">
              <a:latin typeface="+mn-lt"/>
            </a:endParaRPr>
          </a:p>
          <a:p>
            <a:pPr>
              <a:defRPr/>
            </a:pPr>
            <a:r>
              <a:rPr lang="en-US" sz="2400" dirty="0">
                <a:latin typeface="+mn-lt"/>
              </a:rPr>
              <a:t>The advantage of using generics is that we can use the same timing model for different speed grades of the same PLD by simply using the appropriate generic values.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0"/>
          </p:nvPr>
        </p:nvSpPr>
        <p:spPr>
          <a:noFill/>
        </p:spPr>
        <p:txBody>
          <a:bodyPr/>
          <a:lstStyle/>
          <a:p>
            <a:fld id="{143892A3-160A-4654-8C75-1F71C7A45263}" type="slidenum">
              <a:rPr lang="en-US" altLang="et-EE" smtClean="0"/>
              <a:pPr/>
              <a:t>55</a:t>
            </a:fld>
            <a:endParaRPr lang="en-US" altLang="et-EE"/>
          </a:p>
        </p:txBody>
      </p:sp>
      <p:sp>
        <p:nvSpPr>
          <p:cNvPr id="24579" name="Rectangle 2"/>
          <p:cNvSpPr>
            <a:spLocks noGrp="1" noChangeArrowheads="1"/>
          </p:cNvSpPr>
          <p:nvPr>
            <p:ph type="title"/>
          </p:nvPr>
        </p:nvSpPr>
        <p:spPr>
          <a:xfrm>
            <a:off x="457200" y="274638"/>
            <a:ext cx="8229600" cy="639762"/>
          </a:xfrm>
        </p:spPr>
        <p:txBody>
          <a:bodyPr>
            <a:normAutofit/>
          </a:bodyPr>
          <a:lstStyle/>
          <a:p>
            <a:pPr algn="r" eaLnBrk="1" hangingPunct="1"/>
            <a:r>
              <a:rPr lang="en-US" altLang="et-EE" sz="2900" dirty="0">
                <a:solidFill>
                  <a:srgbClr val="A20000"/>
                </a:solidFill>
                <a:latin typeface="Comic Sans MS" panose="030F0702030302020204" pitchFamily="66" charset="0"/>
              </a:rPr>
              <a:t>Circuit’s behavior</a:t>
            </a:r>
          </a:p>
        </p:txBody>
      </p:sp>
      <p:sp>
        <p:nvSpPr>
          <p:cNvPr id="24580" name="Text Box 3"/>
          <p:cNvSpPr txBox="1">
            <a:spLocks noChangeArrowheads="1"/>
          </p:cNvSpPr>
          <p:nvPr/>
        </p:nvSpPr>
        <p:spPr bwMode="auto">
          <a:xfrm>
            <a:off x="696913" y="1431925"/>
            <a:ext cx="7875587" cy="822325"/>
          </a:xfrm>
          <a:prstGeom prst="rect">
            <a:avLst/>
          </a:prstGeom>
          <a:noFill/>
          <a:ln w="9525">
            <a:noFill/>
            <a:miter lim="800000"/>
            <a:headEnd/>
            <a:tailEnd/>
          </a:ln>
        </p:spPr>
        <p:txBody>
          <a:bodyPr wrap="none" anchor="ctr">
            <a:spAutoFit/>
          </a:bodyPr>
          <a:lstStyle/>
          <a:p>
            <a:pPr eaLnBrk="0" hangingPunct="0"/>
            <a:r>
              <a:rPr lang="en-US" altLang="et-EE" sz="2400">
                <a:latin typeface="Arial" pitchFamily="34" charset="0"/>
              </a:rPr>
              <a:t>The </a:t>
            </a:r>
            <a:r>
              <a:rPr lang="en-US" altLang="et-EE" sz="2400" b="1">
                <a:solidFill>
                  <a:srgbClr val="003399"/>
                </a:solidFill>
                <a:latin typeface="Arial" pitchFamily="34" charset="0"/>
              </a:rPr>
              <a:t>steady-state behavior</a:t>
            </a:r>
            <a:r>
              <a:rPr lang="en-US" altLang="et-EE" sz="2400">
                <a:latin typeface="Arial" pitchFamily="34" charset="0"/>
              </a:rPr>
              <a:t> of a circuit is the value of the</a:t>
            </a:r>
          </a:p>
          <a:p>
            <a:pPr eaLnBrk="0" hangingPunct="0"/>
            <a:r>
              <a:rPr lang="en-US" altLang="et-EE" sz="2400">
                <a:latin typeface="Arial" pitchFamily="34" charset="0"/>
              </a:rPr>
              <a:t>output after the inputs have been stable for a long time.</a:t>
            </a:r>
          </a:p>
        </p:txBody>
      </p:sp>
      <p:sp>
        <p:nvSpPr>
          <p:cNvPr id="845828" name="Text Box 4"/>
          <p:cNvSpPr txBox="1">
            <a:spLocks noChangeArrowheads="1"/>
          </p:cNvSpPr>
          <p:nvPr/>
        </p:nvSpPr>
        <p:spPr bwMode="auto">
          <a:xfrm>
            <a:off x="760413" y="2692400"/>
            <a:ext cx="7381875" cy="822325"/>
          </a:xfrm>
          <a:prstGeom prst="rect">
            <a:avLst/>
          </a:prstGeom>
          <a:noFill/>
          <a:ln w="9525">
            <a:noFill/>
            <a:miter lim="800000"/>
            <a:headEnd/>
            <a:tailEnd/>
          </a:ln>
        </p:spPr>
        <p:txBody>
          <a:bodyPr wrap="none" anchor="ctr">
            <a:spAutoFit/>
          </a:bodyPr>
          <a:lstStyle/>
          <a:p>
            <a:pPr eaLnBrk="0" hangingPunct="0"/>
            <a:r>
              <a:rPr lang="en-US" altLang="et-EE" sz="2400">
                <a:latin typeface="Arial" pitchFamily="34" charset="0"/>
              </a:rPr>
              <a:t>The </a:t>
            </a:r>
            <a:r>
              <a:rPr lang="en-US" altLang="et-EE" sz="2400" b="1">
                <a:solidFill>
                  <a:srgbClr val="003399"/>
                </a:solidFill>
                <a:latin typeface="Arial" pitchFamily="34" charset="0"/>
              </a:rPr>
              <a:t>transient behavior</a:t>
            </a:r>
            <a:r>
              <a:rPr lang="en-US" altLang="et-EE" sz="2400">
                <a:latin typeface="Arial" pitchFamily="34" charset="0"/>
              </a:rPr>
              <a:t> of a circuit is the value of the</a:t>
            </a:r>
          </a:p>
          <a:p>
            <a:pPr eaLnBrk="0" hangingPunct="0"/>
            <a:r>
              <a:rPr lang="en-US" altLang="et-EE" sz="2400">
                <a:latin typeface="Arial" pitchFamily="34" charset="0"/>
              </a:rPr>
              <a:t>output while (or soon after) the inputs change.</a:t>
            </a:r>
          </a:p>
        </p:txBody>
      </p:sp>
      <p:sp>
        <p:nvSpPr>
          <p:cNvPr id="845829" name="Text Box 5"/>
          <p:cNvSpPr txBox="1">
            <a:spLocks noChangeArrowheads="1"/>
          </p:cNvSpPr>
          <p:nvPr/>
        </p:nvSpPr>
        <p:spPr bwMode="auto">
          <a:xfrm>
            <a:off x="823913" y="4017963"/>
            <a:ext cx="7810500" cy="822325"/>
          </a:xfrm>
          <a:prstGeom prst="rect">
            <a:avLst/>
          </a:prstGeom>
          <a:noFill/>
          <a:ln w="9525">
            <a:noFill/>
            <a:miter lim="800000"/>
            <a:headEnd/>
            <a:tailEnd/>
          </a:ln>
        </p:spPr>
        <p:txBody>
          <a:bodyPr wrap="none" anchor="ctr">
            <a:spAutoFit/>
          </a:bodyPr>
          <a:lstStyle/>
          <a:p>
            <a:pPr eaLnBrk="0" hangingPunct="0"/>
            <a:r>
              <a:rPr lang="en-US" altLang="et-EE" sz="2400">
                <a:latin typeface="Arial" pitchFamily="34" charset="0"/>
              </a:rPr>
              <a:t>The </a:t>
            </a:r>
            <a:r>
              <a:rPr lang="en-US" altLang="et-EE" sz="2400" b="1">
                <a:solidFill>
                  <a:srgbClr val="003399"/>
                </a:solidFill>
                <a:latin typeface="Arial" pitchFamily="34" charset="0"/>
              </a:rPr>
              <a:t>glitch</a:t>
            </a:r>
            <a:r>
              <a:rPr lang="en-US" altLang="et-EE" sz="2400">
                <a:latin typeface="Arial" pitchFamily="34" charset="0"/>
              </a:rPr>
              <a:t> is a (often undesirable) short pulse produced </a:t>
            </a:r>
          </a:p>
          <a:p>
            <a:pPr eaLnBrk="0" hangingPunct="0"/>
            <a:r>
              <a:rPr lang="en-US" altLang="et-EE" sz="2400">
                <a:latin typeface="Arial" pitchFamily="34" charset="0"/>
              </a:rPr>
              <a:t>in the output during a transient phase. </a:t>
            </a:r>
          </a:p>
        </p:txBody>
      </p:sp>
      <p:sp>
        <p:nvSpPr>
          <p:cNvPr id="845830" name="Text Box 6"/>
          <p:cNvSpPr txBox="1">
            <a:spLocks noChangeArrowheads="1"/>
          </p:cNvSpPr>
          <p:nvPr/>
        </p:nvSpPr>
        <p:spPr bwMode="auto">
          <a:xfrm>
            <a:off x="925513" y="5216525"/>
            <a:ext cx="6878637" cy="822325"/>
          </a:xfrm>
          <a:prstGeom prst="rect">
            <a:avLst/>
          </a:prstGeom>
          <a:noFill/>
          <a:ln w="9525">
            <a:noFill/>
            <a:miter lim="800000"/>
            <a:headEnd/>
            <a:tailEnd/>
          </a:ln>
        </p:spPr>
        <p:txBody>
          <a:bodyPr wrap="none" anchor="ctr">
            <a:spAutoFit/>
          </a:bodyPr>
          <a:lstStyle/>
          <a:p>
            <a:pPr eaLnBrk="0" hangingPunct="0"/>
            <a:r>
              <a:rPr lang="en-US" altLang="et-EE" sz="2400">
                <a:latin typeface="Arial" pitchFamily="34" charset="0"/>
              </a:rPr>
              <a:t>If a circuit has </a:t>
            </a:r>
            <a:r>
              <a:rPr lang="en-US" altLang="et-EE" sz="2400" u="sng">
                <a:solidFill>
                  <a:srgbClr val="FF3300"/>
                </a:solidFill>
                <a:latin typeface="Arial" pitchFamily="34" charset="0"/>
              </a:rPr>
              <a:t>the possibility</a:t>
            </a:r>
            <a:r>
              <a:rPr lang="en-US" altLang="et-EE" sz="2400">
                <a:latin typeface="Arial" pitchFamily="34" charset="0"/>
              </a:rPr>
              <a:t> of producing a glitch,</a:t>
            </a:r>
          </a:p>
          <a:p>
            <a:pPr eaLnBrk="0" hangingPunct="0"/>
            <a:r>
              <a:rPr lang="en-US" altLang="et-EE" sz="2400">
                <a:latin typeface="Arial" pitchFamily="34" charset="0"/>
              </a:rPr>
              <a:t>the circuit has a </a:t>
            </a:r>
            <a:r>
              <a:rPr lang="en-US" altLang="et-EE" sz="2400" b="1">
                <a:solidFill>
                  <a:srgbClr val="003399"/>
                </a:solidFill>
                <a:latin typeface="Arial" pitchFamily="34" charset="0"/>
              </a:rPr>
              <a:t>hazard</a:t>
            </a:r>
            <a:r>
              <a:rPr lang="en-US" altLang="et-EE" sz="2400">
                <a:latin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58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458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45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28" grpId="0" autoUpdateAnimBg="0"/>
      <p:bldP spid="845829" grpId="0" autoUpdateAnimBg="0"/>
      <p:bldP spid="84583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0"/>
          </p:nvPr>
        </p:nvSpPr>
        <p:spPr>
          <a:noFill/>
        </p:spPr>
        <p:txBody>
          <a:bodyPr/>
          <a:lstStyle/>
          <a:p>
            <a:fld id="{403F4EFE-D699-40B3-A3A2-7B1061B84CA9}" type="slidenum">
              <a:rPr lang="en-US" altLang="et-EE" smtClean="0"/>
              <a:pPr/>
              <a:t>56</a:t>
            </a:fld>
            <a:endParaRPr lang="en-US" altLang="et-EE"/>
          </a:p>
        </p:txBody>
      </p:sp>
      <p:sp>
        <p:nvSpPr>
          <p:cNvPr id="25603" name="Rectangle 2"/>
          <p:cNvSpPr>
            <a:spLocks noGrp="1" noChangeArrowheads="1"/>
          </p:cNvSpPr>
          <p:nvPr>
            <p:ph type="title"/>
          </p:nvPr>
        </p:nvSpPr>
        <p:spPr>
          <a:xfrm>
            <a:off x="457200" y="274638"/>
            <a:ext cx="8229600" cy="563562"/>
          </a:xfrm>
        </p:spPr>
        <p:txBody>
          <a:bodyPr>
            <a:normAutofit/>
          </a:bodyPr>
          <a:lstStyle/>
          <a:p>
            <a:pPr algn="r" eaLnBrk="1" hangingPunct="1"/>
            <a:r>
              <a:rPr lang="en-US" altLang="et-EE" sz="2900" dirty="0">
                <a:solidFill>
                  <a:srgbClr val="A20000"/>
                </a:solidFill>
                <a:latin typeface="Comic Sans MS" panose="030F0702030302020204" pitchFamily="66" charset="0"/>
              </a:rPr>
              <a:t>Static-1 Hazard</a:t>
            </a:r>
          </a:p>
        </p:txBody>
      </p:sp>
      <p:sp>
        <p:nvSpPr>
          <p:cNvPr id="25604" name="Text Box 3"/>
          <p:cNvSpPr txBox="1">
            <a:spLocks noChangeArrowheads="1"/>
          </p:cNvSpPr>
          <p:nvPr/>
        </p:nvSpPr>
        <p:spPr bwMode="auto">
          <a:xfrm>
            <a:off x="606425" y="1444625"/>
            <a:ext cx="7567613" cy="822325"/>
          </a:xfrm>
          <a:prstGeom prst="rect">
            <a:avLst/>
          </a:prstGeom>
          <a:noFill/>
          <a:ln w="9525">
            <a:noFill/>
            <a:miter lim="800000"/>
            <a:headEnd/>
            <a:tailEnd/>
          </a:ln>
        </p:spPr>
        <p:txBody>
          <a:bodyPr wrap="none" anchor="ctr">
            <a:spAutoFit/>
          </a:bodyPr>
          <a:lstStyle/>
          <a:p>
            <a:pPr eaLnBrk="0" hangingPunct="0"/>
            <a:r>
              <a:rPr lang="en-US" altLang="et-EE" sz="2400">
                <a:latin typeface="Tahoma" pitchFamily="34" charset="0"/>
              </a:rPr>
              <a:t>A </a:t>
            </a:r>
            <a:r>
              <a:rPr lang="en-US" altLang="et-EE" sz="2400" b="1">
                <a:solidFill>
                  <a:srgbClr val="003399"/>
                </a:solidFill>
                <a:latin typeface="Tahoma" pitchFamily="34" charset="0"/>
              </a:rPr>
              <a:t>static-1 hazard</a:t>
            </a:r>
            <a:r>
              <a:rPr lang="en-US" altLang="et-EE" sz="2400">
                <a:latin typeface="Tahoma" pitchFamily="34" charset="0"/>
              </a:rPr>
              <a:t> 	is a set of two input combinations </a:t>
            </a:r>
          </a:p>
          <a:p>
            <a:pPr eaLnBrk="0" hangingPunct="0"/>
            <a:r>
              <a:rPr lang="en-US" altLang="et-EE" sz="2400">
                <a:latin typeface="Tahoma" pitchFamily="34" charset="0"/>
              </a:rPr>
              <a:t>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a</a:t>
            </a:r>
            <a:r>
              <a:rPr lang="en-US" altLang="et-EE" sz="2400">
                <a:latin typeface="Tahoma" pitchFamily="34" charset="0"/>
              </a:rPr>
              <a:t> and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b</a:t>
            </a:r>
            <a:r>
              <a:rPr lang="en-US" altLang="et-EE" sz="2400">
                <a:latin typeface="Tahoma" pitchFamily="34" charset="0"/>
              </a:rPr>
              <a:t> such that:</a:t>
            </a:r>
          </a:p>
        </p:txBody>
      </p:sp>
      <p:sp>
        <p:nvSpPr>
          <p:cNvPr id="846852" name="Text Box 4"/>
          <p:cNvSpPr txBox="1">
            <a:spLocks noChangeArrowheads="1"/>
          </p:cNvSpPr>
          <p:nvPr/>
        </p:nvSpPr>
        <p:spPr bwMode="auto">
          <a:xfrm>
            <a:off x="1082675" y="2586038"/>
            <a:ext cx="6343650" cy="457200"/>
          </a:xfrm>
          <a:prstGeom prst="rect">
            <a:avLst/>
          </a:prstGeom>
          <a:noFill/>
          <a:ln w="9525">
            <a:noFill/>
            <a:miter lim="800000"/>
            <a:headEnd/>
            <a:tailEnd/>
          </a:ln>
        </p:spPr>
        <p:txBody>
          <a:bodyPr wrap="none" anchor="ctr">
            <a:spAutoFit/>
          </a:bodyPr>
          <a:lstStyle/>
          <a:p>
            <a:pPr eaLnBrk="0" hangingPunct="0"/>
            <a:r>
              <a:rPr lang="en-US" altLang="et-EE" sz="2400">
                <a:latin typeface="Tahoma" pitchFamily="34" charset="0"/>
              </a:rPr>
              <a:t>(i)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a</a:t>
            </a:r>
            <a:r>
              <a:rPr lang="en-US" altLang="et-EE" sz="2400">
                <a:latin typeface="Tahoma" pitchFamily="34" charset="0"/>
              </a:rPr>
              <a:t>  and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b</a:t>
            </a:r>
            <a:r>
              <a:rPr lang="en-US" altLang="et-EE" sz="2400">
                <a:latin typeface="Tahoma" pitchFamily="34" charset="0"/>
              </a:rPr>
              <a:t> differ in only one input variable;</a:t>
            </a:r>
          </a:p>
        </p:txBody>
      </p:sp>
      <p:sp>
        <p:nvSpPr>
          <p:cNvPr id="846853" name="Text Box 5"/>
          <p:cNvSpPr txBox="1">
            <a:spLocks noChangeArrowheads="1"/>
          </p:cNvSpPr>
          <p:nvPr/>
        </p:nvSpPr>
        <p:spPr bwMode="auto">
          <a:xfrm>
            <a:off x="1057275" y="3354388"/>
            <a:ext cx="5484813" cy="457200"/>
          </a:xfrm>
          <a:prstGeom prst="rect">
            <a:avLst/>
          </a:prstGeom>
          <a:noFill/>
          <a:ln w="9525">
            <a:noFill/>
            <a:miter lim="800000"/>
            <a:headEnd/>
            <a:tailEnd/>
          </a:ln>
        </p:spPr>
        <p:txBody>
          <a:bodyPr wrap="none" anchor="ctr">
            <a:spAutoFit/>
          </a:bodyPr>
          <a:lstStyle/>
          <a:p>
            <a:pPr eaLnBrk="0" hangingPunct="0"/>
            <a:r>
              <a:rPr lang="en-US" altLang="et-EE" sz="2400">
                <a:latin typeface="Tahoma" pitchFamily="34" charset="0"/>
              </a:rPr>
              <a:t>(ii) both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a</a:t>
            </a:r>
            <a:r>
              <a:rPr lang="en-US" altLang="et-EE" sz="2400">
                <a:latin typeface="Tahoma" pitchFamily="34" charset="0"/>
              </a:rPr>
              <a:t>  and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b</a:t>
            </a:r>
            <a:r>
              <a:rPr lang="en-US" altLang="et-EE" sz="2400">
                <a:latin typeface="Tahoma" pitchFamily="34" charset="0"/>
              </a:rPr>
              <a:t> produce a </a:t>
            </a:r>
            <a:r>
              <a:rPr lang="en-US" altLang="et-EE" sz="2400">
                <a:solidFill>
                  <a:srgbClr val="0000FF"/>
                </a:solidFill>
                <a:latin typeface="Tahoma" pitchFamily="34" charset="0"/>
              </a:rPr>
              <a:t>1</a:t>
            </a:r>
            <a:r>
              <a:rPr lang="en-US" altLang="et-EE" sz="2400">
                <a:latin typeface="Tahoma" pitchFamily="34" charset="0"/>
              </a:rPr>
              <a:t> output;</a:t>
            </a:r>
          </a:p>
        </p:txBody>
      </p:sp>
      <p:sp>
        <p:nvSpPr>
          <p:cNvPr id="846854" name="Text Box 6"/>
          <p:cNvSpPr txBox="1">
            <a:spLocks noChangeArrowheads="1"/>
          </p:cNvSpPr>
          <p:nvPr/>
        </p:nvSpPr>
        <p:spPr bwMode="auto">
          <a:xfrm>
            <a:off x="1527175" y="4024313"/>
            <a:ext cx="6975475" cy="1187450"/>
          </a:xfrm>
          <a:prstGeom prst="rect">
            <a:avLst/>
          </a:prstGeom>
          <a:noFill/>
          <a:ln w="9525">
            <a:noFill/>
            <a:miter lim="800000"/>
            <a:headEnd/>
            <a:tailEnd/>
          </a:ln>
        </p:spPr>
        <p:txBody>
          <a:bodyPr anchor="ctr">
            <a:spAutoFit/>
          </a:bodyPr>
          <a:lstStyle/>
          <a:p>
            <a:pPr eaLnBrk="0" hangingPunct="0"/>
            <a:r>
              <a:rPr lang="en-US" altLang="et-EE" sz="2400">
                <a:latin typeface="Tahoma" pitchFamily="34" charset="0"/>
              </a:rPr>
              <a:t>but it is possible for a momentary </a:t>
            </a:r>
            <a:r>
              <a:rPr lang="en-US" altLang="et-EE" sz="2400">
                <a:solidFill>
                  <a:srgbClr val="0000FF"/>
                </a:solidFill>
                <a:latin typeface="Tahoma" pitchFamily="34" charset="0"/>
              </a:rPr>
              <a:t>0</a:t>
            </a:r>
            <a:r>
              <a:rPr lang="en-US" altLang="et-EE" sz="2400">
                <a:latin typeface="Tahoma" pitchFamily="34" charset="0"/>
              </a:rPr>
              <a:t> to appear in the output  when the input transits from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a</a:t>
            </a:r>
            <a:r>
              <a:rPr lang="en-US" altLang="et-EE" sz="2400">
                <a:latin typeface="Tahoma" pitchFamily="34" charset="0"/>
              </a:rPr>
              <a:t>  to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b</a:t>
            </a:r>
            <a:r>
              <a:rPr lang="en-US" altLang="et-EE" sz="2400">
                <a:latin typeface="Tahoma" pitchFamily="34" charset="0"/>
              </a:rPr>
              <a:t> or from</a:t>
            </a:r>
            <a:r>
              <a:rPr lang="et-EE" altLang="et-EE" sz="2400">
                <a:latin typeface="Tahoma" pitchFamily="34" charset="0"/>
              </a:rPr>
              <a:t>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b</a:t>
            </a:r>
            <a:r>
              <a:rPr lang="en-US" altLang="et-EE" sz="2400">
                <a:latin typeface="Tahoma" pitchFamily="34" charset="0"/>
              </a:rPr>
              <a:t>  to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a</a:t>
            </a:r>
          </a:p>
        </p:txBody>
      </p:sp>
      <p:sp>
        <p:nvSpPr>
          <p:cNvPr id="846855" name="Text Box 7"/>
          <p:cNvSpPr txBox="1">
            <a:spLocks noChangeArrowheads="1"/>
          </p:cNvSpPr>
          <p:nvPr/>
        </p:nvSpPr>
        <p:spPr bwMode="auto">
          <a:xfrm>
            <a:off x="1527175" y="5368925"/>
            <a:ext cx="7394575" cy="822325"/>
          </a:xfrm>
          <a:prstGeom prst="rect">
            <a:avLst/>
          </a:prstGeom>
          <a:noFill/>
          <a:ln w="9525">
            <a:noFill/>
            <a:miter lim="800000"/>
            <a:headEnd/>
            <a:tailEnd/>
          </a:ln>
        </p:spPr>
        <p:txBody>
          <a:bodyPr anchor="ctr">
            <a:spAutoFit/>
          </a:bodyPr>
          <a:lstStyle/>
          <a:p>
            <a:pPr eaLnBrk="0" hangingPunct="0"/>
            <a:r>
              <a:rPr lang="en-US" altLang="et-EE" sz="2400" i="1">
                <a:latin typeface="Tahoma" pitchFamily="34" charset="0"/>
              </a:rPr>
              <a:t>i.e.,</a:t>
            </a:r>
            <a:r>
              <a:rPr lang="en-US" altLang="et-EE" sz="2400">
                <a:latin typeface="Tahoma" pitchFamily="34" charset="0"/>
              </a:rPr>
              <a:t> a </a:t>
            </a:r>
            <a:r>
              <a:rPr lang="en-US" altLang="et-EE" sz="2400">
                <a:solidFill>
                  <a:srgbClr val="0000FF"/>
                </a:solidFill>
                <a:latin typeface="Tahoma" pitchFamily="34" charset="0"/>
              </a:rPr>
              <a:t>static-1</a:t>
            </a:r>
            <a:r>
              <a:rPr lang="en-US" altLang="et-EE" sz="2400">
                <a:latin typeface="Tahoma" pitchFamily="34" charset="0"/>
              </a:rPr>
              <a:t> hazard is a possibility of a </a:t>
            </a:r>
            <a:r>
              <a:rPr lang="en-US" altLang="et-EE" sz="2400">
                <a:solidFill>
                  <a:srgbClr val="0000FF"/>
                </a:solidFill>
                <a:latin typeface="Tahoma" pitchFamily="34" charset="0"/>
              </a:rPr>
              <a:t>0</a:t>
            </a:r>
            <a:r>
              <a:rPr lang="en-US" altLang="et-EE" sz="2400">
                <a:latin typeface="Tahoma" pitchFamily="34" charset="0"/>
              </a:rPr>
              <a:t> glitch when we expect a steady </a:t>
            </a:r>
            <a:r>
              <a:rPr lang="en-US" altLang="et-EE" sz="2400">
                <a:solidFill>
                  <a:srgbClr val="0000FF"/>
                </a:solidFill>
                <a:latin typeface="Tahoma" pitchFamily="34" charset="0"/>
              </a:rPr>
              <a:t>1</a:t>
            </a:r>
            <a:r>
              <a:rPr lang="en-US" altLang="et-EE" sz="2400">
                <a:latin typeface="Tahoma" pitchFamily="34" charset="0"/>
              </a:rPr>
              <a:t> output.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68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468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468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46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2" grpId="0" autoUpdateAnimBg="0"/>
      <p:bldP spid="846853" grpId="0" autoUpdateAnimBg="0"/>
      <p:bldP spid="846854" grpId="0" autoUpdateAnimBg="0"/>
      <p:bldP spid="846855"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0"/>
          </p:nvPr>
        </p:nvSpPr>
        <p:spPr>
          <a:noFill/>
        </p:spPr>
        <p:txBody>
          <a:bodyPr/>
          <a:lstStyle/>
          <a:p>
            <a:fld id="{9E30B463-6D8C-4A2B-BEA8-D9E48E48897D}" type="slidenum">
              <a:rPr lang="en-US" altLang="et-EE" smtClean="0"/>
              <a:pPr/>
              <a:t>57</a:t>
            </a:fld>
            <a:endParaRPr lang="en-US" altLang="et-EE"/>
          </a:p>
        </p:txBody>
      </p:sp>
      <p:sp>
        <p:nvSpPr>
          <p:cNvPr id="26627" name="Rectangle 2"/>
          <p:cNvSpPr>
            <a:spLocks noGrp="1" noChangeArrowheads="1"/>
          </p:cNvSpPr>
          <p:nvPr>
            <p:ph type="title"/>
          </p:nvPr>
        </p:nvSpPr>
        <p:spPr>
          <a:xfrm>
            <a:off x="457200" y="274638"/>
            <a:ext cx="8229600" cy="639762"/>
          </a:xfrm>
        </p:spPr>
        <p:txBody>
          <a:bodyPr>
            <a:normAutofit/>
          </a:bodyPr>
          <a:lstStyle/>
          <a:p>
            <a:pPr algn="r" eaLnBrk="1" hangingPunct="1"/>
            <a:r>
              <a:rPr lang="en-US" altLang="et-EE" sz="2900" dirty="0">
                <a:solidFill>
                  <a:srgbClr val="A20000"/>
                </a:solidFill>
                <a:latin typeface="Comic Sans MS" panose="030F0702030302020204" pitchFamily="66" charset="0"/>
              </a:rPr>
              <a:t>Static-0 Hazard</a:t>
            </a:r>
          </a:p>
        </p:txBody>
      </p:sp>
      <p:sp>
        <p:nvSpPr>
          <p:cNvPr id="26628" name="Text Box 3"/>
          <p:cNvSpPr txBox="1">
            <a:spLocks noChangeArrowheads="1"/>
          </p:cNvSpPr>
          <p:nvPr/>
        </p:nvSpPr>
        <p:spPr bwMode="auto">
          <a:xfrm>
            <a:off x="1190625" y="1368425"/>
            <a:ext cx="7727950" cy="822325"/>
          </a:xfrm>
          <a:prstGeom prst="rect">
            <a:avLst/>
          </a:prstGeom>
          <a:noFill/>
          <a:ln w="9525">
            <a:noFill/>
            <a:miter lim="800000"/>
            <a:headEnd/>
            <a:tailEnd/>
          </a:ln>
        </p:spPr>
        <p:txBody>
          <a:bodyPr anchor="ctr">
            <a:spAutoFit/>
          </a:bodyPr>
          <a:lstStyle/>
          <a:p>
            <a:pPr eaLnBrk="0" hangingPunct="0"/>
            <a:r>
              <a:rPr lang="en-US" altLang="et-EE" sz="2400">
                <a:latin typeface="Tahoma" pitchFamily="34" charset="0"/>
              </a:rPr>
              <a:t>A </a:t>
            </a:r>
            <a:r>
              <a:rPr lang="en-US" altLang="et-EE" sz="2400" b="1">
                <a:solidFill>
                  <a:srgbClr val="003399"/>
                </a:solidFill>
                <a:latin typeface="Tahoma" pitchFamily="34" charset="0"/>
              </a:rPr>
              <a:t>static-</a:t>
            </a:r>
            <a:r>
              <a:rPr lang="en-US" altLang="et-EE" sz="2400" b="1">
                <a:solidFill>
                  <a:srgbClr val="FF3300"/>
                </a:solidFill>
                <a:latin typeface="Tahoma" pitchFamily="34" charset="0"/>
              </a:rPr>
              <a:t>0</a:t>
            </a:r>
            <a:r>
              <a:rPr lang="en-US" altLang="et-EE" sz="2400" b="1">
                <a:solidFill>
                  <a:srgbClr val="003399"/>
                </a:solidFill>
                <a:latin typeface="Tahoma" pitchFamily="34" charset="0"/>
              </a:rPr>
              <a:t> hazard</a:t>
            </a:r>
            <a:r>
              <a:rPr lang="en-US" altLang="et-EE" sz="2400">
                <a:latin typeface="Tahoma" pitchFamily="34" charset="0"/>
              </a:rPr>
              <a:t> is a set of two input combinations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a</a:t>
            </a:r>
            <a:r>
              <a:rPr lang="en-US" altLang="et-EE" sz="2400">
                <a:latin typeface="Tahoma" pitchFamily="34" charset="0"/>
              </a:rPr>
              <a:t> and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b</a:t>
            </a:r>
            <a:r>
              <a:rPr lang="en-US" altLang="et-EE" sz="2400">
                <a:latin typeface="Tahoma" pitchFamily="34" charset="0"/>
              </a:rPr>
              <a:t> such that:</a:t>
            </a:r>
          </a:p>
        </p:txBody>
      </p:sp>
      <p:sp>
        <p:nvSpPr>
          <p:cNvPr id="26629" name="Text Box 4"/>
          <p:cNvSpPr txBox="1">
            <a:spLocks noChangeArrowheads="1"/>
          </p:cNvSpPr>
          <p:nvPr/>
        </p:nvSpPr>
        <p:spPr bwMode="auto">
          <a:xfrm>
            <a:off x="1781175" y="2420938"/>
            <a:ext cx="6343650" cy="457200"/>
          </a:xfrm>
          <a:prstGeom prst="rect">
            <a:avLst/>
          </a:prstGeom>
          <a:noFill/>
          <a:ln w="9525">
            <a:noFill/>
            <a:miter lim="800000"/>
            <a:headEnd/>
            <a:tailEnd/>
          </a:ln>
        </p:spPr>
        <p:txBody>
          <a:bodyPr wrap="none" anchor="ctr">
            <a:spAutoFit/>
          </a:bodyPr>
          <a:lstStyle/>
          <a:p>
            <a:pPr eaLnBrk="0" hangingPunct="0"/>
            <a:r>
              <a:rPr lang="en-US" altLang="et-EE" sz="2400">
                <a:latin typeface="Tahoma" pitchFamily="34" charset="0"/>
              </a:rPr>
              <a:t>(i)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a</a:t>
            </a:r>
            <a:r>
              <a:rPr lang="en-US" altLang="et-EE" sz="2400">
                <a:latin typeface="Tahoma" pitchFamily="34" charset="0"/>
              </a:rPr>
              <a:t>  and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b</a:t>
            </a:r>
            <a:r>
              <a:rPr lang="en-US" altLang="et-EE" sz="2400">
                <a:latin typeface="Tahoma" pitchFamily="34" charset="0"/>
              </a:rPr>
              <a:t> differ in only one input variable;</a:t>
            </a:r>
          </a:p>
        </p:txBody>
      </p:sp>
      <p:sp>
        <p:nvSpPr>
          <p:cNvPr id="26630" name="Text Box 5"/>
          <p:cNvSpPr txBox="1">
            <a:spLocks noChangeArrowheads="1"/>
          </p:cNvSpPr>
          <p:nvPr/>
        </p:nvSpPr>
        <p:spPr bwMode="auto">
          <a:xfrm>
            <a:off x="1781175" y="3138488"/>
            <a:ext cx="5484813" cy="457200"/>
          </a:xfrm>
          <a:prstGeom prst="rect">
            <a:avLst/>
          </a:prstGeom>
          <a:noFill/>
          <a:ln w="9525">
            <a:noFill/>
            <a:miter lim="800000"/>
            <a:headEnd/>
            <a:tailEnd/>
          </a:ln>
        </p:spPr>
        <p:txBody>
          <a:bodyPr wrap="none" anchor="ctr">
            <a:spAutoFit/>
          </a:bodyPr>
          <a:lstStyle/>
          <a:p>
            <a:pPr eaLnBrk="0" hangingPunct="0"/>
            <a:r>
              <a:rPr lang="en-US" altLang="et-EE" sz="2400">
                <a:latin typeface="Tahoma" pitchFamily="34" charset="0"/>
              </a:rPr>
              <a:t>(ii) both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a</a:t>
            </a:r>
            <a:r>
              <a:rPr lang="en-US" altLang="et-EE" sz="2400">
                <a:latin typeface="Tahoma" pitchFamily="34" charset="0"/>
              </a:rPr>
              <a:t>  and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b</a:t>
            </a:r>
            <a:r>
              <a:rPr lang="en-US" altLang="et-EE" sz="2400">
                <a:latin typeface="Tahoma" pitchFamily="34" charset="0"/>
              </a:rPr>
              <a:t> produce a </a:t>
            </a:r>
            <a:r>
              <a:rPr lang="en-US" altLang="et-EE" sz="2400">
                <a:solidFill>
                  <a:srgbClr val="FF3300"/>
                </a:solidFill>
                <a:latin typeface="Tahoma" pitchFamily="34" charset="0"/>
              </a:rPr>
              <a:t>0</a:t>
            </a:r>
            <a:r>
              <a:rPr lang="en-US" altLang="et-EE" sz="2400">
                <a:latin typeface="Tahoma" pitchFamily="34" charset="0"/>
              </a:rPr>
              <a:t> output;</a:t>
            </a:r>
          </a:p>
        </p:txBody>
      </p:sp>
      <p:sp>
        <p:nvSpPr>
          <p:cNvPr id="26631" name="Text Box 6"/>
          <p:cNvSpPr txBox="1">
            <a:spLocks noChangeArrowheads="1"/>
          </p:cNvSpPr>
          <p:nvPr/>
        </p:nvSpPr>
        <p:spPr bwMode="auto">
          <a:xfrm>
            <a:off x="1527175" y="3935413"/>
            <a:ext cx="7077075" cy="1187450"/>
          </a:xfrm>
          <a:prstGeom prst="rect">
            <a:avLst/>
          </a:prstGeom>
          <a:noFill/>
          <a:ln w="9525">
            <a:noFill/>
            <a:miter lim="800000"/>
            <a:headEnd/>
            <a:tailEnd/>
          </a:ln>
        </p:spPr>
        <p:txBody>
          <a:bodyPr anchor="ctr">
            <a:spAutoFit/>
          </a:bodyPr>
          <a:lstStyle/>
          <a:p>
            <a:pPr eaLnBrk="0" hangingPunct="0"/>
            <a:r>
              <a:rPr lang="en-US" altLang="et-EE" sz="2400">
                <a:latin typeface="Tahoma" pitchFamily="34" charset="0"/>
              </a:rPr>
              <a:t>but it is possible for a momentary </a:t>
            </a:r>
            <a:r>
              <a:rPr lang="en-US" altLang="et-EE" sz="2400">
                <a:solidFill>
                  <a:srgbClr val="FF3300"/>
                </a:solidFill>
                <a:latin typeface="Tahoma" pitchFamily="34" charset="0"/>
              </a:rPr>
              <a:t>1</a:t>
            </a:r>
            <a:r>
              <a:rPr lang="en-US" altLang="et-EE" sz="2400">
                <a:latin typeface="Tahoma" pitchFamily="34" charset="0"/>
              </a:rPr>
              <a:t> to appear in the output  when the input transits from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a</a:t>
            </a:r>
            <a:r>
              <a:rPr lang="en-US" altLang="et-EE" sz="2400">
                <a:latin typeface="Tahoma" pitchFamily="34" charset="0"/>
              </a:rPr>
              <a:t>  to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b</a:t>
            </a:r>
            <a:r>
              <a:rPr lang="en-US" altLang="et-EE" sz="2400">
                <a:latin typeface="Tahoma" pitchFamily="34" charset="0"/>
              </a:rPr>
              <a:t> or from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b</a:t>
            </a:r>
            <a:r>
              <a:rPr lang="en-US" altLang="et-EE" sz="2400">
                <a:latin typeface="Tahoma" pitchFamily="34" charset="0"/>
              </a:rPr>
              <a:t>  to </a:t>
            </a:r>
            <a:r>
              <a:rPr lang="en-US" altLang="et-EE" sz="2400">
                <a:solidFill>
                  <a:srgbClr val="003399"/>
                </a:solidFill>
                <a:latin typeface="Tahoma" pitchFamily="34" charset="0"/>
              </a:rPr>
              <a:t>X</a:t>
            </a:r>
            <a:r>
              <a:rPr lang="en-US" altLang="et-EE" sz="2400" baseline="-25000">
                <a:solidFill>
                  <a:srgbClr val="003399"/>
                </a:solidFill>
                <a:latin typeface="Tahoma" pitchFamily="34" charset="0"/>
              </a:rPr>
              <a:t>a</a:t>
            </a:r>
          </a:p>
        </p:txBody>
      </p:sp>
      <p:sp>
        <p:nvSpPr>
          <p:cNvPr id="26632" name="Text Box 7"/>
          <p:cNvSpPr txBox="1">
            <a:spLocks noChangeArrowheads="1"/>
          </p:cNvSpPr>
          <p:nvPr/>
        </p:nvSpPr>
        <p:spPr bwMode="auto">
          <a:xfrm>
            <a:off x="1527175" y="5305425"/>
            <a:ext cx="6923088" cy="822325"/>
          </a:xfrm>
          <a:prstGeom prst="rect">
            <a:avLst/>
          </a:prstGeom>
          <a:noFill/>
          <a:ln w="9525">
            <a:noFill/>
            <a:miter lim="800000"/>
            <a:headEnd/>
            <a:tailEnd/>
          </a:ln>
        </p:spPr>
        <p:txBody>
          <a:bodyPr anchor="ctr">
            <a:spAutoFit/>
          </a:bodyPr>
          <a:lstStyle/>
          <a:p>
            <a:pPr eaLnBrk="0" hangingPunct="0"/>
            <a:r>
              <a:rPr lang="en-US" altLang="et-EE" sz="2400" i="1">
                <a:latin typeface="Tahoma" pitchFamily="34" charset="0"/>
              </a:rPr>
              <a:t>i.e.,</a:t>
            </a:r>
            <a:r>
              <a:rPr lang="en-US" altLang="et-EE" sz="2400">
                <a:latin typeface="Tahoma" pitchFamily="34" charset="0"/>
              </a:rPr>
              <a:t> a static-</a:t>
            </a:r>
            <a:r>
              <a:rPr lang="en-US" altLang="et-EE" sz="2400">
                <a:solidFill>
                  <a:srgbClr val="FF3300"/>
                </a:solidFill>
                <a:latin typeface="Tahoma" pitchFamily="34" charset="0"/>
              </a:rPr>
              <a:t>0</a:t>
            </a:r>
            <a:r>
              <a:rPr lang="en-US" altLang="et-EE" sz="2400">
                <a:latin typeface="Tahoma" pitchFamily="34" charset="0"/>
              </a:rPr>
              <a:t> is a possibility of a </a:t>
            </a:r>
            <a:r>
              <a:rPr lang="en-US" altLang="et-EE" sz="2400">
                <a:solidFill>
                  <a:srgbClr val="FF3300"/>
                </a:solidFill>
                <a:latin typeface="Tahoma" pitchFamily="34" charset="0"/>
              </a:rPr>
              <a:t>1</a:t>
            </a:r>
            <a:r>
              <a:rPr lang="en-US" altLang="et-EE" sz="2400">
                <a:latin typeface="Tahoma" pitchFamily="34" charset="0"/>
              </a:rPr>
              <a:t> glitch when we expect a steady </a:t>
            </a:r>
            <a:r>
              <a:rPr lang="en-US" altLang="et-EE" sz="2400">
                <a:solidFill>
                  <a:srgbClr val="FF3300"/>
                </a:solidFill>
                <a:latin typeface="Tahoma" pitchFamily="34" charset="0"/>
              </a:rPr>
              <a:t>0</a:t>
            </a:r>
            <a:r>
              <a:rPr lang="en-US" altLang="et-EE" sz="2400">
                <a:latin typeface="Tahoma" pitchFamily="34" charset="0"/>
              </a:rPr>
              <a:t> output.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0"/>
          </p:nvPr>
        </p:nvSpPr>
        <p:spPr>
          <a:noFill/>
        </p:spPr>
        <p:txBody>
          <a:bodyPr/>
          <a:lstStyle/>
          <a:p>
            <a:fld id="{0A25EC46-54DB-4EAB-88FC-8C02FFA13B23}" type="slidenum">
              <a:rPr lang="en-US" altLang="et-EE" smtClean="0">
                <a:solidFill>
                  <a:srgbClr val="000000"/>
                </a:solidFill>
              </a:rPr>
              <a:pPr/>
              <a:t>58</a:t>
            </a:fld>
            <a:endParaRPr lang="en-US" altLang="et-EE">
              <a:solidFill>
                <a:srgbClr val="000000"/>
              </a:solidFill>
            </a:endParaRPr>
          </a:p>
        </p:txBody>
      </p:sp>
      <p:sp>
        <p:nvSpPr>
          <p:cNvPr id="848898" name="Text Box 2"/>
          <p:cNvSpPr txBox="1">
            <a:spLocks noChangeArrowheads="1"/>
          </p:cNvSpPr>
          <p:nvPr/>
        </p:nvSpPr>
        <p:spPr bwMode="auto">
          <a:xfrm>
            <a:off x="4938713" y="3043238"/>
            <a:ext cx="4146550" cy="701675"/>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sz="2000">
                <a:solidFill>
                  <a:srgbClr val="000000"/>
                </a:solidFill>
              </a:rPr>
              <a:t>The hazard occurs in the transition </a:t>
            </a:r>
          </a:p>
          <a:p>
            <a:pPr eaLnBrk="0" fontAlgn="base" hangingPunct="0">
              <a:spcBef>
                <a:spcPct val="0"/>
              </a:spcBef>
              <a:spcAft>
                <a:spcPct val="0"/>
              </a:spcAft>
            </a:pPr>
            <a:r>
              <a:rPr lang="en-US" altLang="et-EE" sz="2000">
                <a:solidFill>
                  <a:srgbClr val="000000"/>
                </a:solidFill>
              </a:rPr>
              <a:t>from X,Y,Z = 111 to X,Y,Z = 110</a:t>
            </a:r>
          </a:p>
        </p:txBody>
      </p:sp>
      <p:grpSp>
        <p:nvGrpSpPr>
          <p:cNvPr id="2" name="Group 3"/>
          <p:cNvGrpSpPr>
            <a:grpSpLocks/>
          </p:cNvGrpSpPr>
          <p:nvPr/>
        </p:nvGrpSpPr>
        <p:grpSpPr bwMode="auto">
          <a:xfrm>
            <a:off x="2401888" y="4065588"/>
            <a:ext cx="4033837" cy="366712"/>
            <a:chOff x="1513" y="2561"/>
            <a:chExt cx="2541" cy="231"/>
          </a:xfrm>
        </p:grpSpPr>
        <p:sp>
          <p:nvSpPr>
            <p:cNvPr id="27728" name="Line 4"/>
            <p:cNvSpPr>
              <a:spLocks noChangeShapeType="1"/>
            </p:cNvSpPr>
            <p:nvPr/>
          </p:nvSpPr>
          <p:spPr bwMode="auto">
            <a:xfrm>
              <a:off x="1768" y="2608"/>
              <a:ext cx="999"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29" name="Line 5"/>
            <p:cNvSpPr>
              <a:spLocks noChangeShapeType="1"/>
            </p:cNvSpPr>
            <p:nvPr/>
          </p:nvSpPr>
          <p:spPr bwMode="auto">
            <a:xfrm>
              <a:off x="2767" y="2760"/>
              <a:ext cx="1287"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30" name="Line 6"/>
            <p:cNvSpPr>
              <a:spLocks noChangeShapeType="1"/>
            </p:cNvSpPr>
            <p:nvPr/>
          </p:nvSpPr>
          <p:spPr bwMode="auto">
            <a:xfrm>
              <a:off x="2767" y="2608"/>
              <a:ext cx="0" cy="152"/>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31" name="Text Box 7"/>
            <p:cNvSpPr txBox="1">
              <a:spLocks noChangeArrowheads="1"/>
            </p:cNvSpPr>
            <p:nvPr/>
          </p:nvSpPr>
          <p:spPr bwMode="auto">
            <a:xfrm>
              <a:off x="1513" y="2561"/>
              <a:ext cx="204" cy="231"/>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Z</a:t>
              </a:r>
            </a:p>
          </p:txBody>
        </p:sp>
      </p:grpSp>
      <p:grpSp>
        <p:nvGrpSpPr>
          <p:cNvPr id="3" name="Group 8"/>
          <p:cNvGrpSpPr>
            <a:grpSpLocks/>
          </p:cNvGrpSpPr>
          <p:nvPr/>
        </p:nvGrpSpPr>
        <p:grpSpPr bwMode="auto">
          <a:xfrm>
            <a:off x="2130425" y="4129088"/>
            <a:ext cx="4702175" cy="2019300"/>
            <a:chOff x="1342" y="2601"/>
            <a:chExt cx="2962" cy="1272"/>
          </a:xfrm>
        </p:grpSpPr>
        <p:sp>
          <p:nvSpPr>
            <p:cNvPr id="27718" name="Line 9"/>
            <p:cNvSpPr>
              <a:spLocks noChangeShapeType="1"/>
            </p:cNvSpPr>
            <p:nvPr/>
          </p:nvSpPr>
          <p:spPr bwMode="auto">
            <a:xfrm>
              <a:off x="1342" y="2881"/>
              <a:ext cx="2962" cy="0"/>
            </a:xfrm>
            <a:prstGeom prst="line">
              <a:avLst/>
            </a:prstGeom>
            <a:noFill/>
            <a:ln w="9525">
              <a:solidFill>
                <a:srgbClr val="777777"/>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19" name="Line 10"/>
            <p:cNvSpPr>
              <a:spLocks noChangeShapeType="1"/>
            </p:cNvSpPr>
            <p:nvPr/>
          </p:nvSpPr>
          <p:spPr bwMode="auto">
            <a:xfrm>
              <a:off x="1342" y="3041"/>
              <a:ext cx="2962" cy="0"/>
            </a:xfrm>
            <a:prstGeom prst="line">
              <a:avLst/>
            </a:prstGeom>
            <a:noFill/>
            <a:ln w="9525">
              <a:solidFill>
                <a:srgbClr val="777777"/>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20" name="Line 11"/>
            <p:cNvSpPr>
              <a:spLocks noChangeShapeType="1"/>
            </p:cNvSpPr>
            <p:nvPr/>
          </p:nvSpPr>
          <p:spPr bwMode="auto">
            <a:xfrm>
              <a:off x="1342" y="3169"/>
              <a:ext cx="2962" cy="0"/>
            </a:xfrm>
            <a:prstGeom prst="line">
              <a:avLst/>
            </a:prstGeom>
            <a:noFill/>
            <a:ln w="9525">
              <a:solidFill>
                <a:srgbClr val="777777"/>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21" name="Line 12"/>
            <p:cNvSpPr>
              <a:spLocks noChangeShapeType="1"/>
            </p:cNvSpPr>
            <p:nvPr/>
          </p:nvSpPr>
          <p:spPr bwMode="auto">
            <a:xfrm>
              <a:off x="1342" y="3321"/>
              <a:ext cx="2962" cy="0"/>
            </a:xfrm>
            <a:prstGeom prst="line">
              <a:avLst/>
            </a:prstGeom>
            <a:noFill/>
            <a:ln w="9525">
              <a:solidFill>
                <a:srgbClr val="777777"/>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22" name="Line 13"/>
            <p:cNvSpPr>
              <a:spLocks noChangeShapeType="1"/>
            </p:cNvSpPr>
            <p:nvPr/>
          </p:nvSpPr>
          <p:spPr bwMode="auto">
            <a:xfrm>
              <a:off x="1342" y="3441"/>
              <a:ext cx="2962" cy="0"/>
            </a:xfrm>
            <a:prstGeom prst="line">
              <a:avLst/>
            </a:prstGeom>
            <a:noFill/>
            <a:ln w="9525">
              <a:solidFill>
                <a:srgbClr val="777777"/>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23" name="Line 14"/>
            <p:cNvSpPr>
              <a:spLocks noChangeShapeType="1"/>
            </p:cNvSpPr>
            <p:nvPr/>
          </p:nvSpPr>
          <p:spPr bwMode="auto">
            <a:xfrm>
              <a:off x="1342" y="3593"/>
              <a:ext cx="2962" cy="0"/>
            </a:xfrm>
            <a:prstGeom prst="line">
              <a:avLst/>
            </a:prstGeom>
            <a:noFill/>
            <a:ln w="9525">
              <a:solidFill>
                <a:srgbClr val="777777"/>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24" name="Line 15"/>
            <p:cNvSpPr>
              <a:spLocks noChangeShapeType="1"/>
            </p:cNvSpPr>
            <p:nvPr/>
          </p:nvSpPr>
          <p:spPr bwMode="auto">
            <a:xfrm>
              <a:off x="1342" y="2601"/>
              <a:ext cx="2962" cy="0"/>
            </a:xfrm>
            <a:prstGeom prst="line">
              <a:avLst/>
            </a:prstGeom>
            <a:noFill/>
            <a:ln w="9525">
              <a:solidFill>
                <a:srgbClr val="777777"/>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25" name="Line 16"/>
            <p:cNvSpPr>
              <a:spLocks noChangeShapeType="1"/>
            </p:cNvSpPr>
            <p:nvPr/>
          </p:nvSpPr>
          <p:spPr bwMode="auto">
            <a:xfrm>
              <a:off x="1342" y="2753"/>
              <a:ext cx="2962" cy="0"/>
            </a:xfrm>
            <a:prstGeom prst="line">
              <a:avLst/>
            </a:prstGeom>
            <a:noFill/>
            <a:ln w="9525">
              <a:solidFill>
                <a:srgbClr val="777777"/>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26" name="Line 17"/>
            <p:cNvSpPr>
              <a:spLocks noChangeShapeType="1"/>
            </p:cNvSpPr>
            <p:nvPr/>
          </p:nvSpPr>
          <p:spPr bwMode="auto">
            <a:xfrm>
              <a:off x="1342" y="3721"/>
              <a:ext cx="2962" cy="0"/>
            </a:xfrm>
            <a:prstGeom prst="line">
              <a:avLst/>
            </a:prstGeom>
            <a:noFill/>
            <a:ln w="9525">
              <a:solidFill>
                <a:srgbClr val="777777"/>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27" name="Line 18"/>
            <p:cNvSpPr>
              <a:spLocks noChangeShapeType="1"/>
            </p:cNvSpPr>
            <p:nvPr/>
          </p:nvSpPr>
          <p:spPr bwMode="auto">
            <a:xfrm>
              <a:off x="1342" y="3873"/>
              <a:ext cx="2962" cy="0"/>
            </a:xfrm>
            <a:prstGeom prst="line">
              <a:avLst/>
            </a:prstGeom>
            <a:noFill/>
            <a:ln w="9525">
              <a:solidFill>
                <a:srgbClr val="777777"/>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sp>
        <p:nvSpPr>
          <p:cNvPr id="27654" name="Rectangle 19"/>
          <p:cNvSpPr>
            <a:spLocks noGrp="1" noChangeArrowheads="1"/>
          </p:cNvSpPr>
          <p:nvPr>
            <p:ph type="title"/>
          </p:nvPr>
        </p:nvSpPr>
        <p:spPr/>
        <p:txBody>
          <a:bodyPr/>
          <a:lstStyle/>
          <a:p>
            <a:pPr eaLnBrk="1" hangingPunct="1"/>
            <a:r>
              <a:rPr lang="en-US" altLang="et-EE"/>
              <a:t>Example</a:t>
            </a:r>
          </a:p>
        </p:txBody>
      </p:sp>
      <p:sp>
        <p:nvSpPr>
          <p:cNvPr id="27655" name="Line 20"/>
          <p:cNvSpPr>
            <a:spLocks noChangeShapeType="1"/>
          </p:cNvSpPr>
          <p:nvPr/>
        </p:nvSpPr>
        <p:spPr bwMode="auto">
          <a:xfrm>
            <a:off x="1143000" y="2501900"/>
            <a:ext cx="1385888" cy="0"/>
          </a:xfrm>
          <a:prstGeom prst="line">
            <a:avLst/>
          </a:prstGeom>
          <a:noFill/>
          <a:ln w="28575" cap="sq">
            <a:solidFill>
              <a:schemeClr val="tx1"/>
            </a:solidFill>
            <a:round/>
            <a:headEnd type="none" w="sm" len="sm"/>
            <a:tailEnd type="none"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656" name="AutoShape 21"/>
          <p:cNvSpPr>
            <a:spLocks noChangeArrowheads="1"/>
          </p:cNvSpPr>
          <p:nvPr/>
        </p:nvSpPr>
        <p:spPr bwMode="auto">
          <a:xfrm rot="5400000">
            <a:off x="1711325" y="2311400"/>
            <a:ext cx="457200" cy="381000"/>
          </a:xfrm>
          <a:prstGeom prst="triangle">
            <a:avLst>
              <a:gd name="adj" fmla="val 50000"/>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7657" name="Oval 22"/>
          <p:cNvSpPr>
            <a:spLocks noChangeArrowheads="1"/>
          </p:cNvSpPr>
          <p:nvPr/>
        </p:nvSpPr>
        <p:spPr bwMode="auto">
          <a:xfrm>
            <a:off x="2130425" y="2425700"/>
            <a:ext cx="152400" cy="152400"/>
          </a:xfrm>
          <a:prstGeom prst="ellipse">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7658" name="AutoShape 23"/>
          <p:cNvSpPr>
            <a:spLocks noChangeArrowheads="1"/>
          </p:cNvSpPr>
          <p:nvPr/>
        </p:nvSpPr>
        <p:spPr bwMode="auto">
          <a:xfrm flipH="1">
            <a:off x="4319588" y="2247900"/>
            <a:ext cx="709612" cy="685800"/>
          </a:xfrm>
          <a:prstGeom prst="moon">
            <a:avLst>
              <a:gd name="adj" fmla="val 78977"/>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7659" name="Line 24"/>
          <p:cNvSpPr>
            <a:spLocks noChangeShapeType="1"/>
          </p:cNvSpPr>
          <p:nvPr/>
        </p:nvSpPr>
        <p:spPr bwMode="auto">
          <a:xfrm>
            <a:off x="3876675" y="2439988"/>
            <a:ext cx="5556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660" name="Line 25"/>
          <p:cNvSpPr>
            <a:spLocks noChangeShapeType="1"/>
          </p:cNvSpPr>
          <p:nvPr/>
        </p:nvSpPr>
        <p:spPr bwMode="auto">
          <a:xfrm>
            <a:off x="3876675" y="2744788"/>
            <a:ext cx="5556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661" name="Line 26"/>
          <p:cNvSpPr>
            <a:spLocks noChangeShapeType="1"/>
          </p:cNvSpPr>
          <p:nvPr/>
        </p:nvSpPr>
        <p:spPr bwMode="auto">
          <a:xfrm>
            <a:off x="3338513" y="2108200"/>
            <a:ext cx="538162"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662" name="AutoShape 27"/>
          <p:cNvSpPr>
            <a:spLocks noChangeArrowheads="1"/>
          </p:cNvSpPr>
          <p:nvPr/>
        </p:nvSpPr>
        <p:spPr bwMode="auto">
          <a:xfrm>
            <a:off x="2728913" y="1803400"/>
            <a:ext cx="609600" cy="609600"/>
          </a:xfrm>
          <a:prstGeom prst="flowChartDelay">
            <a:avLst/>
          </a:prstGeom>
          <a:solidFill>
            <a:srgbClr val="99FFCC"/>
          </a:solidFill>
          <a:ln w="28575" cap="sq">
            <a:solidFill>
              <a:schemeClr val="tx1"/>
            </a:solidFill>
            <a:miter lim="800000"/>
            <a:headEnd type="none" w="sm" len="sm"/>
            <a:tailEnd type="none" w="sm" len="sm"/>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7663" name="Line 28"/>
          <p:cNvSpPr>
            <a:spLocks noChangeShapeType="1"/>
          </p:cNvSpPr>
          <p:nvPr/>
        </p:nvSpPr>
        <p:spPr bwMode="auto">
          <a:xfrm>
            <a:off x="1143000" y="1955800"/>
            <a:ext cx="158591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664" name="Line 29"/>
          <p:cNvSpPr>
            <a:spLocks noChangeShapeType="1"/>
          </p:cNvSpPr>
          <p:nvPr/>
        </p:nvSpPr>
        <p:spPr bwMode="auto">
          <a:xfrm>
            <a:off x="2528888" y="2260600"/>
            <a:ext cx="2000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665" name="Line 30"/>
          <p:cNvSpPr>
            <a:spLocks noChangeShapeType="1"/>
          </p:cNvSpPr>
          <p:nvPr/>
        </p:nvSpPr>
        <p:spPr bwMode="auto">
          <a:xfrm>
            <a:off x="3338513" y="3073400"/>
            <a:ext cx="538162"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666" name="AutoShape 31"/>
          <p:cNvSpPr>
            <a:spLocks noChangeArrowheads="1"/>
          </p:cNvSpPr>
          <p:nvPr/>
        </p:nvSpPr>
        <p:spPr bwMode="auto">
          <a:xfrm>
            <a:off x="2728913" y="2768600"/>
            <a:ext cx="609600" cy="609600"/>
          </a:xfrm>
          <a:prstGeom prst="flowChartDelay">
            <a:avLst/>
          </a:prstGeom>
          <a:solidFill>
            <a:srgbClr val="99FFCC"/>
          </a:solidFill>
          <a:ln w="28575" cap="sq">
            <a:solidFill>
              <a:schemeClr val="tx1"/>
            </a:solidFill>
            <a:miter lim="800000"/>
            <a:headEnd type="none" w="sm" len="sm"/>
            <a:tailEnd type="none" w="sm" len="sm"/>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7667" name="Line 32"/>
          <p:cNvSpPr>
            <a:spLocks noChangeShapeType="1"/>
          </p:cNvSpPr>
          <p:nvPr/>
        </p:nvSpPr>
        <p:spPr bwMode="auto">
          <a:xfrm>
            <a:off x="1438275" y="2921000"/>
            <a:ext cx="1290638"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668" name="Line 33"/>
          <p:cNvSpPr>
            <a:spLocks noChangeShapeType="1"/>
          </p:cNvSpPr>
          <p:nvPr/>
        </p:nvSpPr>
        <p:spPr bwMode="auto">
          <a:xfrm>
            <a:off x="1143000" y="3225800"/>
            <a:ext cx="158591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669" name="Line 34"/>
          <p:cNvSpPr>
            <a:spLocks noChangeShapeType="1"/>
          </p:cNvSpPr>
          <p:nvPr/>
        </p:nvSpPr>
        <p:spPr bwMode="auto">
          <a:xfrm>
            <a:off x="1438275" y="2501900"/>
            <a:ext cx="0" cy="4318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670" name="Line 35"/>
          <p:cNvSpPr>
            <a:spLocks noChangeShapeType="1"/>
          </p:cNvSpPr>
          <p:nvPr/>
        </p:nvSpPr>
        <p:spPr bwMode="auto">
          <a:xfrm>
            <a:off x="2528888" y="2247900"/>
            <a:ext cx="0" cy="2540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671" name="Line 36"/>
          <p:cNvSpPr>
            <a:spLocks noChangeShapeType="1"/>
          </p:cNvSpPr>
          <p:nvPr/>
        </p:nvSpPr>
        <p:spPr bwMode="auto">
          <a:xfrm>
            <a:off x="3876675" y="2093913"/>
            <a:ext cx="0" cy="346075"/>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672" name="Line 37"/>
          <p:cNvSpPr>
            <a:spLocks noChangeShapeType="1"/>
          </p:cNvSpPr>
          <p:nvPr/>
        </p:nvSpPr>
        <p:spPr bwMode="auto">
          <a:xfrm>
            <a:off x="3876675" y="2730500"/>
            <a:ext cx="0" cy="3429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673" name="Line 38"/>
          <p:cNvSpPr>
            <a:spLocks noChangeShapeType="1"/>
          </p:cNvSpPr>
          <p:nvPr/>
        </p:nvSpPr>
        <p:spPr bwMode="auto">
          <a:xfrm>
            <a:off x="5029200" y="2578100"/>
            <a:ext cx="53816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674" name="Text Box 39"/>
          <p:cNvSpPr txBox="1">
            <a:spLocks noChangeArrowheads="1"/>
          </p:cNvSpPr>
          <p:nvPr/>
        </p:nvSpPr>
        <p:spPr bwMode="auto">
          <a:xfrm>
            <a:off x="863600" y="1765300"/>
            <a:ext cx="336550" cy="366713"/>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X</a:t>
            </a:r>
          </a:p>
        </p:txBody>
      </p:sp>
      <p:sp>
        <p:nvSpPr>
          <p:cNvPr id="27675" name="Text Box 40"/>
          <p:cNvSpPr txBox="1">
            <a:spLocks noChangeArrowheads="1"/>
          </p:cNvSpPr>
          <p:nvPr/>
        </p:nvSpPr>
        <p:spPr bwMode="auto">
          <a:xfrm>
            <a:off x="863600" y="2312988"/>
            <a:ext cx="3238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Z</a:t>
            </a:r>
          </a:p>
        </p:txBody>
      </p:sp>
      <p:sp>
        <p:nvSpPr>
          <p:cNvPr id="27676" name="Text Box 41"/>
          <p:cNvSpPr txBox="1">
            <a:spLocks noChangeArrowheads="1"/>
          </p:cNvSpPr>
          <p:nvPr/>
        </p:nvSpPr>
        <p:spPr bwMode="auto">
          <a:xfrm>
            <a:off x="863600" y="3049588"/>
            <a:ext cx="3365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Y</a:t>
            </a:r>
          </a:p>
        </p:txBody>
      </p:sp>
      <p:sp>
        <p:nvSpPr>
          <p:cNvPr id="27677" name="Text Box 42"/>
          <p:cNvSpPr txBox="1">
            <a:spLocks noChangeArrowheads="1"/>
          </p:cNvSpPr>
          <p:nvPr/>
        </p:nvSpPr>
        <p:spPr bwMode="auto">
          <a:xfrm>
            <a:off x="5522913" y="2387600"/>
            <a:ext cx="323850" cy="366713"/>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F</a:t>
            </a:r>
          </a:p>
        </p:txBody>
      </p:sp>
      <p:sp>
        <p:nvSpPr>
          <p:cNvPr id="27678" name="Text Box 43"/>
          <p:cNvSpPr txBox="1">
            <a:spLocks noChangeArrowheads="1"/>
          </p:cNvSpPr>
          <p:nvPr/>
        </p:nvSpPr>
        <p:spPr bwMode="auto">
          <a:xfrm>
            <a:off x="5103813" y="1397000"/>
            <a:ext cx="3795712" cy="701675"/>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sz="2000">
                <a:solidFill>
                  <a:srgbClr val="000000"/>
                </a:solidFill>
              </a:rPr>
              <a:t>Does this circuit have a hazard?</a:t>
            </a:r>
          </a:p>
          <a:p>
            <a:pPr eaLnBrk="0" fontAlgn="base" hangingPunct="0">
              <a:spcBef>
                <a:spcPct val="0"/>
              </a:spcBef>
              <a:spcAft>
                <a:spcPct val="0"/>
              </a:spcAft>
            </a:pPr>
            <a:r>
              <a:rPr lang="en-US" altLang="et-EE" sz="2000">
                <a:solidFill>
                  <a:srgbClr val="000000"/>
                </a:solidFill>
              </a:rPr>
              <a:t>If so, of what kind?</a:t>
            </a:r>
          </a:p>
        </p:txBody>
      </p:sp>
      <p:grpSp>
        <p:nvGrpSpPr>
          <p:cNvPr id="4" name="Group 44"/>
          <p:cNvGrpSpPr>
            <a:grpSpLocks/>
          </p:cNvGrpSpPr>
          <p:nvPr/>
        </p:nvGrpSpPr>
        <p:grpSpPr bwMode="auto">
          <a:xfrm>
            <a:off x="2378075" y="4505325"/>
            <a:ext cx="4057650" cy="366713"/>
            <a:chOff x="1498" y="2838"/>
            <a:chExt cx="2556" cy="231"/>
          </a:xfrm>
        </p:grpSpPr>
        <p:sp>
          <p:nvSpPr>
            <p:cNvPr id="27714" name="Line 45"/>
            <p:cNvSpPr>
              <a:spLocks noChangeShapeType="1"/>
            </p:cNvSpPr>
            <p:nvPr/>
          </p:nvSpPr>
          <p:spPr bwMode="auto">
            <a:xfrm flipV="1">
              <a:off x="1768" y="3038"/>
              <a:ext cx="109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15" name="Line 46"/>
            <p:cNvSpPr>
              <a:spLocks noChangeShapeType="1"/>
            </p:cNvSpPr>
            <p:nvPr/>
          </p:nvSpPr>
          <p:spPr bwMode="auto">
            <a:xfrm flipV="1">
              <a:off x="2863" y="2886"/>
              <a:ext cx="1191"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16" name="Line 47"/>
            <p:cNvSpPr>
              <a:spLocks noChangeShapeType="1"/>
            </p:cNvSpPr>
            <p:nvPr/>
          </p:nvSpPr>
          <p:spPr bwMode="auto">
            <a:xfrm flipV="1">
              <a:off x="2863" y="2886"/>
              <a:ext cx="0" cy="152"/>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17" name="Text Box 48"/>
            <p:cNvSpPr txBox="1">
              <a:spLocks noChangeArrowheads="1"/>
            </p:cNvSpPr>
            <p:nvPr/>
          </p:nvSpPr>
          <p:spPr bwMode="auto">
            <a:xfrm>
              <a:off x="1498" y="2838"/>
              <a:ext cx="236" cy="231"/>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Z’</a:t>
              </a:r>
            </a:p>
          </p:txBody>
        </p:sp>
      </p:grpSp>
      <p:sp>
        <p:nvSpPr>
          <p:cNvPr id="27680" name="Text Box 49"/>
          <p:cNvSpPr txBox="1">
            <a:spLocks noChangeArrowheads="1"/>
          </p:cNvSpPr>
          <p:nvPr/>
        </p:nvSpPr>
        <p:spPr bwMode="auto">
          <a:xfrm>
            <a:off x="2170113" y="2119313"/>
            <a:ext cx="3746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Z’</a:t>
            </a:r>
          </a:p>
        </p:txBody>
      </p:sp>
      <p:grpSp>
        <p:nvGrpSpPr>
          <p:cNvPr id="5" name="Group 50"/>
          <p:cNvGrpSpPr>
            <a:grpSpLocks/>
          </p:cNvGrpSpPr>
          <p:nvPr/>
        </p:nvGrpSpPr>
        <p:grpSpPr bwMode="auto">
          <a:xfrm>
            <a:off x="2325688" y="4946650"/>
            <a:ext cx="4110037" cy="366713"/>
            <a:chOff x="1465" y="3116"/>
            <a:chExt cx="2589" cy="231"/>
          </a:xfrm>
        </p:grpSpPr>
        <p:sp>
          <p:nvSpPr>
            <p:cNvPr id="27710" name="Line 51"/>
            <p:cNvSpPr>
              <a:spLocks noChangeShapeType="1"/>
            </p:cNvSpPr>
            <p:nvPr/>
          </p:nvSpPr>
          <p:spPr bwMode="auto">
            <a:xfrm>
              <a:off x="1768" y="3164"/>
              <a:ext cx="109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11" name="Line 52"/>
            <p:cNvSpPr>
              <a:spLocks noChangeShapeType="1"/>
            </p:cNvSpPr>
            <p:nvPr/>
          </p:nvSpPr>
          <p:spPr bwMode="auto">
            <a:xfrm>
              <a:off x="2863" y="3316"/>
              <a:ext cx="1191"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12" name="Line 53"/>
            <p:cNvSpPr>
              <a:spLocks noChangeShapeType="1"/>
            </p:cNvSpPr>
            <p:nvPr/>
          </p:nvSpPr>
          <p:spPr bwMode="auto">
            <a:xfrm>
              <a:off x="2863" y="3164"/>
              <a:ext cx="0" cy="152"/>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13" name="Text Box 54"/>
            <p:cNvSpPr txBox="1">
              <a:spLocks noChangeArrowheads="1"/>
            </p:cNvSpPr>
            <p:nvPr/>
          </p:nvSpPr>
          <p:spPr bwMode="auto">
            <a:xfrm>
              <a:off x="1465" y="3116"/>
              <a:ext cx="300" cy="231"/>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YZ</a:t>
              </a:r>
            </a:p>
          </p:txBody>
        </p:sp>
      </p:grpSp>
      <p:sp>
        <p:nvSpPr>
          <p:cNvPr id="27682" name="Text Box 55"/>
          <p:cNvSpPr txBox="1">
            <a:spLocks noChangeArrowheads="1"/>
          </p:cNvSpPr>
          <p:nvPr/>
        </p:nvSpPr>
        <p:spPr bwMode="auto">
          <a:xfrm>
            <a:off x="3338513" y="2768600"/>
            <a:ext cx="476250" cy="366713"/>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YZ</a:t>
            </a:r>
          </a:p>
        </p:txBody>
      </p:sp>
      <p:grpSp>
        <p:nvGrpSpPr>
          <p:cNvPr id="6" name="Group 56"/>
          <p:cNvGrpSpPr>
            <a:grpSpLocks/>
          </p:cNvGrpSpPr>
          <p:nvPr/>
        </p:nvGrpSpPr>
        <p:grpSpPr bwMode="auto">
          <a:xfrm>
            <a:off x="2301875" y="5387975"/>
            <a:ext cx="4133850" cy="366713"/>
            <a:chOff x="1450" y="3394"/>
            <a:chExt cx="2604" cy="231"/>
          </a:xfrm>
        </p:grpSpPr>
        <p:grpSp>
          <p:nvGrpSpPr>
            <p:cNvPr id="7" name="Group 57"/>
            <p:cNvGrpSpPr>
              <a:grpSpLocks/>
            </p:cNvGrpSpPr>
            <p:nvPr/>
          </p:nvGrpSpPr>
          <p:grpSpPr bwMode="auto">
            <a:xfrm flipV="1">
              <a:off x="1768" y="3442"/>
              <a:ext cx="2286" cy="152"/>
              <a:chOff x="1768" y="3442"/>
              <a:chExt cx="2286" cy="152"/>
            </a:xfrm>
          </p:grpSpPr>
          <p:sp>
            <p:nvSpPr>
              <p:cNvPr id="27707" name="Line 58"/>
              <p:cNvSpPr>
                <a:spLocks noChangeShapeType="1"/>
              </p:cNvSpPr>
              <p:nvPr/>
            </p:nvSpPr>
            <p:spPr bwMode="auto">
              <a:xfrm>
                <a:off x="1768" y="3442"/>
                <a:ext cx="1191"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08" name="Line 59"/>
              <p:cNvSpPr>
                <a:spLocks noChangeShapeType="1"/>
              </p:cNvSpPr>
              <p:nvPr/>
            </p:nvSpPr>
            <p:spPr bwMode="auto">
              <a:xfrm>
                <a:off x="2959" y="3594"/>
                <a:ext cx="109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09" name="Line 60"/>
              <p:cNvSpPr>
                <a:spLocks noChangeShapeType="1"/>
              </p:cNvSpPr>
              <p:nvPr/>
            </p:nvSpPr>
            <p:spPr bwMode="auto">
              <a:xfrm>
                <a:off x="2959" y="3442"/>
                <a:ext cx="0" cy="152"/>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sp>
          <p:nvSpPr>
            <p:cNvPr id="27706" name="Text Box 61"/>
            <p:cNvSpPr txBox="1">
              <a:spLocks noChangeArrowheads="1"/>
            </p:cNvSpPr>
            <p:nvPr/>
          </p:nvSpPr>
          <p:spPr bwMode="auto">
            <a:xfrm>
              <a:off x="1450" y="3394"/>
              <a:ext cx="332" cy="231"/>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XZ’</a:t>
              </a:r>
            </a:p>
          </p:txBody>
        </p:sp>
      </p:grpSp>
      <p:sp>
        <p:nvSpPr>
          <p:cNvPr id="27684" name="Text Box 62"/>
          <p:cNvSpPr txBox="1">
            <a:spLocks noChangeArrowheads="1"/>
          </p:cNvSpPr>
          <p:nvPr/>
        </p:nvSpPr>
        <p:spPr bwMode="auto">
          <a:xfrm>
            <a:off x="3365500" y="1790700"/>
            <a:ext cx="527050" cy="366713"/>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XZ’</a:t>
            </a:r>
          </a:p>
        </p:txBody>
      </p:sp>
      <p:grpSp>
        <p:nvGrpSpPr>
          <p:cNvPr id="8" name="Group 63"/>
          <p:cNvGrpSpPr>
            <a:grpSpLocks/>
          </p:cNvGrpSpPr>
          <p:nvPr/>
        </p:nvGrpSpPr>
        <p:grpSpPr bwMode="auto">
          <a:xfrm>
            <a:off x="2401888" y="5829300"/>
            <a:ext cx="4021137" cy="366713"/>
            <a:chOff x="1513" y="3672"/>
            <a:chExt cx="2533" cy="231"/>
          </a:xfrm>
        </p:grpSpPr>
        <p:sp>
          <p:nvSpPr>
            <p:cNvPr id="27699" name="Line 64"/>
            <p:cNvSpPr>
              <a:spLocks noChangeShapeType="1"/>
            </p:cNvSpPr>
            <p:nvPr/>
          </p:nvSpPr>
          <p:spPr bwMode="auto">
            <a:xfrm>
              <a:off x="1768" y="3720"/>
              <a:ext cx="1287"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00" name="Line 65"/>
            <p:cNvSpPr>
              <a:spLocks noChangeShapeType="1"/>
            </p:cNvSpPr>
            <p:nvPr/>
          </p:nvSpPr>
          <p:spPr bwMode="auto">
            <a:xfrm>
              <a:off x="3143" y="3720"/>
              <a:ext cx="90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01" name="Line 66"/>
            <p:cNvSpPr>
              <a:spLocks noChangeShapeType="1"/>
            </p:cNvSpPr>
            <p:nvPr/>
          </p:nvSpPr>
          <p:spPr bwMode="auto">
            <a:xfrm>
              <a:off x="3055" y="3720"/>
              <a:ext cx="0" cy="152"/>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02" name="Text Box 67"/>
            <p:cNvSpPr txBox="1">
              <a:spLocks noChangeArrowheads="1"/>
            </p:cNvSpPr>
            <p:nvPr/>
          </p:nvSpPr>
          <p:spPr bwMode="auto">
            <a:xfrm>
              <a:off x="1513" y="3672"/>
              <a:ext cx="204" cy="231"/>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F</a:t>
              </a:r>
            </a:p>
          </p:txBody>
        </p:sp>
        <p:sp>
          <p:nvSpPr>
            <p:cNvPr id="27703" name="Line 68"/>
            <p:cNvSpPr>
              <a:spLocks noChangeShapeType="1"/>
            </p:cNvSpPr>
            <p:nvPr/>
          </p:nvSpPr>
          <p:spPr bwMode="auto">
            <a:xfrm>
              <a:off x="3151" y="3728"/>
              <a:ext cx="0" cy="152"/>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7704" name="Line 69"/>
            <p:cNvSpPr>
              <a:spLocks noChangeShapeType="1"/>
            </p:cNvSpPr>
            <p:nvPr/>
          </p:nvSpPr>
          <p:spPr bwMode="auto">
            <a:xfrm>
              <a:off x="3055" y="3872"/>
              <a:ext cx="96"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grpSp>
        <p:nvGrpSpPr>
          <p:cNvPr id="9" name="Group 70"/>
          <p:cNvGrpSpPr>
            <a:grpSpLocks/>
          </p:cNvGrpSpPr>
          <p:nvPr/>
        </p:nvGrpSpPr>
        <p:grpSpPr bwMode="auto">
          <a:xfrm>
            <a:off x="1114425" y="1633538"/>
            <a:ext cx="311150" cy="1636712"/>
            <a:chOff x="702" y="1029"/>
            <a:chExt cx="196" cy="1031"/>
          </a:xfrm>
        </p:grpSpPr>
        <p:sp>
          <p:nvSpPr>
            <p:cNvPr id="27696" name="Text Box 71"/>
            <p:cNvSpPr txBox="1">
              <a:spLocks noChangeArrowheads="1"/>
            </p:cNvSpPr>
            <p:nvPr/>
          </p:nvSpPr>
          <p:spPr bwMode="auto">
            <a:xfrm>
              <a:off x="702" y="1029"/>
              <a:ext cx="196" cy="231"/>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FF"/>
                  </a:solidFill>
                </a:rPr>
                <a:t>1</a:t>
              </a:r>
            </a:p>
          </p:txBody>
        </p:sp>
        <p:sp>
          <p:nvSpPr>
            <p:cNvPr id="27697" name="Text Box 72"/>
            <p:cNvSpPr txBox="1">
              <a:spLocks noChangeArrowheads="1"/>
            </p:cNvSpPr>
            <p:nvPr/>
          </p:nvSpPr>
          <p:spPr bwMode="auto">
            <a:xfrm>
              <a:off x="702" y="1365"/>
              <a:ext cx="196" cy="231"/>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FF"/>
                  </a:solidFill>
                </a:rPr>
                <a:t>1</a:t>
              </a:r>
            </a:p>
          </p:txBody>
        </p:sp>
        <p:sp>
          <p:nvSpPr>
            <p:cNvPr id="27698" name="Text Box 73"/>
            <p:cNvSpPr txBox="1">
              <a:spLocks noChangeArrowheads="1"/>
            </p:cNvSpPr>
            <p:nvPr/>
          </p:nvSpPr>
          <p:spPr bwMode="auto">
            <a:xfrm>
              <a:off x="702" y="1829"/>
              <a:ext cx="196" cy="231"/>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FF"/>
                  </a:solidFill>
                </a:rPr>
                <a:t>1</a:t>
              </a:r>
            </a:p>
          </p:txBody>
        </p:sp>
      </p:grpSp>
      <p:sp>
        <p:nvSpPr>
          <p:cNvPr id="848970" name="Text Box 74"/>
          <p:cNvSpPr txBox="1">
            <a:spLocks noChangeArrowheads="1"/>
          </p:cNvSpPr>
          <p:nvPr/>
        </p:nvSpPr>
        <p:spPr bwMode="auto">
          <a:xfrm>
            <a:off x="2219325" y="24336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FF"/>
                </a:solidFill>
              </a:rPr>
              <a:t>0</a:t>
            </a:r>
          </a:p>
        </p:txBody>
      </p:sp>
      <p:sp>
        <p:nvSpPr>
          <p:cNvPr id="848971" name="Text Box 75"/>
          <p:cNvSpPr txBox="1">
            <a:spLocks noChangeArrowheads="1"/>
          </p:cNvSpPr>
          <p:nvPr/>
        </p:nvSpPr>
        <p:spPr bwMode="auto">
          <a:xfrm>
            <a:off x="3286125" y="20526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FF"/>
                </a:solidFill>
              </a:rPr>
              <a:t>0</a:t>
            </a:r>
          </a:p>
        </p:txBody>
      </p:sp>
      <p:sp>
        <p:nvSpPr>
          <p:cNvPr id="848972" name="Text Box 76"/>
          <p:cNvSpPr txBox="1">
            <a:spLocks noChangeArrowheads="1"/>
          </p:cNvSpPr>
          <p:nvPr/>
        </p:nvSpPr>
        <p:spPr bwMode="auto">
          <a:xfrm>
            <a:off x="3286125" y="30051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FF"/>
                </a:solidFill>
              </a:rPr>
              <a:t>1</a:t>
            </a:r>
          </a:p>
        </p:txBody>
      </p:sp>
      <p:sp>
        <p:nvSpPr>
          <p:cNvPr id="848973" name="Text Box 77"/>
          <p:cNvSpPr txBox="1">
            <a:spLocks noChangeArrowheads="1"/>
          </p:cNvSpPr>
          <p:nvPr/>
        </p:nvSpPr>
        <p:spPr bwMode="auto">
          <a:xfrm>
            <a:off x="4987925" y="25098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FF"/>
                </a:solidFill>
              </a:rPr>
              <a:t>1</a:t>
            </a:r>
          </a:p>
        </p:txBody>
      </p:sp>
      <p:sp>
        <p:nvSpPr>
          <p:cNvPr id="848974" name="Text Box 78"/>
          <p:cNvSpPr txBox="1">
            <a:spLocks noChangeArrowheads="1"/>
          </p:cNvSpPr>
          <p:nvPr/>
        </p:nvSpPr>
        <p:spPr bwMode="auto">
          <a:xfrm>
            <a:off x="1243013" y="2154238"/>
            <a:ext cx="536575"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FF3300"/>
                </a:solidFill>
                <a:sym typeface="Symbol" pitchFamily="18" charset="2"/>
              </a:rPr>
              <a:t></a:t>
            </a:r>
            <a:r>
              <a:rPr lang="en-US" altLang="et-EE">
                <a:solidFill>
                  <a:srgbClr val="FF3300"/>
                </a:solidFill>
              </a:rPr>
              <a:t>0</a:t>
            </a:r>
          </a:p>
        </p:txBody>
      </p:sp>
      <p:sp>
        <p:nvSpPr>
          <p:cNvPr id="848975" name="Text Box 79"/>
          <p:cNvSpPr txBox="1">
            <a:spLocks noChangeArrowheads="1"/>
          </p:cNvSpPr>
          <p:nvPr/>
        </p:nvSpPr>
        <p:spPr bwMode="auto">
          <a:xfrm>
            <a:off x="2360613" y="2433638"/>
            <a:ext cx="536575"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FF3300"/>
                </a:solidFill>
                <a:sym typeface="Symbol" pitchFamily="18" charset="2"/>
              </a:rPr>
              <a:t></a:t>
            </a:r>
            <a:r>
              <a:rPr lang="en-US" altLang="et-EE">
                <a:solidFill>
                  <a:srgbClr val="FF3300"/>
                </a:solidFill>
              </a:rPr>
              <a:t>1</a:t>
            </a:r>
          </a:p>
        </p:txBody>
      </p:sp>
      <p:sp>
        <p:nvSpPr>
          <p:cNvPr id="848976" name="Text Box 80"/>
          <p:cNvSpPr txBox="1">
            <a:spLocks noChangeArrowheads="1"/>
          </p:cNvSpPr>
          <p:nvPr/>
        </p:nvSpPr>
        <p:spPr bwMode="auto">
          <a:xfrm>
            <a:off x="3427413" y="3005138"/>
            <a:ext cx="536575"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FF3300"/>
                </a:solidFill>
                <a:sym typeface="Symbol" pitchFamily="18" charset="2"/>
              </a:rPr>
              <a:t></a:t>
            </a:r>
            <a:r>
              <a:rPr lang="en-US" altLang="et-EE">
                <a:solidFill>
                  <a:srgbClr val="FF3300"/>
                </a:solidFill>
              </a:rPr>
              <a:t>0</a:t>
            </a:r>
          </a:p>
        </p:txBody>
      </p:sp>
      <p:sp>
        <p:nvSpPr>
          <p:cNvPr id="848977" name="Text Box 81"/>
          <p:cNvSpPr txBox="1">
            <a:spLocks noChangeArrowheads="1"/>
          </p:cNvSpPr>
          <p:nvPr/>
        </p:nvSpPr>
        <p:spPr bwMode="auto">
          <a:xfrm>
            <a:off x="3414713" y="2052638"/>
            <a:ext cx="536575"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FF3300"/>
                </a:solidFill>
                <a:sym typeface="Symbol" pitchFamily="18" charset="2"/>
              </a:rPr>
              <a:t></a:t>
            </a:r>
            <a:r>
              <a:rPr lang="en-US" altLang="et-EE">
                <a:solidFill>
                  <a:srgbClr val="FF3300"/>
                </a:solidFill>
              </a:rPr>
              <a:t>1</a:t>
            </a:r>
          </a:p>
        </p:txBody>
      </p:sp>
      <p:sp>
        <p:nvSpPr>
          <p:cNvPr id="848978" name="Text Box 82"/>
          <p:cNvSpPr txBox="1">
            <a:spLocks noChangeArrowheads="1"/>
          </p:cNvSpPr>
          <p:nvPr/>
        </p:nvSpPr>
        <p:spPr bwMode="auto">
          <a:xfrm>
            <a:off x="5111750" y="2522538"/>
            <a:ext cx="95250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FF3300"/>
                </a:solidFill>
                <a:sym typeface="Symbol" pitchFamily="18" charset="2"/>
              </a:rPr>
              <a:t></a:t>
            </a:r>
            <a:r>
              <a:rPr lang="en-US" altLang="et-EE">
                <a:solidFill>
                  <a:srgbClr val="FF3300"/>
                </a:solidFill>
              </a:rPr>
              <a:t>0 </a:t>
            </a:r>
            <a:r>
              <a:rPr lang="en-US" altLang="et-EE">
                <a:solidFill>
                  <a:srgbClr val="FF3300"/>
                </a:solidFill>
                <a:sym typeface="Symbol" pitchFamily="18" charset="2"/>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88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489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4897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4897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489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48974"/>
                                        </p:tgtEl>
                                        <p:attrNameLst>
                                          <p:attrName>style.visibility</p:attrName>
                                        </p:attrNameLst>
                                      </p:cBhvr>
                                      <p:to>
                                        <p:strVal val="visible"/>
                                      </p:to>
                                    </p:se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848975"/>
                                        </p:tgtEl>
                                        <p:attrNameLst>
                                          <p:attrName>style.visibility</p:attrName>
                                        </p:attrNameLst>
                                      </p:cBhvr>
                                      <p:to>
                                        <p:strVal val="visible"/>
                                      </p:to>
                                    </p:se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848976"/>
                                        </p:tgtEl>
                                        <p:attrNameLst>
                                          <p:attrName>style.visibility</p:attrName>
                                        </p:attrNameLst>
                                      </p:cBhvr>
                                      <p:to>
                                        <p:strVal val="visible"/>
                                      </p:to>
                                    </p:se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500"/>
                                        <p:tgtEl>
                                          <p:spTgt spid="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848977"/>
                                        </p:tgtEl>
                                        <p:attrNameLst>
                                          <p:attrName>style.visibility</p:attrName>
                                        </p:attrNameLst>
                                      </p:cBhvr>
                                      <p:to>
                                        <p:strVal val="visible"/>
                                      </p:to>
                                    </p:set>
                                  </p:childTnLst>
                                </p:cTn>
                              </p:par>
                            </p:childTnLst>
                          </p:cTn>
                        </p:par>
                        <p:par>
                          <p:cTn id="61" fill="hold" nodeType="afterGroup">
                            <p:stCondLst>
                              <p:cond delay="500"/>
                            </p:stCondLst>
                            <p:childTnLst>
                              <p:par>
                                <p:cTn id="62" presetID="22" presetClass="entr" presetSubtype="8" fill="hold"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left)">
                                      <p:cBhvr>
                                        <p:cTn id="64" dur="500"/>
                                        <p:tgtEl>
                                          <p:spTgt spid="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848978"/>
                                        </p:tgtEl>
                                        <p:attrNameLst>
                                          <p:attrName>style.visibility</p:attrName>
                                        </p:attrNameLst>
                                      </p:cBhvr>
                                      <p:to>
                                        <p:strVal val="visible"/>
                                      </p:to>
                                    </p:se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ipe(left)">
                                      <p:cBhvr>
                                        <p:cTn id="7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898" grpId="0" autoUpdateAnimBg="0"/>
      <p:bldP spid="848970" grpId="0" autoUpdateAnimBg="0"/>
      <p:bldP spid="848971" grpId="0" autoUpdateAnimBg="0"/>
      <p:bldP spid="848972" grpId="0" autoUpdateAnimBg="0"/>
      <p:bldP spid="848973" grpId="0" autoUpdateAnimBg="0"/>
      <p:bldP spid="848974" grpId="0" autoUpdateAnimBg="0"/>
      <p:bldP spid="848975" grpId="0" autoUpdateAnimBg="0"/>
      <p:bldP spid="848976" grpId="0" autoUpdateAnimBg="0"/>
      <p:bldP spid="848977" grpId="0" autoUpdateAnimBg="0"/>
      <p:bldP spid="848978"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0"/>
          </p:nvPr>
        </p:nvSpPr>
        <p:spPr>
          <a:noFill/>
        </p:spPr>
        <p:txBody>
          <a:bodyPr/>
          <a:lstStyle/>
          <a:p>
            <a:fld id="{96D11F25-8420-44B8-94C3-166483C58D16}" type="slidenum">
              <a:rPr lang="en-US" altLang="et-EE" smtClean="0">
                <a:solidFill>
                  <a:srgbClr val="000000"/>
                </a:solidFill>
              </a:rPr>
              <a:pPr/>
              <a:t>59</a:t>
            </a:fld>
            <a:endParaRPr lang="en-US" altLang="et-EE">
              <a:solidFill>
                <a:srgbClr val="000000"/>
              </a:solidFill>
            </a:endParaRPr>
          </a:p>
        </p:txBody>
      </p:sp>
      <p:sp>
        <p:nvSpPr>
          <p:cNvPr id="28675" name="Rectangle 2"/>
          <p:cNvSpPr>
            <a:spLocks noGrp="1" noChangeArrowheads="1"/>
          </p:cNvSpPr>
          <p:nvPr>
            <p:ph type="title"/>
          </p:nvPr>
        </p:nvSpPr>
        <p:spPr/>
        <p:txBody>
          <a:bodyPr/>
          <a:lstStyle/>
          <a:p>
            <a:pPr eaLnBrk="1" hangingPunct="1"/>
            <a:r>
              <a:rPr lang="en-US" altLang="et-EE"/>
              <a:t>Static Hazards in Karnaugh Maps</a:t>
            </a:r>
          </a:p>
        </p:txBody>
      </p:sp>
      <p:sp>
        <p:nvSpPr>
          <p:cNvPr id="28676" name="Line 3"/>
          <p:cNvSpPr>
            <a:spLocks noChangeShapeType="1"/>
          </p:cNvSpPr>
          <p:nvPr/>
        </p:nvSpPr>
        <p:spPr bwMode="auto">
          <a:xfrm>
            <a:off x="1143000" y="2501900"/>
            <a:ext cx="1385888" cy="0"/>
          </a:xfrm>
          <a:prstGeom prst="line">
            <a:avLst/>
          </a:prstGeom>
          <a:noFill/>
          <a:ln w="28575" cap="sq">
            <a:solidFill>
              <a:schemeClr val="tx1"/>
            </a:solidFill>
            <a:round/>
            <a:headEnd type="none" w="sm" len="sm"/>
            <a:tailEnd type="none"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8677" name="AutoShape 4"/>
          <p:cNvSpPr>
            <a:spLocks noChangeArrowheads="1"/>
          </p:cNvSpPr>
          <p:nvPr/>
        </p:nvSpPr>
        <p:spPr bwMode="auto">
          <a:xfrm rot="5400000">
            <a:off x="1711325" y="2311400"/>
            <a:ext cx="457200" cy="381000"/>
          </a:xfrm>
          <a:prstGeom prst="triangle">
            <a:avLst>
              <a:gd name="adj" fmla="val 50000"/>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8678" name="Oval 5"/>
          <p:cNvSpPr>
            <a:spLocks noChangeArrowheads="1"/>
          </p:cNvSpPr>
          <p:nvPr/>
        </p:nvSpPr>
        <p:spPr bwMode="auto">
          <a:xfrm>
            <a:off x="2130425" y="2425700"/>
            <a:ext cx="152400" cy="152400"/>
          </a:xfrm>
          <a:prstGeom prst="ellipse">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nvGrpSpPr>
          <p:cNvPr id="2" name="Group 6"/>
          <p:cNvGrpSpPr>
            <a:grpSpLocks/>
          </p:cNvGrpSpPr>
          <p:nvPr/>
        </p:nvGrpSpPr>
        <p:grpSpPr bwMode="auto">
          <a:xfrm>
            <a:off x="1143000" y="1803400"/>
            <a:ext cx="2733675" cy="609600"/>
            <a:chOff x="720" y="1136"/>
            <a:chExt cx="1722" cy="384"/>
          </a:xfrm>
        </p:grpSpPr>
        <p:sp>
          <p:nvSpPr>
            <p:cNvPr id="28737" name="Line 7"/>
            <p:cNvSpPr>
              <a:spLocks noChangeShapeType="1"/>
            </p:cNvSpPr>
            <p:nvPr/>
          </p:nvSpPr>
          <p:spPr bwMode="auto">
            <a:xfrm>
              <a:off x="2103" y="1328"/>
              <a:ext cx="339"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8738" name="AutoShape 8"/>
            <p:cNvSpPr>
              <a:spLocks noChangeArrowheads="1"/>
            </p:cNvSpPr>
            <p:nvPr/>
          </p:nvSpPr>
          <p:spPr bwMode="auto">
            <a:xfrm>
              <a:off x="1719" y="1136"/>
              <a:ext cx="384" cy="384"/>
            </a:xfrm>
            <a:prstGeom prst="flowChartDelay">
              <a:avLst/>
            </a:prstGeom>
            <a:solidFill>
              <a:srgbClr val="99FFCC"/>
            </a:solidFill>
            <a:ln w="28575" cap="sq">
              <a:solidFill>
                <a:schemeClr val="tx1"/>
              </a:solidFill>
              <a:miter lim="800000"/>
              <a:headEnd type="none" w="sm" len="sm"/>
              <a:tailEnd type="none" w="sm" len="sm"/>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8739" name="Line 9"/>
            <p:cNvSpPr>
              <a:spLocks noChangeShapeType="1"/>
            </p:cNvSpPr>
            <p:nvPr/>
          </p:nvSpPr>
          <p:spPr bwMode="auto">
            <a:xfrm>
              <a:off x="720" y="1232"/>
              <a:ext cx="999"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8740" name="Line 10"/>
            <p:cNvSpPr>
              <a:spLocks noChangeShapeType="1"/>
            </p:cNvSpPr>
            <p:nvPr/>
          </p:nvSpPr>
          <p:spPr bwMode="auto">
            <a:xfrm>
              <a:off x="1593" y="1424"/>
              <a:ext cx="126"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sp>
        <p:nvSpPr>
          <p:cNvPr id="28680" name="Line 11"/>
          <p:cNvSpPr>
            <a:spLocks noChangeShapeType="1"/>
          </p:cNvSpPr>
          <p:nvPr/>
        </p:nvSpPr>
        <p:spPr bwMode="auto">
          <a:xfrm>
            <a:off x="3338513" y="3073400"/>
            <a:ext cx="538162"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8681" name="AutoShape 12"/>
          <p:cNvSpPr>
            <a:spLocks noChangeArrowheads="1"/>
          </p:cNvSpPr>
          <p:nvPr/>
        </p:nvSpPr>
        <p:spPr bwMode="auto">
          <a:xfrm>
            <a:off x="2728913" y="2768600"/>
            <a:ext cx="609600" cy="609600"/>
          </a:xfrm>
          <a:prstGeom prst="flowChartDelay">
            <a:avLst/>
          </a:prstGeom>
          <a:solidFill>
            <a:srgbClr val="99FFCC"/>
          </a:solidFill>
          <a:ln w="28575" cap="sq">
            <a:solidFill>
              <a:schemeClr val="tx1"/>
            </a:solidFill>
            <a:miter lim="800000"/>
            <a:headEnd type="none" w="sm" len="sm"/>
            <a:tailEnd type="none" w="sm" len="sm"/>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8682" name="Line 13"/>
          <p:cNvSpPr>
            <a:spLocks noChangeShapeType="1"/>
          </p:cNvSpPr>
          <p:nvPr/>
        </p:nvSpPr>
        <p:spPr bwMode="auto">
          <a:xfrm>
            <a:off x="1438275" y="2921000"/>
            <a:ext cx="1290638"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8683" name="Line 14"/>
          <p:cNvSpPr>
            <a:spLocks noChangeShapeType="1"/>
          </p:cNvSpPr>
          <p:nvPr/>
        </p:nvSpPr>
        <p:spPr bwMode="auto">
          <a:xfrm>
            <a:off x="1143000" y="3225800"/>
            <a:ext cx="158591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8684" name="Line 15"/>
          <p:cNvSpPr>
            <a:spLocks noChangeShapeType="1"/>
          </p:cNvSpPr>
          <p:nvPr/>
        </p:nvSpPr>
        <p:spPr bwMode="auto">
          <a:xfrm>
            <a:off x="1438275" y="2501900"/>
            <a:ext cx="0" cy="4318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8685" name="Line 16"/>
          <p:cNvSpPr>
            <a:spLocks noChangeShapeType="1"/>
          </p:cNvSpPr>
          <p:nvPr/>
        </p:nvSpPr>
        <p:spPr bwMode="auto">
          <a:xfrm>
            <a:off x="2528888" y="2247900"/>
            <a:ext cx="0" cy="2540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8686" name="Line 17"/>
          <p:cNvSpPr>
            <a:spLocks noChangeShapeType="1"/>
          </p:cNvSpPr>
          <p:nvPr/>
        </p:nvSpPr>
        <p:spPr bwMode="auto">
          <a:xfrm>
            <a:off x="3876675" y="2093913"/>
            <a:ext cx="0" cy="346075"/>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8687" name="Line 18"/>
          <p:cNvSpPr>
            <a:spLocks noChangeShapeType="1"/>
          </p:cNvSpPr>
          <p:nvPr/>
        </p:nvSpPr>
        <p:spPr bwMode="auto">
          <a:xfrm>
            <a:off x="3876675" y="2730500"/>
            <a:ext cx="0" cy="3429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nvGrpSpPr>
          <p:cNvPr id="3" name="Group 19"/>
          <p:cNvGrpSpPr>
            <a:grpSpLocks/>
          </p:cNvGrpSpPr>
          <p:nvPr/>
        </p:nvGrpSpPr>
        <p:grpSpPr bwMode="auto">
          <a:xfrm>
            <a:off x="3876675" y="2247900"/>
            <a:ext cx="1690688" cy="685800"/>
            <a:chOff x="2442" y="1416"/>
            <a:chExt cx="1065" cy="432"/>
          </a:xfrm>
        </p:grpSpPr>
        <p:sp>
          <p:nvSpPr>
            <p:cNvPr id="28733" name="AutoShape 20"/>
            <p:cNvSpPr>
              <a:spLocks noChangeArrowheads="1"/>
            </p:cNvSpPr>
            <p:nvPr/>
          </p:nvSpPr>
          <p:spPr bwMode="auto">
            <a:xfrm flipH="1">
              <a:off x="2721" y="1416"/>
              <a:ext cx="447" cy="432"/>
            </a:xfrm>
            <a:prstGeom prst="moon">
              <a:avLst>
                <a:gd name="adj" fmla="val 78977"/>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8734" name="Line 21"/>
            <p:cNvSpPr>
              <a:spLocks noChangeShapeType="1"/>
            </p:cNvSpPr>
            <p:nvPr/>
          </p:nvSpPr>
          <p:spPr bwMode="auto">
            <a:xfrm>
              <a:off x="2442" y="1537"/>
              <a:ext cx="350"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8735" name="Line 22"/>
            <p:cNvSpPr>
              <a:spLocks noChangeShapeType="1"/>
            </p:cNvSpPr>
            <p:nvPr/>
          </p:nvSpPr>
          <p:spPr bwMode="auto">
            <a:xfrm>
              <a:off x="2442" y="1729"/>
              <a:ext cx="350"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8736" name="Line 23"/>
            <p:cNvSpPr>
              <a:spLocks noChangeShapeType="1"/>
            </p:cNvSpPr>
            <p:nvPr/>
          </p:nvSpPr>
          <p:spPr bwMode="auto">
            <a:xfrm>
              <a:off x="3168" y="1624"/>
              <a:ext cx="339"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sp>
        <p:nvSpPr>
          <p:cNvPr id="28689" name="Text Box 24"/>
          <p:cNvSpPr txBox="1">
            <a:spLocks noChangeArrowheads="1"/>
          </p:cNvSpPr>
          <p:nvPr/>
        </p:nvSpPr>
        <p:spPr bwMode="auto">
          <a:xfrm>
            <a:off x="863600" y="1765300"/>
            <a:ext cx="336550" cy="366713"/>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X</a:t>
            </a:r>
          </a:p>
        </p:txBody>
      </p:sp>
      <p:sp>
        <p:nvSpPr>
          <p:cNvPr id="28690" name="Text Box 25"/>
          <p:cNvSpPr txBox="1">
            <a:spLocks noChangeArrowheads="1"/>
          </p:cNvSpPr>
          <p:nvPr/>
        </p:nvSpPr>
        <p:spPr bwMode="auto">
          <a:xfrm>
            <a:off x="863600" y="2312988"/>
            <a:ext cx="3238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Z</a:t>
            </a:r>
          </a:p>
        </p:txBody>
      </p:sp>
      <p:sp>
        <p:nvSpPr>
          <p:cNvPr id="28691" name="Text Box 26"/>
          <p:cNvSpPr txBox="1">
            <a:spLocks noChangeArrowheads="1"/>
          </p:cNvSpPr>
          <p:nvPr/>
        </p:nvSpPr>
        <p:spPr bwMode="auto">
          <a:xfrm>
            <a:off x="863600" y="3049588"/>
            <a:ext cx="3365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Y</a:t>
            </a:r>
          </a:p>
        </p:txBody>
      </p:sp>
      <p:sp>
        <p:nvSpPr>
          <p:cNvPr id="28692" name="Text Box 27"/>
          <p:cNvSpPr txBox="1">
            <a:spLocks noChangeArrowheads="1"/>
          </p:cNvSpPr>
          <p:nvPr/>
        </p:nvSpPr>
        <p:spPr bwMode="auto">
          <a:xfrm>
            <a:off x="5522913" y="2387600"/>
            <a:ext cx="323850" cy="366713"/>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F</a:t>
            </a:r>
          </a:p>
        </p:txBody>
      </p:sp>
      <p:grpSp>
        <p:nvGrpSpPr>
          <p:cNvPr id="4" name="Group 28"/>
          <p:cNvGrpSpPr>
            <a:grpSpLocks/>
          </p:cNvGrpSpPr>
          <p:nvPr/>
        </p:nvGrpSpPr>
        <p:grpSpPr bwMode="auto">
          <a:xfrm>
            <a:off x="1311275" y="3846513"/>
            <a:ext cx="2295525" cy="1890712"/>
            <a:chOff x="826" y="2423"/>
            <a:chExt cx="1446" cy="1191"/>
          </a:xfrm>
        </p:grpSpPr>
        <p:grpSp>
          <p:nvGrpSpPr>
            <p:cNvPr id="5" name="Group 29"/>
            <p:cNvGrpSpPr>
              <a:grpSpLocks/>
            </p:cNvGrpSpPr>
            <p:nvPr/>
          </p:nvGrpSpPr>
          <p:grpSpPr bwMode="auto">
            <a:xfrm>
              <a:off x="826" y="2423"/>
              <a:ext cx="1446" cy="1191"/>
              <a:chOff x="826" y="2423"/>
              <a:chExt cx="1446" cy="1191"/>
            </a:xfrm>
          </p:grpSpPr>
          <p:grpSp>
            <p:nvGrpSpPr>
              <p:cNvPr id="6" name="Group 30"/>
              <p:cNvGrpSpPr>
                <a:grpSpLocks/>
              </p:cNvGrpSpPr>
              <p:nvPr/>
            </p:nvGrpSpPr>
            <p:grpSpPr bwMode="auto">
              <a:xfrm>
                <a:off x="826" y="2423"/>
                <a:ext cx="1430" cy="1191"/>
                <a:chOff x="826" y="2423"/>
                <a:chExt cx="1430" cy="1191"/>
              </a:xfrm>
            </p:grpSpPr>
            <p:grpSp>
              <p:nvGrpSpPr>
                <p:cNvPr id="7" name="Group 31"/>
                <p:cNvGrpSpPr>
                  <a:grpSpLocks/>
                </p:cNvGrpSpPr>
                <p:nvPr/>
              </p:nvGrpSpPr>
              <p:grpSpPr bwMode="auto">
                <a:xfrm>
                  <a:off x="1712" y="2423"/>
                  <a:ext cx="544" cy="273"/>
                  <a:chOff x="1712" y="2423"/>
                  <a:chExt cx="544" cy="273"/>
                </a:xfrm>
              </p:grpSpPr>
              <p:sp>
                <p:nvSpPr>
                  <p:cNvPr id="28731" name="AutoShape 32"/>
                  <p:cNvSpPr>
                    <a:spLocks/>
                  </p:cNvSpPr>
                  <p:nvPr/>
                </p:nvSpPr>
                <p:spPr bwMode="auto">
                  <a:xfrm rot="5400000">
                    <a:off x="1948" y="2388"/>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8732" name="Text Box 33"/>
                  <p:cNvSpPr txBox="1">
                    <a:spLocks noChangeArrowheads="1"/>
                  </p:cNvSpPr>
                  <p:nvPr/>
                </p:nvSpPr>
                <p:spPr bwMode="auto">
                  <a:xfrm>
                    <a:off x="1878" y="2423"/>
                    <a:ext cx="212"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3399"/>
                        </a:solidFill>
                      </a:rPr>
                      <a:t>X</a:t>
                    </a:r>
                    <a:endParaRPr lang="en-US" altLang="et-EE">
                      <a:solidFill>
                        <a:srgbClr val="000000"/>
                      </a:solidFill>
                    </a:endParaRPr>
                  </a:p>
                </p:txBody>
              </p:sp>
            </p:grpSp>
            <p:grpSp>
              <p:nvGrpSpPr>
                <p:cNvPr id="8" name="Group 34"/>
                <p:cNvGrpSpPr>
                  <a:grpSpLocks/>
                </p:cNvGrpSpPr>
                <p:nvPr/>
              </p:nvGrpSpPr>
              <p:grpSpPr bwMode="auto">
                <a:xfrm>
                  <a:off x="826" y="3012"/>
                  <a:ext cx="262" cy="272"/>
                  <a:chOff x="826" y="3012"/>
                  <a:chExt cx="262" cy="272"/>
                </a:xfrm>
              </p:grpSpPr>
              <p:sp>
                <p:nvSpPr>
                  <p:cNvPr id="28729" name="AutoShape 35"/>
                  <p:cNvSpPr>
                    <a:spLocks/>
                  </p:cNvSpPr>
                  <p:nvPr/>
                </p:nvSpPr>
                <p:spPr bwMode="auto">
                  <a:xfrm>
                    <a:off x="1008" y="3012"/>
                    <a:ext cx="80" cy="272"/>
                  </a:xfrm>
                  <a:prstGeom prst="leftBrace">
                    <a:avLst>
                      <a:gd name="adj1" fmla="val 2833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8730" name="Text Box 36"/>
                  <p:cNvSpPr txBox="1">
                    <a:spLocks noChangeArrowheads="1"/>
                  </p:cNvSpPr>
                  <p:nvPr/>
                </p:nvSpPr>
                <p:spPr bwMode="auto">
                  <a:xfrm>
                    <a:off x="826" y="3033"/>
                    <a:ext cx="204"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3399"/>
                        </a:solidFill>
                      </a:rPr>
                      <a:t>Z</a:t>
                    </a:r>
                    <a:endParaRPr lang="en-US" altLang="et-EE">
                      <a:solidFill>
                        <a:srgbClr val="000000"/>
                      </a:solidFill>
                    </a:endParaRPr>
                  </a:p>
                </p:txBody>
              </p:sp>
            </p:grpSp>
            <p:grpSp>
              <p:nvGrpSpPr>
                <p:cNvPr id="9" name="Group 37"/>
                <p:cNvGrpSpPr>
                  <a:grpSpLocks/>
                </p:cNvGrpSpPr>
                <p:nvPr/>
              </p:nvGrpSpPr>
              <p:grpSpPr bwMode="auto">
                <a:xfrm>
                  <a:off x="1424" y="3312"/>
                  <a:ext cx="544" cy="302"/>
                  <a:chOff x="1424" y="3312"/>
                  <a:chExt cx="544" cy="302"/>
                </a:xfrm>
              </p:grpSpPr>
              <p:sp>
                <p:nvSpPr>
                  <p:cNvPr id="28727" name="AutoShape 38"/>
                  <p:cNvSpPr>
                    <a:spLocks/>
                  </p:cNvSpPr>
                  <p:nvPr/>
                </p:nvSpPr>
                <p:spPr bwMode="auto">
                  <a:xfrm rot="16200000" flipV="1">
                    <a:off x="1660" y="3076"/>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8728" name="Text Box 39"/>
                  <p:cNvSpPr txBox="1">
                    <a:spLocks noChangeArrowheads="1"/>
                  </p:cNvSpPr>
                  <p:nvPr/>
                </p:nvSpPr>
                <p:spPr bwMode="auto">
                  <a:xfrm>
                    <a:off x="1590" y="3383"/>
                    <a:ext cx="212"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3399"/>
                        </a:solidFill>
                      </a:rPr>
                      <a:t>Y</a:t>
                    </a:r>
                    <a:endParaRPr lang="en-US" altLang="et-EE">
                      <a:solidFill>
                        <a:srgbClr val="000000"/>
                      </a:solidFill>
                    </a:endParaRPr>
                  </a:p>
                </p:txBody>
              </p:sp>
            </p:grpSp>
          </p:grpSp>
          <p:grpSp>
            <p:nvGrpSpPr>
              <p:cNvPr id="10" name="Group 40"/>
              <p:cNvGrpSpPr>
                <a:grpSpLocks/>
              </p:cNvGrpSpPr>
              <p:nvPr/>
            </p:nvGrpSpPr>
            <p:grpSpPr bwMode="auto">
              <a:xfrm>
                <a:off x="1120" y="2728"/>
                <a:ext cx="1152" cy="563"/>
                <a:chOff x="1120" y="2728"/>
                <a:chExt cx="1152" cy="563"/>
              </a:xfrm>
            </p:grpSpPr>
            <p:sp>
              <p:nvSpPr>
                <p:cNvPr id="28716" name="Rectangle 41"/>
                <p:cNvSpPr>
                  <a:spLocks noChangeArrowheads="1"/>
                </p:cNvSpPr>
                <p:nvPr/>
              </p:nvSpPr>
              <p:spPr bwMode="auto">
                <a:xfrm>
                  <a:off x="1120"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8717" name="Rectangle 42"/>
                <p:cNvSpPr>
                  <a:spLocks noChangeArrowheads="1"/>
                </p:cNvSpPr>
                <p:nvPr/>
              </p:nvSpPr>
              <p:spPr bwMode="auto">
                <a:xfrm>
                  <a:off x="1120" y="300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8718" name="Rectangle 43"/>
                <p:cNvSpPr>
                  <a:spLocks noChangeArrowheads="1"/>
                </p:cNvSpPr>
                <p:nvPr/>
              </p:nvSpPr>
              <p:spPr bwMode="auto">
                <a:xfrm>
                  <a:off x="1984"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8719" name="Rectangle 44"/>
                <p:cNvSpPr>
                  <a:spLocks noChangeArrowheads="1"/>
                </p:cNvSpPr>
                <p:nvPr/>
              </p:nvSpPr>
              <p:spPr bwMode="auto">
                <a:xfrm>
                  <a:off x="1408"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8720" name="Rectangle 45"/>
                <p:cNvSpPr>
                  <a:spLocks noChangeArrowheads="1"/>
                </p:cNvSpPr>
                <p:nvPr/>
              </p:nvSpPr>
              <p:spPr bwMode="auto">
                <a:xfrm>
                  <a:off x="1408" y="300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8721" name="Rectangle 46"/>
                <p:cNvSpPr>
                  <a:spLocks noChangeArrowheads="1"/>
                </p:cNvSpPr>
                <p:nvPr/>
              </p:nvSpPr>
              <p:spPr bwMode="auto">
                <a:xfrm>
                  <a:off x="1696"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8722" name="Rectangle 47"/>
                <p:cNvSpPr>
                  <a:spLocks noChangeArrowheads="1"/>
                </p:cNvSpPr>
                <p:nvPr/>
              </p:nvSpPr>
              <p:spPr bwMode="auto">
                <a:xfrm>
                  <a:off x="1696" y="300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8723" name="Rectangle 48"/>
                <p:cNvSpPr>
                  <a:spLocks noChangeArrowheads="1"/>
                </p:cNvSpPr>
                <p:nvPr/>
              </p:nvSpPr>
              <p:spPr bwMode="auto">
                <a:xfrm>
                  <a:off x="1984" y="3011"/>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grpSp>
        </p:grpSp>
        <p:sp>
          <p:nvSpPr>
            <p:cNvPr id="28702" name="Rectangle 49"/>
            <p:cNvSpPr>
              <a:spLocks noChangeArrowheads="1"/>
            </p:cNvSpPr>
            <p:nvPr/>
          </p:nvSpPr>
          <p:spPr bwMode="auto">
            <a:xfrm>
              <a:off x="1120"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8703" name="Rectangle 50"/>
            <p:cNvSpPr>
              <a:spLocks noChangeArrowheads="1"/>
            </p:cNvSpPr>
            <p:nvPr/>
          </p:nvSpPr>
          <p:spPr bwMode="auto">
            <a:xfrm>
              <a:off x="1120" y="300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8704" name="Rectangle 51"/>
            <p:cNvSpPr>
              <a:spLocks noChangeArrowheads="1"/>
            </p:cNvSpPr>
            <p:nvPr/>
          </p:nvSpPr>
          <p:spPr bwMode="auto">
            <a:xfrm>
              <a:off x="1408"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grpSp>
          <p:nvGrpSpPr>
            <p:cNvPr id="11" name="Group 52"/>
            <p:cNvGrpSpPr>
              <a:grpSpLocks/>
            </p:cNvGrpSpPr>
            <p:nvPr/>
          </p:nvGrpSpPr>
          <p:grpSpPr bwMode="auto">
            <a:xfrm>
              <a:off x="1696" y="2728"/>
              <a:ext cx="576" cy="280"/>
              <a:chOff x="1696" y="2728"/>
              <a:chExt cx="576" cy="280"/>
            </a:xfrm>
          </p:grpSpPr>
          <p:sp>
            <p:nvSpPr>
              <p:cNvPr id="28712" name="Rectangle 53"/>
              <p:cNvSpPr>
                <a:spLocks noChangeArrowheads="1"/>
              </p:cNvSpPr>
              <p:nvPr/>
            </p:nvSpPr>
            <p:spPr bwMode="auto">
              <a:xfrm>
                <a:off x="1984"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28713" name="Rectangle 54"/>
              <p:cNvSpPr>
                <a:spLocks noChangeArrowheads="1"/>
              </p:cNvSpPr>
              <p:nvPr/>
            </p:nvSpPr>
            <p:spPr bwMode="auto">
              <a:xfrm>
                <a:off x="1696"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grpSp>
        <p:grpSp>
          <p:nvGrpSpPr>
            <p:cNvPr id="12" name="Group 55"/>
            <p:cNvGrpSpPr>
              <a:grpSpLocks/>
            </p:cNvGrpSpPr>
            <p:nvPr/>
          </p:nvGrpSpPr>
          <p:grpSpPr bwMode="auto">
            <a:xfrm>
              <a:off x="1408" y="3008"/>
              <a:ext cx="576" cy="280"/>
              <a:chOff x="1408" y="3008"/>
              <a:chExt cx="576" cy="280"/>
            </a:xfrm>
          </p:grpSpPr>
          <p:sp>
            <p:nvSpPr>
              <p:cNvPr id="28710" name="Rectangle 56"/>
              <p:cNvSpPr>
                <a:spLocks noChangeArrowheads="1"/>
              </p:cNvSpPr>
              <p:nvPr/>
            </p:nvSpPr>
            <p:spPr bwMode="auto">
              <a:xfrm>
                <a:off x="1408" y="300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28711" name="Rectangle 57"/>
              <p:cNvSpPr>
                <a:spLocks noChangeArrowheads="1"/>
              </p:cNvSpPr>
              <p:nvPr/>
            </p:nvSpPr>
            <p:spPr bwMode="auto">
              <a:xfrm>
                <a:off x="1696" y="300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grpSp>
        <p:sp>
          <p:nvSpPr>
            <p:cNvPr id="28707" name="Rectangle 58"/>
            <p:cNvSpPr>
              <a:spLocks noChangeArrowheads="1"/>
            </p:cNvSpPr>
            <p:nvPr/>
          </p:nvSpPr>
          <p:spPr bwMode="auto">
            <a:xfrm>
              <a:off x="1984" y="3011"/>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8708" name="AutoShape 59"/>
            <p:cNvSpPr>
              <a:spLocks noChangeArrowheads="1"/>
            </p:cNvSpPr>
            <p:nvPr/>
          </p:nvSpPr>
          <p:spPr bwMode="auto">
            <a:xfrm>
              <a:off x="1776" y="2768"/>
              <a:ext cx="424" cy="208"/>
            </a:xfrm>
            <a:prstGeom prst="roundRect">
              <a:avLst>
                <a:gd name="adj" fmla="val 16667"/>
              </a:avLst>
            </a:prstGeom>
            <a:noFill/>
            <a:ln w="28575">
              <a:solidFill>
                <a:srgbClr val="FF3300"/>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8709" name="AutoShape 60"/>
            <p:cNvSpPr>
              <a:spLocks noChangeArrowheads="1"/>
            </p:cNvSpPr>
            <p:nvPr/>
          </p:nvSpPr>
          <p:spPr bwMode="auto">
            <a:xfrm>
              <a:off x="1472" y="3048"/>
              <a:ext cx="424" cy="208"/>
            </a:xfrm>
            <a:prstGeom prst="roundRect">
              <a:avLst>
                <a:gd name="adj" fmla="val 16667"/>
              </a:avLst>
            </a:prstGeom>
            <a:noFill/>
            <a:ln w="28575">
              <a:solidFill>
                <a:srgbClr val="FF3300"/>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sp>
        <p:nvSpPr>
          <p:cNvPr id="28694" name="Text Box 61"/>
          <p:cNvSpPr txBox="1">
            <a:spLocks noChangeArrowheads="1"/>
          </p:cNvSpPr>
          <p:nvPr/>
        </p:nvSpPr>
        <p:spPr bwMode="auto">
          <a:xfrm>
            <a:off x="4554538" y="3506788"/>
            <a:ext cx="2120900" cy="457200"/>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sz="2400">
                <a:solidFill>
                  <a:srgbClr val="003399"/>
                </a:solidFill>
              </a:rPr>
              <a:t>F = X•Z’ + Y•Z</a:t>
            </a:r>
          </a:p>
        </p:txBody>
      </p:sp>
      <p:sp>
        <p:nvSpPr>
          <p:cNvPr id="849982" name="Text Box 62"/>
          <p:cNvSpPr txBox="1">
            <a:spLocks noChangeArrowheads="1"/>
          </p:cNvSpPr>
          <p:nvPr/>
        </p:nvSpPr>
        <p:spPr bwMode="auto">
          <a:xfrm>
            <a:off x="4340225" y="4146550"/>
            <a:ext cx="4387850" cy="701675"/>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sz="2000">
                <a:solidFill>
                  <a:srgbClr val="000000"/>
                </a:solidFill>
              </a:rPr>
              <a:t>How can we identify a static-1 hazard</a:t>
            </a:r>
          </a:p>
          <a:p>
            <a:pPr eaLnBrk="0" fontAlgn="base" hangingPunct="0">
              <a:spcBef>
                <a:spcPct val="0"/>
              </a:spcBef>
              <a:spcAft>
                <a:spcPct val="0"/>
              </a:spcAft>
            </a:pPr>
            <a:r>
              <a:rPr lang="en-US" altLang="et-EE" sz="2000">
                <a:solidFill>
                  <a:srgbClr val="000000"/>
                </a:solidFill>
              </a:rPr>
              <a:t>in this Karnaugh map?</a:t>
            </a:r>
          </a:p>
        </p:txBody>
      </p:sp>
      <p:grpSp>
        <p:nvGrpSpPr>
          <p:cNvPr id="13" name="Group 63"/>
          <p:cNvGrpSpPr>
            <a:grpSpLocks/>
          </p:cNvGrpSpPr>
          <p:nvPr/>
        </p:nvGrpSpPr>
        <p:grpSpPr bwMode="auto">
          <a:xfrm>
            <a:off x="2755900" y="4368800"/>
            <a:ext cx="369888" cy="800100"/>
            <a:chOff x="1736" y="2752"/>
            <a:chExt cx="233" cy="504"/>
          </a:xfrm>
        </p:grpSpPr>
        <p:sp>
          <p:nvSpPr>
            <p:cNvPr id="28698" name="Oval 64"/>
            <p:cNvSpPr>
              <a:spLocks noChangeArrowheads="1"/>
            </p:cNvSpPr>
            <p:nvPr/>
          </p:nvSpPr>
          <p:spPr bwMode="auto">
            <a:xfrm>
              <a:off x="1752" y="2752"/>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28699" name="Oval 65"/>
            <p:cNvSpPr>
              <a:spLocks noChangeArrowheads="1"/>
            </p:cNvSpPr>
            <p:nvPr/>
          </p:nvSpPr>
          <p:spPr bwMode="auto">
            <a:xfrm>
              <a:off x="1736" y="3056"/>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28700" name="Freeform 66"/>
            <p:cNvSpPr>
              <a:spLocks/>
            </p:cNvSpPr>
            <p:nvPr/>
          </p:nvSpPr>
          <p:spPr bwMode="auto">
            <a:xfrm>
              <a:off x="1920" y="2896"/>
              <a:ext cx="49" cy="192"/>
            </a:xfrm>
            <a:custGeom>
              <a:avLst/>
              <a:gdLst>
                <a:gd name="T0" fmla="*/ 8 w 49"/>
                <a:gd name="T1" fmla="*/ 0 h 192"/>
                <a:gd name="T2" fmla="*/ 48 w 49"/>
                <a:gd name="T3" fmla="*/ 120 h 192"/>
                <a:gd name="T4" fmla="*/ 0 w 49"/>
                <a:gd name="T5" fmla="*/ 192 h 192"/>
                <a:gd name="T6" fmla="*/ 0 60000 65536"/>
                <a:gd name="T7" fmla="*/ 0 60000 65536"/>
                <a:gd name="T8" fmla="*/ 0 60000 65536"/>
                <a:gd name="T9" fmla="*/ 0 w 49"/>
                <a:gd name="T10" fmla="*/ 0 h 192"/>
                <a:gd name="T11" fmla="*/ 49 w 49"/>
                <a:gd name="T12" fmla="*/ 192 h 192"/>
              </a:gdLst>
              <a:ahLst/>
              <a:cxnLst>
                <a:cxn ang="T6">
                  <a:pos x="T0" y="T1"/>
                </a:cxn>
                <a:cxn ang="T7">
                  <a:pos x="T2" y="T3"/>
                </a:cxn>
                <a:cxn ang="T8">
                  <a:pos x="T4" y="T5"/>
                </a:cxn>
              </a:cxnLst>
              <a:rect l="T9" t="T10" r="T11" b="T12"/>
              <a:pathLst>
                <a:path w="49" h="192">
                  <a:moveTo>
                    <a:pt x="8" y="0"/>
                  </a:moveTo>
                  <a:cubicBezTo>
                    <a:pt x="28" y="44"/>
                    <a:pt x="49" y="88"/>
                    <a:pt x="48" y="120"/>
                  </a:cubicBezTo>
                  <a:cubicBezTo>
                    <a:pt x="47" y="152"/>
                    <a:pt x="23" y="172"/>
                    <a:pt x="0" y="192"/>
                  </a:cubicBezTo>
                </a:path>
              </a:pathLst>
            </a:custGeom>
            <a:noFill/>
            <a:ln w="28575" cap="flat" cmpd="sng">
              <a:solidFill>
                <a:srgbClr val="008000"/>
              </a:solidFill>
              <a:prstDash val="solid"/>
              <a:round/>
              <a:headEnd type="none" w="med" len="med"/>
              <a:tailEnd type="stealth"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sp>
        <p:nvSpPr>
          <p:cNvPr id="849987" name="Text Box 67"/>
          <p:cNvSpPr txBox="1">
            <a:spLocks noChangeArrowheads="1"/>
          </p:cNvSpPr>
          <p:nvPr/>
        </p:nvSpPr>
        <p:spPr bwMode="auto">
          <a:xfrm>
            <a:off x="4391025" y="5086350"/>
            <a:ext cx="4213225" cy="701675"/>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sz="2000">
                <a:solidFill>
                  <a:srgbClr val="000000"/>
                </a:solidFill>
              </a:rPr>
              <a:t>Two adjacent 1’s that are not in the</a:t>
            </a:r>
          </a:p>
          <a:p>
            <a:pPr eaLnBrk="0" fontAlgn="base" hangingPunct="0">
              <a:spcBef>
                <a:spcPct val="0"/>
              </a:spcBef>
              <a:spcAft>
                <a:spcPct val="0"/>
              </a:spcAft>
            </a:pPr>
            <a:r>
              <a:rPr lang="en-US" altLang="et-EE" sz="2000">
                <a:solidFill>
                  <a:srgbClr val="000000"/>
                </a:solidFill>
              </a:rPr>
              <a:t>same term cause a static-1 hazard.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49987"/>
                                        </p:tgtEl>
                                        <p:attrNameLst>
                                          <p:attrName>style.visibility</p:attrName>
                                        </p:attrNameLst>
                                      </p:cBhvr>
                                      <p:to>
                                        <p:strVal val="visible"/>
                                      </p:to>
                                    </p:set>
                                  </p:childTnLst>
                                </p:cTn>
                              </p:par>
                            </p:childTnLst>
                          </p:cTn>
                        </p:par>
                        <p:par>
                          <p:cTn id="11" fill="hold" nodeType="afterGroup">
                            <p:stCondLst>
                              <p:cond delay="500"/>
                            </p:stCondLst>
                            <p:childTnLst>
                              <p:par>
                                <p:cTn id="12" presetID="22" presetClass="entr" presetSubtype="1"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2" grpId="0" autoUpdateAnimBg="0"/>
      <p:bldP spid="84998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0"/>
          </p:nvPr>
        </p:nvSpPr>
        <p:spPr>
          <a:noFill/>
        </p:spPr>
        <p:txBody>
          <a:bodyPr/>
          <a:lstStyle/>
          <a:p>
            <a:fld id="{F7B2DCE6-6DA3-4742-B669-68DE2B7677DE}" type="slidenum">
              <a:rPr lang="en-US" altLang="et-EE" smtClean="0"/>
              <a:pPr/>
              <a:t>6</a:t>
            </a:fld>
            <a:endParaRPr lang="en-US" altLang="et-EE"/>
          </a:p>
        </p:txBody>
      </p:sp>
      <p:sp>
        <p:nvSpPr>
          <p:cNvPr id="7171" name="Rectangle 2"/>
          <p:cNvSpPr>
            <a:spLocks noGrp="1" noChangeArrowheads="1"/>
          </p:cNvSpPr>
          <p:nvPr>
            <p:ph type="title"/>
          </p:nvPr>
        </p:nvSpPr>
        <p:spPr>
          <a:xfrm>
            <a:off x="471488" y="119063"/>
            <a:ext cx="8448675" cy="641350"/>
          </a:xfrm>
        </p:spPr>
        <p:txBody>
          <a:bodyPr>
            <a:normAutofit/>
          </a:bodyPr>
          <a:lstStyle/>
          <a:p>
            <a:pPr algn="r" eaLnBrk="1" hangingPunct="1"/>
            <a:r>
              <a:rPr lang="et-EE" altLang="et-EE" sz="3200" dirty="0">
                <a:solidFill>
                  <a:srgbClr val="A20000"/>
                </a:solidFill>
                <a:latin typeface="Comic Sans MS" panose="030F0702030302020204" pitchFamily="66" charset="0"/>
              </a:rPr>
              <a:t>Testbench development </a:t>
            </a:r>
            <a:endParaRPr lang="en-US" altLang="et-EE" sz="3200" dirty="0">
              <a:solidFill>
                <a:srgbClr val="A20000"/>
              </a:solidFill>
              <a:latin typeface="Comic Sans MS" panose="030F0702030302020204" pitchFamily="66" charset="0"/>
            </a:endParaRPr>
          </a:p>
        </p:txBody>
      </p:sp>
      <p:sp>
        <p:nvSpPr>
          <p:cNvPr id="799747" name="Rectangle 3"/>
          <p:cNvSpPr>
            <a:spLocks noChangeArrowheads="1"/>
          </p:cNvSpPr>
          <p:nvPr/>
        </p:nvSpPr>
        <p:spPr bwMode="auto">
          <a:xfrm>
            <a:off x="257175" y="3243263"/>
            <a:ext cx="8382000" cy="2990850"/>
          </a:xfrm>
          <a:prstGeom prst="rect">
            <a:avLst/>
          </a:prstGeom>
          <a:noFill/>
          <a:ln w="9525">
            <a:noFill/>
            <a:miter lim="800000"/>
            <a:headEnd/>
            <a:tailEnd/>
          </a:ln>
        </p:spPr>
        <p:txBody>
          <a:bodyPr/>
          <a:lstStyle/>
          <a:p>
            <a:pPr marL="533400" indent="-533400">
              <a:spcBef>
                <a:spcPct val="10000"/>
              </a:spcBef>
              <a:buClr>
                <a:schemeClr val="folHlink"/>
              </a:buClr>
              <a:buFont typeface="Wingdings" pitchFamily="2" charset="2"/>
              <a:buAutoNum type="arabicPeriod"/>
            </a:pPr>
            <a:r>
              <a:rPr lang="en-US" altLang="et-EE" sz="2400">
                <a:latin typeface="Arial" pitchFamily="34" charset="0"/>
              </a:rPr>
              <a:t>Determine the intent of the design from its specification.</a:t>
            </a:r>
          </a:p>
          <a:p>
            <a:pPr marL="533400" indent="-533400">
              <a:spcBef>
                <a:spcPct val="10000"/>
              </a:spcBef>
              <a:buClr>
                <a:schemeClr val="folHlink"/>
              </a:buClr>
              <a:buFont typeface="Wingdings" pitchFamily="2" charset="2"/>
              <a:buAutoNum type="arabicPeriod"/>
            </a:pPr>
            <a:r>
              <a:rPr lang="en-US" altLang="et-EE" sz="2400">
                <a:latin typeface="Arial" pitchFamily="34" charset="0"/>
              </a:rPr>
              <a:t>Determine a strategy for verification of the design.</a:t>
            </a:r>
          </a:p>
          <a:p>
            <a:pPr marL="533400" indent="-533400">
              <a:spcBef>
                <a:spcPct val="10000"/>
              </a:spcBef>
              <a:buClr>
                <a:schemeClr val="folHlink"/>
              </a:buClr>
              <a:buFont typeface="Wingdings" pitchFamily="2" charset="2"/>
              <a:buAutoNum type="arabicPeriod"/>
            </a:pPr>
            <a:r>
              <a:rPr lang="en-US" altLang="et-EE" sz="2400">
                <a:latin typeface="Arial" pitchFamily="34" charset="0"/>
              </a:rPr>
              <a:t>Determine the stimulus needed to achi</a:t>
            </a:r>
            <a:r>
              <a:rPr lang="et-EE" altLang="et-EE" sz="2400">
                <a:latin typeface="Arial" pitchFamily="34" charset="0"/>
              </a:rPr>
              <a:t>e</a:t>
            </a:r>
            <a:r>
              <a:rPr lang="en-US" altLang="et-EE" sz="2400">
                <a:latin typeface="Arial" pitchFamily="34" charset="0"/>
              </a:rPr>
              <a:t>ve the design verification.</a:t>
            </a:r>
          </a:p>
          <a:p>
            <a:pPr marL="533400" indent="-533400">
              <a:spcBef>
                <a:spcPct val="10000"/>
              </a:spcBef>
              <a:buClr>
                <a:schemeClr val="folHlink"/>
              </a:buClr>
              <a:buFont typeface="Wingdings" pitchFamily="2" charset="2"/>
              <a:buAutoNum type="arabicPeriod"/>
            </a:pPr>
            <a:r>
              <a:rPr lang="en-US" altLang="et-EE" sz="2400">
                <a:latin typeface="Arial" pitchFamily="34" charset="0"/>
              </a:rPr>
              <a:t>Create a model that represents the intent of the design.</a:t>
            </a:r>
          </a:p>
          <a:p>
            <a:pPr marL="533400" indent="-533400">
              <a:spcBef>
                <a:spcPct val="10000"/>
              </a:spcBef>
              <a:buClr>
                <a:schemeClr val="folHlink"/>
              </a:buClr>
              <a:buFont typeface="Wingdings" pitchFamily="2" charset="2"/>
              <a:buAutoNum type="arabicPeriod"/>
            </a:pPr>
            <a:r>
              <a:rPr lang="en-US" altLang="et-EE" sz="2400">
                <a:latin typeface="Arial" pitchFamily="34" charset="0"/>
              </a:rPr>
              <a:t>Create the stimulus generator.</a:t>
            </a:r>
          </a:p>
          <a:p>
            <a:pPr marL="533400" indent="-533400">
              <a:spcBef>
                <a:spcPct val="10000"/>
              </a:spcBef>
              <a:buClr>
                <a:schemeClr val="folHlink"/>
              </a:buClr>
              <a:buFont typeface="Wingdings" pitchFamily="2" charset="2"/>
              <a:buAutoNum type="arabicPeriod"/>
            </a:pPr>
            <a:r>
              <a:rPr lang="en-US" altLang="et-EE" sz="2400">
                <a:latin typeface="Arial" pitchFamily="34" charset="0"/>
              </a:rPr>
              <a:t>Evaluate the adequacy of the verification.</a:t>
            </a:r>
          </a:p>
        </p:txBody>
      </p:sp>
      <p:sp>
        <p:nvSpPr>
          <p:cNvPr id="7173" name="Text Box 6"/>
          <p:cNvSpPr txBox="1">
            <a:spLocks noChangeArrowheads="1"/>
          </p:cNvSpPr>
          <p:nvPr/>
        </p:nvSpPr>
        <p:spPr bwMode="auto">
          <a:xfrm>
            <a:off x="225425" y="1270000"/>
            <a:ext cx="8372475" cy="1570038"/>
          </a:xfrm>
          <a:prstGeom prst="rect">
            <a:avLst/>
          </a:prstGeom>
          <a:noFill/>
          <a:ln w="9525">
            <a:noFill/>
            <a:miter lim="800000"/>
            <a:headEnd/>
            <a:tailEnd/>
          </a:ln>
        </p:spPr>
        <p:txBody>
          <a:bodyPr>
            <a:spAutoFit/>
          </a:bodyPr>
          <a:lstStyle/>
          <a:p>
            <a:pPr>
              <a:spcBef>
                <a:spcPct val="50000"/>
              </a:spcBef>
            </a:pPr>
            <a:r>
              <a:rPr lang="en-US" altLang="et-EE" sz="2400">
                <a:latin typeface="Arial" pitchFamily="34" charset="0"/>
              </a:rPr>
              <a:t>The stimulus must not contain any metalogical or high-impedance values. Logical values ‘L’ and ‘H’ are replaced by ‘0’ and ‘1’, respectively. As a result, only combinations of the values ‘0’ and ‘1’ are applied as stimulus.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9747"/>
                                        </p:tgtEl>
                                        <p:attrNameLst>
                                          <p:attrName>style.visibility</p:attrName>
                                        </p:attrNameLst>
                                      </p:cBhvr>
                                      <p:to>
                                        <p:strVal val="visible"/>
                                      </p:to>
                                    </p:set>
                                    <p:animEffect transition="in" filter="blinds(horizontal)">
                                      <p:cBhvr>
                                        <p:cTn id="7" dur="500"/>
                                        <p:tgtEl>
                                          <p:spTgt spid="799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p:cNvSpPr>
            <a:spLocks noGrp="1"/>
          </p:cNvSpPr>
          <p:nvPr>
            <p:ph type="sldNum" sz="quarter" idx="10"/>
          </p:nvPr>
        </p:nvSpPr>
        <p:spPr>
          <a:noFill/>
        </p:spPr>
        <p:txBody>
          <a:bodyPr/>
          <a:lstStyle/>
          <a:p>
            <a:fld id="{3480F38A-A172-4DD7-97F0-7510D0D8001B}" type="slidenum">
              <a:rPr lang="en-US" altLang="et-EE" smtClean="0">
                <a:solidFill>
                  <a:srgbClr val="000000"/>
                </a:solidFill>
              </a:rPr>
              <a:pPr/>
              <a:t>60</a:t>
            </a:fld>
            <a:endParaRPr lang="en-US" altLang="et-EE">
              <a:solidFill>
                <a:srgbClr val="000000"/>
              </a:solidFill>
            </a:endParaRPr>
          </a:p>
        </p:txBody>
      </p:sp>
      <p:sp>
        <p:nvSpPr>
          <p:cNvPr id="29699" name="Rectangle 2"/>
          <p:cNvSpPr>
            <a:spLocks noGrp="1" noChangeArrowheads="1"/>
          </p:cNvSpPr>
          <p:nvPr>
            <p:ph type="title"/>
          </p:nvPr>
        </p:nvSpPr>
        <p:spPr/>
        <p:txBody>
          <a:bodyPr/>
          <a:lstStyle/>
          <a:p>
            <a:pPr eaLnBrk="1" hangingPunct="1"/>
            <a:r>
              <a:rPr lang="et-EE" altLang="et-EE"/>
              <a:t>Hazard free design</a:t>
            </a:r>
            <a:endParaRPr lang="en-US" altLang="et-EE"/>
          </a:p>
        </p:txBody>
      </p:sp>
      <p:grpSp>
        <p:nvGrpSpPr>
          <p:cNvPr id="2" name="Group 3"/>
          <p:cNvGrpSpPr>
            <a:grpSpLocks/>
          </p:cNvGrpSpPr>
          <p:nvPr/>
        </p:nvGrpSpPr>
        <p:grpSpPr bwMode="auto">
          <a:xfrm>
            <a:off x="1143000" y="2273300"/>
            <a:ext cx="1385888" cy="457200"/>
            <a:chOff x="720" y="1432"/>
            <a:chExt cx="873" cy="288"/>
          </a:xfrm>
        </p:grpSpPr>
        <p:sp>
          <p:nvSpPr>
            <p:cNvPr id="29765" name="Line 4"/>
            <p:cNvSpPr>
              <a:spLocks noChangeShapeType="1"/>
            </p:cNvSpPr>
            <p:nvPr/>
          </p:nvSpPr>
          <p:spPr bwMode="auto">
            <a:xfrm>
              <a:off x="720" y="1576"/>
              <a:ext cx="873" cy="0"/>
            </a:xfrm>
            <a:prstGeom prst="line">
              <a:avLst/>
            </a:prstGeom>
            <a:noFill/>
            <a:ln w="28575" cap="sq">
              <a:solidFill>
                <a:schemeClr val="tx1"/>
              </a:solidFill>
              <a:round/>
              <a:headEnd type="none" w="sm" len="sm"/>
              <a:tailEnd type="none"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9766" name="AutoShape 5"/>
            <p:cNvSpPr>
              <a:spLocks noChangeArrowheads="1"/>
            </p:cNvSpPr>
            <p:nvPr/>
          </p:nvSpPr>
          <p:spPr bwMode="auto">
            <a:xfrm rot="5400000">
              <a:off x="1078" y="1456"/>
              <a:ext cx="288" cy="240"/>
            </a:xfrm>
            <a:prstGeom prst="triangle">
              <a:avLst>
                <a:gd name="adj" fmla="val 50000"/>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sp>
        <p:nvSpPr>
          <p:cNvPr id="29701" name="Oval 6"/>
          <p:cNvSpPr>
            <a:spLocks noChangeArrowheads="1"/>
          </p:cNvSpPr>
          <p:nvPr/>
        </p:nvSpPr>
        <p:spPr bwMode="auto">
          <a:xfrm>
            <a:off x="2130425" y="2425700"/>
            <a:ext cx="152400" cy="152400"/>
          </a:xfrm>
          <a:prstGeom prst="ellipse">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9702" name="AutoShape 7"/>
          <p:cNvSpPr>
            <a:spLocks noChangeArrowheads="1"/>
          </p:cNvSpPr>
          <p:nvPr/>
        </p:nvSpPr>
        <p:spPr bwMode="auto">
          <a:xfrm flipH="1">
            <a:off x="4319588" y="2247900"/>
            <a:ext cx="709612" cy="685800"/>
          </a:xfrm>
          <a:prstGeom prst="moon">
            <a:avLst>
              <a:gd name="adj" fmla="val 78977"/>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9703" name="Line 8"/>
          <p:cNvSpPr>
            <a:spLocks noChangeShapeType="1"/>
          </p:cNvSpPr>
          <p:nvPr/>
        </p:nvSpPr>
        <p:spPr bwMode="auto">
          <a:xfrm>
            <a:off x="3876675" y="2439988"/>
            <a:ext cx="5556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9704" name="Line 9"/>
          <p:cNvSpPr>
            <a:spLocks noChangeShapeType="1"/>
          </p:cNvSpPr>
          <p:nvPr/>
        </p:nvSpPr>
        <p:spPr bwMode="auto">
          <a:xfrm>
            <a:off x="3876675" y="2744788"/>
            <a:ext cx="5556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9705" name="Line 10"/>
          <p:cNvSpPr>
            <a:spLocks noChangeShapeType="1"/>
          </p:cNvSpPr>
          <p:nvPr/>
        </p:nvSpPr>
        <p:spPr bwMode="auto">
          <a:xfrm>
            <a:off x="3338513" y="2108200"/>
            <a:ext cx="538162"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9706" name="AutoShape 11"/>
          <p:cNvSpPr>
            <a:spLocks noChangeArrowheads="1"/>
          </p:cNvSpPr>
          <p:nvPr/>
        </p:nvSpPr>
        <p:spPr bwMode="auto">
          <a:xfrm>
            <a:off x="2728913" y="1803400"/>
            <a:ext cx="609600" cy="609600"/>
          </a:xfrm>
          <a:prstGeom prst="flowChartDelay">
            <a:avLst/>
          </a:prstGeom>
          <a:solidFill>
            <a:srgbClr val="99FFCC"/>
          </a:solidFill>
          <a:ln w="28575" cap="sq">
            <a:solidFill>
              <a:schemeClr val="tx1"/>
            </a:solidFill>
            <a:miter lim="800000"/>
            <a:headEnd type="none" w="sm" len="sm"/>
            <a:tailEnd type="none" w="sm" len="sm"/>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9707" name="Line 12"/>
          <p:cNvSpPr>
            <a:spLocks noChangeShapeType="1"/>
          </p:cNvSpPr>
          <p:nvPr/>
        </p:nvSpPr>
        <p:spPr bwMode="auto">
          <a:xfrm>
            <a:off x="1143000" y="1955800"/>
            <a:ext cx="158591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9708" name="Line 13"/>
          <p:cNvSpPr>
            <a:spLocks noChangeShapeType="1"/>
          </p:cNvSpPr>
          <p:nvPr/>
        </p:nvSpPr>
        <p:spPr bwMode="auto">
          <a:xfrm>
            <a:off x="2528888" y="2260600"/>
            <a:ext cx="2000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9709" name="Line 14"/>
          <p:cNvSpPr>
            <a:spLocks noChangeShapeType="1"/>
          </p:cNvSpPr>
          <p:nvPr/>
        </p:nvSpPr>
        <p:spPr bwMode="auto">
          <a:xfrm>
            <a:off x="3338513" y="3073400"/>
            <a:ext cx="538162"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9710" name="AutoShape 15"/>
          <p:cNvSpPr>
            <a:spLocks noChangeArrowheads="1"/>
          </p:cNvSpPr>
          <p:nvPr/>
        </p:nvSpPr>
        <p:spPr bwMode="auto">
          <a:xfrm>
            <a:off x="2728913" y="2768600"/>
            <a:ext cx="609600" cy="609600"/>
          </a:xfrm>
          <a:prstGeom prst="flowChartDelay">
            <a:avLst/>
          </a:prstGeom>
          <a:solidFill>
            <a:srgbClr val="99FFCC"/>
          </a:solidFill>
          <a:ln w="28575" cap="sq">
            <a:solidFill>
              <a:schemeClr val="tx1"/>
            </a:solidFill>
            <a:miter lim="800000"/>
            <a:headEnd type="none" w="sm" len="sm"/>
            <a:tailEnd type="none" w="sm" len="sm"/>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9711" name="Line 16"/>
          <p:cNvSpPr>
            <a:spLocks noChangeShapeType="1"/>
          </p:cNvSpPr>
          <p:nvPr/>
        </p:nvSpPr>
        <p:spPr bwMode="auto">
          <a:xfrm>
            <a:off x="1438275" y="2921000"/>
            <a:ext cx="1290638"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9712" name="Line 17"/>
          <p:cNvSpPr>
            <a:spLocks noChangeShapeType="1"/>
          </p:cNvSpPr>
          <p:nvPr/>
        </p:nvSpPr>
        <p:spPr bwMode="auto">
          <a:xfrm>
            <a:off x="1143000" y="3225800"/>
            <a:ext cx="158591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9713" name="Line 18"/>
          <p:cNvSpPr>
            <a:spLocks noChangeShapeType="1"/>
          </p:cNvSpPr>
          <p:nvPr/>
        </p:nvSpPr>
        <p:spPr bwMode="auto">
          <a:xfrm>
            <a:off x="1438275" y="2501900"/>
            <a:ext cx="0" cy="4318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9714" name="Line 19"/>
          <p:cNvSpPr>
            <a:spLocks noChangeShapeType="1"/>
          </p:cNvSpPr>
          <p:nvPr/>
        </p:nvSpPr>
        <p:spPr bwMode="auto">
          <a:xfrm>
            <a:off x="2528888" y="2247900"/>
            <a:ext cx="0" cy="2540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9715" name="Line 20"/>
          <p:cNvSpPr>
            <a:spLocks noChangeShapeType="1"/>
          </p:cNvSpPr>
          <p:nvPr/>
        </p:nvSpPr>
        <p:spPr bwMode="auto">
          <a:xfrm>
            <a:off x="3876675" y="2093913"/>
            <a:ext cx="0" cy="346075"/>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9716" name="Line 21"/>
          <p:cNvSpPr>
            <a:spLocks noChangeShapeType="1"/>
          </p:cNvSpPr>
          <p:nvPr/>
        </p:nvSpPr>
        <p:spPr bwMode="auto">
          <a:xfrm>
            <a:off x="3876675" y="2730500"/>
            <a:ext cx="0" cy="3429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9717" name="Line 22"/>
          <p:cNvSpPr>
            <a:spLocks noChangeShapeType="1"/>
          </p:cNvSpPr>
          <p:nvPr/>
        </p:nvSpPr>
        <p:spPr bwMode="auto">
          <a:xfrm>
            <a:off x="5029200" y="2578100"/>
            <a:ext cx="53816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29718" name="Text Box 23"/>
          <p:cNvSpPr txBox="1">
            <a:spLocks noChangeArrowheads="1"/>
          </p:cNvSpPr>
          <p:nvPr/>
        </p:nvSpPr>
        <p:spPr bwMode="auto">
          <a:xfrm>
            <a:off x="863600" y="1765300"/>
            <a:ext cx="336550" cy="366713"/>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X</a:t>
            </a:r>
          </a:p>
        </p:txBody>
      </p:sp>
      <p:sp>
        <p:nvSpPr>
          <p:cNvPr id="29719" name="Text Box 24"/>
          <p:cNvSpPr txBox="1">
            <a:spLocks noChangeArrowheads="1"/>
          </p:cNvSpPr>
          <p:nvPr/>
        </p:nvSpPr>
        <p:spPr bwMode="auto">
          <a:xfrm>
            <a:off x="863600" y="2312988"/>
            <a:ext cx="3238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Z</a:t>
            </a:r>
          </a:p>
        </p:txBody>
      </p:sp>
      <p:sp>
        <p:nvSpPr>
          <p:cNvPr id="29720" name="Text Box 25"/>
          <p:cNvSpPr txBox="1">
            <a:spLocks noChangeArrowheads="1"/>
          </p:cNvSpPr>
          <p:nvPr/>
        </p:nvSpPr>
        <p:spPr bwMode="auto">
          <a:xfrm>
            <a:off x="863600" y="3049588"/>
            <a:ext cx="3365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Y</a:t>
            </a:r>
          </a:p>
        </p:txBody>
      </p:sp>
      <p:sp>
        <p:nvSpPr>
          <p:cNvPr id="29721" name="Text Box 26"/>
          <p:cNvSpPr txBox="1">
            <a:spLocks noChangeArrowheads="1"/>
          </p:cNvSpPr>
          <p:nvPr/>
        </p:nvSpPr>
        <p:spPr bwMode="auto">
          <a:xfrm>
            <a:off x="5522913" y="2387600"/>
            <a:ext cx="323850" cy="366713"/>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F</a:t>
            </a:r>
          </a:p>
        </p:txBody>
      </p:sp>
      <p:grpSp>
        <p:nvGrpSpPr>
          <p:cNvPr id="3" name="Group 27"/>
          <p:cNvGrpSpPr>
            <a:grpSpLocks/>
          </p:cNvGrpSpPr>
          <p:nvPr/>
        </p:nvGrpSpPr>
        <p:grpSpPr bwMode="auto">
          <a:xfrm>
            <a:off x="1311275" y="3846513"/>
            <a:ext cx="2295525" cy="1890712"/>
            <a:chOff x="826" y="2423"/>
            <a:chExt cx="1446" cy="1191"/>
          </a:xfrm>
        </p:grpSpPr>
        <p:grpSp>
          <p:nvGrpSpPr>
            <p:cNvPr id="4" name="Group 28"/>
            <p:cNvGrpSpPr>
              <a:grpSpLocks/>
            </p:cNvGrpSpPr>
            <p:nvPr/>
          </p:nvGrpSpPr>
          <p:grpSpPr bwMode="auto">
            <a:xfrm>
              <a:off x="826" y="2423"/>
              <a:ext cx="1430" cy="1191"/>
              <a:chOff x="826" y="2423"/>
              <a:chExt cx="1430" cy="1191"/>
            </a:xfrm>
          </p:grpSpPr>
          <p:grpSp>
            <p:nvGrpSpPr>
              <p:cNvPr id="5" name="Group 29"/>
              <p:cNvGrpSpPr>
                <a:grpSpLocks/>
              </p:cNvGrpSpPr>
              <p:nvPr/>
            </p:nvGrpSpPr>
            <p:grpSpPr bwMode="auto">
              <a:xfrm>
                <a:off x="1712" y="2423"/>
                <a:ext cx="544" cy="273"/>
                <a:chOff x="1712" y="2423"/>
                <a:chExt cx="544" cy="273"/>
              </a:xfrm>
            </p:grpSpPr>
            <p:sp>
              <p:nvSpPr>
                <p:cNvPr id="29763" name="AutoShape 30"/>
                <p:cNvSpPr>
                  <a:spLocks/>
                </p:cNvSpPr>
                <p:nvPr/>
              </p:nvSpPr>
              <p:spPr bwMode="auto">
                <a:xfrm rot="5400000">
                  <a:off x="1948" y="2388"/>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9764" name="Text Box 31"/>
                <p:cNvSpPr txBox="1">
                  <a:spLocks noChangeArrowheads="1"/>
                </p:cNvSpPr>
                <p:nvPr/>
              </p:nvSpPr>
              <p:spPr bwMode="auto">
                <a:xfrm>
                  <a:off x="1878" y="2423"/>
                  <a:ext cx="212"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3399"/>
                      </a:solidFill>
                    </a:rPr>
                    <a:t>X</a:t>
                  </a:r>
                  <a:endParaRPr lang="en-US" altLang="et-EE">
                    <a:solidFill>
                      <a:srgbClr val="000000"/>
                    </a:solidFill>
                  </a:endParaRPr>
                </a:p>
              </p:txBody>
            </p:sp>
          </p:grpSp>
          <p:grpSp>
            <p:nvGrpSpPr>
              <p:cNvPr id="6" name="Group 32"/>
              <p:cNvGrpSpPr>
                <a:grpSpLocks/>
              </p:cNvGrpSpPr>
              <p:nvPr/>
            </p:nvGrpSpPr>
            <p:grpSpPr bwMode="auto">
              <a:xfrm>
                <a:off x="826" y="3012"/>
                <a:ext cx="262" cy="272"/>
                <a:chOff x="826" y="3012"/>
                <a:chExt cx="262" cy="272"/>
              </a:xfrm>
            </p:grpSpPr>
            <p:sp>
              <p:nvSpPr>
                <p:cNvPr id="29761" name="AutoShape 33"/>
                <p:cNvSpPr>
                  <a:spLocks/>
                </p:cNvSpPr>
                <p:nvPr/>
              </p:nvSpPr>
              <p:spPr bwMode="auto">
                <a:xfrm>
                  <a:off x="1008" y="3012"/>
                  <a:ext cx="80" cy="272"/>
                </a:xfrm>
                <a:prstGeom prst="leftBrace">
                  <a:avLst>
                    <a:gd name="adj1" fmla="val 2833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9762" name="Text Box 34"/>
                <p:cNvSpPr txBox="1">
                  <a:spLocks noChangeArrowheads="1"/>
                </p:cNvSpPr>
                <p:nvPr/>
              </p:nvSpPr>
              <p:spPr bwMode="auto">
                <a:xfrm>
                  <a:off x="826" y="3033"/>
                  <a:ext cx="204"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3399"/>
                      </a:solidFill>
                    </a:rPr>
                    <a:t>Z</a:t>
                  </a:r>
                  <a:endParaRPr lang="en-US" altLang="et-EE">
                    <a:solidFill>
                      <a:srgbClr val="000000"/>
                    </a:solidFill>
                  </a:endParaRPr>
                </a:p>
              </p:txBody>
            </p:sp>
          </p:grpSp>
          <p:grpSp>
            <p:nvGrpSpPr>
              <p:cNvPr id="7" name="Group 35"/>
              <p:cNvGrpSpPr>
                <a:grpSpLocks/>
              </p:cNvGrpSpPr>
              <p:nvPr/>
            </p:nvGrpSpPr>
            <p:grpSpPr bwMode="auto">
              <a:xfrm>
                <a:off x="1424" y="3312"/>
                <a:ext cx="544" cy="302"/>
                <a:chOff x="1424" y="3312"/>
                <a:chExt cx="544" cy="302"/>
              </a:xfrm>
            </p:grpSpPr>
            <p:sp>
              <p:nvSpPr>
                <p:cNvPr id="29759" name="AutoShape 36"/>
                <p:cNvSpPr>
                  <a:spLocks/>
                </p:cNvSpPr>
                <p:nvPr/>
              </p:nvSpPr>
              <p:spPr bwMode="auto">
                <a:xfrm rot="16200000" flipV="1">
                  <a:off x="1660" y="3076"/>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9760" name="Text Box 37"/>
                <p:cNvSpPr txBox="1">
                  <a:spLocks noChangeArrowheads="1"/>
                </p:cNvSpPr>
                <p:nvPr/>
              </p:nvSpPr>
              <p:spPr bwMode="auto">
                <a:xfrm>
                  <a:off x="1590" y="3383"/>
                  <a:ext cx="212"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3399"/>
                      </a:solidFill>
                    </a:rPr>
                    <a:t>Y</a:t>
                  </a:r>
                  <a:endParaRPr lang="en-US" altLang="et-EE">
                    <a:solidFill>
                      <a:srgbClr val="000000"/>
                    </a:solidFill>
                  </a:endParaRPr>
                </a:p>
              </p:txBody>
            </p:sp>
          </p:grpSp>
        </p:grpSp>
        <p:grpSp>
          <p:nvGrpSpPr>
            <p:cNvPr id="8" name="Group 38"/>
            <p:cNvGrpSpPr>
              <a:grpSpLocks/>
            </p:cNvGrpSpPr>
            <p:nvPr/>
          </p:nvGrpSpPr>
          <p:grpSpPr bwMode="auto">
            <a:xfrm>
              <a:off x="1120" y="2728"/>
              <a:ext cx="1152" cy="563"/>
              <a:chOff x="1120" y="2728"/>
              <a:chExt cx="1152" cy="563"/>
            </a:xfrm>
          </p:grpSpPr>
          <p:sp>
            <p:nvSpPr>
              <p:cNvPr id="29748" name="Rectangle 39"/>
              <p:cNvSpPr>
                <a:spLocks noChangeArrowheads="1"/>
              </p:cNvSpPr>
              <p:nvPr/>
            </p:nvSpPr>
            <p:spPr bwMode="auto">
              <a:xfrm>
                <a:off x="1120"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9749" name="Rectangle 40"/>
              <p:cNvSpPr>
                <a:spLocks noChangeArrowheads="1"/>
              </p:cNvSpPr>
              <p:nvPr/>
            </p:nvSpPr>
            <p:spPr bwMode="auto">
              <a:xfrm>
                <a:off x="1120" y="300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9750" name="Rectangle 41"/>
              <p:cNvSpPr>
                <a:spLocks noChangeArrowheads="1"/>
              </p:cNvSpPr>
              <p:nvPr/>
            </p:nvSpPr>
            <p:spPr bwMode="auto">
              <a:xfrm>
                <a:off x="1984"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9751" name="Rectangle 42"/>
              <p:cNvSpPr>
                <a:spLocks noChangeArrowheads="1"/>
              </p:cNvSpPr>
              <p:nvPr/>
            </p:nvSpPr>
            <p:spPr bwMode="auto">
              <a:xfrm>
                <a:off x="1408"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9752" name="Rectangle 43"/>
              <p:cNvSpPr>
                <a:spLocks noChangeArrowheads="1"/>
              </p:cNvSpPr>
              <p:nvPr/>
            </p:nvSpPr>
            <p:spPr bwMode="auto">
              <a:xfrm>
                <a:off x="1408" y="300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9753" name="Rectangle 44"/>
              <p:cNvSpPr>
                <a:spLocks noChangeArrowheads="1"/>
              </p:cNvSpPr>
              <p:nvPr/>
            </p:nvSpPr>
            <p:spPr bwMode="auto">
              <a:xfrm>
                <a:off x="1696"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9754" name="Rectangle 45"/>
              <p:cNvSpPr>
                <a:spLocks noChangeArrowheads="1"/>
              </p:cNvSpPr>
              <p:nvPr/>
            </p:nvSpPr>
            <p:spPr bwMode="auto">
              <a:xfrm>
                <a:off x="1696" y="300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9755" name="Rectangle 46"/>
              <p:cNvSpPr>
                <a:spLocks noChangeArrowheads="1"/>
              </p:cNvSpPr>
              <p:nvPr/>
            </p:nvSpPr>
            <p:spPr bwMode="auto">
              <a:xfrm>
                <a:off x="1984" y="3011"/>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grpSp>
      </p:grpSp>
      <p:sp>
        <p:nvSpPr>
          <p:cNvPr id="29723" name="Rectangle 47"/>
          <p:cNvSpPr>
            <a:spLocks noChangeArrowheads="1"/>
          </p:cNvSpPr>
          <p:nvPr/>
        </p:nvSpPr>
        <p:spPr bwMode="auto">
          <a:xfrm>
            <a:off x="1778000" y="43307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9724" name="Rectangle 48"/>
          <p:cNvSpPr>
            <a:spLocks noChangeArrowheads="1"/>
          </p:cNvSpPr>
          <p:nvPr/>
        </p:nvSpPr>
        <p:spPr bwMode="auto">
          <a:xfrm>
            <a:off x="1778000" y="47752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9725" name="Rectangle 49"/>
          <p:cNvSpPr>
            <a:spLocks noChangeArrowheads="1"/>
          </p:cNvSpPr>
          <p:nvPr/>
        </p:nvSpPr>
        <p:spPr bwMode="auto">
          <a:xfrm>
            <a:off x="2235200" y="43307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grpSp>
        <p:nvGrpSpPr>
          <p:cNvPr id="9" name="Group 50"/>
          <p:cNvGrpSpPr>
            <a:grpSpLocks/>
          </p:cNvGrpSpPr>
          <p:nvPr/>
        </p:nvGrpSpPr>
        <p:grpSpPr bwMode="auto">
          <a:xfrm>
            <a:off x="2692400" y="4330700"/>
            <a:ext cx="914400" cy="444500"/>
            <a:chOff x="1696" y="2728"/>
            <a:chExt cx="576" cy="280"/>
          </a:xfrm>
        </p:grpSpPr>
        <p:sp>
          <p:nvSpPr>
            <p:cNvPr id="29744" name="Rectangle 51"/>
            <p:cNvSpPr>
              <a:spLocks noChangeArrowheads="1"/>
            </p:cNvSpPr>
            <p:nvPr/>
          </p:nvSpPr>
          <p:spPr bwMode="auto">
            <a:xfrm>
              <a:off x="1984"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29745" name="Rectangle 52"/>
            <p:cNvSpPr>
              <a:spLocks noChangeArrowheads="1"/>
            </p:cNvSpPr>
            <p:nvPr/>
          </p:nvSpPr>
          <p:spPr bwMode="auto">
            <a:xfrm>
              <a:off x="1696"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grpSp>
      <p:grpSp>
        <p:nvGrpSpPr>
          <p:cNvPr id="10" name="Group 53"/>
          <p:cNvGrpSpPr>
            <a:grpSpLocks/>
          </p:cNvGrpSpPr>
          <p:nvPr/>
        </p:nvGrpSpPr>
        <p:grpSpPr bwMode="auto">
          <a:xfrm>
            <a:off x="2235200" y="4775200"/>
            <a:ext cx="914400" cy="444500"/>
            <a:chOff x="1408" y="3008"/>
            <a:chExt cx="576" cy="280"/>
          </a:xfrm>
        </p:grpSpPr>
        <p:sp>
          <p:nvSpPr>
            <p:cNvPr id="29742" name="Rectangle 54"/>
            <p:cNvSpPr>
              <a:spLocks noChangeArrowheads="1"/>
            </p:cNvSpPr>
            <p:nvPr/>
          </p:nvSpPr>
          <p:spPr bwMode="auto">
            <a:xfrm>
              <a:off x="1408" y="300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29743" name="Rectangle 55"/>
            <p:cNvSpPr>
              <a:spLocks noChangeArrowheads="1"/>
            </p:cNvSpPr>
            <p:nvPr/>
          </p:nvSpPr>
          <p:spPr bwMode="auto">
            <a:xfrm>
              <a:off x="1696" y="300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grpSp>
      <p:sp>
        <p:nvSpPr>
          <p:cNvPr id="29728" name="Rectangle 56"/>
          <p:cNvSpPr>
            <a:spLocks noChangeArrowheads="1"/>
          </p:cNvSpPr>
          <p:nvPr/>
        </p:nvSpPr>
        <p:spPr bwMode="auto">
          <a:xfrm>
            <a:off x="3149600" y="4779963"/>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29729" name="AutoShape 57"/>
          <p:cNvSpPr>
            <a:spLocks noChangeArrowheads="1"/>
          </p:cNvSpPr>
          <p:nvPr/>
        </p:nvSpPr>
        <p:spPr bwMode="auto">
          <a:xfrm>
            <a:off x="2819400" y="4394200"/>
            <a:ext cx="673100" cy="330200"/>
          </a:xfrm>
          <a:prstGeom prst="roundRect">
            <a:avLst>
              <a:gd name="adj" fmla="val 16667"/>
            </a:avLst>
          </a:prstGeom>
          <a:noFill/>
          <a:ln w="28575">
            <a:solidFill>
              <a:srgbClr val="FF3300"/>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9730" name="AutoShape 58"/>
          <p:cNvSpPr>
            <a:spLocks noChangeArrowheads="1"/>
          </p:cNvSpPr>
          <p:nvPr/>
        </p:nvSpPr>
        <p:spPr bwMode="auto">
          <a:xfrm>
            <a:off x="2336800" y="4838700"/>
            <a:ext cx="673100" cy="330200"/>
          </a:xfrm>
          <a:prstGeom prst="roundRect">
            <a:avLst>
              <a:gd name="adj" fmla="val 16667"/>
            </a:avLst>
          </a:prstGeom>
          <a:noFill/>
          <a:ln w="28575">
            <a:solidFill>
              <a:srgbClr val="FF3300"/>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29731" name="Text Box 59"/>
          <p:cNvSpPr txBox="1">
            <a:spLocks noChangeArrowheads="1"/>
          </p:cNvSpPr>
          <p:nvPr/>
        </p:nvSpPr>
        <p:spPr bwMode="auto">
          <a:xfrm>
            <a:off x="4554538" y="3506788"/>
            <a:ext cx="2120900" cy="457200"/>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sz="2400">
                <a:solidFill>
                  <a:srgbClr val="003399"/>
                </a:solidFill>
              </a:rPr>
              <a:t>F = X•Z’ + Y•Z</a:t>
            </a:r>
          </a:p>
        </p:txBody>
      </p:sp>
      <p:sp>
        <p:nvSpPr>
          <p:cNvPr id="29732" name="Text Box 60"/>
          <p:cNvSpPr txBox="1">
            <a:spLocks noChangeArrowheads="1"/>
          </p:cNvSpPr>
          <p:nvPr/>
        </p:nvSpPr>
        <p:spPr bwMode="auto">
          <a:xfrm>
            <a:off x="4645025" y="4211638"/>
            <a:ext cx="3676650" cy="366712"/>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a:solidFill>
                  <a:srgbClr val="000000"/>
                </a:solidFill>
              </a:rPr>
              <a:t>How can we eliminate the hazard?</a:t>
            </a:r>
          </a:p>
        </p:txBody>
      </p:sp>
      <p:grpSp>
        <p:nvGrpSpPr>
          <p:cNvPr id="11" name="Group 61"/>
          <p:cNvGrpSpPr>
            <a:grpSpLocks/>
          </p:cNvGrpSpPr>
          <p:nvPr/>
        </p:nvGrpSpPr>
        <p:grpSpPr bwMode="auto">
          <a:xfrm>
            <a:off x="2749550" y="4425950"/>
            <a:ext cx="5343525" cy="1341438"/>
            <a:chOff x="1740" y="2788"/>
            <a:chExt cx="3366" cy="845"/>
          </a:xfrm>
        </p:grpSpPr>
        <p:sp>
          <p:nvSpPr>
            <p:cNvPr id="29739" name="Text Box 62"/>
            <p:cNvSpPr txBox="1">
              <a:spLocks noChangeArrowheads="1"/>
            </p:cNvSpPr>
            <p:nvPr/>
          </p:nvSpPr>
          <p:spPr bwMode="auto">
            <a:xfrm>
              <a:off x="2926" y="2981"/>
              <a:ext cx="2180" cy="231"/>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a:solidFill>
                    <a:srgbClr val="000000"/>
                  </a:solidFill>
                </a:rPr>
                <a:t>We can add one extra term to F.</a:t>
              </a:r>
            </a:p>
          </p:txBody>
        </p:sp>
        <p:sp>
          <p:nvSpPr>
            <p:cNvPr id="29740" name="Text Box 63"/>
            <p:cNvSpPr txBox="1">
              <a:spLocks noChangeArrowheads="1"/>
            </p:cNvSpPr>
            <p:nvPr/>
          </p:nvSpPr>
          <p:spPr bwMode="auto">
            <a:xfrm>
              <a:off x="3071" y="3345"/>
              <a:ext cx="1930" cy="288"/>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sz="2400">
                  <a:solidFill>
                    <a:srgbClr val="003399"/>
                  </a:solidFill>
                </a:rPr>
                <a:t>F = X•Z’ + Y•Z + X•Y </a:t>
              </a:r>
            </a:p>
          </p:txBody>
        </p:sp>
        <p:sp>
          <p:nvSpPr>
            <p:cNvPr id="29741" name="AutoShape 64"/>
            <p:cNvSpPr>
              <a:spLocks noChangeArrowheads="1"/>
            </p:cNvSpPr>
            <p:nvPr/>
          </p:nvSpPr>
          <p:spPr bwMode="auto">
            <a:xfrm rot="-5400000">
              <a:off x="1620" y="2908"/>
              <a:ext cx="448" cy="208"/>
            </a:xfrm>
            <a:prstGeom prst="roundRect">
              <a:avLst>
                <a:gd name="adj" fmla="val 16667"/>
              </a:avLst>
            </a:prstGeom>
            <a:noFill/>
            <a:ln w="28575">
              <a:solidFill>
                <a:srgbClr val="FF3300"/>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grpSp>
        <p:nvGrpSpPr>
          <p:cNvPr id="12" name="Group 65"/>
          <p:cNvGrpSpPr>
            <a:grpSpLocks/>
          </p:cNvGrpSpPr>
          <p:nvPr/>
        </p:nvGrpSpPr>
        <p:grpSpPr bwMode="auto">
          <a:xfrm>
            <a:off x="6873875" y="5346700"/>
            <a:ext cx="1924050" cy="1035050"/>
            <a:chOff x="4330" y="3368"/>
            <a:chExt cx="1212" cy="652"/>
          </a:xfrm>
        </p:grpSpPr>
        <p:sp>
          <p:nvSpPr>
            <p:cNvPr id="29736" name="Oval 66"/>
            <p:cNvSpPr>
              <a:spLocks noChangeArrowheads="1"/>
            </p:cNvSpPr>
            <p:nvPr/>
          </p:nvSpPr>
          <p:spPr bwMode="auto">
            <a:xfrm>
              <a:off x="4560" y="3368"/>
              <a:ext cx="312" cy="256"/>
            </a:xfrm>
            <a:prstGeom prst="ellipse">
              <a:avLst/>
            </a:prstGeom>
            <a:solidFill>
              <a:srgbClr val="FFFF66"/>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sz="2400">
                  <a:solidFill>
                    <a:srgbClr val="003399"/>
                  </a:solidFill>
                </a:rPr>
                <a:t>X•Y</a:t>
              </a:r>
            </a:p>
          </p:txBody>
        </p:sp>
        <p:sp>
          <p:nvSpPr>
            <p:cNvPr id="29737" name="Text Box 67"/>
            <p:cNvSpPr txBox="1">
              <a:spLocks noChangeArrowheads="1"/>
            </p:cNvSpPr>
            <p:nvPr/>
          </p:nvSpPr>
          <p:spPr bwMode="auto">
            <a:xfrm>
              <a:off x="4330" y="3789"/>
              <a:ext cx="1212" cy="231"/>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Consensus Term</a:t>
              </a:r>
            </a:p>
          </p:txBody>
        </p:sp>
        <p:sp>
          <p:nvSpPr>
            <p:cNvPr id="29738" name="Line 68"/>
            <p:cNvSpPr>
              <a:spLocks noChangeShapeType="1"/>
            </p:cNvSpPr>
            <p:nvPr/>
          </p:nvSpPr>
          <p:spPr bwMode="auto">
            <a:xfrm flipH="1" flipV="1">
              <a:off x="4736" y="3616"/>
              <a:ext cx="96" cy="208"/>
            </a:xfrm>
            <a:prstGeom prst="line">
              <a:avLst/>
            </a:prstGeom>
            <a:noFill/>
            <a:ln w="28575">
              <a:solidFill>
                <a:schemeClr val="tx1"/>
              </a:solidFill>
              <a:round/>
              <a:headEnd/>
              <a:tailEnd type="triangle" w="med" len="me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sp>
        <p:nvSpPr>
          <p:cNvPr id="29735" name="Oval 69"/>
          <p:cNvSpPr>
            <a:spLocks noChangeArrowheads="1"/>
          </p:cNvSpPr>
          <p:nvPr/>
        </p:nvSpPr>
        <p:spPr bwMode="auto">
          <a:xfrm>
            <a:off x="1400175" y="2476500"/>
            <a:ext cx="74613" cy="76200"/>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fld id="{106F01C1-D97A-4423-B78C-8CEBA6B47F01}" type="slidenum">
              <a:rPr lang="en-US" altLang="et-EE" smtClean="0">
                <a:solidFill>
                  <a:srgbClr val="000000"/>
                </a:solidFill>
              </a:rPr>
              <a:pPr/>
              <a:t>61</a:t>
            </a:fld>
            <a:endParaRPr lang="en-US" altLang="et-EE">
              <a:solidFill>
                <a:srgbClr val="000000"/>
              </a:solidFill>
            </a:endParaRPr>
          </a:p>
        </p:txBody>
      </p:sp>
      <p:sp>
        <p:nvSpPr>
          <p:cNvPr id="30723" name="Rectangle 2"/>
          <p:cNvSpPr>
            <a:spLocks noGrp="1" noChangeArrowheads="1"/>
          </p:cNvSpPr>
          <p:nvPr>
            <p:ph type="title"/>
          </p:nvPr>
        </p:nvSpPr>
        <p:spPr/>
        <p:txBody>
          <a:bodyPr/>
          <a:lstStyle/>
          <a:p>
            <a:pPr eaLnBrk="1" hangingPunct="1"/>
            <a:r>
              <a:rPr lang="et-EE" altLang="et-EE"/>
              <a:t>Hazard free design</a:t>
            </a:r>
            <a:r>
              <a:rPr lang="en-US" altLang="et-EE"/>
              <a:t> </a:t>
            </a:r>
            <a:r>
              <a:rPr lang="et-EE" altLang="et-EE"/>
              <a:t>in</a:t>
            </a:r>
            <a:r>
              <a:rPr lang="en-US" altLang="et-EE"/>
              <a:t> Karnaugh Maps</a:t>
            </a:r>
          </a:p>
        </p:txBody>
      </p:sp>
      <p:grpSp>
        <p:nvGrpSpPr>
          <p:cNvPr id="2" name="Group 3"/>
          <p:cNvGrpSpPr>
            <a:grpSpLocks/>
          </p:cNvGrpSpPr>
          <p:nvPr/>
        </p:nvGrpSpPr>
        <p:grpSpPr bwMode="auto">
          <a:xfrm>
            <a:off x="1143000" y="1981200"/>
            <a:ext cx="1385888" cy="457200"/>
            <a:chOff x="720" y="1432"/>
            <a:chExt cx="873" cy="288"/>
          </a:xfrm>
        </p:grpSpPr>
        <p:sp>
          <p:nvSpPr>
            <p:cNvPr id="30798" name="Line 4"/>
            <p:cNvSpPr>
              <a:spLocks noChangeShapeType="1"/>
            </p:cNvSpPr>
            <p:nvPr/>
          </p:nvSpPr>
          <p:spPr bwMode="auto">
            <a:xfrm>
              <a:off x="720" y="1576"/>
              <a:ext cx="873" cy="0"/>
            </a:xfrm>
            <a:prstGeom prst="line">
              <a:avLst/>
            </a:prstGeom>
            <a:noFill/>
            <a:ln w="28575" cap="sq">
              <a:solidFill>
                <a:schemeClr val="tx1"/>
              </a:solidFill>
              <a:round/>
              <a:headEnd type="none" w="sm" len="sm"/>
              <a:tailEnd type="none"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99" name="AutoShape 5"/>
            <p:cNvSpPr>
              <a:spLocks noChangeArrowheads="1"/>
            </p:cNvSpPr>
            <p:nvPr/>
          </p:nvSpPr>
          <p:spPr bwMode="auto">
            <a:xfrm rot="5400000">
              <a:off x="1078" y="1456"/>
              <a:ext cx="288" cy="240"/>
            </a:xfrm>
            <a:prstGeom prst="triangle">
              <a:avLst>
                <a:gd name="adj" fmla="val 50000"/>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sp>
        <p:nvSpPr>
          <p:cNvPr id="30725" name="Oval 6"/>
          <p:cNvSpPr>
            <a:spLocks noChangeArrowheads="1"/>
          </p:cNvSpPr>
          <p:nvPr/>
        </p:nvSpPr>
        <p:spPr bwMode="auto">
          <a:xfrm>
            <a:off x="2130425" y="2133600"/>
            <a:ext cx="152400" cy="152400"/>
          </a:xfrm>
          <a:prstGeom prst="ellipse">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0726" name="Line 7"/>
          <p:cNvSpPr>
            <a:spLocks noChangeShapeType="1"/>
          </p:cNvSpPr>
          <p:nvPr/>
        </p:nvSpPr>
        <p:spPr bwMode="auto">
          <a:xfrm>
            <a:off x="3876675" y="2147888"/>
            <a:ext cx="5556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27" name="Line 8"/>
          <p:cNvSpPr>
            <a:spLocks noChangeShapeType="1"/>
          </p:cNvSpPr>
          <p:nvPr/>
        </p:nvSpPr>
        <p:spPr bwMode="auto">
          <a:xfrm>
            <a:off x="3876675" y="2300288"/>
            <a:ext cx="622300"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28" name="Line 9"/>
          <p:cNvSpPr>
            <a:spLocks noChangeShapeType="1"/>
          </p:cNvSpPr>
          <p:nvPr/>
        </p:nvSpPr>
        <p:spPr bwMode="auto">
          <a:xfrm>
            <a:off x="3338513" y="1816100"/>
            <a:ext cx="538162"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29" name="AutoShape 10"/>
          <p:cNvSpPr>
            <a:spLocks noChangeArrowheads="1"/>
          </p:cNvSpPr>
          <p:nvPr/>
        </p:nvSpPr>
        <p:spPr bwMode="auto">
          <a:xfrm>
            <a:off x="2728913" y="1511300"/>
            <a:ext cx="609600" cy="609600"/>
          </a:xfrm>
          <a:prstGeom prst="flowChartDelay">
            <a:avLst/>
          </a:prstGeom>
          <a:solidFill>
            <a:srgbClr val="99FFCC"/>
          </a:solidFill>
          <a:ln w="28575" cap="sq">
            <a:solidFill>
              <a:schemeClr val="tx1"/>
            </a:solidFill>
            <a:miter lim="800000"/>
            <a:headEnd type="none" w="sm" len="sm"/>
            <a:tailEnd type="none" w="sm" len="sm"/>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0730" name="Line 11"/>
          <p:cNvSpPr>
            <a:spLocks noChangeShapeType="1"/>
          </p:cNvSpPr>
          <p:nvPr/>
        </p:nvSpPr>
        <p:spPr bwMode="auto">
          <a:xfrm>
            <a:off x="1143000" y="1663700"/>
            <a:ext cx="158591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31" name="Line 12"/>
          <p:cNvSpPr>
            <a:spLocks noChangeShapeType="1"/>
          </p:cNvSpPr>
          <p:nvPr/>
        </p:nvSpPr>
        <p:spPr bwMode="auto">
          <a:xfrm>
            <a:off x="2528888" y="1968500"/>
            <a:ext cx="2000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32" name="Line 13"/>
          <p:cNvSpPr>
            <a:spLocks noChangeShapeType="1"/>
          </p:cNvSpPr>
          <p:nvPr/>
        </p:nvSpPr>
        <p:spPr bwMode="auto">
          <a:xfrm>
            <a:off x="3338513" y="2781300"/>
            <a:ext cx="538162"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33" name="AutoShape 14"/>
          <p:cNvSpPr>
            <a:spLocks noChangeArrowheads="1"/>
          </p:cNvSpPr>
          <p:nvPr/>
        </p:nvSpPr>
        <p:spPr bwMode="auto">
          <a:xfrm>
            <a:off x="2728913" y="2476500"/>
            <a:ext cx="609600" cy="609600"/>
          </a:xfrm>
          <a:prstGeom prst="flowChartDelay">
            <a:avLst/>
          </a:prstGeom>
          <a:solidFill>
            <a:srgbClr val="99FFCC"/>
          </a:solidFill>
          <a:ln w="28575" cap="sq">
            <a:solidFill>
              <a:schemeClr val="tx1"/>
            </a:solidFill>
            <a:miter lim="800000"/>
            <a:headEnd type="none" w="sm" len="sm"/>
            <a:tailEnd type="none" w="sm" len="sm"/>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0734" name="Line 15"/>
          <p:cNvSpPr>
            <a:spLocks noChangeShapeType="1"/>
          </p:cNvSpPr>
          <p:nvPr/>
        </p:nvSpPr>
        <p:spPr bwMode="auto">
          <a:xfrm>
            <a:off x="1438275" y="2628900"/>
            <a:ext cx="1290638"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35" name="Line 16"/>
          <p:cNvSpPr>
            <a:spLocks noChangeShapeType="1"/>
          </p:cNvSpPr>
          <p:nvPr/>
        </p:nvSpPr>
        <p:spPr bwMode="auto">
          <a:xfrm>
            <a:off x="1143000" y="2933700"/>
            <a:ext cx="158591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36" name="Line 17"/>
          <p:cNvSpPr>
            <a:spLocks noChangeShapeType="1"/>
          </p:cNvSpPr>
          <p:nvPr/>
        </p:nvSpPr>
        <p:spPr bwMode="auto">
          <a:xfrm>
            <a:off x="1438275" y="2209800"/>
            <a:ext cx="0" cy="4318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37" name="Line 18"/>
          <p:cNvSpPr>
            <a:spLocks noChangeShapeType="1"/>
          </p:cNvSpPr>
          <p:nvPr/>
        </p:nvSpPr>
        <p:spPr bwMode="auto">
          <a:xfrm>
            <a:off x="2528888" y="1974850"/>
            <a:ext cx="0" cy="23495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38" name="Line 19"/>
          <p:cNvSpPr>
            <a:spLocks noChangeShapeType="1"/>
          </p:cNvSpPr>
          <p:nvPr/>
        </p:nvSpPr>
        <p:spPr bwMode="auto">
          <a:xfrm>
            <a:off x="3876675" y="1801813"/>
            <a:ext cx="0" cy="346075"/>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39" name="Line 20"/>
          <p:cNvSpPr>
            <a:spLocks noChangeShapeType="1"/>
          </p:cNvSpPr>
          <p:nvPr/>
        </p:nvSpPr>
        <p:spPr bwMode="auto">
          <a:xfrm>
            <a:off x="3875088" y="2295525"/>
            <a:ext cx="1587" cy="485775"/>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40" name="Line 21"/>
          <p:cNvSpPr>
            <a:spLocks noChangeShapeType="1"/>
          </p:cNvSpPr>
          <p:nvPr/>
        </p:nvSpPr>
        <p:spPr bwMode="auto">
          <a:xfrm>
            <a:off x="5029200" y="2286000"/>
            <a:ext cx="53816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41" name="Text Box 22"/>
          <p:cNvSpPr txBox="1">
            <a:spLocks noChangeArrowheads="1"/>
          </p:cNvSpPr>
          <p:nvPr/>
        </p:nvSpPr>
        <p:spPr bwMode="auto">
          <a:xfrm>
            <a:off x="863600" y="1473200"/>
            <a:ext cx="336550" cy="366713"/>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X</a:t>
            </a:r>
          </a:p>
        </p:txBody>
      </p:sp>
      <p:sp>
        <p:nvSpPr>
          <p:cNvPr id="30742" name="Text Box 23"/>
          <p:cNvSpPr txBox="1">
            <a:spLocks noChangeArrowheads="1"/>
          </p:cNvSpPr>
          <p:nvPr/>
        </p:nvSpPr>
        <p:spPr bwMode="auto">
          <a:xfrm>
            <a:off x="863600" y="2020888"/>
            <a:ext cx="3238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Z</a:t>
            </a:r>
          </a:p>
        </p:txBody>
      </p:sp>
      <p:sp>
        <p:nvSpPr>
          <p:cNvPr id="30743" name="Text Box 24"/>
          <p:cNvSpPr txBox="1">
            <a:spLocks noChangeArrowheads="1"/>
          </p:cNvSpPr>
          <p:nvPr/>
        </p:nvSpPr>
        <p:spPr bwMode="auto">
          <a:xfrm>
            <a:off x="863600" y="2757488"/>
            <a:ext cx="3365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Y</a:t>
            </a:r>
          </a:p>
        </p:txBody>
      </p:sp>
      <p:sp>
        <p:nvSpPr>
          <p:cNvPr id="30744" name="Text Box 25"/>
          <p:cNvSpPr txBox="1">
            <a:spLocks noChangeArrowheads="1"/>
          </p:cNvSpPr>
          <p:nvPr/>
        </p:nvSpPr>
        <p:spPr bwMode="auto">
          <a:xfrm>
            <a:off x="5522913" y="2095500"/>
            <a:ext cx="323850" cy="366713"/>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F</a:t>
            </a:r>
          </a:p>
        </p:txBody>
      </p:sp>
      <p:grpSp>
        <p:nvGrpSpPr>
          <p:cNvPr id="3" name="Group 26"/>
          <p:cNvGrpSpPr>
            <a:grpSpLocks/>
          </p:cNvGrpSpPr>
          <p:nvPr/>
        </p:nvGrpSpPr>
        <p:grpSpPr bwMode="auto">
          <a:xfrm>
            <a:off x="1311275" y="3846513"/>
            <a:ext cx="2295525" cy="1890712"/>
            <a:chOff x="826" y="2423"/>
            <a:chExt cx="1446" cy="1191"/>
          </a:xfrm>
        </p:grpSpPr>
        <p:grpSp>
          <p:nvGrpSpPr>
            <p:cNvPr id="4" name="Group 27"/>
            <p:cNvGrpSpPr>
              <a:grpSpLocks/>
            </p:cNvGrpSpPr>
            <p:nvPr/>
          </p:nvGrpSpPr>
          <p:grpSpPr bwMode="auto">
            <a:xfrm>
              <a:off x="826" y="2423"/>
              <a:ext cx="1430" cy="1191"/>
              <a:chOff x="826" y="2423"/>
              <a:chExt cx="1430" cy="1191"/>
            </a:xfrm>
          </p:grpSpPr>
          <p:grpSp>
            <p:nvGrpSpPr>
              <p:cNvPr id="5" name="Group 28"/>
              <p:cNvGrpSpPr>
                <a:grpSpLocks/>
              </p:cNvGrpSpPr>
              <p:nvPr/>
            </p:nvGrpSpPr>
            <p:grpSpPr bwMode="auto">
              <a:xfrm>
                <a:off x="1712" y="2423"/>
                <a:ext cx="544" cy="273"/>
                <a:chOff x="1712" y="2423"/>
                <a:chExt cx="544" cy="273"/>
              </a:xfrm>
            </p:grpSpPr>
            <p:sp>
              <p:nvSpPr>
                <p:cNvPr id="30796" name="AutoShape 29"/>
                <p:cNvSpPr>
                  <a:spLocks/>
                </p:cNvSpPr>
                <p:nvPr/>
              </p:nvSpPr>
              <p:spPr bwMode="auto">
                <a:xfrm rot="5400000">
                  <a:off x="1948" y="2388"/>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0797" name="Text Box 30"/>
                <p:cNvSpPr txBox="1">
                  <a:spLocks noChangeArrowheads="1"/>
                </p:cNvSpPr>
                <p:nvPr/>
              </p:nvSpPr>
              <p:spPr bwMode="auto">
                <a:xfrm>
                  <a:off x="1878" y="2423"/>
                  <a:ext cx="212"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3399"/>
                      </a:solidFill>
                    </a:rPr>
                    <a:t>X</a:t>
                  </a:r>
                  <a:endParaRPr lang="en-US" altLang="et-EE">
                    <a:solidFill>
                      <a:srgbClr val="000000"/>
                    </a:solidFill>
                  </a:endParaRPr>
                </a:p>
              </p:txBody>
            </p:sp>
          </p:grpSp>
          <p:grpSp>
            <p:nvGrpSpPr>
              <p:cNvPr id="6" name="Group 31"/>
              <p:cNvGrpSpPr>
                <a:grpSpLocks/>
              </p:cNvGrpSpPr>
              <p:nvPr/>
            </p:nvGrpSpPr>
            <p:grpSpPr bwMode="auto">
              <a:xfrm>
                <a:off x="826" y="3012"/>
                <a:ext cx="262" cy="272"/>
                <a:chOff x="826" y="3012"/>
                <a:chExt cx="262" cy="272"/>
              </a:xfrm>
            </p:grpSpPr>
            <p:sp>
              <p:nvSpPr>
                <p:cNvPr id="30794" name="AutoShape 32"/>
                <p:cNvSpPr>
                  <a:spLocks/>
                </p:cNvSpPr>
                <p:nvPr/>
              </p:nvSpPr>
              <p:spPr bwMode="auto">
                <a:xfrm>
                  <a:off x="1008" y="3012"/>
                  <a:ext cx="80" cy="272"/>
                </a:xfrm>
                <a:prstGeom prst="leftBrace">
                  <a:avLst>
                    <a:gd name="adj1" fmla="val 2833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0795" name="Text Box 33"/>
                <p:cNvSpPr txBox="1">
                  <a:spLocks noChangeArrowheads="1"/>
                </p:cNvSpPr>
                <p:nvPr/>
              </p:nvSpPr>
              <p:spPr bwMode="auto">
                <a:xfrm>
                  <a:off x="826" y="3033"/>
                  <a:ext cx="204"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3399"/>
                      </a:solidFill>
                    </a:rPr>
                    <a:t>Z</a:t>
                  </a:r>
                  <a:endParaRPr lang="en-US" altLang="et-EE">
                    <a:solidFill>
                      <a:srgbClr val="000000"/>
                    </a:solidFill>
                  </a:endParaRPr>
                </a:p>
              </p:txBody>
            </p:sp>
          </p:grpSp>
          <p:grpSp>
            <p:nvGrpSpPr>
              <p:cNvPr id="7" name="Group 34"/>
              <p:cNvGrpSpPr>
                <a:grpSpLocks/>
              </p:cNvGrpSpPr>
              <p:nvPr/>
            </p:nvGrpSpPr>
            <p:grpSpPr bwMode="auto">
              <a:xfrm>
                <a:off x="1424" y="3312"/>
                <a:ext cx="544" cy="302"/>
                <a:chOff x="1424" y="3312"/>
                <a:chExt cx="544" cy="302"/>
              </a:xfrm>
            </p:grpSpPr>
            <p:sp>
              <p:nvSpPr>
                <p:cNvPr id="30792" name="AutoShape 35"/>
                <p:cNvSpPr>
                  <a:spLocks/>
                </p:cNvSpPr>
                <p:nvPr/>
              </p:nvSpPr>
              <p:spPr bwMode="auto">
                <a:xfrm rot="16200000" flipV="1">
                  <a:off x="1660" y="3076"/>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0793" name="Text Box 36"/>
                <p:cNvSpPr txBox="1">
                  <a:spLocks noChangeArrowheads="1"/>
                </p:cNvSpPr>
                <p:nvPr/>
              </p:nvSpPr>
              <p:spPr bwMode="auto">
                <a:xfrm>
                  <a:off x="1590" y="3383"/>
                  <a:ext cx="212"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3399"/>
                      </a:solidFill>
                    </a:rPr>
                    <a:t>Y</a:t>
                  </a:r>
                  <a:endParaRPr lang="en-US" altLang="et-EE">
                    <a:solidFill>
                      <a:srgbClr val="000000"/>
                    </a:solidFill>
                  </a:endParaRPr>
                </a:p>
              </p:txBody>
            </p:sp>
          </p:grpSp>
        </p:grpSp>
        <p:grpSp>
          <p:nvGrpSpPr>
            <p:cNvPr id="8" name="Group 37"/>
            <p:cNvGrpSpPr>
              <a:grpSpLocks/>
            </p:cNvGrpSpPr>
            <p:nvPr/>
          </p:nvGrpSpPr>
          <p:grpSpPr bwMode="auto">
            <a:xfrm>
              <a:off x="1120" y="2728"/>
              <a:ext cx="1152" cy="563"/>
              <a:chOff x="1120" y="2728"/>
              <a:chExt cx="1152" cy="563"/>
            </a:xfrm>
          </p:grpSpPr>
          <p:sp>
            <p:nvSpPr>
              <p:cNvPr id="30781" name="Rectangle 38"/>
              <p:cNvSpPr>
                <a:spLocks noChangeArrowheads="1"/>
              </p:cNvSpPr>
              <p:nvPr/>
            </p:nvSpPr>
            <p:spPr bwMode="auto">
              <a:xfrm>
                <a:off x="1120"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30782" name="Rectangle 39"/>
              <p:cNvSpPr>
                <a:spLocks noChangeArrowheads="1"/>
              </p:cNvSpPr>
              <p:nvPr/>
            </p:nvSpPr>
            <p:spPr bwMode="auto">
              <a:xfrm>
                <a:off x="1120" y="300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30783" name="Rectangle 40"/>
              <p:cNvSpPr>
                <a:spLocks noChangeArrowheads="1"/>
              </p:cNvSpPr>
              <p:nvPr/>
            </p:nvSpPr>
            <p:spPr bwMode="auto">
              <a:xfrm>
                <a:off x="1984"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30784" name="Rectangle 41"/>
              <p:cNvSpPr>
                <a:spLocks noChangeArrowheads="1"/>
              </p:cNvSpPr>
              <p:nvPr/>
            </p:nvSpPr>
            <p:spPr bwMode="auto">
              <a:xfrm>
                <a:off x="1408"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30785" name="Rectangle 42"/>
              <p:cNvSpPr>
                <a:spLocks noChangeArrowheads="1"/>
              </p:cNvSpPr>
              <p:nvPr/>
            </p:nvSpPr>
            <p:spPr bwMode="auto">
              <a:xfrm>
                <a:off x="1408" y="300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30786" name="Rectangle 43"/>
              <p:cNvSpPr>
                <a:spLocks noChangeArrowheads="1"/>
              </p:cNvSpPr>
              <p:nvPr/>
            </p:nvSpPr>
            <p:spPr bwMode="auto">
              <a:xfrm>
                <a:off x="1696"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30787" name="Rectangle 44"/>
              <p:cNvSpPr>
                <a:spLocks noChangeArrowheads="1"/>
              </p:cNvSpPr>
              <p:nvPr/>
            </p:nvSpPr>
            <p:spPr bwMode="auto">
              <a:xfrm>
                <a:off x="1696" y="300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30788" name="Rectangle 45"/>
              <p:cNvSpPr>
                <a:spLocks noChangeArrowheads="1"/>
              </p:cNvSpPr>
              <p:nvPr/>
            </p:nvSpPr>
            <p:spPr bwMode="auto">
              <a:xfrm>
                <a:off x="1984" y="3011"/>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grpSp>
      </p:grpSp>
      <p:sp>
        <p:nvSpPr>
          <p:cNvPr id="30746" name="Rectangle 46"/>
          <p:cNvSpPr>
            <a:spLocks noChangeArrowheads="1"/>
          </p:cNvSpPr>
          <p:nvPr/>
        </p:nvSpPr>
        <p:spPr bwMode="auto">
          <a:xfrm>
            <a:off x="1778000" y="43307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30747" name="Rectangle 47"/>
          <p:cNvSpPr>
            <a:spLocks noChangeArrowheads="1"/>
          </p:cNvSpPr>
          <p:nvPr/>
        </p:nvSpPr>
        <p:spPr bwMode="auto">
          <a:xfrm>
            <a:off x="1778000" y="47752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30748" name="Rectangle 48"/>
          <p:cNvSpPr>
            <a:spLocks noChangeArrowheads="1"/>
          </p:cNvSpPr>
          <p:nvPr/>
        </p:nvSpPr>
        <p:spPr bwMode="auto">
          <a:xfrm>
            <a:off x="2235200" y="43307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grpSp>
        <p:nvGrpSpPr>
          <p:cNvPr id="9" name="Group 49"/>
          <p:cNvGrpSpPr>
            <a:grpSpLocks/>
          </p:cNvGrpSpPr>
          <p:nvPr/>
        </p:nvGrpSpPr>
        <p:grpSpPr bwMode="auto">
          <a:xfrm>
            <a:off x="2692400" y="4330700"/>
            <a:ext cx="914400" cy="444500"/>
            <a:chOff x="1696" y="2728"/>
            <a:chExt cx="576" cy="280"/>
          </a:xfrm>
        </p:grpSpPr>
        <p:sp>
          <p:nvSpPr>
            <p:cNvPr id="30777" name="Rectangle 50"/>
            <p:cNvSpPr>
              <a:spLocks noChangeArrowheads="1"/>
            </p:cNvSpPr>
            <p:nvPr/>
          </p:nvSpPr>
          <p:spPr bwMode="auto">
            <a:xfrm>
              <a:off x="1984"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0778" name="Rectangle 51"/>
            <p:cNvSpPr>
              <a:spLocks noChangeArrowheads="1"/>
            </p:cNvSpPr>
            <p:nvPr/>
          </p:nvSpPr>
          <p:spPr bwMode="auto">
            <a:xfrm>
              <a:off x="1696" y="272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grpSp>
      <p:grpSp>
        <p:nvGrpSpPr>
          <p:cNvPr id="10" name="Group 52"/>
          <p:cNvGrpSpPr>
            <a:grpSpLocks/>
          </p:cNvGrpSpPr>
          <p:nvPr/>
        </p:nvGrpSpPr>
        <p:grpSpPr bwMode="auto">
          <a:xfrm>
            <a:off x="2235200" y="4775200"/>
            <a:ext cx="914400" cy="444500"/>
            <a:chOff x="1408" y="3008"/>
            <a:chExt cx="576" cy="280"/>
          </a:xfrm>
        </p:grpSpPr>
        <p:sp>
          <p:nvSpPr>
            <p:cNvPr id="30775" name="Rectangle 53"/>
            <p:cNvSpPr>
              <a:spLocks noChangeArrowheads="1"/>
            </p:cNvSpPr>
            <p:nvPr/>
          </p:nvSpPr>
          <p:spPr bwMode="auto">
            <a:xfrm>
              <a:off x="1408" y="300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0776" name="Rectangle 54"/>
            <p:cNvSpPr>
              <a:spLocks noChangeArrowheads="1"/>
            </p:cNvSpPr>
            <p:nvPr/>
          </p:nvSpPr>
          <p:spPr bwMode="auto">
            <a:xfrm>
              <a:off x="1696" y="3008"/>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grpSp>
      <p:sp>
        <p:nvSpPr>
          <p:cNvPr id="30751" name="Rectangle 55"/>
          <p:cNvSpPr>
            <a:spLocks noChangeArrowheads="1"/>
          </p:cNvSpPr>
          <p:nvPr/>
        </p:nvSpPr>
        <p:spPr bwMode="auto">
          <a:xfrm>
            <a:off x="3149600" y="4779963"/>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30752" name="AutoShape 56"/>
          <p:cNvSpPr>
            <a:spLocks noChangeArrowheads="1"/>
          </p:cNvSpPr>
          <p:nvPr/>
        </p:nvSpPr>
        <p:spPr bwMode="auto">
          <a:xfrm>
            <a:off x="2819400" y="4394200"/>
            <a:ext cx="673100" cy="330200"/>
          </a:xfrm>
          <a:prstGeom prst="roundRect">
            <a:avLst>
              <a:gd name="adj" fmla="val 16667"/>
            </a:avLst>
          </a:prstGeom>
          <a:noFill/>
          <a:ln w="28575">
            <a:solidFill>
              <a:srgbClr val="FF3300"/>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0753" name="AutoShape 57"/>
          <p:cNvSpPr>
            <a:spLocks noChangeArrowheads="1"/>
          </p:cNvSpPr>
          <p:nvPr/>
        </p:nvSpPr>
        <p:spPr bwMode="auto">
          <a:xfrm>
            <a:off x="2336800" y="4838700"/>
            <a:ext cx="673100" cy="330200"/>
          </a:xfrm>
          <a:prstGeom prst="roundRect">
            <a:avLst>
              <a:gd name="adj" fmla="val 16667"/>
            </a:avLst>
          </a:prstGeom>
          <a:noFill/>
          <a:ln w="28575">
            <a:solidFill>
              <a:srgbClr val="FF3300"/>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0754" name="Text Box 58"/>
          <p:cNvSpPr txBox="1">
            <a:spLocks noChangeArrowheads="1"/>
          </p:cNvSpPr>
          <p:nvPr/>
        </p:nvSpPr>
        <p:spPr bwMode="auto">
          <a:xfrm>
            <a:off x="4795838" y="3551238"/>
            <a:ext cx="163830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F = X•Z’ + Y•Z</a:t>
            </a:r>
          </a:p>
        </p:txBody>
      </p:sp>
      <p:sp>
        <p:nvSpPr>
          <p:cNvPr id="30755" name="Text Box 59"/>
          <p:cNvSpPr txBox="1">
            <a:spLocks noChangeArrowheads="1"/>
          </p:cNvSpPr>
          <p:nvPr/>
        </p:nvSpPr>
        <p:spPr bwMode="auto">
          <a:xfrm>
            <a:off x="4645025" y="4211638"/>
            <a:ext cx="3676650" cy="366712"/>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a:solidFill>
                  <a:srgbClr val="000000"/>
                </a:solidFill>
              </a:rPr>
              <a:t>How can we eliminate the hazard?</a:t>
            </a:r>
          </a:p>
        </p:txBody>
      </p:sp>
      <p:grpSp>
        <p:nvGrpSpPr>
          <p:cNvPr id="11" name="Group 60"/>
          <p:cNvGrpSpPr>
            <a:grpSpLocks/>
          </p:cNvGrpSpPr>
          <p:nvPr/>
        </p:nvGrpSpPr>
        <p:grpSpPr bwMode="auto">
          <a:xfrm>
            <a:off x="2762250" y="4425950"/>
            <a:ext cx="5343525" cy="1295400"/>
            <a:chOff x="1740" y="2788"/>
            <a:chExt cx="3366" cy="816"/>
          </a:xfrm>
        </p:grpSpPr>
        <p:sp>
          <p:nvSpPr>
            <p:cNvPr id="30772" name="Text Box 61"/>
            <p:cNvSpPr txBox="1">
              <a:spLocks noChangeArrowheads="1"/>
            </p:cNvSpPr>
            <p:nvPr/>
          </p:nvSpPr>
          <p:spPr bwMode="auto">
            <a:xfrm>
              <a:off x="2926" y="2981"/>
              <a:ext cx="2180" cy="231"/>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a:solidFill>
                    <a:srgbClr val="000000"/>
                  </a:solidFill>
                </a:rPr>
                <a:t>We can add one extra term to F.</a:t>
              </a:r>
            </a:p>
          </p:txBody>
        </p:sp>
        <p:sp>
          <p:nvSpPr>
            <p:cNvPr id="30773" name="Text Box 62"/>
            <p:cNvSpPr txBox="1">
              <a:spLocks noChangeArrowheads="1"/>
            </p:cNvSpPr>
            <p:nvPr/>
          </p:nvSpPr>
          <p:spPr bwMode="auto">
            <a:xfrm>
              <a:off x="3071" y="3373"/>
              <a:ext cx="1478" cy="231"/>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a:solidFill>
                    <a:srgbClr val="003399"/>
                  </a:solidFill>
                </a:rPr>
                <a:t>F = X•Z’ + Y•Z + X•Y </a:t>
              </a:r>
            </a:p>
          </p:txBody>
        </p:sp>
        <p:sp>
          <p:nvSpPr>
            <p:cNvPr id="30774" name="AutoShape 63"/>
            <p:cNvSpPr>
              <a:spLocks noChangeArrowheads="1"/>
            </p:cNvSpPr>
            <p:nvPr/>
          </p:nvSpPr>
          <p:spPr bwMode="auto">
            <a:xfrm rot="-5400000">
              <a:off x="1620" y="2908"/>
              <a:ext cx="448" cy="208"/>
            </a:xfrm>
            <a:prstGeom prst="roundRect">
              <a:avLst>
                <a:gd name="adj" fmla="val 16667"/>
              </a:avLst>
            </a:prstGeom>
            <a:noFill/>
            <a:ln w="28575">
              <a:solidFill>
                <a:srgbClr val="FF3300"/>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grpSp>
        <p:nvGrpSpPr>
          <p:cNvPr id="12" name="Group 64"/>
          <p:cNvGrpSpPr>
            <a:grpSpLocks/>
          </p:cNvGrpSpPr>
          <p:nvPr/>
        </p:nvGrpSpPr>
        <p:grpSpPr bwMode="auto">
          <a:xfrm>
            <a:off x="6667500" y="5346700"/>
            <a:ext cx="2270125" cy="1035050"/>
            <a:chOff x="4200" y="3368"/>
            <a:chExt cx="1430" cy="652"/>
          </a:xfrm>
        </p:grpSpPr>
        <p:sp>
          <p:nvSpPr>
            <p:cNvPr id="30769" name="Oval 65"/>
            <p:cNvSpPr>
              <a:spLocks noChangeArrowheads="1"/>
            </p:cNvSpPr>
            <p:nvPr/>
          </p:nvSpPr>
          <p:spPr bwMode="auto">
            <a:xfrm>
              <a:off x="4200" y="3368"/>
              <a:ext cx="312" cy="256"/>
            </a:xfrm>
            <a:prstGeom prst="ellipse">
              <a:avLst/>
            </a:prstGeom>
            <a:solidFill>
              <a:srgbClr val="FFFF66"/>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3399"/>
                  </a:solidFill>
                </a:rPr>
                <a:t>X•Y</a:t>
              </a:r>
            </a:p>
          </p:txBody>
        </p:sp>
        <p:sp>
          <p:nvSpPr>
            <p:cNvPr id="30770" name="Text Box 66"/>
            <p:cNvSpPr txBox="1">
              <a:spLocks noChangeArrowheads="1"/>
            </p:cNvSpPr>
            <p:nvPr/>
          </p:nvSpPr>
          <p:spPr bwMode="auto">
            <a:xfrm>
              <a:off x="4418" y="3789"/>
              <a:ext cx="1212" cy="231"/>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Consensus Term</a:t>
              </a:r>
            </a:p>
          </p:txBody>
        </p:sp>
        <p:sp>
          <p:nvSpPr>
            <p:cNvPr id="30771" name="Line 67"/>
            <p:cNvSpPr>
              <a:spLocks noChangeShapeType="1"/>
            </p:cNvSpPr>
            <p:nvPr/>
          </p:nvSpPr>
          <p:spPr bwMode="auto">
            <a:xfrm flipH="1" flipV="1">
              <a:off x="4376" y="3616"/>
              <a:ext cx="96" cy="208"/>
            </a:xfrm>
            <a:prstGeom prst="line">
              <a:avLst/>
            </a:prstGeom>
            <a:noFill/>
            <a:ln w="28575">
              <a:solidFill>
                <a:schemeClr val="tx1"/>
              </a:solidFill>
              <a:round/>
              <a:headEnd/>
              <a:tailEnd type="triangle" w="med" len="me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sp>
        <p:nvSpPr>
          <p:cNvPr id="30758" name="AutoShape 68"/>
          <p:cNvSpPr>
            <a:spLocks noChangeArrowheads="1"/>
          </p:cNvSpPr>
          <p:nvPr/>
        </p:nvSpPr>
        <p:spPr bwMode="auto">
          <a:xfrm>
            <a:off x="2728913" y="3276600"/>
            <a:ext cx="609600" cy="609600"/>
          </a:xfrm>
          <a:prstGeom prst="flowChartDelay">
            <a:avLst/>
          </a:prstGeom>
          <a:solidFill>
            <a:srgbClr val="99FFCC"/>
          </a:solidFill>
          <a:ln w="28575" cap="sq">
            <a:solidFill>
              <a:schemeClr val="tx1"/>
            </a:solidFill>
            <a:miter lim="800000"/>
            <a:headEnd type="none" w="sm" len="sm"/>
            <a:tailEnd type="none" w="sm" len="sm"/>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0759" name="Line 69"/>
          <p:cNvSpPr>
            <a:spLocks noChangeShapeType="1"/>
          </p:cNvSpPr>
          <p:nvPr/>
        </p:nvSpPr>
        <p:spPr bwMode="auto">
          <a:xfrm>
            <a:off x="1130300" y="3733800"/>
            <a:ext cx="158591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60" name="Text Box 70"/>
          <p:cNvSpPr txBox="1">
            <a:spLocks noChangeArrowheads="1"/>
          </p:cNvSpPr>
          <p:nvPr/>
        </p:nvSpPr>
        <p:spPr bwMode="auto">
          <a:xfrm>
            <a:off x="850900" y="3557588"/>
            <a:ext cx="3365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3399"/>
                </a:solidFill>
              </a:rPr>
              <a:t>X</a:t>
            </a:r>
          </a:p>
        </p:txBody>
      </p:sp>
      <p:sp>
        <p:nvSpPr>
          <p:cNvPr id="30761" name="Line 71"/>
          <p:cNvSpPr>
            <a:spLocks noChangeShapeType="1"/>
          </p:cNvSpPr>
          <p:nvPr/>
        </p:nvSpPr>
        <p:spPr bwMode="auto">
          <a:xfrm>
            <a:off x="1438275" y="3441700"/>
            <a:ext cx="1290638"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62" name="Line 72"/>
          <p:cNvSpPr>
            <a:spLocks noChangeShapeType="1"/>
          </p:cNvSpPr>
          <p:nvPr/>
        </p:nvSpPr>
        <p:spPr bwMode="auto">
          <a:xfrm flipH="1">
            <a:off x="1438275" y="2933700"/>
            <a:ext cx="0" cy="5080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63" name="Line 73"/>
          <p:cNvSpPr>
            <a:spLocks noChangeShapeType="1"/>
          </p:cNvSpPr>
          <p:nvPr/>
        </p:nvSpPr>
        <p:spPr bwMode="auto">
          <a:xfrm>
            <a:off x="3338513" y="3581400"/>
            <a:ext cx="814387"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64" name="Line 74"/>
          <p:cNvSpPr>
            <a:spLocks noChangeShapeType="1"/>
          </p:cNvSpPr>
          <p:nvPr/>
        </p:nvSpPr>
        <p:spPr bwMode="auto">
          <a:xfrm>
            <a:off x="4143375" y="2471738"/>
            <a:ext cx="28416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65" name="Line 75"/>
          <p:cNvSpPr>
            <a:spLocks noChangeShapeType="1"/>
          </p:cNvSpPr>
          <p:nvPr/>
        </p:nvSpPr>
        <p:spPr bwMode="auto">
          <a:xfrm>
            <a:off x="4146550" y="2476500"/>
            <a:ext cx="1588" cy="1128713"/>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0766" name="AutoShape 76"/>
          <p:cNvSpPr>
            <a:spLocks noChangeArrowheads="1"/>
          </p:cNvSpPr>
          <p:nvPr/>
        </p:nvSpPr>
        <p:spPr bwMode="auto">
          <a:xfrm flipH="1">
            <a:off x="4319588" y="1955800"/>
            <a:ext cx="709612" cy="685800"/>
          </a:xfrm>
          <a:prstGeom prst="moon">
            <a:avLst>
              <a:gd name="adj" fmla="val 78977"/>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0767" name="Oval 77"/>
          <p:cNvSpPr>
            <a:spLocks noChangeArrowheads="1"/>
          </p:cNvSpPr>
          <p:nvPr/>
        </p:nvSpPr>
        <p:spPr bwMode="auto">
          <a:xfrm>
            <a:off x="1400175" y="2171700"/>
            <a:ext cx="74613" cy="76200"/>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0768" name="Oval 78"/>
          <p:cNvSpPr>
            <a:spLocks noChangeArrowheads="1"/>
          </p:cNvSpPr>
          <p:nvPr/>
        </p:nvSpPr>
        <p:spPr bwMode="auto">
          <a:xfrm>
            <a:off x="1400175" y="2905125"/>
            <a:ext cx="74613" cy="76200"/>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0"/>
          </p:nvPr>
        </p:nvSpPr>
        <p:spPr>
          <a:noFill/>
        </p:spPr>
        <p:txBody>
          <a:bodyPr/>
          <a:lstStyle/>
          <a:p>
            <a:fld id="{9058B8F8-D2B2-4908-98DC-BA1425335871}" type="slidenum">
              <a:rPr lang="en-US" altLang="et-EE" smtClean="0">
                <a:solidFill>
                  <a:srgbClr val="000000"/>
                </a:solidFill>
              </a:rPr>
              <a:pPr/>
              <a:t>62</a:t>
            </a:fld>
            <a:endParaRPr lang="en-US" altLang="et-EE">
              <a:solidFill>
                <a:srgbClr val="000000"/>
              </a:solidFill>
            </a:endParaRPr>
          </a:p>
        </p:txBody>
      </p:sp>
      <p:sp>
        <p:nvSpPr>
          <p:cNvPr id="31747" name="Rectangle 2"/>
          <p:cNvSpPr>
            <a:spLocks noGrp="1" noChangeArrowheads="1"/>
          </p:cNvSpPr>
          <p:nvPr>
            <p:ph type="title"/>
          </p:nvPr>
        </p:nvSpPr>
        <p:spPr/>
        <p:txBody>
          <a:bodyPr/>
          <a:lstStyle/>
          <a:p>
            <a:pPr eaLnBrk="1" hangingPunct="1"/>
            <a:r>
              <a:rPr lang="et-EE" altLang="et-EE"/>
              <a:t>Hazard free design:</a:t>
            </a:r>
            <a:r>
              <a:rPr lang="en-US" altLang="et-EE"/>
              <a:t> </a:t>
            </a:r>
            <a:r>
              <a:rPr lang="et-EE" altLang="et-EE"/>
              <a:t>a</a:t>
            </a:r>
            <a:r>
              <a:rPr lang="en-US" altLang="et-EE"/>
              <a:t>nother </a:t>
            </a:r>
            <a:r>
              <a:rPr lang="et-EE" altLang="et-EE"/>
              <a:t>e</a:t>
            </a:r>
            <a:r>
              <a:rPr lang="en-US" altLang="et-EE"/>
              <a:t>xample</a:t>
            </a:r>
          </a:p>
        </p:txBody>
      </p:sp>
      <p:sp>
        <p:nvSpPr>
          <p:cNvPr id="31748" name="Text Box 3"/>
          <p:cNvSpPr txBox="1">
            <a:spLocks noChangeArrowheads="1"/>
          </p:cNvSpPr>
          <p:nvPr/>
        </p:nvSpPr>
        <p:spPr bwMode="auto">
          <a:xfrm>
            <a:off x="2879725" y="5126038"/>
            <a:ext cx="3371850" cy="1006475"/>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sz="2000">
                <a:solidFill>
                  <a:srgbClr val="000000"/>
                </a:solidFill>
              </a:rPr>
              <a:t>1. Write minimal form for F</a:t>
            </a:r>
          </a:p>
          <a:p>
            <a:pPr eaLnBrk="0" fontAlgn="base" hangingPunct="0">
              <a:spcBef>
                <a:spcPct val="0"/>
              </a:spcBef>
              <a:spcAft>
                <a:spcPct val="0"/>
              </a:spcAft>
            </a:pPr>
            <a:r>
              <a:rPr lang="en-US" altLang="et-EE" sz="2000">
                <a:solidFill>
                  <a:srgbClr val="000000"/>
                </a:solidFill>
              </a:rPr>
              <a:t>2. Identify static-1 hazards</a:t>
            </a:r>
          </a:p>
          <a:p>
            <a:pPr eaLnBrk="0" fontAlgn="base" hangingPunct="0">
              <a:spcBef>
                <a:spcPct val="0"/>
              </a:spcBef>
              <a:spcAft>
                <a:spcPct val="0"/>
              </a:spcAft>
            </a:pPr>
            <a:r>
              <a:rPr lang="en-US" altLang="et-EE" sz="2000">
                <a:solidFill>
                  <a:srgbClr val="000000"/>
                </a:solidFill>
              </a:rPr>
              <a:t>3. Eliminate static-1 hazards</a:t>
            </a:r>
          </a:p>
        </p:txBody>
      </p:sp>
      <p:sp>
        <p:nvSpPr>
          <p:cNvPr id="31749" name="Text Box 4"/>
          <p:cNvSpPr txBox="1">
            <a:spLocks noChangeArrowheads="1"/>
          </p:cNvSpPr>
          <p:nvPr/>
        </p:nvSpPr>
        <p:spPr bwMode="auto">
          <a:xfrm>
            <a:off x="2559050" y="1801813"/>
            <a:ext cx="336550" cy="366712"/>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altLang="et-EE">
                <a:solidFill>
                  <a:srgbClr val="000000"/>
                </a:solidFill>
              </a:rPr>
              <a:t>W</a:t>
            </a:r>
          </a:p>
        </p:txBody>
      </p:sp>
      <p:sp>
        <p:nvSpPr>
          <p:cNvPr id="31750" name="Rectangle 5"/>
          <p:cNvSpPr>
            <a:spLocks noChangeArrowheads="1"/>
          </p:cNvSpPr>
          <p:nvPr/>
        </p:nvSpPr>
        <p:spPr bwMode="auto">
          <a:xfrm>
            <a:off x="1355725" y="22860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1751" name="Rectangle 6"/>
          <p:cNvSpPr>
            <a:spLocks noChangeArrowheads="1"/>
          </p:cNvSpPr>
          <p:nvPr/>
        </p:nvSpPr>
        <p:spPr bwMode="auto">
          <a:xfrm>
            <a:off x="18129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52" name="Rectangle 7"/>
          <p:cNvSpPr>
            <a:spLocks noChangeArrowheads="1"/>
          </p:cNvSpPr>
          <p:nvPr/>
        </p:nvSpPr>
        <p:spPr bwMode="auto">
          <a:xfrm>
            <a:off x="13557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53" name="Rectangle 8"/>
          <p:cNvSpPr>
            <a:spLocks noChangeArrowheads="1"/>
          </p:cNvSpPr>
          <p:nvPr/>
        </p:nvSpPr>
        <p:spPr bwMode="auto">
          <a:xfrm>
            <a:off x="18129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54" name="Rectangle 9"/>
          <p:cNvSpPr>
            <a:spLocks noChangeArrowheads="1"/>
          </p:cNvSpPr>
          <p:nvPr/>
        </p:nvSpPr>
        <p:spPr bwMode="auto">
          <a:xfrm>
            <a:off x="13557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55" name="Rectangle 10"/>
          <p:cNvSpPr>
            <a:spLocks noChangeArrowheads="1"/>
          </p:cNvSpPr>
          <p:nvPr/>
        </p:nvSpPr>
        <p:spPr bwMode="auto">
          <a:xfrm>
            <a:off x="1355725" y="36195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1756" name="Rectangle 11"/>
          <p:cNvSpPr>
            <a:spLocks noChangeArrowheads="1"/>
          </p:cNvSpPr>
          <p:nvPr/>
        </p:nvSpPr>
        <p:spPr bwMode="auto">
          <a:xfrm>
            <a:off x="22701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57" name="Rectangle 12"/>
          <p:cNvSpPr>
            <a:spLocks noChangeArrowheads="1"/>
          </p:cNvSpPr>
          <p:nvPr/>
        </p:nvSpPr>
        <p:spPr bwMode="auto">
          <a:xfrm>
            <a:off x="27273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58" name="Rectangle 13"/>
          <p:cNvSpPr>
            <a:spLocks noChangeArrowheads="1"/>
          </p:cNvSpPr>
          <p:nvPr/>
        </p:nvSpPr>
        <p:spPr bwMode="auto">
          <a:xfrm>
            <a:off x="2270125" y="27305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1759" name="Rectangle 14"/>
          <p:cNvSpPr>
            <a:spLocks noChangeArrowheads="1"/>
          </p:cNvSpPr>
          <p:nvPr/>
        </p:nvSpPr>
        <p:spPr bwMode="auto">
          <a:xfrm>
            <a:off x="27273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60" name="Rectangle 15"/>
          <p:cNvSpPr>
            <a:spLocks noChangeArrowheads="1"/>
          </p:cNvSpPr>
          <p:nvPr/>
        </p:nvSpPr>
        <p:spPr bwMode="auto">
          <a:xfrm>
            <a:off x="27273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61" name="Rectangle 16"/>
          <p:cNvSpPr>
            <a:spLocks noChangeArrowheads="1"/>
          </p:cNvSpPr>
          <p:nvPr/>
        </p:nvSpPr>
        <p:spPr bwMode="auto">
          <a:xfrm>
            <a:off x="18129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62" name="Rectangle 17"/>
          <p:cNvSpPr>
            <a:spLocks noChangeArrowheads="1"/>
          </p:cNvSpPr>
          <p:nvPr/>
        </p:nvSpPr>
        <p:spPr bwMode="auto">
          <a:xfrm>
            <a:off x="18129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63" name="Rectangle 18"/>
          <p:cNvSpPr>
            <a:spLocks noChangeArrowheads="1"/>
          </p:cNvSpPr>
          <p:nvPr/>
        </p:nvSpPr>
        <p:spPr bwMode="auto">
          <a:xfrm>
            <a:off x="22701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31764" name="Rectangle 19"/>
          <p:cNvSpPr>
            <a:spLocks noChangeArrowheads="1"/>
          </p:cNvSpPr>
          <p:nvPr/>
        </p:nvSpPr>
        <p:spPr bwMode="auto">
          <a:xfrm>
            <a:off x="22701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65" name="Rectangle 20"/>
          <p:cNvSpPr>
            <a:spLocks noChangeArrowheads="1"/>
          </p:cNvSpPr>
          <p:nvPr/>
        </p:nvSpPr>
        <p:spPr bwMode="auto">
          <a:xfrm>
            <a:off x="27273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66" name="AutoShape 21"/>
          <p:cNvSpPr>
            <a:spLocks/>
          </p:cNvSpPr>
          <p:nvPr/>
        </p:nvSpPr>
        <p:spPr bwMode="auto">
          <a:xfrm rot="5400000">
            <a:off x="2670175" y="1746250"/>
            <a:ext cx="114300" cy="863600"/>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1767" name="AutoShape 22"/>
          <p:cNvSpPr>
            <a:spLocks/>
          </p:cNvSpPr>
          <p:nvPr/>
        </p:nvSpPr>
        <p:spPr bwMode="auto">
          <a:xfrm rot="16200000" flipV="1">
            <a:off x="2212975" y="3714750"/>
            <a:ext cx="114300" cy="863600"/>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1768" name="Text Box 23"/>
          <p:cNvSpPr txBox="1">
            <a:spLocks noChangeArrowheads="1"/>
          </p:cNvSpPr>
          <p:nvPr/>
        </p:nvSpPr>
        <p:spPr bwMode="auto">
          <a:xfrm>
            <a:off x="2101850" y="4164013"/>
            <a:ext cx="336550" cy="366712"/>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X</a:t>
            </a:r>
          </a:p>
        </p:txBody>
      </p:sp>
      <p:grpSp>
        <p:nvGrpSpPr>
          <p:cNvPr id="2" name="Group 24"/>
          <p:cNvGrpSpPr>
            <a:grpSpLocks/>
          </p:cNvGrpSpPr>
          <p:nvPr/>
        </p:nvGrpSpPr>
        <p:grpSpPr bwMode="auto">
          <a:xfrm>
            <a:off x="857250" y="3187700"/>
            <a:ext cx="415925" cy="863600"/>
            <a:chOff x="900" y="2912"/>
            <a:chExt cx="262" cy="544"/>
          </a:xfrm>
        </p:grpSpPr>
        <p:sp>
          <p:nvSpPr>
            <p:cNvPr id="31841" name="Text Box 25"/>
            <p:cNvSpPr txBox="1">
              <a:spLocks noChangeArrowheads="1"/>
            </p:cNvSpPr>
            <p:nvPr/>
          </p:nvSpPr>
          <p:spPr bwMode="auto">
            <a:xfrm>
              <a:off x="900" y="3069"/>
              <a:ext cx="212"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Y</a:t>
              </a:r>
            </a:p>
          </p:txBody>
        </p:sp>
        <p:sp>
          <p:nvSpPr>
            <p:cNvPr id="31842" name="AutoShape 26"/>
            <p:cNvSpPr>
              <a:spLocks/>
            </p:cNvSpPr>
            <p:nvPr/>
          </p:nvSpPr>
          <p:spPr bwMode="auto">
            <a:xfrm>
              <a:off x="1090" y="2912"/>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grpSp>
        <p:nvGrpSpPr>
          <p:cNvPr id="3" name="Group 27"/>
          <p:cNvGrpSpPr>
            <a:grpSpLocks/>
          </p:cNvGrpSpPr>
          <p:nvPr/>
        </p:nvGrpSpPr>
        <p:grpSpPr bwMode="auto">
          <a:xfrm>
            <a:off x="3279775" y="2743200"/>
            <a:ext cx="396875" cy="863600"/>
            <a:chOff x="2426" y="2632"/>
            <a:chExt cx="250" cy="544"/>
          </a:xfrm>
        </p:grpSpPr>
        <p:sp>
          <p:nvSpPr>
            <p:cNvPr id="31839" name="AutoShape 28"/>
            <p:cNvSpPr>
              <a:spLocks/>
            </p:cNvSpPr>
            <p:nvPr/>
          </p:nvSpPr>
          <p:spPr bwMode="auto">
            <a:xfrm flipH="1">
              <a:off x="2426" y="2632"/>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1840" name="Text Box 29"/>
            <p:cNvSpPr txBox="1">
              <a:spLocks noChangeArrowheads="1"/>
            </p:cNvSpPr>
            <p:nvPr/>
          </p:nvSpPr>
          <p:spPr bwMode="auto">
            <a:xfrm>
              <a:off x="2472" y="2789"/>
              <a:ext cx="204"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Z</a:t>
              </a:r>
            </a:p>
          </p:txBody>
        </p:sp>
      </p:grpSp>
      <p:grpSp>
        <p:nvGrpSpPr>
          <p:cNvPr id="4" name="Group 30"/>
          <p:cNvGrpSpPr>
            <a:grpSpLocks/>
          </p:cNvGrpSpPr>
          <p:nvPr/>
        </p:nvGrpSpPr>
        <p:grpSpPr bwMode="auto">
          <a:xfrm>
            <a:off x="1866900" y="2349500"/>
            <a:ext cx="369888" cy="800100"/>
            <a:chOff x="1736" y="2752"/>
            <a:chExt cx="233" cy="504"/>
          </a:xfrm>
        </p:grpSpPr>
        <p:sp>
          <p:nvSpPr>
            <p:cNvPr id="31836" name="Oval 31"/>
            <p:cNvSpPr>
              <a:spLocks noChangeArrowheads="1"/>
            </p:cNvSpPr>
            <p:nvPr/>
          </p:nvSpPr>
          <p:spPr bwMode="auto">
            <a:xfrm>
              <a:off x="1752" y="2752"/>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837" name="Oval 32"/>
            <p:cNvSpPr>
              <a:spLocks noChangeArrowheads="1"/>
            </p:cNvSpPr>
            <p:nvPr/>
          </p:nvSpPr>
          <p:spPr bwMode="auto">
            <a:xfrm>
              <a:off x="1736" y="3056"/>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838" name="Freeform 33"/>
            <p:cNvSpPr>
              <a:spLocks/>
            </p:cNvSpPr>
            <p:nvPr/>
          </p:nvSpPr>
          <p:spPr bwMode="auto">
            <a:xfrm>
              <a:off x="1920" y="2896"/>
              <a:ext cx="49" cy="192"/>
            </a:xfrm>
            <a:custGeom>
              <a:avLst/>
              <a:gdLst>
                <a:gd name="T0" fmla="*/ 8 w 49"/>
                <a:gd name="T1" fmla="*/ 0 h 192"/>
                <a:gd name="T2" fmla="*/ 48 w 49"/>
                <a:gd name="T3" fmla="*/ 120 h 192"/>
                <a:gd name="T4" fmla="*/ 0 w 49"/>
                <a:gd name="T5" fmla="*/ 192 h 192"/>
                <a:gd name="T6" fmla="*/ 0 60000 65536"/>
                <a:gd name="T7" fmla="*/ 0 60000 65536"/>
                <a:gd name="T8" fmla="*/ 0 60000 65536"/>
                <a:gd name="T9" fmla="*/ 0 w 49"/>
                <a:gd name="T10" fmla="*/ 0 h 192"/>
                <a:gd name="T11" fmla="*/ 49 w 49"/>
                <a:gd name="T12" fmla="*/ 192 h 192"/>
              </a:gdLst>
              <a:ahLst/>
              <a:cxnLst>
                <a:cxn ang="T6">
                  <a:pos x="T0" y="T1"/>
                </a:cxn>
                <a:cxn ang="T7">
                  <a:pos x="T2" y="T3"/>
                </a:cxn>
                <a:cxn ang="T8">
                  <a:pos x="T4" y="T5"/>
                </a:cxn>
              </a:cxnLst>
              <a:rect l="T9" t="T10" r="T11" b="T12"/>
              <a:pathLst>
                <a:path w="49" h="192">
                  <a:moveTo>
                    <a:pt x="8" y="0"/>
                  </a:moveTo>
                  <a:cubicBezTo>
                    <a:pt x="28" y="44"/>
                    <a:pt x="49" y="88"/>
                    <a:pt x="48" y="120"/>
                  </a:cubicBezTo>
                  <a:cubicBezTo>
                    <a:pt x="47" y="152"/>
                    <a:pt x="23" y="172"/>
                    <a:pt x="0" y="192"/>
                  </a:cubicBezTo>
                </a:path>
              </a:pathLst>
            </a:custGeom>
            <a:noFill/>
            <a:ln w="28575" cap="flat" cmpd="sng">
              <a:solidFill>
                <a:srgbClr val="008000"/>
              </a:solidFill>
              <a:prstDash val="solid"/>
              <a:round/>
              <a:headEnd type="none" w="med" len="med"/>
              <a:tailEnd type="stealth"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grpSp>
        <p:nvGrpSpPr>
          <p:cNvPr id="5" name="Group 34"/>
          <p:cNvGrpSpPr>
            <a:grpSpLocks/>
          </p:cNvGrpSpPr>
          <p:nvPr/>
        </p:nvGrpSpPr>
        <p:grpSpPr bwMode="auto">
          <a:xfrm>
            <a:off x="2324100" y="3654425"/>
            <a:ext cx="800100" cy="371475"/>
            <a:chOff x="2384" y="1750"/>
            <a:chExt cx="504" cy="234"/>
          </a:xfrm>
        </p:grpSpPr>
        <p:sp>
          <p:nvSpPr>
            <p:cNvPr id="31833" name="Oval 35"/>
            <p:cNvSpPr>
              <a:spLocks noChangeArrowheads="1"/>
            </p:cNvSpPr>
            <p:nvPr/>
          </p:nvSpPr>
          <p:spPr bwMode="auto">
            <a:xfrm>
              <a:off x="2384" y="1768"/>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834" name="Oval 36"/>
            <p:cNvSpPr>
              <a:spLocks noChangeArrowheads="1"/>
            </p:cNvSpPr>
            <p:nvPr/>
          </p:nvSpPr>
          <p:spPr bwMode="auto">
            <a:xfrm>
              <a:off x="2688" y="1784"/>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835" name="Freeform 37"/>
            <p:cNvSpPr>
              <a:spLocks/>
            </p:cNvSpPr>
            <p:nvPr/>
          </p:nvSpPr>
          <p:spPr bwMode="auto">
            <a:xfrm rot="-5400000">
              <a:off x="2599" y="1679"/>
              <a:ext cx="49" cy="192"/>
            </a:xfrm>
            <a:custGeom>
              <a:avLst/>
              <a:gdLst>
                <a:gd name="T0" fmla="*/ 8 w 49"/>
                <a:gd name="T1" fmla="*/ 0 h 192"/>
                <a:gd name="T2" fmla="*/ 48 w 49"/>
                <a:gd name="T3" fmla="*/ 120 h 192"/>
                <a:gd name="T4" fmla="*/ 0 w 49"/>
                <a:gd name="T5" fmla="*/ 192 h 192"/>
                <a:gd name="T6" fmla="*/ 0 60000 65536"/>
                <a:gd name="T7" fmla="*/ 0 60000 65536"/>
                <a:gd name="T8" fmla="*/ 0 60000 65536"/>
                <a:gd name="T9" fmla="*/ 0 w 49"/>
                <a:gd name="T10" fmla="*/ 0 h 192"/>
                <a:gd name="T11" fmla="*/ 49 w 49"/>
                <a:gd name="T12" fmla="*/ 192 h 192"/>
              </a:gdLst>
              <a:ahLst/>
              <a:cxnLst>
                <a:cxn ang="T6">
                  <a:pos x="T0" y="T1"/>
                </a:cxn>
                <a:cxn ang="T7">
                  <a:pos x="T2" y="T3"/>
                </a:cxn>
                <a:cxn ang="T8">
                  <a:pos x="T4" y="T5"/>
                </a:cxn>
              </a:cxnLst>
              <a:rect l="T9" t="T10" r="T11" b="T12"/>
              <a:pathLst>
                <a:path w="49" h="192">
                  <a:moveTo>
                    <a:pt x="8" y="0"/>
                  </a:moveTo>
                  <a:cubicBezTo>
                    <a:pt x="28" y="44"/>
                    <a:pt x="49" y="88"/>
                    <a:pt x="48" y="120"/>
                  </a:cubicBezTo>
                  <a:cubicBezTo>
                    <a:pt x="47" y="152"/>
                    <a:pt x="23" y="172"/>
                    <a:pt x="0" y="192"/>
                  </a:cubicBezTo>
                </a:path>
              </a:pathLst>
            </a:custGeom>
            <a:noFill/>
            <a:ln w="28575" cap="flat" cmpd="sng">
              <a:solidFill>
                <a:srgbClr val="008000"/>
              </a:solidFill>
              <a:prstDash val="solid"/>
              <a:round/>
              <a:headEnd type="none" w="med" len="med"/>
              <a:tailEnd type="stealth"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grpSp>
        <p:nvGrpSpPr>
          <p:cNvPr id="6" name="Group 38"/>
          <p:cNvGrpSpPr>
            <a:grpSpLocks/>
          </p:cNvGrpSpPr>
          <p:nvPr/>
        </p:nvGrpSpPr>
        <p:grpSpPr bwMode="auto">
          <a:xfrm>
            <a:off x="690563" y="2260600"/>
            <a:ext cx="3284537" cy="2693988"/>
            <a:chOff x="435" y="1424"/>
            <a:chExt cx="2069" cy="1697"/>
          </a:xfrm>
        </p:grpSpPr>
        <p:sp>
          <p:nvSpPr>
            <p:cNvPr id="31827" name="Text Box 39"/>
            <p:cNvSpPr txBox="1">
              <a:spLocks noChangeArrowheads="1"/>
            </p:cNvSpPr>
            <p:nvPr/>
          </p:nvSpPr>
          <p:spPr bwMode="auto">
            <a:xfrm>
              <a:off x="435" y="2833"/>
              <a:ext cx="2069" cy="288"/>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sz="2400">
                  <a:solidFill>
                    <a:srgbClr val="003399"/>
                  </a:solidFill>
                </a:rPr>
                <a:t>F = W’•Z + X•Z’ + X’•W</a:t>
              </a:r>
            </a:p>
          </p:txBody>
        </p:sp>
        <p:grpSp>
          <p:nvGrpSpPr>
            <p:cNvPr id="7" name="Group 40"/>
            <p:cNvGrpSpPr>
              <a:grpSpLocks/>
            </p:cNvGrpSpPr>
            <p:nvPr/>
          </p:nvGrpSpPr>
          <p:grpSpPr bwMode="auto">
            <a:xfrm>
              <a:off x="896" y="1424"/>
              <a:ext cx="1072" cy="1152"/>
              <a:chOff x="896" y="1424"/>
              <a:chExt cx="1072" cy="1152"/>
            </a:xfrm>
          </p:grpSpPr>
          <p:sp>
            <p:nvSpPr>
              <p:cNvPr id="31829" name="AutoShape 41"/>
              <p:cNvSpPr>
                <a:spLocks noChangeArrowheads="1"/>
              </p:cNvSpPr>
              <p:nvPr/>
            </p:nvSpPr>
            <p:spPr bwMode="auto">
              <a:xfrm>
                <a:off x="896" y="1760"/>
                <a:ext cx="504" cy="488"/>
              </a:xfrm>
              <a:prstGeom prst="roundRect">
                <a:avLst>
                  <a:gd name="adj" fmla="val 16667"/>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1830" name="AutoShape 42"/>
              <p:cNvSpPr>
                <a:spLocks/>
              </p:cNvSpPr>
              <p:nvPr/>
            </p:nvSpPr>
            <p:spPr bwMode="auto">
              <a:xfrm rot="5400000">
                <a:off x="1316" y="2212"/>
                <a:ext cx="256" cy="472"/>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1831" name="AutoShape 43"/>
              <p:cNvSpPr>
                <a:spLocks/>
              </p:cNvSpPr>
              <p:nvPr/>
            </p:nvSpPr>
            <p:spPr bwMode="auto">
              <a:xfrm rot="16200000" flipV="1">
                <a:off x="1316" y="1316"/>
                <a:ext cx="256" cy="472"/>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1832" name="AutoShape 44"/>
              <p:cNvSpPr>
                <a:spLocks noChangeArrowheads="1"/>
              </p:cNvSpPr>
              <p:nvPr/>
            </p:nvSpPr>
            <p:spPr bwMode="auto">
              <a:xfrm>
                <a:off x="1768" y="1464"/>
                <a:ext cx="200" cy="1056"/>
              </a:xfrm>
              <a:prstGeom prst="roundRect">
                <a:avLst>
                  <a:gd name="adj" fmla="val 16667"/>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grpSp>
      <p:grpSp>
        <p:nvGrpSpPr>
          <p:cNvPr id="8" name="Group 45"/>
          <p:cNvGrpSpPr>
            <a:grpSpLocks/>
          </p:cNvGrpSpPr>
          <p:nvPr/>
        </p:nvGrpSpPr>
        <p:grpSpPr bwMode="auto">
          <a:xfrm>
            <a:off x="2311400" y="2320925"/>
            <a:ext cx="800100" cy="371475"/>
            <a:chOff x="2384" y="1750"/>
            <a:chExt cx="504" cy="234"/>
          </a:xfrm>
        </p:grpSpPr>
        <p:sp>
          <p:nvSpPr>
            <p:cNvPr id="31824" name="Oval 46"/>
            <p:cNvSpPr>
              <a:spLocks noChangeArrowheads="1"/>
            </p:cNvSpPr>
            <p:nvPr/>
          </p:nvSpPr>
          <p:spPr bwMode="auto">
            <a:xfrm>
              <a:off x="2384" y="1768"/>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825" name="Oval 47"/>
            <p:cNvSpPr>
              <a:spLocks noChangeArrowheads="1"/>
            </p:cNvSpPr>
            <p:nvPr/>
          </p:nvSpPr>
          <p:spPr bwMode="auto">
            <a:xfrm>
              <a:off x="2688" y="1784"/>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826" name="Freeform 48"/>
            <p:cNvSpPr>
              <a:spLocks/>
            </p:cNvSpPr>
            <p:nvPr/>
          </p:nvSpPr>
          <p:spPr bwMode="auto">
            <a:xfrm rot="-5400000">
              <a:off x="2599" y="1679"/>
              <a:ext cx="49" cy="192"/>
            </a:xfrm>
            <a:custGeom>
              <a:avLst/>
              <a:gdLst>
                <a:gd name="T0" fmla="*/ 8 w 49"/>
                <a:gd name="T1" fmla="*/ 0 h 192"/>
                <a:gd name="T2" fmla="*/ 48 w 49"/>
                <a:gd name="T3" fmla="*/ 120 h 192"/>
                <a:gd name="T4" fmla="*/ 0 w 49"/>
                <a:gd name="T5" fmla="*/ 192 h 192"/>
                <a:gd name="T6" fmla="*/ 0 60000 65536"/>
                <a:gd name="T7" fmla="*/ 0 60000 65536"/>
                <a:gd name="T8" fmla="*/ 0 60000 65536"/>
                <a:gd name="T9" fmla="*/ 0 w 49"/>
                <a:gd name="T10" fmla="*/ 0 h 192"/>
                <a:gd name="T11" fmla="*/ 49 w 49"/>
                <a:gd name="T12" fmla="*/ 192 h 192"/>
              </a:gdLst>
              <a:ahLst/>
              <a:cxnLst>
                <a:cxn ang="T6">
                  <a:pos x="T0" y="T1"/>
                </a:cxn>
                <a:cxn ang="T7">
                  <a:pos x="T2" y="T3"/>
                </a:cxn>
                <a:cxn ang="T8">
                  <a:pos x="T4" y="T5"/>
                </a:cxn>
              </a:cxnLst>
              <a:rect l="T9" t="T10" r="T11" b="T12"/>
              <a:pathLst>
                <a:path w="49" h="192">
                  <a:moveTo>
                    <a:pt x="8" y="0"/>
                  </a:moveTo>
                  <a:cubicBezTo>
                    <a:pt x="28" y="44"/>
                    <a:pt x="49" y="88"/>
                    <a:pt x="48" y="120"/>
                  </a:cubicBezTo>
                  <a:cubicBezTo>
                    <a:pt x="47" y="152"/>
                    <a:pt x="23" y="172"/>
                    <a:pt x="0" y="192"/>
                  </a:cubicBezTo>
                </a:path>
              </a:pathLst>
            </a:custGeom>
            <a:noFill/>
            <a:ln w="28575" cap="flat" cmpd="sng">
              <a:solidFill>
                <a:srgbClr val="008000"/>
              </a:solidFill>
              <a:prstDash val="solid"/>
              <a:round/>
              <a:headEnd type="none" w="med" len="med"/>
              <a:tailEnd type="stealth"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grpSp>
        <p:nvGrpSpPr>
          <p:cNvPr id="9" name="Group 49"/>
          <p:cNvGrpSpPr>
            <a:grpSpLocks/>
          </p:cNvGrpSpPr>
          <p:nvPr/>
        </p:nvGrpSpPr>
        <p:grpSpPr bwMode="auto">
          <a:xfrm>
            <a:off x="1866900" y="3225800"/>
            <a:ext cx="369888" cy="800100"/>
            <a:chOff x="1736" y="2752"/>
            <a:chExt cx="233" cy="504"/>
          </a:xfrm>
        </p:grpSpPr>
        <p:sp>
          <p:nvSpPr>
            <p:cNvPr id="31821" name="Oval 50"/>
            <p:cNvSpPr>
              <a:spLocks noChangeArrowheads="1"/>
            </p:cNvSpPr>
            <p:nvPr/>
          </p:nvSpPr>
          <p:spPr bwMode="auto">
            <a:xfrm>
              <a:off x="1752" y="2752"/>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822" name="Oval 51"/>
            <p:cNvSpPr>
              <a:spLocks noChangeArrowheads="1"/>
            </p:cNvSpPr>
            <p:nvPr/>
          </p:nvSpPr>
          <p:spPr bwMode="auto">
            <a:xfrm>
              <a:off x="1736" y="3056"/>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823" name="Freeform 52"/>
            <p:cNvSpPr>
              <a:spLocks/>
            </p:cNvSpPr>
            <p:nvPr/>
          </p:nvSpPr>
          <p:spPr bwMode="auto">
            <a:xfrm>
              <a:off x="1920" y="2896"/>
              <a:ext cx="49" cy="192"/>
            </a:xfrm>
            <a:custGeom>
              <a:avLst/>
              <a:gdLst>
                <a:gd name="T0" fmla="*/ 8 w 49"/>
                <a:gd name="T1" fmla="*/ 0 h 192"/>
                <a:gd name="T2" fmla="*/ 48 w 49"/>
                <a:gd name="T3" fmla="*/ 120 h 192"/>
                <a:gd name="T4" fmla="*/ 0 w 49"/>
                <a:gd name="T5" fmla="*/ 192 h 192"/>
                <a:gd name="T6" fmla="*/ 0 60000 65536"/>
                <a:gd name="T7" fmla="*/ 0 60000 65536"/>
                <a:gd name="T8" fmla="*/ 0 60000 65536"/>
                <a:gd name="T9" fmla="*/ 0 w 49"/>
                <a:gd name="T10" fmla="*/ 0 h 192"/>
                <a:gd name="T11" fmla="*/ 49 w 49"/>
                <a:gd name="T12" fmla="*/ 192 h 192"/>
              </a:gdLst>
              <a:ahLst/>
              <a:cxnLst>
                <a:cxn ang="T6">
                  <a:pos x="T0" y="T1"/>
                </a:cxn>
                <a:cxn ang="T7">
                  <a:pos x="T2" y="T3"/>
                </a:cxn>
                <a:cxn ang="T8">
                  <a:pos x="T4" y="T5"/>
                </a:cxn>
              </a:cxnLst>
              <a:rect l="T9" t="T10" r="T11" b="T12"/>
              <a:pathLst>
                <a:path w="49" h="192">
                  <a:moveTo>
                    <a:pt x="8" y="0"/>
                  </a:moveTo>
                  <a:cubicBezTo>
                    <a:pt x="28" y="44"/>
                    <a:pt x="49" y="88"/>
                    <a:pt x="48" y="120"/>
                  </a:cubicBezTo>
                  <a:cubicBezTo>
                    <a:pt x="47" y="152"/>
                    <a:pt x="23" y="172"/>
                    <a:pt x="0" y="192"/>
                  </a:cubicBezTo>
                </a:path>
              </a:pathLst>
            </a:custGeom>
            <a:noFill/>
            <a:ln w="28575" cap="flat" cmpd="sng">
              <a:solidFill>
                <a:srgbClr val="008000"/>
              </a:solidFill>
              <a:prstDash val="solid"/>
              <a:round/>
              <a:headEnd type="none" w="med" len="med"/>
              <a:tailEnd type="stealth"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grpSp>
        <p:nvGrpSpPr>
          <p:cNvPr id="10" name="Group 53"/>
          <p:cNvGrpSpPr>
            <a:grpSpLocks/>
          </p:cNvGrpSpPr>
          <p:nvPr/>
        </p:nvGrpSpPr>
        <p:grpSpPr bwMode="auto">
          <a:xfrm>
            <a:off x="5175250" y="1801813"/>
            <a:ext cx="3284538" cy="3152775"/>
            <a:chOff x="3260" y="1135"/>
            <a:chExt cx="2069" cy="1986"/>
          </a:xfrm>
        </p:grpSpPr>
        <p:sp>
          <p:nvSpPr>
            <p:cNvPr id="31790" name="Text Box 54"/>
            <p:cNvSpPr txBox="1">
              <a:spLocks noChangeArrowheads="1"/>
            </p:cNvSpPr>
            <p:nvPr/>
          </p:nvSpPr>
          <p:spPr bwMode="auto">
            <a:xfrm>
              <a:off x="4620" y="1135"/>
              <a:ext cx="212" cy="231"/>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altLang="et-EE">
                  <a:solidFill>
                    <a:srgbClr val="000000"/>
                  </a:solidFill>
                </a:rPr>
                <a:t>W</a:t>
              </a:r>
            </a:p>
          </p:txBody>
        </p:sp>
        <p:sp>
          <p:nvSpPr>
            <p:cNvPr id="31791" name="Rectangle 55"/>
            <p:cNvSpPr>
              <a:spLocks noChangeArrowheads="1"/>
            </p:cNvSpPr>
            <p:nvPr/>
          </p:nvSpPr>
          <p:spPr bwMode="auto">
            <a:xfrm>
              <a:off x="3862" y="1440"/>
              <a:ext cx="288" cy="28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1792" name="Rectangle 56"/>
            <p:cNvSpPr>
              <a:spLocks noChangeArrowheads="1"/>
            </p:cNvSpPr>
            <p:nvPr/>
          </p:nvSpPr>
          <p:spPr bwMode="auto">
            <a:xfrm>
              <a:off x="4150" y="1440"/>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93" name="Rectangle 57"/>
            <p:cNvSpPr>
              <a:spLocks noChangeArrowheads="1"/>
            </p:cNvSpPr>
            <p:nvPr/>
          </p:nvSpPr>
          <p:spPr bwMode="auto">
            <a:xfrm>
              <a:off x="3862" y="1720"/>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94" name="Rectangle 58"/>
            <p:cNvSpPr>
              <a:spLocks noChangeArrowheads="1"/>
            </p:cNvSpPr>
            <p:nvPr/>
          </p:nvSpPr>
          <p:spPr bwMode="auto">
            <a:xfrm>
              <a:off x="4150" y="1720"/>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95" name="Rectangle 59"/>
            <p:cNvSpPr>
              <a:spLocks noChangeArrowheads="1"/>
            </p:cNvSpPr>
            <p:nvPr/>
          </p:nvSpPr>
          <p:spPr bwMode="auto">
            <a:xfrm>
              <a:off x="3862" y="2000"/>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96" name="Rectangle 60"/>
            <p:cNvSpPr>
              <a:spLocks noChangeArrowheads="1"/>
            </p:cNvSpPr>
            <p:nvPr/>
          </p:nvSpPr>
          <p:spPr bwMode="auto">
            <a:xfrm>
              <a:off x="3862" y="2280"/>
              <a:ext cx="288" cy="28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1797" name="Rectangle 61"/>
            <p:cNvSpPr>
              <a:spLocks noChangeArrowheads="1"/>
            </p:cNvSpPr>
            <p:nvPr/>
          </p:nvSpPr>
          <p:spPr bwMode="auto">
            <a:xfrm>
              <a:off x="4438" y="1440"/>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98" name="Rectangle 62"/>
            <p:cNvSpPr>
              <a:spLocks noChangeArrowheads="1"/>
            </p:cNvSpPr>
            <p:nvPr/>
          </p:nvSpPr>
          <p:spPr bwMode="auto">
            <a:xfrm>
              <a:off x="4726" y="1440"/>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99" name="Rectangle 63"/>
            <p:cNvSpPr>
              <a:spLocks noChangeArrowheads="1"/>
            </p:cNvSpPr>
            <p:nvPr/>
          </p:nvSpPr>
          <p:spPr bwMode="auto">
            <a:xfrm>
              <a:off x="4438" y="1720"/>
              <a:ext cx="288" cy="28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1800" name="Rectangle 64"/>
            <p:cNvSpPr>
              <a:spLocks noChangeArrowheads="1"/>
            </p:cNvSpPr>
            <p:nvPr/>
          </p:nvSpPr>
          <p:spPr bwMode="auto">
            <a:xfrm>
              <a:off x="4726" y="1720"/>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801" name="Rectangle 65"/>
            <p:cNvSpPr>
              <a:spLocks noChangeArrowheads="1"/>
            </p:cNvSpPr>
            <p:nvPr/>
          </p:nvSpPr>
          <p:spPr bwMode="auto">
            <a:xfrm>
              <a:off x="4726" y="2000"/>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802" name="Rectangle 66"/>
            <p:cNvSpPr>
              <a:spLocks noChangeArrowheads="1"/>
            </p:cNvSpPr>
            <p:nvPr/>
          </p:nvSpPr>
          <p:spPr bwMode="auto">
            <a:xfrm>
              <a:off x="4150" y="2000"/>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803" name="Rectangle 67"/>
            <p:cNvSpPr>
              <a:spLocks noChangeArrowheads="1"/>
            </p:cNvSpPr>
            <p:nvPr/>
          </p:nvSpPr>
          <p:spPr bwMode="auto">
            <a:xfrm>
              <a:off x="4150" y="2280"/>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804" name="Rectangle 68"/>
            <p:cNvSpPr>
              <a:spLocks noChangeArrowheads="1"/>
            </p:cNvSpPr>
            <p:nvPr/>
          </p:nvSpPr>
          <p:spPr bwMode="auto">
            <a:xfrm>
              <a:off x="4438" y="2000"/>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31805" name="Rectangle 69"/>
            <p:cNvSpPr>
              <a:spLocks noChangeArrowheads="1"/>
            </p:cNvSpPr>
            <p:nvPr/>
          </p:nvSpPr>
          <p:spPr bwMode="auto">
            <a:xfrm>
              <a:off x="4438" y="2280"/>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806" name="Rectangle 70"/>
            <p:cNvSpPr>
              <a:spLocks noChangeArrowheads="1"/>
            </p:cNvSpPr>
            <p:nvPr/>
          </p:nvSpPr>
          <p:spPr bwMode="auto">
            <a:xfrm>
              <a:off x="4726" y="2280"/>
              <a:ext cx="288" cy="28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807" name="AutoShape 71"/>
            <p:cNvSpPr>
              <a:spLocks/>
            </p:cNvSpPr>
            <p:nvPr/>
          </p:nvSpPr>
          <p:spPr bwMode="auto">
            <a:xfrm rot="5400000">
              <a:off x="4690" y="1100"/>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1808" name="AutoShape 72"/>
            <p:cNvSpPr>
              <a:spLocks/>
            </p:cNvSpPr>
            <p:nvPr/>
          </p:nvSpPr>
          <p:spPr bwMode="auto">
            <a:xfrm rot="16200000" flipV="1">
              <a:off x="4402" y="2340"/>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1809" name="Text Box 73"/>
            <p:cNvSpPr txBox="1">
              <a:spLocks noChangeArrowheads="1"/>
            </p:cNvSpPr>
            <p:nvPr/>
          </p:nvSpPr>
          <p:spPr bwMode="auto">
            <a:xfrm>
              <a:off x="4332" y="2623"/>
              <a:ext cx="212"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X</a:t>
              </a:r>
            </a:p>
          </p:txBody>
        </p:sp>
        <p:grpSp>
          <p:nvGrpSpPr>
            <p:cNvPr id="11" name="Group 74"/>
            <p:cNvGrpSpPr>
              <a:grpSpLocks/>
            </p:cNvGrpSpPr>
            <p:nvPr/>
          </p:nvGrpSpPr>
          <p:grpSpPr bwMode="auto">
            <a:xfrm>
              <a:off x="3548" y="2008"/>
              <a:ext cx="262" cy="544"/>
              <a:chOff x="900" y="2912"/>
              <a:chExt cx="262" cy="544"/>
            </a:xfrm>
          </p:grpSpPr>
          <p:sp>
            <p:nvSpPr>
              <p:cNvPr id="31819" name="Text Box 75"/>
              <p:cNvSpPr txBox="1">
                <a:spLocks noChangeArrowheads="1"/>
              </p:cNvSpPr>
              <p:nvPr/>
            </p:nvSpPr>
            <p:spPr bwMode="auto">
              <a:xfrm>
                <a:off x="900" y="3069"/>
                <a:ext cx="212"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Y</a:t>
                </a:r>
              </a:p>
            </p:txBody>
          </p:sp>
          <p:sp>
            <p:nvSpPr>
              <p:cNvPr id="31820" name="AutoShape 76"/>
              <p:cNvSpPr>
                <a:spLocks/>
              </p:cNvSpPr>
              <p:nvPr/>
            </p:nvSpPr>
            <p:spPr bwMode="auto">
              <a:xfrm>
                <a:off x="1090" y="2912"/>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grpSp>
          <p:nvGrpSpPr>
            <p:cNvPr id="12" name="Group 77"/>
            <p:cNvGrpSpPr>
              <a:grpSpLocks/>
            </p:cNvGrpSpPr>
            <p:nvPr/>
          </p:nvGrpSpPr>
          <p:grpSpPr bwMode="auto">
            <a:xfrm>
              <a:off x="5074" y="1728"/>
              <a:ext cx="250" cy="544"/>
              <a:chOff x="2426" y="2632"/>
              <a:chExt cx="250" cy="544"/>
            </a:xfrm>
          </p:grpSpPr>
          <p:sp>
            <p:nvSpPr>
              <p:cNvPr id="31817" name="AutoShape 78"/>
              <p:cNvSpPr>
                <a:spLocks/>
              </p:cNvSpPr>
              <p:nvPr/>
            </p:nvSpPr>
            <p:spPr bwMode="auto">
              <a:xfrm flipH="1">
                <a:off x="2426" y="2632"/>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1818" name="Text Box 79"/>
              <p:cNvSpPr txBox="1">
                <a:spLocks noChangeArrowheads="1"/>
              </p:cNvSpPr>
              <p:nvPr/>
            </p:nvSpPr>
            <p:spPr bwMode="auto">
              <a:xfrm>
                <a:off x="2472" y="2789"/>
                <a:ext cx="204"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Z</a:t>
                </a:r>
              </a:p>
            </p:txBody>
          </p:sp>
        </p:grpSp>
        <p:sp>
          <p:nvSpPr>
            <p:cNvPr id="31812" name="Text Box 80"/>
            <p:cNvSpPr txBox="1">
              <a:spLocks noChangeArrowheads="1"/>
            </p:cNvSpPr>
            <p:nvPr/>
          </p:nvSpPr>
          <p:spPr bwMode="auto">
            <a:xfrm>
              <a:off x="3260" y="2833"/>
              <a:ext cx="2069" cy="288"/>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sz="2400">
                  <a:solidFill>
                    <a:srgbClr val="003399"/>
                  </a:solidFill>
                </a:rPr>
                <a:t>F = W’•Z + X•Z’ + X’•W</a:t>
              </a:r>
            </a:p>
          </p:txBody>
        </p:sp>
        <p:sp>
          <p:nvSpPr>
            <p:cNvPr id="31813" name="AutoShape 81"/>
            <p:cNvSpPr>
              <a:spLocks noChangeArrowheads="1"/>
            </p:cNvSpPr>
            <p:nvPr/>
          </p:nvSpPr>
          <p:spPr bwMode="auto">
            <a:xfrm>
              <a:off x="3904" y="1760"/>
              <a:ext cx="504" cy="488"/>
            </a:xfrm>
            <a:prstGeom prst="roundRect">
              <a:avLst>
                <a:gd name="adj" fmla="val 16667"/>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1814" name="AutoShape 82"/>
            <p:cNvSpPr>
              <a:spLocks/>
            </p:cNvSpPr>
            <p:nvPr/>
          </p:nvSpPr>
          <p:spPr bwMode="auto">
            <a:xfrm rot="5400000">
              <a:off x="4324" y="2212"/>
              <a:ext cx="256" cy="472"/>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1815" name="AutoShape 83"/>
            <p:cNvSpPr>
              <a:spLocks/>
            </p:cNvSpPr>
            <p:nvPr/>
          </p:nvSpPr>
          <p:spPr bwMode="auto">
            <a:xfrm rot="16200000" flipV="1">
              <a:off x="4324" y="1316"/>
              <a:ext cx="256" cy="472"/>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1816" name="AutoShape 84"/>
            <p:cNvSpPr>
              <a:spLocks noChangeArrowheads="1"/>
            </p:cNvSpPr>
            <p:nvPr/>
          </p:nvSpPr>
          <p:spPr bwMode="auto">
            <a:xfrm>
              <a:off x="4776" y="1464"/>
              <a:ext cx="200" cy="1056"/>
            </a:xfrm>
            <a:prstGeom prst="roundRect">
              <a:avLst>
                <a:gd name="adj" fmla="val 16667"/>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grpSp>
        <p:nvGrpSpPr>
          <p:cNvPr id="13" name="Group 85"/>
          <p:cNvGrpSpPr>
            <a:grpSpLocks/>
          </p:cNvGrpSpPr>
          <p:nvPr/>
        </p:nvGrpSpPr>
        <p:grpSpPr bwMode="auto">
          <a:xfrm>
            <a:off x="1168400" y="2740025"/>
            <a:ext cx="2146300" cy="371475"/>
            <a:chOff x="736" y="1726"/>
            <a:chExt cx="1352" cy="234"/>
          </a:xfrm>
        </p:grpSpPr>
        <p:sp>
          <p:nvSpPr>
            <p:cNvPr id="31785" name="Oval 86"/>
            <p:cNvSpPr>
              <a:spLocks noChangeArrowheads="1"/>
            </p:cNvSpPr>
            <p:nvPr/>
          </p:nvSpPr>
          <p:spPr bwMode="auto">
            <a:xfrm>
              <a:off x="1752" y="1752"/>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86" name="Freeform 87"/>
            <p:cNvSpPr>
              <a:spLocks/>
            </p:cNvSpPr>
            <p:nvPr/>
          </p:nvSpPr>
          <p:spPr bwMode="auto">
            <a:xfrm rot="-5400000">
              <a:off x="1967" y="1663"/>
              <a:ext cx="49" cy="192"/>
            </a:xfrm>
            <a:custGeom>
              <a:avLst/>
              <a:gdLst>
                <a:gd name="T0" fmla="*/ 8 w 49"/>
                <a:gd name="T1" fmla="*/ 0 h 192"/>
                <a:gd name="T2" fmla="*/ 48 w 49"/>
                <a:gd name="T3" fmla="*/ 120 h 192"/>
                <a:gd name="T4" fmla="*/ 0 w 49"/>
                <a:gd name="T5" fmla="*/ 192 h 192"/>
                <a:gd name="T6" fmla="*/ 0 60000 65536"/>
                <a:gd name="T7" fmla="*/ 0 60000 65536"/>
                <a:gd name="T8" fmla="*/ 0 60000 65536"/>
                <a:gd name="T9" fmla="*/ 0 w 49"/>
                <a:gd name="T10" fmla="*/ 0 h 192"/>
                <a:gd name="T11" fmla="*/ 49 w 49"/>
                <a:gd name="T12" fmla="*/ 192 h 192"/>
              </a:gdLst>
              <a:ahLst/>
              <a:cxnLst>
                <a:cxn ang="T6">
                  <a:pos x="T0" y="T1"/>
                </a:cxn>
                <a:cxn ang="T7">
                  <a:pos x="T2" y="T3"/>
                </a:cxn>
                <a:cxn ang="T8">
                  <a:pos x="T4" y="T5"/>
                </a:cxn>
              </a:cxnLst>
              <a:rect l="T9" t="T10" r="T11" b="T12"/>
              <a:pathLst>
                <a:path w="49" h="192">
                  <a:moveTo>
                    <a:pt x="8" y="0"/>
                  </a:moveTo>
                  <a:cubicBezTo>
                    <a:pt x="28" y="44"/>
                    <a:pt x="49" y="88"/>
                    <a:pt x="48" y="120"/>
                  </a:cubicBezTo>
                  <a:cubicBezTo>
                    <a:pt x="47" y="152"/>
                    <a:pt x="23" y="172"/>
                    <a:pt x="0" y="192"/>
                  </a:cubicBezTo>
                </a:path>
              </a:pathLst>
            </a:custGeom>
            <a:noFill/>
            <a:ln w="28575" cap="flat" cmpd="sng">
              <a:solidFill>
                <a:srgbClr val="008000"/>
              </a:solidFill>
              <a:prstDash val="solid"/>
              <a:round/>
              <a:headEnd type="none" w="med" len="med"/>
              <a:tailEnd type="stealth"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nvGrpSpPr>
            <p:cNvPr id="14" name="Group 88"/>
            <p:cNvGrpSpPr>
              <a:grpSpLocks/>
            </p:cNvGrpSpPr>
            <p:nvPr/>
          </p:nvGrpSpPr>
          <p:grpSpPr bwMode="auto">
            <a:xfrm>
              <a:off x="736" y="1726"/>
              <a:ext cx="360" cy="234"/>
              <a:chOff x="1896" y="1734"/>
              <a:chExt cx="360" cy="234"/>
            </a:xfrm>
          </p:grpSpPr>
          <p:sp>
            <p:nvSpPr>
              <p:cNvPr id="31788" name="Oval 89"/>
              <p:cNvSpPr>
                <a:spLocks noChangeArrowheads="1"/>
              </p:cNvSpPr>
              <p:nvPr/>
            </p:nvSpPr>
            <p:spPr bwMode="auto">
              <a:xfrm>
                <a:off x="2056" y="1768"/>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89" name="Freeform 90"/>
              <p:cNvSpPr>
                <a:spLocks/>
              </p:cNvSpPr>
              <p:nvPr/>
            </p:nvSpPr>
            <p:spPr bwMode="auto">
              <a:xfrm rot="-5400000">
                <a:off x="1967" y="1663"/>
                <a:ext cx="49" cy="192"/>
              </a:xfrm>
              <a:custGeom>
                <a:avLst/>
                <a:gdLst>
                  <a:gd name="T0" fmla="*/ 8 w 49"/>
                  <a:gd name="T1" fmla="*/ 0 h 192"/>
                  <a:gd name="T2" fmla="*/ 48 w 49"/>
                  <a:gd name="T3" fmla="*/ 120 h 192"/>
                  <a:gd name="T4" fmla="*/ 0 w 49"/>
                  <a:gd name="T5" fmla="*/ 192 h 192"/>
                  <a:gd name="T6" fmla="*/ 0 60000 65536"/>
                  <a:gd name="T7" fmla="*/ 0 60000 65536"/>
                  <a:gd name="T8" fmla="*/ 0 60000 65536"/>
                  <a:gd name="T9" fmla="*/ 0 w 49"/>
                  <a:gd name="T10" fmla="*/ 0 h 192"/>
                  <a:gd name="T11" fmla="*/ 49 w 49"/>
                  <a:gd name="T12" fmla="*/ 192 h 192"/>
                </a:gdLst>
                <a:ahLst/>
                <a:cxnLst>
                  <a:cxn ang="T6">
                    <a:pos x="T0" y="T1"/>
                  </a:cxn>
                  <a:cxn ang="T7">
                    <a:pos x="T2" y="T3"/>
                  </a:cxn>
                  <a:cxn ang="T8">
                    <a:pos x="T4" y="T5"/>
                  </a:cxn>
                </a:cxnLst>
                <a:rect l="T9" t="T10" r="T11" b="T12"/>
                <a:pathLst>
                  <a:path w="49" h="192">
                    <a:moveTo>
                      <a:pt x="8" y="0"/>
                    </a:moveTo>
                    <a:cubicBezTo>
                      <a:pt x="28" y="44"/>
                      <a:pt x="49" y="88"/>
                      <a:pt x="48" y="120"/>
                    </a:cubicBezTo>
                    <a:cubicBezTo>
                      <a:pt x="47" y="152"/>
                      <a:pt x="23" y="172"/>
                      <a:pt x="0" y="192"/>
                    </a:cubicBezTo>
                  </a:path>
                </a:pathLst>
              </a:custGeom>
              <a:noFill/>
              <a:ln w="28575" cap="flat" cmpd="sng">
                <a:solidFill>
                  <a:srgbClr val="008000"/>
                </a:solidFill>
                <a:prstDash val="solid"/>
                <a:round/>
                <a:headEnd type="none" w="med" len="med"/>
                <a:tailEnd type="stealth"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grpSp>
      <p:grpSp>
        <p:nvGrpSpPr>
          <p:cNvPr id="15" name="Group 91"/>
          <p:cNvGrpSpPr>
            <a:grpSpLocks/>
          </p:cNvGrpSpPr>
          <p:nvPr/>
        </p:nvGrpSpPr>
        <p:grpSpPr bwMode="auto">
          <a:xfrm>
            <a:off x="1168400" y="3171825"/>
            <a:ext cx="2159000" cy="384175"/>
            <a:chOff x="736" y="1998"/>
            <a:chExt cx="1360" cy="242"/>
          </a:xfrm>
        </p:grpSpPr>
        <p:sp>
          <p:nvSpPr>
            <p:cNvPr id="31780" name="Oval 92"/>
            <p:cNvSpPr>
              <a:spLocks noChangeArrowheads="1"/>
            </p:cNvSpPr>
            <p:nvPr/>
          </p:nvSpPr>
          <p:spPr bwMode="auto">
            <a:xfrm>
              <a:off x="1760" y="2040"/>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81" name="Freeform 93"/>
            <p:cNvSpPr>
              <a:spLocks/>
            </p:cNvSpPr>
            <p:nvPr/>
          </p:nvSpPr>
          <p:spPr bwMode="auto">
            <a:xfrm rot="-5400000">
              <a:off x="1975" y="1951"/>
              <a:ext cx="49" cy="192"/>
            </a:xfrm>
            <a:custGeom>
              <a:avLst/>
              <a:gdLst>
                <a:gd name="T0" fmla="*/ 8 w 49"/>
                <a:gd name="T1" fmla="*/ 0 h 192"/>
                <a:gd name="T2" fmla="*/ 48 w 49"/>
                <a:gd name="T3" fmla="*/ 120 h 192"/>
                <a:gd name="T4" fmla="*/ 0 w 49"/>
                <a:gd name="T5" fmla="*/ 192 h 192"/>
                <a:gd name="T6" fmla="*/ 0 60000 65536"/>
                <a:gd name="T7" fmla="*/ 0 60000 65536"/>
                <a:gd name="T8" fmla="*/ 0 60000 65536"/>
                <a:gd name="T9" fmla="*/ 0 w 49"/>
                <a:gd name="T10" fmla="*/ 0 h 192"/>
                <a:gd name="T11" fmla="*/ 49 w 49"/>
                <a:gd name="T12" fmla="*/ 192 h 192"/>
              </a:gdLst>
              <a:ahLst/>
              <a:cxnLst>
                <a:cxn ang="T6">
                  <a:pos x="T0" y="T1"/>
                </a:cxn>
                <a:cxn ang="T7">
                  <a:pos x="T2" y="T3"/>
                </a:cxn>
                <a:cxn ang="T8">
                  <a:pos x="T4" y="T5"/>
                </a:cxn>
              </a:cxnLst>
              <a:rect l="T9" t="T10" r="T11" b="T12"/>
              <a:pathLst>
                <a:path w="49" h="192">
                  <a:moveTo>
                    <a:pt x="8" y="0"/>
                  </a:moveTo>
                  <a:cubicBezTo>
                    <a:pt x="28" y="44"/>
                    <a:pt x="49" y="88"/>
                    <a:pt x="48" y="120"/>
                  </a:cubicBezTo>
                  <a:cubicBezTo>
                    <a:pt x="47" y="152"/>
                    <a:pt x="23" y="172"/>
                    <a:pt x="0" y="192"/>
                  </a:cubicBezTo>
                </a:path>
              </a:pathLst>
            </a:custGeom>
            <a:noFill/>
            <a:ln w="28575" cap="flat" cmpd="sng">
              <a:solidFill>
                <a:srgbClr val="008000"/>
              </a:solidFill>
              <a:prstDash val="solid"/>
              <a:round/>
              <a:headEnd type="none" w="med" len="med"/>
              <a:tailEnd type="stealth"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nvGrpSpPr>
            <p:cNvPr id="16" name="Group 94"/>
            <p:cNvGrpSpPr>
              <a:grpSpLocks/>
            </p:cNvGrpSpPr>
            <p:nvPr/>
          </p:nvGrpSpPr>
          <p:grpSpPr bwMode="auto">
            <a:xfrm>
              <a:off x="736" y="1998"/>
              <a:ext cx="360" cy="234"/>
              <a:chOff x="1896" y="1734"/>
              <a:chExt cx="360" cy="234"/>
            </a:xfrm>
          </p:grpSpPr>
          <p:sp>
            <p:nvSpPr>
              <p:cNvPr id="31783" name="Oval 95"/>
              <p:cNvSpPr>
                <a:spLocks noChangeArrowheads="1"/>
              </p:cNvSpPr>
              <p:nvPr/>
            </p:nvSpPr>
            <p:spPr bwMode="auto">
              <a:xfrm>
                <a:off x="2056" y="1768"/>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1784" name="Freeform 96"/>
              <p:cNvSpPr>
                <a:spLocks/>
              </p:cNvSpPr>
              <p:nvPr/>
            </p:nvSpPr>
            <p:spPr bwMode="auto">
              <a:xfrm rot="-5400000">
                <a:off x="1967" y="1663"/>
                <a:ext cx="49" cy="192"/>
              </a:xfrm>
              <a:custGeom>
                <a:avLst/>
                <a:gdLst>
                  <a:gd name="T0" fmla="*/ 8 w 49"/>
                  <a:gd name="T1" fmla="*/ 0 h 192"/>
                  <a:gd name="T2" fmla="*/ 48 w 49"/>
                  <a:gd name="T3" fmla="*/ 120 h 192"/>
                  <a:gd name="T4" fmla="*/ 0 w 49"/>
                  <a:gd name="T5" fmla="*/ 192 h 192"/>
                  <a:gd name="T6" fmla="*/ 0 60000 65536"/>
                  <a:gd name="T7" fmla="*/ 0 60000 65536"/>
                  <a:gd name="T8" fmla="*/ 0 60000 65536"/>
                  <a:gd name="T9" fmla="*/ 0 w 49"/>
                  <a:gd name="T10" fmla="*/ 0 h 192"/>
                  <a:gd name="T11" fmla="*/ 49 w 49"/>
                  <a:gd name="T12" fmla="*/ 192 h 192"/>
                </a:gdLst>
                <a:ahLst/>
                <a:cxnLst>
                  <a:cxn ang="T6">
                    <a:pos x="T0" y="T1"/>
                  </a:cxn>
                  <a:cxn ang="T7">
                    <a:pos x="T2" y="T3"/>
                  </a:cxn>
                  <a:cxn ang="T8">
                    <a:pos x="T4" y="T5"/>
                  </a:cxn>
                </a:cxnLst>
                <a:rect l="T9" t="T10" r="T11" b="T12"/>
                <a:pathLst>
                  <a:path w="49" h="192">
                    <a:moveTo>
                      <a:pt x="8" y="0"/>
                    </a:moveTo>
                    <a:cubicBezTo>
                      <a:pt x="28" y="44"/>
                      <a:pt x="49" y="88"/>
                      <a:pt x="48" y="120"/>
                    </a:cubicBezTo>
                    <a:cubicBezTo>
                      <a:pt x="47" y="152"/>
                      <a:pt x="23" y="172"/>
                      <a:pt x="0" y="192"/>
                    </a:cubicBezTo>
                  </a:path>
                </a:pathLst>
              </a:custGeom>
              <a:noFill/>
              <a:ln w="28575" cap="flat" cmpd="sng">
                <a:solidFill>
                  <a:srgbClr val="008000"/>
                </a:solidFill>
                <a:prstDash val="solid"/>
                <a:round/>
                <a:headEnd type="none" w="med" len="med"/>
                <a:tailEnd type="stealth"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grpSp>
      <p:sp>
        <p:nvSpPr>
          <p:cNvPr id="853089" name="Text Box 97"/>
          <p:cNvSpPr txBox="1">
            <a:spLocks noChangeArrowheads="1"/>
          </p:cNvSpPr>
          <p:nvPr/>
        </p:nvSpPr>
        <p:spPr bwMode="auto">
          <a:xfrm>
            <a:off x="450850" y="1054100"/>
            <a:ext cx="8097838" cy="822325"/>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altLang="et-EE" sz="2400">
                <a:solidFill>
                  <a:srgbClr val="FF0000"/>
                </a:solidFill>
                <a:cs typeface="Times New Roman" pitchFamily="18" charset="0"/>
              </a:rPr>
              <a:t>To avoid hazards: </a:t>
            </a:r>
            <a:br>
              <a:rPr lang="en-US" altLang="et-EE" sz="2400">
                <a:solidFill>
                  <a:srgbClr val="FF0000"/>
                </a:solidFill>
                <a:cs typeface="Times New Roman" pitchFamily="18" charset="0"/>
              </a:rPr>
            </a:br>
            <a:r>
              <a:rPr lang="en-US" altLang="et-EE" sz="2400">
                <a:solidFill>
                  <a:srgbClr val="FF0000"/>
                </a:solidFill>
                <a:cs typeface="Times New Roman" pitchFamily="18" charset="0"/>
              </a:rPr>
              <a:t>every par of adjacent 1s should be covered by a 1-term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853089"/>
                                        </p:tgtEl>
                                        <p:attrNameLst>
                                          <p:attrName>style.visibility</p:attrName>
                                        </p:attrNameLst>
                                      </p:cBhvr>
                                      <p:to>
                                        <p:strVal val="visible"/>
                                      </p:to>
                                    </p:set>
                                    <p:anim calcmode="lin" valueType="num">
                                      <p:cBhvr additive="base">
                                        <p:cTn id="39" dur="500" fill="hold"/>
                                        <p:tgtEl>
                                          <p:spTgt spid="853089"/>
                                        </p:tgtEl>
                                        <p:attrNameLst>
                                          <p:attrName>ppt_x</p:attrName>
                                        </p:attrNameLst>
                                      </p:cBhvr>
                                      <p:tavLst>
                                        <p:tav tm="0">
                                          <p:val>
                                            <p:strVal val="0-#ppt_w/2"/>
                                          </p:val>
                                        </p:tav>
                                        <p:tav tm="100000">
                                          <p:val>
                                            <p:strVal val="#ppt_x"/>
                                          </p:val>
                                        </p:tav>
                                      </p:tavLst>
                                    </p:anim>
                                    <p:anim calcmode="lin" valueType="num">
                                      <p:cBhvr additive="base">
                                        <p:cTn id="40" dur="500" fill="hold"/>
                                        <p:tgtEl>
                                          <p:spTgt spid="8530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3089"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p:spPr>
        <p:txBody>
          <a:bodyPr/>
          <a:lstStyle/>
          <a:p>
            <a:fld id="{35DE1B7F-1195-46A0-A465-52ED2CC9C9D1}" type="slidenum">
              <a:rPr lang="en-US" altLang="et-EE" smtClean="0">
                <a:solidFill>
                  <a:srgbClr val="000000"/>
                </a:solidFill>
              </a:rPr>
              <a:pPr/>
              <a:t>63</a:t>
            </a:fld>
            <a:endParaRPr lang="en-US" altLang="et-EE">
              <a:solidFill>
                <a:srgbClr val="000000"/>
              </a:solidFill>
            </a:endParaRPr>
          </a:p>
        </p:txBody>
      </p:sp>
      <p:sp>
        <p:nvSpPr>
          <p:cNvPr id="32771" name="Rectangle 2"/>
          <p:cNvSpPr>
            <a:spLocks noGrp="1" noChangeArrowheads="1"/>
          </p:cNvSpPr>
          <p:nvPr>
            <p:ph type="title"/>
          </p:nvPr>
        </p:nvSpPr>
        <p:spPr/>
        <p:txBody>
          <a:bodyPr/>
          <a:lstStyle/>
          <a:p>
            <a:pPr eaLnBrk="1" hangingPunct="1"/>
            <a:r>
              <a:rPr lang="et-EE" altLang="et-EE"/>
              <a:t>Hazard free design:</a:t>
            </a:r>
            <a:r>
              <a:rPr lang="en-US" altLang="et-EE"/>
              <a:t> </a:t>
            </a:r>
            <a:r>
              <a:rPr lang="et-EE" altLang="et-EE"/>
              <a:t>a</a:t>
            </a:r>
            <a:r>
              <a:rPr lang="en-US" altLang="et-EE"/>
              <a:t>nother </a:t>
            </a:r>
            <a:r>
              <a:rPr lang="et-EE" altLang="et-EE"/>
              <a:t>e</a:t>
            </a:r>
            <a:r>
              <a:rPr lang="en-US" altLang="et-EE"/>
              <a:t>xample</a:t>
            </a:r>
          </a:p>
        </p:txBody>
      </p:sp>
      <p:sp>
        <p:nvSpPr>
          <p:cNvPr id="32772" name="Text Box 3"/>
          <p:cNvSpPr txBox="1">
            <a:spLocks noChangeArrowheads="1"/>
          </p:cNvSpPr>
          <p:nvPr/>
        </p:nvSpPr>
        <p:spPr bwMode="auto">
          <a:xfrm>
            <a:off x="2879725" y="5126038"/>
            <a:ext cx="3371850" cy="1006475"/>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sz="2000">
                <a:solidFill>
                  <a:srgbClr val="000000"/>
                </a:solidFill>
              </a:rPr>
              <a:t>1. Write minimal form for F</a:t>
            </a:r>
          </a:p>
          <a:p>
            <a:pPr eaLnBrk="0" fontAlgn="base" hangingPunct="0">
              <a:spcBef>
                <a:spcPct val="0"/>
              </a:spcBef>
              <a:spcAft>
                <a:spcPct val="0"/>
              </a:spcAft>
            </a:pPr>
            <a:r>
              <a:rPr lang="en-US" altLang="et-EE" sz="2000">
                <a:solidFill>
                  <a:srgbClr val="000000"/>
                </a:solidFill>
              </a:rPr>
              <a:t>2. Identify static-1 hazards</a:t>
            </a:r>
          </a:p>
          <a:p>
            <a:pPr eaLnBrk="0" fontAlgn="base" hangingPunct="0">
              <a:spcBef>
                <a:spcPct val="0"/>
              </a:spcBef>
              <a:spcAft>
                <a:spcPct val="0"/>
              </a:spcAft>
            </a:pPr>
            <a:r>
              <a:rPr lang="en-US" altLang="et-EE" sz="2000">
                <a:solidFill>
                  <a:srgbClr val="000000"/>
                </a:solidFill>
              </a:rPr>
              <a:t>3. Eliminate static-1 hazards</a:t>
            </a:r>
          </a:p>
        </p:txBody>
      </p:sp>
      <p:sp>
        <p:nvSpPr>
          <p:cNvPr id="32773" name="Text Box 4"/>
          <p:cNvSpPr txBox="1">
            <a:spLocks noChangeArrowheads="1"/>
          </p:cNvSpPr>
          <p:nvPr/>
        </p:nvSpPr>
        <p:spPr bwMode="auto">
          <a:xfrm>
            <a:off x="2559050" y="1801813"/>
            <a:ext cx="336550" cy="366712"/>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altLang="et-EE">
                <a:solidFill>
                  <a:srgbClr val="000000"/>
                </a:solidFill>
              </a:rPr>
              <a:t>W</a:t>
            </a:r>
          </a:p>
        </p:txBody>
      </p:sp>
      <p:sp>
        <p:nvSpPr>
          <p:cNvPr id="32774" name="Rectangle 5"/>
          <p:cNvSpPr>
            <a:spLocks noChangeArrowheads="1"/>
          </p:cNvSpPr>
          <p:nvPr/>
        </p:nvSpPr>
        <p:spPr bwMode="auto">
          <a:xfrm>
            <a:off x="1355725" y="22860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2775" name="Rectangle 6"/>
          <p:cNvSpPr>
            <a:spLocks noChangeArrowheads="1"/>
          </p:cNvSpPr>
          <p:nvPr/>
        </p:nvSpPr>
        <p:spPr bwMode="auto">
          <a:xfrm>
            <a:off x="18129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776" name="Rectangle 7"/>
          <p:cNvSpPr>
            <a:spLocks noChangeArrowheads="1"/>
          </p:cNvSpPr>
          <p:nvPr/>
        </p:nvSpPr>
        <p:spPr bwMode="auto">
          <a:xfrm>
            <a:off x="13557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777" name="Rectangle 8"/>
          <p:cNvSpPr>
            <a:spLocks noChangeArrowheads="1"/>
          </p:cNvSpPr>
          <p:nvPr/>
        </p:nvSpPr>
        <p:spPr bwMode="auto">
          <a:xfrm>
            <a:off x="18129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778" name="Rectangle 9"/>
          <p:cNvSpPr>
            <a:spLocks noChangeArrowheads="1"/>
          </p:cNvSpPr>
          <p:nvPr/>
        </p:nvSpPr>
        <p:spPr bwMode="auto">
          <a:xfrm>
            <a:off x="13557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779" name="Rectangle 10"/>
          <p:cNvSpPr>
            <a:spLocks noChangeArrowheads="1"/>
          </p:cNvSpPr>
          <p:nvPr/>
        </p:nvSpPr>
        <p:spPr bwMode="auto">
          <a:xfrm>
            <a:off x="1355725" y="36195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2780" name="Rectangle 11"/>
          <p:cNvSpPr>
            <a:spLocks noChangeArrowheads="1"/>
          </p:cNvSpPr>
          <p:nvPr/>
        </p:nvSpPr>
        <p:spPr bwMode="auto">
          <a:xfrm>
            <a:off x="22701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781" name="Rectangle 12"/>
          <p:cNvSpPr>
            <a:spLocks noChangeArrowheads="1"/>
          </p:cNvSpPr>
          <p:nvPr/>
        </p:nvSpPr>
        <p:spPr bwMode="auto">
          <a:xfrm>
            <a:off x="27273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782" name="Rectangle 13"/>
          <p:cNvSpPr>
            <a:spLocks noChangeArrowheads="1"/>
          </p:cNvSpPr>
          <p:nvPr/>
        </p:nvSpPr>
        <p:spPr bwMode="auto">
          <a:xfrm>
            <a:off x="2270125" y="27305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2783" name="Rectangle 14"/>
          <p:cNvSpPr>
            <a:spLocks noChangeArrowheads="1"/>
          </p:cNvSpPr>
          <p:nvPr/>
        </p:nvSpPr>
        <p:spPr bwMode="auto">
          <a:xfrm>
            <a:off x="27273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784" name="Rectangle 15"/>
          <p:cNvSpPr>
            <a:spLocks noChangeArrowheads="1"/>
          </p:cNvSpPr>
          <p:nvPr/>
        </p:nvSpPr>
        <p:spPr bwMode="auto">
          <a:xfrm>
            <a:off x="27273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785" name="Rectangle 16"/>
          <p:cNvSpPr>
            <a:spLocks noChangeArrowheads="1"/>
          </p:cNvSpPr>
          <p:nvPr/>
        </p:nvSpPr>
        <p:spPr bwMode="auto">
          <a:xfrm>
            <a:off x="18129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786" name="Rectangle 17"/>
          <p:cNvSpPr>
            <a:spLocks noChangeArrowheads="1"/>
          </p:cNvSpPr>
          <p:nvPr/>
        </p:nvSpPr>
        <p:spPr bwMode="auto">
          <a:xfrm>
            <a:off x="18129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787" name="Rectangle 18"/>
          <p:cNvSpPr>
            <a:spLocks noChangeArrowheads="1"/>
          </p:cNvSpPr>
          <p:nvPr/>
        </p:nvSpPr>
        <p:spPr bwMode="auto">
          <a:xfrm>
            <a:off x="22701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32788" name="Rectangle 19"/>
          <p:cNvSpPr>
            <a:spLocks noChangeArrowheads="1"/>
          </p:cNvSpPr>
          <p:nvPr/>
        </p:nvSpPr>
        <p:spPr bwMode="auto">
          <a:xfrm>
            <a:off x="22701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789" name="Rectangle 20"/>
          <p:cNvSpPr>
            <a:spLocks noChangeArrowheads="1"/>
          </p:cNvSpPr>
          <p:nvPr/>
        </p:nvSpPr>
        <p:spPr bwMode="auto">
          <a:xfrm>
            <a:off x="27273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790" name="AutoShape 21"/>
          <p:cNvSpPr>
            <a:spLocks/>
          </p:cNvSpPr>
          <p:nvPr/>
        </p:nvSpPr>
        <p:spPr bwMode="auto">
          <a:xfrm rot="5400000">
            <a:off x="2670175" y="1746250"/>
            <a:ext cx="114300" cy="863600"/>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2791" name="AutoShape 22"/>
          <p:cNvSpPr>
            <a:spLocks/>
          </p:cNvSpPr>
          <p:nvPr/>
        </p:nvSpPr>
        <p:spPr bwMode="auto">
          <a:xfrm rot="16200000" flipV="1">
            <a:off x="2212975" y="3714750"/>
            <a:ext cx="114300" cy="863600"/>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2792" name="Text Box 23"/>
          <p:cNvSpPr txBox="1">
            <a:spLocks noChangeArrowheads="1"/>
          </p:cNvSpPr>
          <p:nvPr/>
        </p:nvSpPr>
        <p:spPr bwMode="auto">
          <a:xfrm>
            <a:off x="2101850" y="4164013"/>
            <a:ext cx="336550" cy="366712"/>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X</a:t>
            </a:r>
          </a:p>
        </p:txBody>
      </p:sp>
      <p:grpSp>
        <p:nvGrpSpPr>
          <p:cNvPr id="2" name="Group 24"/>
          <p:cNvGrpSpPr>
            <a:grpSpLocks/>
          </p:cNvGrpSpPr>
          <p:nvPr/>
        </p:nvGrpSpPr>
        <p:grpSpPr bwMode="auto">
          <a:xfrm>
            <a:off x="857250" y="3187700"/>
            <a:ext cx="415925" cy="863600"/>
            <a:chOff x="900" y="2912"/>
            <a:chExt cx="262" cy="544"/>
          </a:xfrm>
        </p:grpSpPr>
        <p:sp>
          <p:nvSpPr>
            <p:cNvPr id="32844" name="Text Box 25"/>
            <p:cNvSpPr txBox="1">
              <a:spLocks noChangeArrowheads="1"/>
            </p:cNvSpPr>
            <p:nvPr/>
          </p:nvSpPr>
          <p:spPr bwMode="auto">
            <a:xfrm>
              <a:off x="900" y="3069"/>
              <a:ext cx="212"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Y</a:t>
              </a:r>
            </a:p>
          </p:txBody>
        </p:sp>
        <p:sp>
          <p:nvSpPr>
            <p:cNvPr id="32845" name="AutoShape 26"/>
            <p:cNvSpPr>
              <a:spLocks/>
            </p:cNvSpPr>
            <p:nvPr/>
          </p:nvSpPr>
          <p:spPr bwMode="auto">
            <a:xfrm>
              <a:off x="1090" y="2912"/>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grpSp>
        <p:nvGrpSpPr>
          <p:cNvPr id="3" name="Group 27"/>
          <p:cNvGrpSpPr>
            <a:grpSpLocks/>
          </p:cNvGrpSpPr>
          <p:nvPr/>
        </p:nvGrpSpPr>
        <p:grpSpPr bwMode="auto">
          <a:xfrm>
            <a:off x="3279775" y="2743200"/>
            <a:ext cx="396875" cy="863600"/>
            <a:chOff x="2426" y="2632"/>
            <a:chExt cx="250" cy="544"/>
          </a:xfrm>
        </p:grpSpPr>
        <p:sp>
          <p:nvSpPr>
            <p:cNvPr id="32842" name="AutoShape 28"/>
            <p:cNvSpPr>
              <a:spLocks/>
            </p:cNvSpPr>
            <p:nvPr/>
          </p:nvSpPr>
          <p:spPr bwMode="auto">
            <a:xfrm flipH="1">
              <a:off x="2426" y="2632"/>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2843" name="Text Box 29"/>
            <p:cNvSpPr txBox="1">
              <a:spLocks noChangeArrowheads="1"/>
            </p:cNvSpPr>
            <p:nvPr/>
          </p:nvSpPr>
          <p:spPr bwMode="auto">
            <a:xfrm>
              <a:off x="2472" y="2789"/>
              <a:ext cx="204"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Z</a:t>
              </a:r>
            </a:p>
          </p:txBody>
        </p:sp>
      </p:grpSp>
      <p:grpSp>
        <p:nvGrpSpPr>
          <p:cNvPr id="4" name="Group 30"/>
          <p:cNvGrpSpPr>
            <a:grpSpLocks/>
          </p:cNvGrpSpPr>
          <p:nvPr/>
        </p:nvGrpSpPr>
        <p:grpSpPr bwMode="auto">
          <a:xfrm>
            <a:off x="1866900" y="2349500"/>
            <a:ext cx="369888" cy="800100"/>
            <a:chOff x="1736" y="2752"/>
            <a:chExt cx="233" cy="504"/>
          </a:xfrm>
        </p:grpSpPr>
        <p:sp>
          <p:nvSpPr>
            <p:cNvPr id="32839" name="Oval 31"/>
            <p:cNvSpPr>
              <a:spLocks noChangeArrowheads="1"/>
            </p:cNvSpPr>
            <p:nvPr/>
          </p:nvSpPr>
          <p:spPr bwMode="auto">
            <a:xfrm>
              <a:off x="1752" y="2752"/>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840" name="Oval 32"/>
            <p:cNvSpPr>
              <a:spLocks noChangeArrowheads="1"/>
            </p:cNvSpPr>
            <p:nvPr/>
          </p:nvSpPr>
          <p:spPr bwMode="auto">
            <a:xfrm>
              <a:off x="1736" y="3056"/>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841" name="Freeform 33"/>
            <p:cNvSpPr>
              <a:spLocks/>
            </p:cNvSpPr>
            <p:nvPr/>
          </p:nvSpPr>
          <p:spPr bwMode="auto">
            <a:xfrm>
              <a:off x="1920" y="2896"/>
              <a:ext cx="49" cy="192"/>
            </a:xfrm>
            <a:custGeom>
              <a:avLst/>
              <a:gdLst>
                <a:gd name="T0" fmla="*/ 8 w 49"/>
                <a:gd name="T1" fmla="*/ 0 h 192"/>
                <a:gd name="T2" fmla="*/ 48 w 49"/>
                <a:gd name="T3" fmla="*/ 120 h 192"/>
                <a:gd name="T4" fmla="*/ 0 w 49"/>
                <a:gd name="T5" fmla="*/ 192 h 192"/>
                <a:gd name="T6" fmla="*/ 0 60000 65536"/>
                <a:gd name="T7" fmla="*/ 0 60000 65536"/>
                <a:gd name="T8" fmla="*/ 0 60000 65536"/>
                <a:gd name="T9" fmla="*/ 0 w 49"/>
                <a:gd name="T10" fmla="*/ 0 h 192"/>
                <a:gd name="T11" fmla="*/ 49 w 49"/>
                <a:gd name="T12" fmla="*/ 192 h 192"/>
              </a:gdLst>
              <a:ahLst/>
              <a:cxnLst>
                <a:cxn ang="T6">
                  <a:pos x="T0" y="T1"/>
                </a:cxn>
                <a:cxn ang="T7">
                  <a:pos x="T2" y="T3"/>
                </a:cxn>
                <a:cxn ang="T8">
                  <a:pos x="T4" y="T5"/>
                </a:cxn>
              </a:cxnLst>
              <a:rect l="T9" t="T10" r="T11" b="T12"/>
              <a:pathLst>
                <a:path w="49" h="192">
                  <a:moveTo>
                    <a:pt x="8" y="0"/>
                  </a:moveTo>
                  <a:cubicBezTo>
                    <a:pt x="28" y="44"/>
                    <a:pt x="49" y="88"/>
                    <a:pt x="48" y="120"/>
                  </a:cubicBezTo>
                  <a:cubicBezTo>
                    <a:pt x="47" y="152"/>
                    <a:pt x="23" y="172"/>
                    <a:pt x="0" y="192"/>
                  </a:cubicBezTo>
                </a:path>
              </a:pathLst>
            </a:custGeom>
            <a:noFill/>
            <a:ln w="28575" cap="flat" cmpd="sng">
              <a:solidFill>
                <a:srgbClr val="008000"/>
              </a:solidFill>
              <a:prstDash val="solid"/>
              <a:round/>
              <a:headEnd type="none" w="med" len="med"/>
              <a:tailEnd type="stealth"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grpSp>
        <p:nvGrpSpPr>
          <p:cNvPr id="5" name="Group 34"/>
          <p:cNvGrpSpPr>
            <a:grpSpLocks/>
          </p:cNvGrpSpPr>
          <p:nvPr/>
        </p:nvGrpSpPr>
        <p:grpSpPr bwMode="auto">
          <a:xfrm>
            <a:off x="690563" y="2260600"/>
            <a:ext cx="3284537" cy="2693988"/>
            <a:chOff x="435" y="1424"/>
            <a:chExt cx="2069" cy="1697"/>
          </a:xfrm>
        </p:grpSpPr>
        <p:sp>
          <p:nvSpPr>
            <p:cNvPr id="32833" name="Text Box 35"/>
            <p:cNvSpPr txBox="1">
              <a:spLocks noChangeArrowheads="1"/>
            </p:cNvSpPr>
            <p:nvPr/>
          </p:nvSpPr>
          <p:spPr bwMode="auto">
            <a:xfrm>
              <a:off x="435" y="2833"/>
              <a:ext cx="2069" cy="288"/>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sz="2400">
                  <a:solidFill>
                    <a:srgbClr val="003399"/>
                  </a:solidFill>
                </a:rPr>
                <a:t>F = W’•Z + X•Z’ + X’•W</a:t>
              </a:r>
            </a:p>
          </p:txBody>
        </p:sp>
        <p:grpSp>
          <p:nvGrpSpPr>
            <p:cNvPr id="6" name="Group 36"/>
            <p:cNvGrpSpPr>
              <a:grpSpLocks/>
            </p:cNvGrpSpPr>
            <p:nvPr/>
          </p:nvGrpSpPr>
          <p:grpSpPr bwMode="auto">
            <a:xfrm>
              <a:off x="896" y="1424"/>
              <a:ext cx="1072" cy="1152"/>
              <a:chOff x="896" y="1424"/>
              <a:chExt cx="1072" cy="1152"/>
            </a:xfrm>
          </p:grpSpPr>
          <p:sp>
            <p:nvSpPr>
              <p:cNvPr id="32835" name="AutoShape 37"/>
              <p:cNvSpPr>
                <a:spLocks noChangeArrowheads="1"/>
              </p:cNvSpPr>
              <p:nvPr/>
            </p:nvSpPr>
            <p:spPr bwMode="auto">
              <a:xfrm>
                <a:off x="896" y="1760"/>
                <a:ext cx="504" cy="488"/>
              </a:xfrm>
              <a:prstGeom prst="roundRect">
                <a:avLst>
                  <a:gd name="adj" fmla="val 16667"/>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2836" name="AutoShape 38"/>
              <p:cNvSpPr>
                <a:spLocks/>
              </p:cNvSpPr>
              <p:nvPr/>
            </p:nvSpPr>
            <p:spPr bwMode="auto">
              <a:xfrm rot="5400000">
                <a:off x="1316" y="2212"/>
                <a:ext cx="256" cy="472"/>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2837" name="AutoShape 39"/>
              <p:cNvSpPr>
                <a:spLocks/>
              </p:cNvSpPr>
              <p:nvPr/>
            </p:nvSpPr>
            <p:spPr bwMode="auto">
              <a:xfrm rot="16200000" flipV="1">
                <a:off x="1316" y="1316"/>
                <a:ext cx="256" cy="472"/>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2838" name="AutoShape 40"/>
              <p:cNvSpPr>
                <a:spLocks noChangeArrowheads="1"/>
              </p:cNvSpPr>
              <p:nvPr/>
            </p:nvSpPr>
            <p:spPr bwMode="auto">
              <a:xfrm>
                <a:off x="1768" y="1464"/>
                <a:ext cx="200" cy="1056"/>
              </a:xfrm>
              <a:prstGeom prst="roundRect">
                <a:avLst>
                  <a:gd name="adj" fmla="val 16667"/>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grpSp>
      <p:grpSp>
        <p:nvGrpSpPr>
          <p:cNvPr id="7" name="Group 41"/>
          <p:cNvGrpSpPr>
            <a:grpSpLocks/>
          </p:cNvGrpSpPr>
          <p:nvPr/>
        </p:nvGrpSpPr>
        <p:grpSpPr bwMode="auto">
          <a:xfrm>
            <a:off x="1866900" y="3225800"/>
            <a:ext cx="369888" cy="800100"/>
            <a:chOff x="1736" y="2752"/>
            <a:chExt cx="233" cy="504"/>
          </a:xfrm>
        </p:grpSpPr>
        <p:sp>
          <p:nvSpPr>
            <p:cNvPr id="32830" name="Oval 42"/>
            <p:cNvSpPr>
              <a:spLocks noChangeArrowheads="1"/>
            </p:cNvSpPr>
            <p:nvPr/>
          </p:nvSpPr>
          <p:spPr bwMode="auto">
            <a:xfrm>
              <a:off x="1752" y="2752"/>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831" name="Oval 43"/>
            <p:cNvSpPr>
              <a:spLocks noChangeArrowheads="1"/>
            </p:cNvSpPr>
            <p:nvPr/>
          </p:nvSpPr>
          <p:spPr bwMode="auto">
            <a:xfrm>
              <a:off x="1736" y="3056"/>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832" name="Freeform 44"/>
            <p:cNvSpPr>
              <a:spLocks/>
            </p:cNvSpPr>
            <p:nvPr/>
          </p:nvSpPr>
          <p:spPr bwMode="auto">
            <a:xfrm>
              <a:off x="1920" y="2896"/>
              <a:ext cx="49" cy="192"/>
            </a:xfrm>
            <a:custGeom>
              <a:avLst/>
              <a:gdLst>
                <a:gd name="T0" fmla="*/ 8 w 49"/>
                <a:gd name="T1" fmla="*/ 0 h 192"/>
                <a:gd name="T2" fmla="*/ 48 w 49"/>
                <a:gd name="T3" fmla="*/ 120 h 192"/>
                <a:gd name="T4" fmla="*/ 0 w 49"/>
                <a:gd name="T5" fmla="*/ 192 h 192"/>
                <a:gd name="T6" fmla="*/ 0 60000 65536"/>
                <a:gd name="T7" fmla="*/ 0 60000 65536"/>
                <a:gd name="T8" fmla="*/ 0 60000 65536"/>
                <a:gd name="T9" fmla="*/ 0 w 49"/>
                <a:gd name="T10" fmla="*/ 0 h 192"/>
                <a:gd name="T11" fmla="*/ 49 w 49"/>
                <a:gd name="T12" fmla="*/ 192 h 192"/>
              </a:gdLst>
              <a:ahLst/>
              <a:cxnLst>
                <a:cxn ang="T6">
                  <a:pos x="T0" y="T1"/>
                </a:cxn>
                <a:cxn ang="T7">
                  <a:pos x="T2" y="T3"/>
                </a:cxn>
                <a:cxn ang="T8">
                  <a:pos x="T4" y="T5"/>
                </a:cxn>
              </a:cxnLst>
              <a:rect l="T9" t="T10" r="T11" b="T12"/>
              <a:pathLst>
                <a:path w="49" h="192">
                  <a:moveTo>
                    <a:pt x="8" y="0"/>
                  </a:moveTo>
                  <a:cubicBezTo>
                    <a:pt x="28" y="44"/>
                    <a:pt x="49" y="88"/>
                    <a:pt x="48" y="120"/>
                  </a:cubicBezTo>
                  <a:cubicBezTo>
                    <a:pt x="47" y="152"/>
                    <a:pt x="23" y="172"/>
                    <a:pt x="0" y="192"/>
                  </a:cubicBezTo>
                </a:path>
              </a:pathLst>
            </a:custGeom>
            <a:noFill/>
            <a:ln w="28575" cap="flat" cmpd="sng">
              <a:solidFill>
                <a:srgbClr val="008000"/>
              </a:solidFill>
              <a:prstDash val="solid"/>
              <a:round/>
              <a:headEnd type="none" w="med" len="med"/>
              <a:tailEnd type="stealth"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sp>
        <p:nvSpPr>
          <p:cNvPr id="32798" name="Text Box 45"/>
          <p:cNvSpPr txBox="1">
            <a:spLocks noChangeArrowheads="1"/>
          </p:cNvSpPr>
          <p:nvPr/>
        </p:nvSpPr>
        <p:spPr bwMode="auto">
          <a:xfrm>
            <a:off x="7334250" y="1801813"/>
            <a:ext cx="336550" cy="366712"/>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altLang="et-EE">
                <a:solidFill>
                  <a:srgbClr val="000000"/>
                </a:solidFill>
              </a:rPr>
              <a:t>W</a:t>
            </a:r>
          </a:p>
        </p:txBody>
      </p:sp>
      <p:sp>
        <p:nvSpPr>
          <p:cNvPr id="32799" name="Rectangle 46"/>
          <p:cNvSpPr>
            <a:spLocks noChangeArrowheads="1"/>
          </p:cNvSpPr>
          <p:nvPr/>
        </p:nvSpPr>
        <p:spPr bwMode="auto">
          <a:xfrm>
            <a:off x="6130925" y="22860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2800" name="Rectangle 47"/>
          <p:cNvSpPr>
            <a:spLocks noChangeArrowheads="1"/>
          </p:cNvSpPr>
          <p:nvPr/>
        </p:nvSpPr>
        <p:spPr bwMode="auto">
          <a:xfrm>
            <a:off x="65881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801" name="Rectangle 48"/>
          <p:cNvSpPr>
            <a:spLocks noChangeArrowheads="1"/>
          </p:cNvSpPr>
          <p:nvPr/>
        </p:nvSpPr>
        <p:spPr bwMode="auto">
          <a:xfrm>
            <a:off x="61309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802" name="Rectangle 49"/>
          <p:cNvSpPr>
            <a:spLocks noChangeArrowheads="1"/>
          </p:cNvSpPr>
          <p:nvPr/>
        </p:nvSpPr>
        <p:spPr bwMode="auto">
          <a:xfrm>
            <a:off x="65881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803" name="Rectangle 50"/>
          <p:cNvSpPr>
            <a:spLocks noChangeArrowheads="1"/>
          </p:cNvSpPr>
          <p:nvPr/>
        </p:nvSpPr>
        <p:spPr bwMode="auto">
          <a:xfrm>
            <a:off x="61309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804" name="Rectangle 51"/>
          <p:cNvSpPr>
            <a:spLocks noChangeArrowheads="1"/>
          </p:cNvSpPr>
          <p:nvPr/>
        </p:nvSpPr>
        <p:spPr bwMode="auto">
          <a:xfrm>
            <a:off x="6130925" y="36195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2805" name="Rectangle 52"/>
          <p:cNvSpPr>
            <a:spLocks noChangeArrowheads="1"/>
          </p:cNvSpPr>
          <p:nvPr/>
        </p:nvSpPr>
        <p:spPr bwMode="auto">
          <a:xfrm>
            <a:off x="70453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806" name="Rectangle 53"/>
          <p:cNvSpPr>
            <a:spLocks noChangeArrowheads="1"/>
          </p:cNvSpPr>
          <p:nvPr/>
        </p:nvSpPr>
        <p:spPr bwMode="auto">
          <a:xfrm>
            <a:off x="75025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807" name="Rectangle 54"/>
          <p:cNvSpPr>
            <a:spLocks noChangeArrowheads="1"/>
          </p:cNvSpPr>
          <p:nvPr/>
        </p:nvSpPr>
        <p:spPr bwMode="auto">
          <a:xfrm>
            <a:off x="7045325" y="27305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2808" name="Rectangle 55"/>
          <p:cNvSpPr>
            <a:spLocks noChangeArrowheads="1"/>
          </p:cNvSpPr>
          <p:nvPr/>
        </p:nvSpPr>
        <p:spPr bwMode="auto">
          <a:xfrm>
            <a:off x="75025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809" name="Rectangle 56"/>
          <p:cNvSpPr>
            <a:spLocks noChangeArrowheads="1"/>
          </p:cNvSpPr>
          <p:nvPr/>
        </p:nvSpPr>
        <p:spPr bwMode="auto">
          <a:xfrm>
            <a:off x="75025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810" name="Rectangle 57"/>
          <p:cNvSpPr>
            <a:spLocks noChangeArrowheads="1"/>
          </p:cNvSpPr>
          <p:nvPr/>
        </p:nvSpPr>
        <p:spPr bwMode="auto">
          <a:xfrm>
            <a:off x="65881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811" name="Rectangle 58"/>
          <p:cNvSpPr>
            <a:spLocks noChangeArrowheads="1"/>
          </p:cNvSpPr>
          <p:nvPr/>
        </p:nvSpPr>
        <p:spPr bwMode="auto">
          <a:xfrm>
            <a:off x="65881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812" name="Rectangle 59"/>
          <p:cNvSpPr>
            <a:spLocks noChangeArrowheads="1"/>
          </p:cNvSpPr>
          <p:nvPr/>
        </p:nvSpPr>
        <p:spPr bwMode="auto">
          <a:xfrm>
            <a:off x="70453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32813" name="Rectangle 60"/>
          <p:cNvSpPr>
            <a:spLocks noChangeArrowheads="1"/>
          </p:cNvSpPr>
          <p:nvPr/>
        </p:nvSpPr>
        <p:spPr bwMode="auto">
          <a:xfrm>
            <a:off x="70453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814" name="Rectangle 61"/>
          <p:cNvSpPr>
            <a:spLocks noChangeArrowheads="1"/>
          </p:cNvSpPr>
          <p:nvPr/>
        </p:nvSpPr>
        <p:spPr bwMode="auto">
          <a:xfrm>
            <a:off x="75025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2815" name="AutoShape 62"/>
          <p:cNvSpPr>
            <a:spLocks/>
          </p:cNvSpPr>
          <p:nvPr/>
        </p:nvSpPr>
        <p:spPr bwMode="auto">
          <a:xfrm rot="5400000">
            <a:off x="7445375" y="1746250"/>
            <a:ext cx="114300" cy="863600"/>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2816" name="AutoShape 63"/>
          <p:cNvSpPr>
            <a:spLocks/>
          </p:cNvSpPr>
          <p:nvPr/>
        </p:nvSpPr>
        <p:spPr bwMode="auto">
          <a:xfrm rot="16200000" flipV="1">
            <a:off x="6988175" y="3714750"/>
            <a:ext cx="114300" cy="863600"/>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2817" name="Text Box 64"/>
          <p:cNvSpPr txBox="1">
            <a:spLocks noChangeArrowheads="1"/>
          </p:cNvSpPr>
          <p:nvPr/>
        </p:nvSpPr>
        <p:spPr bwMode="auto">
          <a:xfrm>
            <a:off x="6877050" y="4164013"/>
            <a:ext cx="336550" cy="366712"/>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X</a:t>
            </a:r>
          </a:p>
        </p:txBody>
      </p:sp>
      <p:grpSp>
        <p:nvGrpSpPr>
          <p:cNvPr id="8" name="Group 65"/>
          <p:cNvGrpSpPr>
            <a:grpSpLocks/>
          </p:cNvGrpSpPr>
          <p:nvPr/>
        </p:nvGrpSpPr>
        <p:grpSpPr bwMode="auto">
          <a:xfrm>
            <a:off x="5632450" y="3187700"/>
            <a:ext cx="415925" cy="863600"/>
            <a:chOff x="900" y="2912"/>
            <a:chExt cx="262" cy="544"/>
          </a:xfrm>
        </p:grpSpPr>
        <p:sp>
          <p:nvSpPr>
            <p:cNvPr id="32828" name="Text Box 66"/>
            <p:cNvSpPr txBox="1">
              <a:spLocks noChangeArrowheads="1"/>
            </p:cNvSpPr>
            <p:nvPr/>
          </p:nvSpPr>
          <p:spPr bwMode="auto">
            <a:xfrm>
              <a:off x="900" y="3069"/>
              <a:ext cx="212"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Y</a:t>
              </a:r>
            </a:p>
          </p:txBody>
        </p:sp>
        <p:sp>
          <p:nvSpPr>
            <p:cNvPr id="32829" name="AutoShape 67"/>
            <p:cNvSpPr>
              <a:spLocks/>
            </p:cNvSpPr>
            <p:nvPr/>
          </p:nvSpPr>
          <p:spPr bwMode="auto">
            <a:xfrm>
              <a:off x="1090" y="2912"/>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grpSp>
        <p:nvGrpSpPr>
          <p:cNvPr id="9" name="Group 68"/>
          <p:cNvGrpSpPr>
            <a:grpSpLocks/>
          </p:cNvGrpSpPr>
          <p:nvPr/>
        </p:nvGrpSpPr>
        <p:grpSpPr bwMode="auto">
          <a:xfrm>
            <a:off x="8054975" y="2743200"/>
            <a:ext cx="396875" cy="863600"/>
            <a:chOff x="2426" y="2632"/>
            <a:chExt cx="250" cy="544"/>
          </a:xfrm>
        </p:grpSpPr>
        <p:sp>
          <p:nvSpPr>
            <p:cNvPr id="32826" name="AutoShape 69"/>
            <p:cNvSpPr>
              <a:spLocks/>
            </p:cNvSpPr>
            <p:nvPr/>
          </p:nvSpPr>
          <p:spPr bwMode="auto">
            <a:xfrm flipH="1">
              <a:off x="2426" y="2632"/>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2827" name="Text Box 70"/>
            <p:cNvSpPr txBox="1">
              <a:spLocks noChangeArrowheads="1"/>
            </p:cNvSpPr>
            <p:nvPr/>
          </p:nvSpPr>
          <p:spPr bwMode="auto">
            <a:xfrm>
              <a:off x="2472" y="2789"/>
              <a:ext cx="204"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Z</a:t>
              </a:r>
            </a:p>
          </p:txBody>
        </p:sp>
      </p:grpSp>
      <p:sp>
        <p:nvSpPr>
          <p:cNvPr id="32820" name="Text Box 71"/>
          <p:cNvSpPr txBox="1">
            <a:spLocks noChangeArrowheads="1"/>
          </p:cNvSpPr>
          <p:nvPr/>
        </p:nvSpPr>
        <p:spPr bwMode="auto">
          <a:xfrm>
            <a:off x="4768850" y="4497388"/>
            <a:ext cx="4295775" cy="457200"/>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sz="2400">
                <a:solidFill>
                  <a:srgbClr val="003399"/>
                </a:solidFill>
              </a:rPr>
              <a:t>F = W’•Z + X•Z’ + X’•W + X•W’</a:t>
            </a:r>
          </a:p>
        </p:txBody>
      </p:sp>
      <p:sp>
        <p:nvSpPr>
          <p:cNvPr id="32821" name="AutoShape 72"/>
          <p:cNvSpPr>
            <a:spLocks noChangeArrowheads="1"/>
          </p:cNvSpPr>
          <p:nvPr/>
        </p:nvSpPr>
        <p:spPr bwMode="auto">
          <a:xfrm>
            <a:off x="6197600" y="2794000"/>
            <a:ext cx="800100" cy="774700"/>
          </a:xfrm>
          <a:prstGeom prst="roundRect">
            <a:avLst>
              <a:gd name="adj" fmla="val 16667"/>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2822" name="AutoShape 73"/>
          <p:cNvSpPr>
            <a:spLocks/>
          </p:cNvSpPr>
          <p:nvPr/>
        </p:nvSpPr>
        <p:spPr bwMode="auto">
          <a:xfrm rot="5400000">
            <a:off x="6864350" y="3511550"/>
            <a:ext cx="406400" cy="749300"/>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2823" name="AutoShape 74"/>
          <p:cNvSpPr>
            <a:spLocks/>
          </p:cNvSpPr>
          <p:nvPr/>
        </p:nvSpPr>
        <p:spPr bwMode="auto">
          <a:xfrm rot="16200000" flipV="1">
            <a:off x="6864350" y="2089150"/>
            <a:ext cx="406400" cy="749300"/>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2824" name="AutoShape 75"/>
          <p:cNvSpPr>
            <a:spLocks noChangeArrowheads="1"/>
          </p:cNvSpPr>
          <p:nvPr/>
        </p:nvSpPr>
        <p:spPr bwMode="auto">
          <a:xfrm>
            <a:off x="7581900" y="2324100"/>
            <a:ext cx="317500" cy="1676400"/>
          </a:xfrm>
          <a:prstGeom prst="roundRect">
            <a:avLst>
              <a:gd name="adj" fmla="val 16667"/>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2825" name="AutoShape 76"/>
          <p:cNvSpPr>
            <a:spLocks noChangeArrowheads="1"/>
          </p:cNvSpPr>
          <p:nvPr/>
        </p:nvSpPr>
        <p:spPr bwMode="auto">
          <a:xfrm>
            <a:off x="6667500" y="2349500"/>
            <a:ext cx="317500" cy="1676400"/>
          </a:xfrm>
          <a:prstGeom prst="roundRect">
            <a:avLst>
              <a:gd name="adj" fmla="val 16667"/>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2"/>
          <p:cNvSpPr>
            <a:spLocks noGrp="1"/>
          </p:cNvSpPr>
          <p:nvPr>
            <p:ph type="sldNum" sz="quarter" idx="10"/>
          </p:nvPr>
        </p:nvSpPr>
        <p:spPr>
          <a:noFill/>
        </p:spPr>
        <p:txBody>
          <a:bodyPr/>
          <a:lstStyle/>
          <a:p>
            <a:fld id="{4EB5FA31-8157-4449-A804-33287914FF26}" type="slidenum">
              <a:rPr lang="en-US" altLang="et-EE" smtClean="0">
                <a:solidFill>
                  <a:srgbClr val="000000"/>
                </a:solidFill>
              </a:rPr>
              <a:pPr/>
              <a:t>64</a:t>
            </a:fld>
            <a:endParaRPr lang="en-US" altLang="et-EE">
              <a:solidFill>
                <a:srgbClr val="000000"/>
              </a:solidFill>
            </a:endParaRPr>
          </a:p>
        </p:txBody>
      </p:sp>
      <p:sp>
        <p:nvSpPr>
          <p:cNvPr id="33795" name="Rectangle 2"/>
          <p:cNvSpPr>
            <a:spLocks noGrp="1" noChangeArrowheads="1"/>
          </p:cNvSpPr>
          <p:nvPr>
            <p:ph type="title"/>
          </p:nvPr>
        </p:nvSpPr>
        <p:spPr/>
        <p:txBody>
          <a:bodyPr/>
          <a:lstStyle/>
          <a:p>
            <a:pPr eaLnBrk="1" hangingPunct="1"/>
            <a:r>
              <a:rPr lang="et-EE" altLang="et-EE"/>
              <a:t>Hazard free design</a:t>
            </a:r>
            <a:endParaRPr lang="en-US" altLang="et-EE"/>
          </a:p>
        </p:txBody>
      </p:sp>
      <p:sp>
        <p:nvSpPr>
          <p:cNvPr id="33796" name="Text Box 3"/>
          <p:cNvSpPr txBox="1">
            <a:spLocks noChangeArrowheads="1"/>
          </p:cNvSpPr>
          <p:nvPr/>
        </p:nvSpPr>
        <p:spPr bwMode="auto">
          <a:xfrm>
            <a:off x="2879725" y="5126038"/>
            <a:ext cx="3371850" cy="1006475"/>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sz="2000">
                <a:solidFill>
                  <a:srgbClr val="000000"/>
                </a:solidFill>
              </a:rPr>
              <a:t>1. Write minimal form for F</a:t>
            </a:r>
          </a:p>
          <a:p>
            <a:pPr eaLnBrk="0" fontAlgn="base" hangingPunct="0">
              <a:spcBef>
                <a:spcPct val="0"/>
              </a:spcBef>
              <a:spcAft>
                <a:spcPct val="0"/>
              </a:spcAft>
            </a:pPr>
            <a:r>
              <a:rPr lang="en-US" altLang="et-EE" sz="2000">
                <a:solidFill>
                  <a:srgbClr val="000000"/>
                </a:solidFill>
              </a:rPr>
              <a:t>2. Identify static-1 hazards</a:t>
            </a:r>
          </a:p>
          <a:p>
            <a:pPr eaLnBrk="0" fontAlgn="base" hangingPunct="0">
              <a:spcBef>
                <a:spcPct val="0"/>
              </a:spcBef>
              <a:spcAft>
                <a:spcPct val="0"/>
              </a:spcAft>
            </a:pPr>
            <a:r>
              <a:rPr lang="en-US" altLang="et-EE" sz="2000">
                <a:solidFill>
                  <a:srgbClr val="000000"/>
                </a:solidFill>
              </a:rPr>
              <a:t>3. Eliminate static-1 hazards</a:t>
            </a:r>
          </a:p>
        </p:txBody>
      </p:sp>
      <p:sp>
        <p:nvSpPr>
          <p:cNvPr id="33797" name="Text Box 4"/>
          <p:cNvSpPr txBox="1">
            <a:spLocks noChangeArrowheads="1"/>
          </p:cNvSpPr>
          <p:nvPr/>
        </p:nvSpPr>
        <p:spPr bwMode="auto">
          <a:xfrm>
            <a:off x="2559050" y="1801813"/>
            <a:ext cx="336550" cy="366712"/>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altLang="et-EE">
                <a:solidFill>
                  <a:srgbClr val="000000"/>
                </a:solidFill>
              </a:rPr>
              <a:t>W</a:t>
            </a:r>
          </a:p>
        </p:txBody>
      </p:sp>
      <p:sp>
        <p:nvSpPr>
          <p:cNvPr id="33798" name="Rectangle 5"/>
          <p:cNvSpPr>
            <a:spLocks noChangeArrowheads="1"/>
          </p:cNvSpPr>
          <p:nvPr/>
        </p:nvSpPr>
        <p:spPr bwMode="auto">
          <a:xfrm>
            <a:off x="1355725" y="22860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799" name="Rectangle 6"/>
          <p:cNvSpPr>
            <a:spLocks noChangeArrowheads="1"/>
          </p:cNvSpPr>
          <p:nvPr/>
        </p:nvSpPr>
        <p:spPr bwMode="auto">
          <a:xfrm>
            <a:off x="18129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00" name="Rectangle 7"/>
          <p:cNvSpPr>
            <a:spLocks noChangeArrowheads="1"/>
          </p:cNvSpPr>
          <p:nvPr/>
        </p:nvSpPr>
        <p:spPr bwMode="auto">
          <a:xfrm>
            <a:off x="13557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01" name="Rectangle 8"/>
          <p:cNvSpPr>
            <a:spLocks noChangeArrowheads="1"/>
          </p:cNvSpPr>
          <p:nvPr/>
        </p:nvSpPr>
        <p:spPr bwMode="auto">
          <a:xfrm>
            <a:off x="18129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02" name="Rectangle 9"/>
          <p:cNvSpPr>
            <a:spLocks noChangeArrowheads="1"/>
          </p:cNvSpPr>
          <p:nvPr/>
        </p:nvSpPr>
        <p:spPr bwMode="auto">
          <a:xfrm>
            <a:off x="13557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03" name="Rectangle 10"/>
          <p:cNvSpPr>
            <a:spLocks noChangeArrowheads="1"/>
          </p:cNvSpPr>
          <p:nvPr/>
        </p:nvSpPr>
        <p:spPr bwMode="auto">
          <a:xfrm>
            <a:off x="1355725" y="36195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04" name="Rectangle 11"/>
          <p:cNvSpPr>
            <a:spLocks noChangeArrowheads="1"/>
          </p:cNvSpPr>
          <p:nvPr/>
        </p:nvSpPr>
        <p:spPr bwMode="auto">
          <a:xfrm>
            <a:off x="22701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05" name="Rectangle 12"/>
          <p:cNvSpPr>
            <a:spLocks noChangeArrowheads="1"/>
          </p:cNvSpPr>
          <p:nvPr/>
        </p:nvSpPr>
        <p:spPr bwMode="auto">
          <a:xfrm>
            <a:off x="27273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06" name="Rectangle 13"/>
          <p:cNvSpPr>
            <a:spLocks noChangeArrowheads="1"/>
          </p:cNvSpPr>
          <p:nvPr/>
        </p:nvSpPr>
        <p:spPr bwMode="auto">
          <a:xfrm>
            <a:off x="2270125" y="27305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07" name="Rectangle 14"/>
          <p:cNvSpPr>
            <a:spLocks noChangeArrowheads="1"/>
          </p:cNvSpPr>
          <p:nvPr/>
        </p:nvSpPr>
        <p:spPr bwMode="auto">
          <a:xfrm>
            <a:off x="27273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08" name="Rectangle 15"/>
          <p:cNvSpPr>
            <a:spLocks noChangeArrowheads="1"/>
          </p:cNvSpPr>
          <p:nvPr/>
        </p:nvSpPr>
        <p:spPr bwMode="auto">
          <a:xfrm>
            <a:off x="27273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09" name="Rectangle 16"/>
          <p:cNvSpPr>
            <a:spLocks noChangeArrowheads="1"/>
          </p:cNvSpPr>
          <p:nvPr/>
        </p:nvSpPr>
        <p:spPr bwMode="auto">
          <a:xfrm>
            <a:off x="18129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10" name="Rectangle 17"/>
          <p:cNvSpPr>
            <a:spLocks noChangeArrowheads="1"/>
          </p:cNvSpPr>
          <p:nvPr/>
        </p:nvSpPr>
        <p:spPr bwMode="auto">
          <a:xfrm>
            <a:off x="18129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11" name="Rectangle 18"/>
          <p:cNvSpPr>
            <a:spLocks noChangeArrowheads="1"/>
          </p:cNvSpPr>
          <p:nvPr/>
        </p:nvSpPr>
        <p:spPr bwMode="auto">
          <a:xfrm>
            <a:off x="22701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33812" name="Rectangle 19"/>
          <p:cNvSpPr>
            <a:spLocks noChangeArrowheads="1"/>
          </p:cNvSpPr>
          <p:nvPr/>
        </p:nvSpPr>
        <p:spPr bwMode="auto">
          <a:xfrm>
            <a:off x="22701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13" name="Rectangle 20"/>
          <p:cNvSpPr>
            <a:spLocks noChangeArrowheads="1"/>
          </p:cNvSpPr>
          <p:nvPr/>
        </p:nvSpPr>
        <p:spPr bwMode="auto">
          <a:xfrm>
            <a:off x="27273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14" name="AutoShape 21"/>
          <p:cNvSpPr>
            <a:spLocks/>
          </p:cNvSpPr>
          <p:nvPr/>
        </p:nvSpPr>
        <p:spPr bwMode="auto">
          <a:xfrm rot="5400000">
            <a:off x="2670175" y="1746250"/>
            <a:ext cx="114300" cy="863600"/>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15" name="AutoShape 22"/>
          <p:cNvSpPr>
            <a:spLocks/>
          </p:cNvSpPr>
          <p:nvPr/>
        </p:nvSpPr>
        <p:spPr bwMode="auto">
          <a:xfrm rot="16200000" flipV="1">
            <a:off x="2212975" y="3714750"/>
            <a:ext cx="114300" cy="863600"/>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16" name="Text Box 23"/>
          <p:cNvSpPr txBox="1">
            <a:spLocks noChangeArrowheads="1"/>
          </p:cNvSpPr>
          <p:nvPr/>
        </p:nvSpPr>
        <p:spPr bwMode="auto">
          <a:xfrm>
            <a:off x="2101850" y="4164013"/>
            <a:ext cx="336550" cy="366712"/>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X</a:t>
            </a:r>
          </a:p>
        </p:txBody>
      </p:sp>
      <p:grpSp>
        <p:nvGrpSpPr>
          <p:cNvPr id="2" name="Group 24"/>
          <p:cNvGrpSpPr>
            <a:grpSpLocks/>
          </p:cNvGrpSpPr>
          <p:nvPr/>
        </p:nvGrpSpPr>
        <p:grpSpPr bwMode="auto">
          <a:xfrm>
            <a:off x="857250" y="3187700"/>
            <a:ext cx="415925" cy="863600"/>
            <a:chOff x="900" y="2912"/>
            <a:chExt cx="262" cy="544"/>
          </a:xfrm>
        </p:grpSpPr>
        <p:sp>
          <p:nvSpPr>
            <p:cNvPr id="33870" name="Text Box 25"/>
            <p:cNvSpPr txBox="1">
              <a:spLocks noChangeArrowheads="1"/>
            </p:cNvSpPr>
            <p:nvPr/>
          </p:nvSpPr>
          <p:spPr bwMode="auto">
            <a:xfrm>
              <a:off x="900" y="3069"/>
              <a:ext cx="212"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Y</a:t>
              </a:r>
            </a:p>
          </p:txBody>
        </p:sp>
        <p:sp>
          <p:nvSpPr>
            <p:cNvPr id="33871" name="AutoShape 26"/>
            <p:cNvSpPr>
              <a:spLocks/>
            </p:cNvSpPr>
            <p:nvPr/>
          </p:nvSpPr>
          <p:spPr bwMode="auto">
            <a:xfrm>
              <a:off x="1090" y="2912"/>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grpSp>
        <p:nvGrpSpPr>
          <p:cNvPr id="3" name="Group 27"/>
          <p:cNvGrpSpPr>
            <a:grpSpLocks/>
          </p:cNvGrpSpPr>
          <p:nvPr/>
        </p:nvGrpSpPr>
        <p:grpSpPr bwMode="auto">
          <a:xfrm>
            <a:off x="3279775" y="2743200"/>
            <a:ext cx="396875" cy="863600"/>
            <a:chOff x="2426" y="2632"/>
            <a:chExt cx="250" cy="544"/>
          </a:xfrm>
        </p:grpSpPr>
        <p:sp>
          <p:nvSpPr>
            <p:cNvPr id="33868" name="AutoShape 28"/>
            <p:cNvSpPr>
              <a:spLocks/>
            </p:cNvSpPr>
            <p:nvPr/>
          </p:nvSpPr>
          <p:spPr bwMode="auto">
            <a:xfrm flipH="1">
              <a:off x="2426" y="2632"/>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69" name="Text Box 29"/>
            <p:cNvSpPr txBox="1">
              <a:spLocks noChangeArrowheads="1"/>
            </p:cNvSpPr>
            <p:nvPr/>
          </p:nvSpPr>
          <p:spPr bwMode="auto">
            <a:xfrm>
              <a:off x="2472" y="2789"/>
              <a:ext cx="204"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Z</a:t>
              </a:r>
            </a:p>
          </p:txBody>
        </p:sp>
      </p:grpSp>
      <p:grpSp>
        <p:nvGrpSpPr>
          <p:cNvPr id="4" name="Group 30"/>
          <p:cNvGrpSpPr>
            <a:grpSpLocks/>
          </p:cNvGrpSpPr>
          <p:nvPr/>
        </p:nvGrpSpPr>
        <p:grpSpPr bwMode="auto">
          <a:xfrm>
            <a:off x="2324100" y="3654425"/>
            <a:ext cx="800100" cy="371475"/>
            <a:chOff x="2384" y="1750"/>
            <a:chExt cx="504" cy="234"/>
          </a:xfrm>
        </p:grpSpPr>
        <p:sp>
          <p:nvSpPr>
            <p:cNvPr id="33865" name="Oval 31"/>
            <p:cNvSpPr>
              <a:spLocks noChangeArrowheads="1"/>
            </p:cNvSpPr>
            <p:nvPr/>
          </p:nvSpPr>
          <p:spPr bwMode="auto">
            <a:xfrm>
              <a:off x="2384" y="1768"/>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66" name="Oval 32"/>
            <p:cNvSpPr>
              <a:spLocks noChangeArrowheads="1"/>
            </p:cNvSpPr>
            <p:nvPr/>
          </p:nvSpPr>
          <p:spPr bwMode="auto">
            <a:xfrm>
              <a:off x="2688" y="1784"/>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67" name="Freeform 33"/>
            <p:cNvSpPr>
              <a:spLocks/>
            </p:cNvSpPr>
            <p:nvPr/>
          </p:nvSpPr>
          <p:spPr bwMode="auto">
            <a:xfrm rot="-5400000">
              <a:off x="2599" y="1679"/>
              <a:ext cx="49" cy="192"/>
            </a:xfrm>
            <a:custGeom>
              <a:avLst/>
              <a:gdLst>
                <a:gd name="T0" fmla="*/ 8 w 49"/>
                <a:gd name="T1" fmla="*/ 0 h 192"/>
                <a:gd name="T2" fmla="*/ 48 w 49"/>
                <a:gd name="T3" fmla="*/ 120 h 192"/>
                <a:gd name="T4" fmla="*/ 0 w 49"/>
                <a:gd name="T5" fmla="*/ 192 h 192"/>
                <a:gd name="T6" fmla="*/ 0 60000 65536"/>
                <a:gd name="T7" fmla="*/ 0 60000 65536"/>
                <a:gd name="T8" fmla="*/ 0 60000 65536"/>
                <a:gd name="T9" fmla="*/ 0 w 49"/>
                <a:gd name="T10" fmla="*/ 0 h 192"/>
                <a:gd name="T11" fmla="*/ 49 w 49"/>
                <a:gd name="T12" fmla="*/ 192 h 192"/>
              </a:gdLst>
              <a:ahLst/>
              <a:cxnLst>
                <a:cxn ang="T6">
                  <a:pos x="T0" y="T1"/>
                </a:cxn>
                <a:cxn ang="T7">
                  <a:pos x="T2" y="T3"/>
                </a:cxn>
                <a:cxn ang="T8">
                  <a:pos x="T4" y="T5"/>
                </a:cxn>
              </a:cxnLst>
              <a:rect l="T9" t="T10" r="T11" b="T12"/>
              <a:pathLst>
                <a:path w="49" h="192">
                  <a:moveTo>
                    <a:pt x="8" y="0"/>
                  </a:moveTo>
                  <a:cubicBezTo>
                    <a:pt x="28" y="44"/>
                    <a:pt x="49" y="88"/>
                    <a:pt x="48" y="120"/>
                  </a:cubicBezTo>
                  <a:cubicBezTo>
                    <a:pt x="47" y="152"/>
                    <a:pt x="23" y="172"/>
                    <a:pt x="0" y="192"/>
                  </a:cubicBezTo>
                </a:path>
              </a:pathLst>
            </a:custGeom>
            <a:noFill/>
            <a:ln w="28575" cap="flat" cmpd="sng">
              <a:solidFill>
                <a:srgbClr val="008000"/>
              </a:solidFill>
              <a:prstDash val="solid"/>
              <a:round/>
              <a:headEnd type="none" w="med" len="med"/>
              <a:tailEnd type="stealth"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grpSp>
        <p:nvGrpSpPr>
          <p:cNvPr id="5" name="Group 34"/>
          <p:cNvGrpSpPr>
            <a:grpSpLocks/>
          </p:cNvGrpSpPr>
          <p:nvPr/>
        </p:nvGrpSpPr>
        <p:grpSpPr bwMode="auto">
          <a:xfrm>
            <a:off x="947738" y="2260600"/>
            <a:ext cx="2770187" cy="2663825"/>
            <a:chOff x="597" y="1424"/>
            <a:chExt cx="1745" cy="1678"/>
          </a:xfrm>
        </p:grpSpPr>
        <p:sp>
          <p:nvSpPr>
            <p:cNvPr id="33859" name="Text Box 35"/>
            <p:cNvSpPr txBox="1">
              <a:spLocks noChangeArrowheads="1"/>
            </p:cNvSpPr>
            <p:nvPr/>
          </p:nvSpPr>
          <p:spPr bwMode="auto">
            <a:xfrm>
              <a:off x="597" y="2852"/>
              <a:ext cx="1745" cy="250"/>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sz="2000">
                  <a:solidFill>
                    <a:srgbClr val="003399"/>
                  </a:solidFill>
                </a:rPr>
                <a:t>F = W’•Z + X•Z’ + X’•W</a:t>
              </a:r>
            </a:p>
          </p:txBody>
        </p:sp>
        <p:grpSp>
          <p:nvGrpSpPr>
            <p:cNvPr id="6" name="Group 36"/>
            <p:cNvGrpSpPr>
              <a:grpSpLocks/>
            </p:cNvGrpSpPr>
            <p:nvPr/>
          </p:nvGrpSpPr>
          <p:grpSpPr bwMode="auto">
            <a:xfrm>
              <a:off x="896" y="1424"/>
              <a:ext cx="1072" cy="1152"/>
              <a:chOff x="896" y="1424"/>
              <a:chExt cx="1072" cy="1152"/>
            </a:xfrm>
          </p:grpSpPr>
          <p:sp>
            <p:nvSpPr>
              <p:cNvPr id="33861" name="AutoShape 37"/>
              <p:cNvSpPr>
                <a:spLocks noChangeArrowheads="1"/>
              </p:cNvSpPr>
              <p:nvPr/>
            </p:nvSpPr>
            <p:spPr bwMode="auto">
              <a:xfrm>
                <a:off x="896" y="1760"/>
                <a:ext cx="504" cy="488"/>
              </a:xfrm>
              <a:prstGeom prst="roundRect">
                <a:avLst>
                  <a:gd name="adj" fmla="val 16667"/>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62" name="AutoShape 38"/>
              <p:cNvSpPr>
                <a:spLocks/>
              </p:cNvSpPr>
              <p:nvPr/>
            </p:nvSpPr>
            <p:spPr bwMode="auto">
              <a:xfrm rot="5400000">
                <a:off x="1316" y="2212"/>
                <a:ext cx="256" cy="472"/>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63" name="AutoShape 39"/>
              <p:cNvSpPr>
                <a:spLocks/>
              </p:cNvSpPr>
              <p:nvPr/>
            </p:nvSpPr>
            <p:spPr bwMode="auto">
              <a:xfrm rot="16200000" flipV="1">
                <a:off x="1316" y="1316"/>
                <a:ext cx="256" cy="472"/>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64" name="AutoShape 40"/>
              <p:cNvSpPr>
                <a:spLocks noChangeArrowheads="1"/>
              </p:cNvSpPr>
              <p:nvPr/>
            </p:nvSpPr>
            <p:spPr bwMode="auto">
              <a:xfrm>
                <a:off x="1768" y="1464"/>
                <a:ext cx="200" cy="1056"/>
              </a:xfrm>
              <a:prstGeom prst="roundRect">
                <a:avLst>
                  <a:gd name="adj" fmla="val 16667"/>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grpSp>
      <p:grpSp>
        <p:nvGrpSpPr>
          <p:cNvPr id="7" name="Group 41"/>
          <p:cNvGrpSpPr>
            <a:grpSpLocks/>
          </p:cNvGrpSpPr>
          <p:nvPr/>
        </p:nvGrpSpPr>
        <p:grpSpPr bwMode="auto">
          <a:xfrm>
            <a:off x="2311400" y="2320925"/>
            <a:ext cx="800100" cy="371475"/>
            <a:chOff x="2384" y="1750"/>
            <a:chExt cx="504" cy="234"/>
          </a:xfrm>
        </p:grpSpPr>
        <p:sp>
          <p:nvSpPr>
            <p:cNvPr id="33856" name="Oval 42"/>
            <p:cNvSpPr>
              <a:spLocks noChangeArrowheads="1"/>
            </p:cNvSpPr>
            <p:nvPr/>
          </p:nvSpPr>
          <p:spPr bwMode="auto">
            <a:xfrm>
              <a:off x="2384" y="1768"/>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57" name="Oval 43"/>
            <p:cNvSpPr>
              <a:spLocks noChangeArrowheads="1"/>
            </p:cNvSpPr>
            <p:nvPr/>
          </p:nvSpPr>
          <p:spPr bwMode="auto">
            <a:xfrm>
              <a:off x="2688" y="1784"/>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58" name="Freeform 44"/>
            <p:cNvSpPr>
              <a:spLocks/>
            </p:cNvSpPr>
            <p:nvPr/>
          </p:nvSpPr>
          <p:spPr bwMode="auto">
            <a:xfrm rot="-5400000">
              <a:off x="2599" y="1679"/>
              <a:ext cx="49" cy="192"/>
            </a:xfrm>
            <a:custGeom>
              <a:avLst/>
              <a:gdLst>
                <a:gd name="T0" fmla="*/ 8 w 49"/>
                <a:gd name="T1" fmla="*/ 0 h 192"/>
                <a:gd name="T2" fmla="*/ 48 w 49"/>
                <a:gd name="T3" fmla="*/ 120 h 192"/>
                <a:gd name="T4" fmla="*/ 0 w 49"/>
                <a:gd name="T5" fmla="*/ 192 h 192"/>
                <a:gd name="T6" fmla="*/ 0 60000 65536"/>
                <a:gd name="T7" fmla="*/ 0 60000 65536"/>
                <a:gd name="T8" fmla="*/ 0 60000 65536"/>
                <a:gd name="T9" fmla="*/ 0 w 49"/>
                <a:gd name="T10" fmla="*/ 0 h 192"/>
                <a:gd name="T11" fmla="*/ 49 w 49"/>
                <a:gd name="T12" fmla="*/ 192 h 192"/>
              </a:gdLst>
              <a:ahLst/>
              <a:cxnLst>
                <a:cxn ang="T6">
                  <a:pos x="T0" y="T1"/>
                </a:cxn>
                <a:cxn ang="T7">
                  <a:pos x="T2" y="T3"/>
                </a:cxn>
                <a:cxn ang="T8">
                  <a:pos x="T4" y="T5"/>
                </a:cxn>
              </a:cxnLst>
              <a:rect l="T9" t="T10" r="T11" b="T12"/>
              <a:pathLst>
                <a:path w="49" h="192">
                  <a:moveTo>
                    <a:pt x="8" y="0"/>
                  </a:moveTo>
                  <a:cubicBezTo>
                    <a:pt x="28" y="44"/>
                    <a:pt x="49" y="88"/>
                    <a:pt x="48" y="120"/>
                  </a:cubicBezTo>
                  <a:cubicBezTo>
                    <a:pt x="47" y="152"/>
                    <a:pt x="23" y="172"/>
                    <a:pt x="0" y="192"/>
                  </a:cubicBezTo>
                </a:path>
              </a:pathLst>
            </a:custGeom>
            <a:noFill/>
            <a:ln w="28575" cap="flat" cmpd="sng">
              <a:solidFill>
                <a:srgbClr val="008000"/>
              </a:solidFill>
              <a:prstDash val="solid"/>
              <a:round/>
              <a:headEnd type="none" w="med" len="med"/>
              <a:tailEnd type="stealth"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sp>
        <p:nvSpPr>
          <p:cNvPr id="33822" name="Text Box 45"/>
          <p:cNvSpPr txBox="1">
            <a:spLocks noChangeArrowheads="1"/>
          </p:cNvSpPr>
          <p:nvPr/>
        </p:nvSpPr>
        <p:spPr bwMode="auto">
          <a:xfrm>
            <a:off x="7334250" y="1801813"/>
            <a:ext cx="336550" cy="366712"/>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altLang="et-EE">
                <a:solidFill>
                  <a:srgbClr val="000000"/>
                </a:solidFill>
              </a:rPr>
              <a:t>W</a:t>
            </a:r>
          </a:p>
        </p:txBody>
      </p:sp>
      <p:sp>
        <p:nvSpPr>
          <p:cNvPr id="33823" name="Rectangle 46"/>
          <p:cNvSpPr>
            <a:spLocks noChangeArrowheads="1"/>
          </p:cNvSpPr>
          <p:nvPr/>
        </p:nvSpPr>
        <p:spPr bwMode="auto">
          <a:xfrm>
            <a:off x="6130925" y="22860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24" name="Rectangle 47"/>
          <p:cNvSpPr>
            <a:spLocks noChangeArrowheads="1"/>
          </p:cNvSpPr>
          <p:nvPr/>
        </p:nvSpPr>
        <p:spPr bwMode="auto">
          <a:xfrm>
            <a:off x="65881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25" name="Rectangle 48"/>
          <p:cNvSpPr>
            <a:spLocks noChangeArrowheads="1"/>
          </p:cNvSpPr>
          <p:nvPr/>
        </p:nvSpPr>
        <p:spPr bwMode="auto">
          <a:xfrm>
            <a:off x="61309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26" name="Rectangle 49"/>
          <p:cNvSpPr>
            <a:spLocks noChangeArrowheads="1"/>
          </p:cNvSpPr>
          <p:nvPr/>
        </p:nvSpPr>
        <p:spPr bwMode="auto">
          <a:xfrm>
            <a:off x="65881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27" name="Rectangle 50"/>
          <p:cNvSpPr>
            <a:spLocks noChangeArrowheads="1"/>
          </p:cNvSpPr>
          <p:nvPr/>
        </p:nvSpPr>
        <p:spPr bwMode="auto">
          <a:xfrm>
            <a:off x="61309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28" name="Rectangle 51"/>
          <p:cNvSpPr>
            <a:spLocks noChangeArrowheads="1"/>
          </p:cNvSpPr>
          <p:nvPr/>
        </p:nvSpPr>
        <p:spPr bwMode="auto">
          <a:xfrm>
            <a:off x="6130925" y="36195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29" name="Rectangle 52"/>
          <p:cNvSpPr>
            <a:spLocks noChangeArrowheads="1"/>
          </p:cNvSpPr>
          <p:nvPr/>
        </p:nvSpPr>
        <p:spPr bwMode="auto">
          <a:xfrm>
            <a:off x="70453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30" name="Rectangle 53"/>
          <p:cNvSpPr>
            <a:spLocks noChangeArrowheads="1"/>
          </p:cNvSpPr>
          <p:nvPr/>
        </p:nvSpPr>
        <p:spPr bwMode="auto">
          <a:xfrm>
            <a:off x="75025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31" name="Rectangle 54"/>
          <p:cNvSpPr>
            <a:spLocks noChangeArrowheads="1"/>
          </p:cNvSpPr>
          <p:nvPr/>
        </p:nvSpPr>
        <p:spPr bwMode="auto">
          <a:xfrm>
            <a:off x="7045325" y="27305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32" name="Rectangle 55"/>
          <p:cNvSpPr>
            <a:spLocks noChangeArrowheads="1"/>
          </p:cNvSpPr>
          <p:nvPr/>
        </p:nvSpPr>
        <p:spPr bwMode="auto">
          <a:xfrm>
            <a:off x="75025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33" name="Rectangle 56"/>
          <p:cNvSpPr>
            <a:spLocks noChangeArrowheads="1"/>
          </p:cNvSpPr>
          <p:nvPr/>
        </p:nvSpPr>
        <p:spPr bwMode="auto">
          <a:xfrm>
            <a:off x="75025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34" name="Rectangle 57"/>
          <p:cNvSpPr>
            <a:spLocks noChangeArrowheads="1"/>
          </p:cNvSpPr>
          <p:nvPr/>
        </p:nvSpPr>
        <p:spPr bwMode="auto">
          <a:xfrm>
            <a:off x="65881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35" name="Rectangle 58"/>
          <p:cNvSpPr>
            <a:spLocks noChangeArrowheads="1"/>
          </p:cNvSpPr>
          <p:nvPr/>
        </p:nvSpPr>
        <p:spPr bwMode="auto">
          <a:xfrm>
            <a:off x="65881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36" name="Rectangle 59"/>
          <p:cNvSpPr>
            <a:spLocks noChangeArrowheads="1"/>
          </p:cNvSpPr>
          <p:nvPr/>
        </p:nvSpPr>
        <p:spPr bwMode="auto">
          <a:xfrm>
            <a:off x="70453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33837" name="Rectangle 60"/>
          <p:cNvSpPr>
            <a:spLocks noChangeArrowheads="1"/>
          </p:cNvSpPr>
          <p:nvPr/>
        </p:nvSpPr>
        <p:spPr bwMode="auto">
          <a:xfrm>
            <a:off x="70453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38" name="Rectangle 61"/>
          <p:cNvSpPr>
            <a:spLocks noChangeArrowheads="1"/>
          </p:cNvSpPr>
          <p:nvPr/>
        </p:nvSpPr>
        <p:spPr bwMode="auto">
          <a:xfrm>
            <a:off x="75025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3839" name="AutoShape 62"/>
          <p:cNvSpPr>
            <a:spLocks/>
          </p:cNvSpPr>
          <p:nvPr/>
        </p:nvSpPr>
        <p:spPr bwMode="auto">
          <a:xfrm rot="5400000">
            <a:off x="7445375" y="1746250"/>
            <a:ext cx="114300" cy="863600"/>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40" name="AutoShape 63"/>
          <p:cNvSpPr>
            <a:spLocks/>
          </p:cNvSpPr>
          <p:nvPr/>
        </p:nvSpPr>
        <p:spPr bwMode="auto">
          <a:xfrm rot="16200000" flipV="1">
            <a:off x="6988175" y="3714750"/>
            <a:ext cx="114300" cy="863600"/>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41" name="Text Box 64"/>
          <p:cNvSpPr txBox="1">
            <a:spLocks noChangeArrowheads="1"/>
          </p:cNvSpPr>
          <p:nvPr/>
        </p:nvSpPr>
        <p:spPr bwMode="auto">
          <a:xfrm>
            <a:off x="6877050" y="4164013"/>
            <a:ext cx="336550" cy="366712"/>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X</a:t>
            </a:r>
          </a:p>
        </p:txBody>
      </p:sp>
      <p:grpSp>
        <p:nvGrpSpPr>
          <p:cNvPr id="8" name="Group 65"/>
          <p:cNvGrpSpPr>
            <a:grpSpLocks/>
          </p:cNvGrpSpPr>
          <p:nvPr/>
        </p:nvGrpSpPr>
        <p:grpSpPr bwMode="auto">
          <a:xfrm>
            <a:off x="5632450" y="3187700"/>
            <a:ext cx="415925" cy="863600"/>
            <a:chOff x="900" y="2912"/>
            <a:chExt cx="262" cy="544"/>
          </a:xfrm>
        </p:grpSpPr>
        <p:sp>
          <p:nvSpPr>
            <p:cNvPr id="33854" name="Text Box 66"/>
            <p:cNvSpPr txBox="1">
              <a:spLocks noChangeArrowheads="1"/>
            </p:cNvSpPr>
            <p:nvPr/>
          </p:nvSpPr>
          <p:spPr bwMode="auto">
            <a:xfrm>
              <a:off x="900" y="3069"/>
              <a:ext cx="212"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Y</a:t>
              </a:r>
            </a:p>
          </p:txBody>
        </p:sp>
        <p:sp>
          <p:nvSpPr>
            <p:cNvPr id="33855" name="AutoShape 67"/>
            <p:cNvSpPr>
              <a:spLocks/>
            </p:cNvSpPr>
            <p:nvPr/>
          </p:nvSpPr>
          <p:spPr bwMode="auto">
            <a:xfrm>
              <a:off x="1090" y="2912"/>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grpSp>
        <p:nvGrpSpPr>
          <p:cNvPr id="9" name="Group 68"/>
          <p:cNvGrpSpPr>
            <a:grpSpLocks/>
          </p:cNvGrpSpPr>
          <p:nvPr/>
        </p:nvGrpSpPr>
        <p:grpSpPr bwMode="auto">
          <a:xfrm>
            <a:off x="8054975" y="2743200"/>
            <a:ext cx="396875" cy="863600"/>
            <a:chOff x="2426" y="2632"/>
            <a:chExt cx="250" cy="544"/>
          </a:xfrm>
        </p:grpSpPr>
        <p:sp>
          <p:nvSpPr>
            <p:cNvPr id="33852" name="AutoShape 69"/>
            <p:cNvSpPr>
              <a:spLocks/>
            </p:cNvSpPr>
            <p:nvPr/>
          </p:nvSpPr>
          <p:spPr bwMode="auto">
            <a:xfrm flipH="1">
              <a:off x="2426" y="2632"/>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53" name="Text Box 70"/>
            <p:cNvSpPr txBox="1">
              <a:spLocks noChangeArrowheads="1"/>
            </p:cNvSpPr>
            <p:nvPr/>
          </p:nvSpPr>
          <p:spPr bwMode="auto">
            <a:xfrm>
              <a:off x="2472" y="2789"/>
              <a:ext cx="204"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Z</a:t>
              </a:r>
            </a:p>
          </p:txBody>
        </p:sp>
      </p:grpSp>
      <p:sp>
        <p:nvSpPr>
          <p:cNvPr id="33844" name="Text Box 71"/>
          <p:cNvSpPr txBox="1">
            <a:spLocks noChangeArrowheads="1"/>
          </p:cNvSpPr>
          <p:nvPr/>
        </p:nvSpPr>
        <p:spPr bwMode="auto">
          <a:xfrm>
            <a:off x="4375150" y="4527550"/>
            <a:ext cx="4441825" cy="396875"/>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sz="2000">
                <a:solidFill>
                  <a:srgbClr val="003399"/>
                </a:solidFill>
              </a:rPr>
              <a:t>F = W’•Z + X•Z’ + X’•W + X•W’ + W•Z’</a:t>
            </a:r>
          </a:p>
        </p:txBody>
      </p:sp>
      <p:sp>
        <p:nvSpPr>
          <p:cNvPr id="33845" name="AutoShape 72"/>
          <p:cNvSpPr>
            <a:spLocks noChangeArrowheads="1"/>
          </p:cNvSpPr>
          <p:nvPr/>
        </p:nvSpPr>
        <p:spPr bwMode="auto">
          <a:xfrm>
            <a:off x="6197600" y="2794000"/>
            <a:ext cx="800100" cy="774700"/>
          </a:xfrm>
          <a:prstGeom prst="roundRect">
            <a:avLst>
              <a:gd name="adj" fmla="val 16667"/>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46" name="AutoShape 73"/>
          <p:cNvSpPr>
            <a:spLocks/>
          </p:cNvSpPr>
          <p:nvPr/>
        </p:nvSpPr>
        <p:spPr bwMode="auto">
          <a:xfrm rot="5400000">
            <a:off x="6864350" y="3511550"/>
            <a:ext cx="406400" cy="749300"/>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47" name="AutoShape 74"/>
          <p:cNvSpPr>
            <a:spLocks/>
          </p:cNvSpPr>
          <p:nvPr/>
        </p:nvSpPr>
        <p:spPr bwMode="auto">
          <a:xfrm rot="16200000" flipV="1">
            <a:off x="6864350" y="2089150"/>
            <a:ext cx="406400" cy="749300"/>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48" name="AutoShape 75"/>
          <p:cNvSpPr>
            <a:spLocks noChangeArrowheads="1"/>
          </p:cNvSpPr>
          <p:nvPr/>
        </p:nvSpPr>
        <p:spPr bwMode="auto">
          <a:xfrm>
            <a:off x="7581900" y="2324100"/>
            <a:ext cx="317500" cy="1676400"/>
          </a:xfrm>
          <a:prstGeom prst="roundRect">
            <a:avLst>
              <a:gd name="adj" fmla="val 16667"/>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49" name="AutoShape 76"/>
          <p:cNvSpPr>
            <a:spLocks noChangeArrowheads="1"/>
          </p:cNvSpPr>
          <p:nvPr/>
        </p:nvSpPr>
        <p:spPr bwMode="auto">
          <a:xfrm>
            <a:off x="6667500" y="2349500"/>
            <a:ext cx="317500" cy="1676400"/>
          </a:xfrm>
          <a:prstGeom prst="roundRect">
            <a:avLst>
              <a:gd name="adj" fmla="val 16667"/>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50" name="AutoShape 77"/>
          <p:cNvSpPr>
            <a:spLocks/>
          </p:cNvSpPr>
          <p:nvPr/>
        </p:nvSpPr>
        <p:spPr bwMode="auto">
          <a:xfrm rot="5400000">
            <a:off x="7321550" y="3511550"/>
            <a:ext cx="406400" cy="749300"/>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3851" name="AutoShape 78"/>
          <p:cNvSpPr>
            <a:spLocks/>
          </p:cNvSpPr>
          <p:nvPr/>
        </p:nvSpPr>
        <p:spPr bwMode="auto">
          <a:xfrm rot="16200000" flipV="1">
            <a:off x="7321550" y="2089150"/>
            <a:ext cx="406400" cy="749300"/>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p:cNvSpPr>
            <a:spLocks noGrp="1"/>
          </p:cNvSpPr>
          <p:nvPr>
            <p:ph type="sldNum" sz="quarter" idx="10"/>
          </p:nvPr>
        </p:nvSpPr>
        <p:spPr>
          <a:noFill/>
        </p:spPr>
        <p:txBody>
          <a:bodyPr/>
          <a:lstStyle/>
          <a:p>
            <a:fld id="{3447FD2A-784D-40FC-A004-3C28DE3EFA6B}" type="slidenum">
              <a:rPr lang="en-US" altLang="et-EE" smtClean="0">
                <a:solidFill>
                  <a:srgbClr val="000000"/>
                </a:solidFill>
              </a:rPr>
              <a:pPr/>
              <a:t>65</a:t>
            </a:fld>
            <a:endParaRPr lang="en-US" altLang="et-EE">
              <a:solidFill>
                <a:srgbClr val="000000"/>
              </a:solidFill>
            </a:endParaRPr>
          </a:p>
        </p:txBody>
      </p:sp>
      <p:sp>
        <p:nvSpPr>
          <p:cNvPr id="34819" name="Rectangle 2"/>
          <p:cNvSpPr>
            <a:spLocks noGrp="1" noChangeArrowheads="1"/>
          </p:cNvSpPr>
          <p:nvPr>
            <p:ph type="title"/>
          </p:nvPr>
        </p:nvSpPr>
        <p:spPr/>
        <p:txBody>
          <a:bodyPr/>
          <a:lstStyle/>
          <a:p>
            <a:pPr eaLnBrk="1" hangingPunct="1"/>
            <a:r>
              <a:rPr lang="et-EE" altLang="et-EE"/>
              <a:t>Hazard free design</a:t>
            </a:r>
            <a:endParaRPr lang="en-US" altLang="et-EE"/>
          </a:p>
        </p:txBody>
      </p:sp>
      <p:sp>
        <p:nvSpPr>
          <p:cNvPr id="34820" name="Text Box 3"/>
          <p:cNvSpPr txBox="1">
            <a:spLocks noChangeArrowheads="1"/>
          </p:cNvSpPr>
          <p:nvPr/>
        </p:nvSpPr>
        <p:spPr bwMode="auto">
          <a:xfrm>
            <a:off x="2879725" y="5126038"/>
            <a:ext cx="3371850" cy="1006475"/>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sz="2000">
                <a:solidFill>
                  <a:srgbClr val="000000"/>
                </a:solidFill>
              </a:rPr>
              <a:t>1. Write minimal form for F</a:t>
            </a:r>
          </a:p>
          <a:p>
            <a:pPr eaLnBrk="0" fontAlgn="base" hangingPunct="0">
              <a:spcBef>
                <a:spcPct val="0"/>
              </a:spcBef>
              <a:spcAft>
                <a:spcPct val="0"/>
              </a:spcAft>
            </a:pPr>
            <a:r>
              <a:rPr lang="en-US" altLang="et-EE" sz="2000">
                <a:solidFill>
                  <a:srgbClr val="000000"/>
                </a:solidFill>
              </a:rPr>
              <a:t>2. Identify static-1 hazards</a:t>
            </a:r>
          </a:p>
          <a:p>
            <a:pPr eaLnBrk="0" fontAlgn="base" hangingPunct="0">
              <a:spcBef>
                <a:spcPct val="0"/>
              </a:spcBef>
              <a:spcAft>
                <a:spcPct val="0"/>
              </a:spcAft>
            </a:pPr>
            <a:r>
              <a:rPr lang="en-US" altLang="et-EE" sz="2000">
                <a:solidFill>
                  <a:srgbClr val="000000"/>
                </a:solidFill>
              </a:rPr>
              <a:t>3. Eliminate static-1 hazards</a:t>
            </a:r>
          </a:p>
        </p:txBody>
      </p:sp>
      <p:sp>
        <p:nvSpPr>
          <p:cNvPr id="34821" name="Text Box 4"/>
          <p:cNvSpPr txBox="1">
            <a:spLocks noChangeArrowheads="1"/>
          </p:cNvSpPr>
          <p:nvPr/>
        </p:nvSpPr>
        <p:spPr bwMode="auto">
          <a:xfrm>
            <a:off x="2559050" y="1801813"/>
            <a:ext cx="336550" cy="366712"/>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altLang="et-EE">
                <a:solidFill>
                  <a:srgbClr val="000000"/>
                </a:solidFill>
              </a:rPr>
              <a:t>W</a:t>
            </a:r>
          </a:p>
        </p:txBody>
      </p:sp>
      <p:sp>
        <p:nvSpPr>
          <p:cNvPr id="34822" name="Rectangle 5"/>
          <p:cNvSpPr>
            <a:spLocks noChangeArrowheads="1"/>
          </p:cNvSpPr>
          <p:nvPr/>
        </p:nvSpPr>
        <p:spPr bwMode="auto">
          <a:xfrm>
            <a:off x="1355725" y="22860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23" name="Rectangle 6"/>
          <p:cNvSpPr>
            <a:spLocks noChangeArrowheads="1"/>
          </p:cNvSpPr>
          <p:nvPr/>
        </p:nvSpPr>
        <p:spPr bwMode="auto">
          <a:xfrm>
            <a:off x="18129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24" name="Rectangle 7"/>
          <p:cNvSpPr>
            <a:spLocks noChangeArrowheads="1"/>
          </p:cNvSpPr>
          <p:nvPr/>
        </p:nvSpPr>
        <p:spPr bwMode="auto">
          <a:xfrm>
            <a:off x="13557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25" name="Rectangle 8"/>
          <p:cNvSpPr>
            <a:spLocks noChangeArrowheads="1"/>
          </p:cNvSpPr>
          <p:nvPr/>
        </p:nvSpPr>
        <p:spPr bwMode="auto">
          <a:xfrm>
            <a:off x="18129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26" name="Rectangle 9"/>
          <p:cNvSpPr>
            <a:spLocks noChangeArrowheads="1"/>
          </p:cNvSpPr>
          <p:nvPr/>
        </p:nvSpPr>
        <p:spPr bwMode="auto">
          <a:xfrm>
            <a:off x="13557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27" name="Rectangle 10"/>
          <p:cNvSpPr>
            <a:spLocks noChangeArrowheads="1"/>
          </p:cNvSpPr>
          <p:nvPr/>
        </p:nvSpPr>
        <p:spPr bwMode="auto">
          <a:xfrm>
            <a:off x="1355725" y="36195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28" name="Rectangle 11"/>
          <p:cNvSpPr>
            <a:spLocks noChangeArrowheads="1"/>
          </p:cNvSpPr>
          <p:nvPr/>
        </p:nvSpPr>
        <p:spPr bwMode="auto">
          <a:xfrm>
            <a:off x="22701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29" name="Rectangle 12"/>
          <p:cNvSpPr>
            <a:spLocks noChangeArrowheads="1"/>
          </p:cNvSpPr>
          <p:nvPr/>
        </p:nvSpPr>
        <p:spPr bwMode="auto">
          <a:xfrm>
            <a:off x="27273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30" name="Rectangle 13"/>
          <p:cNvSpPr>
            <a:spLocks noChangeArrowheads="1"/>
          </p:cNvSpPr>
          <p:nvPr/>
        </p:nvSpPr>
        <p:spPr bwMode="auto">
          <a:xfrm>
            <a:off x="2270125" y="27305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31" name="Rectangle 14"/>
          <p:cNvSpPr>
            <a:spLocks noChangeArrowheads="1"/>
          </p:cNvSpPr>
          <p:nvPr/>
        </p:nvSpPr>
        <p:spPr bwMode="auto">
          <a:xfrm>
            <a:off x="27273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32" name="Rectangle 15"/>
          <p:cNvSpPr>
            <a:spLocks noChangeArrowheads="1"/>
          </p:cNvSpPr>
          <p:nvPr/>
        </p:nvSpPr>
        <p:spPr bwMode="auto">
          <a:xfrm>
            <a:off x="27273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33" name="Rectangle 16"/>
          <p:cNvSpPr>
            <a:spLocks noChangeArrowheads="1"/>
          </p:cNvSpPr>
          <p:nvPr/>
        </p:nvSpPr>
        <p:spPr bwMode="auto">
          <a:xfrm>
            <a:off x="18129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34" name="Rectangle 17"/>
          <p:cNvSpPr>
            <a:spLocks noChangeArrowheads="1"/>
          </p:cNvSpPr>
          <p:nvPr/>
        </p:nvSpPr>
        <p:spPr bwMode="auto">
          <a:xfrm>
            <a:off x="18129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35" name="Rectangle 18"/>
          <p:cNvSpPr>
            <a:spLocks noChangeArrowheads="1"/>
          </p:cNvSpPr>
          <p:nvPr/>
        </p:nvSpPr>
        <p:spPr bwMode="auto">
          <a:xfrm>
            <a:off x="22701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34836" name="Rectangle 19"/>
          <p:cNvSpPr>
            <a:spLocks noChangeArrowheads="1"/>
          </p:cNvSpPr>
          <p:nvPr/>
        </p:nvSpPr>
        <p:spPr bwMode="auto">
          <a:xfrm>
            <a:off x="22701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37" name="Rectangle 20"/>
          <p:cNvSpPr>
            <a:spLocks noChangeArrowheads="1"/>
          </p:cNvSpPr>
          <p:nvPr/>
        </p:nvSpPr>
        <p:spPr bwMode="auto">
          <a:xfrm>
            <a:off x="27273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38" name="AutoShape 21"/>
          <p:cNvSpPr>
            <a:spLocks/>
          </p:cNvSpPr>
          <p:nvPr/>
        </p:nvSpPr>
        <p:spPr bwMode="auto">
          <a:xfrm rot="5400000">
            <a:off x="2670175" y="1746250"/>
            <a:ext cx="114300" cy="863600"/>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39" name="AutoShape 22"/>
          <p:cNvSpPr>
            <a:spLocks/>
          </p:cNvSpPr>
          <p:nvPr/>
        </p:nvSpPr>
        <p:spPr bwMode="auto">
          <a:xfrm rot="16200000" flipV="1">
            <a:off x="2212975" y="3714750"/>
            <a:ext cx="114300" cy="863600"/>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40" name="Text Box 23"/>
          <p:cNvSpPr txBox="1">
            <a:spLocks noChangeArrowheads="1"/>
          </p:cNvSpPr>
          <p:nvPr/>
        </p:nvSpPr>
        <p:spPr bwMode="auto">
          <a:xfrm>
            <a:off x="2101850" y="4164013"/>
            <a:ext cx="336550" cy="366712"/>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X</a:t>
            </a:r>
          </a:p>
        </p:txBody>
      </p:sp>
      <p:grpSp>
        <p:nvGrpSpPr>
          <p:cNvPr id="2" name="Group 24"/>
          <p:cNvGrpSpPr>
            <a:grpSpLocks/>
          </p:cNvGrpSpPr>
          <p:nvPr/>
        </p:nvGrpSpPr>
        <p:grpSpPr bwMode="auto">
          <a:xfrm>
            <a:off x="857250" y="3187700"/>
            <a:ext cx="415925" cy="863600"/>
            <a:chOff x="900" y="2912"/>
            <a:chExt cx="262" cy="544"/>
          </a:xfrm>
        </p:grpSpPr>
        <p:sp>
          <p:nvSpPr>
            <p:cNvPr id="34901" name="Text Box 25"/>
            <p:cNvSpPr txBox="1">
              <a:spLocks noChangeArrowheads="1"/>
            </p:cNvSpPr>
            <p:nvPr/>
          </p:nvSpPr>
          <p:spPr bwMode="auto">
            <a:xfrm>
              <a:off x="900" y="3069"/>
              <a:ext cx="212"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Y</a:t>
              </a:r>
            </a:p>
          </p:txBody>
        </p:sp>
        <p:sp>
          <p:nvSpPr>
            <p:cNvPr id="34902" name="AutoShape 26"/>
            <p:cNvSpPr>
              <a:spLocks/>
            </p:cNvSpPr>
            <p:nvPr/>
          </p:nvSpPr>
          <p:spPr bwMode="auto">
            <a:xfrm>
              <a:off x="1090" y="2912"/>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grpSp>
        <p:nvGrpSpPr>
          <p:cNvPr id="3" name="Group 27"/>
          <p:cNvGrpSpPr>
            <a:grpSpLocks/>
          </p:cNvGrpSpPr>
          <p:nvPr/>
        </p:nvGrpSpPr>
        <p:grpSpPr bwMode="auto">
          <a:xfrm>
            <a:off x="3279775" y="2743200"/>
            <a:ext cx="396875" cy="863600"/>
            <a:chOff x="2426" y="2632"/>
            <a:chExt cx="250" cy="544"/>
          </a:xfrm>
        </p:grpSpPr>
        <p:sp>
          <p:nvSpPr>
            <p:cNvPr id="34899" name="AutoShape 28"/>
            <p:cNvSpPr>
              <a:spLocks/>
            </p:cNvSpPr>
            <p:nvPr/>
          </p:nvSpPr>
          <p:spPr bwMode="auto">
            <a:xfrm flipH="1">
              <a:off x="2426" y="2632"/>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900" name="Text Box 29"/>
            <p:cNvSpPr txBox="1">
              <a:spLocks noChangeArrowheads="1"/>
            </p:cNvSpPr>
            <p:nvPr/>
          </p:nvSpPr>
          <p:spPr bwMode="auto">
            <a:xfrm>
              <a:off x="2472" y="2789"/>
              <a:ext cx="204"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Z</a:t>
              </a:r>
            </a:p>
          </p:txBody>
        </p:sp>
      </p:grpSp>
      <p:grpSp>
        <p:nvGrpSpPr>
          <p:cNvPr id="4" name="Group 30"/>
          <p:cNvGrpSpPr>
            <a:grpSpLocks/>
          </p:cNvGrpSpPr>
          <p:nvPr/>
        </p:nvGrpSpPr>
        <p:grpSpPr bwMode="auto">
          <a:xfrm>
            <a:off x="922338" y="2260600"/>
            <a:ext cx="2770187" cy="2663825"/>
            <a:chOff x="597" y="1424"/>
            <a:chExt cx="1745" cy="1678"/>
          </a:xfrm>
        </p:grpSpPr>
        <p:sp>
          <p:nvSpPr>
            <p:cNvPr id="34893" name="Text Box 31"/>
            <p:cNvSpPr txBox="1">
              <a:spLocks noChangeArrowheads="1"/>
            </p:cNvSpPr>
            <p:nvPr/>
          </p:nvSpPr>
          <p:spPr bwMode="auto">
            <a:xfrm>
              <a:off x="597" y="2852"/>
              <a:ext cx="1745" cy="250"/>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sz="2000">
                  <a:solidFill>
                    <a:srgbClr val="003399"/>
                  </a:solidFill>
                </a:rPr>
                <a:t>F = W’•Z + X•Z’ + X’•W</a:t>
              </a:r>
            </a:p>
          </p:txBody>
        </p:sp>
        <p:grpSp>
          <p:nvGrpSpPr>
            <p:cNvPr id="5" name="Group 32"/>
            <p:cNvGrpSpPr>
              <a:grpSpLocks/>
            </p:cNvGrpSpPr>
            <p:nvPr/>
          </p:nvGrpSpPr>
          <p:grpSpPr bwMode="auto">
            <a:xfrm>
              <a:off x="896" y="1424"/>
              <a:ext cx="1072" cy="1152"/>
              <a:chOff x="896" y="1424"/>
              <a:chExt cx="1072" cy="1152"/>
            </a:xfrm>
          </p:grpSpPr>
          <p:sp>
            <p:nvSpPr>
              <p:cNvPr id="34895" name="AutoShape 33"/>
              <p:cNvSpPr>
                <a:spLocks noChangeArrowheads="1"/>
              </p:cNvSpPr>
              <p:nvPr/>
            </p:nvSpPr>
            <p:spPr bwMode="auto">
              <a:xfrm>
                <a:off x="896" y="1760"/>
                <a:ext cx="504" cy="488"/>
              </a:xfrm>
              <a:prstGeom prst="roundRect">
                <a:avLst>
                  <a:gd name="adj" fmla="val 16667"/>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96" name="AutoShape 34"/>
              <p:cNvSpPr>
                <a:spLocks/>
              </p:cNvSpPr>
              <p:nvPr/>
            </p:nvSpPr>
            <p:spPr bwMode="auto">
              <a:xfrm rot="5400000">
                <a:off x="1316" y="2212"/>
                <a:ext cx="256" cy="472"/>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97" name="AutoShape 35"/>
              <p:cNvSpPr>
                <a:spLocks/>
              </p:cNvSpPr>
              <p:nvPr/>
            </p:nvSpPr>
            <p:spPr bwMode="auto">
              <a:xfrm rot="16200000" flipV="1">
                <a:off x="1316" y="1316"/>
                <a:ext cx="256" cy="472"/>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98" name="AutoShape 36"/>
              <p:cNvSpPr>
                <a:spLocks noChangeArrowheads="1"/>
              </p:cNvSpPr>
              <p:nvPr/>
            </p:nvSpPr>
            <p:spPr bwMode="auto">
              <a:xfrm>
                <a:off x="1768" y="1464"/>
                <a:ext cx="200" cy="1056"/>
              </a:xfrm>
              <a:prstGeom prst="roundRect">
                <a:avLst>
                  <a:gd name="adj" fmla="val 16667"/>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grpSp>
      <p:sp>
        <p:nvSpPr>
          <p:cNvPr id="34844" name="Text Box 37"/>
          <p:cNvSpPr txBox="1">
            <a:spLocks noChangeArrowheads="1"/>
          </p:cNvSpPr>
          <p:nvPr/>
        </p:nvSpPr>
        <p:spPr bwMode="auto">
          <a:xfrm>
            <a:off x="7334250" y="1801813"/>
            <a:ext cx="336550" cy="366712"/>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altLang="et-EE">
                <a:solidFill>
                  <a:srgbClr val="000000"/>
                </a:solidFill>
              </a:rPr>
              <a:t>W</a:t>
            </a:r>
          </a:p>
        </p:txBody>
      </p:sp>
      <p:sp>
        <p:nvSpPr>
          <p:cNvPr id="34845" name="Rectangle 38"/>
          <p:cNvSpPr>
            <a:spLocks noChangeArrowheads="1"/>
          </p:cNvSpPr>
          <p:nvPr/>
        </p:nvSpPr>
        <p:spPr bwMode="auto">
          <a:xfrm>
            <a:off x="6130925" y="22860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46" name="Rectangle 39"/>
          <p:cNvSpPr>
            <a:spLocks noChangeArrowheads="1"/>
          </p:cNvSpPr>
          <p:nvPr/>
        </p:nvSpPr>
        <p:spPr bwMode="auto">
          <a:xfrm>
            <a:off x="65881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47" name="Rectangle 40"/>
          <p:cNvSpPr>
            <a:spLocks noChangeArrowheads="1"/>
          </p:cNvSpPr>
          <p:nvPr/>
        </p:nvSpPr>
        <p:spPr bwMode="auto">
          <a:xfrm>
            <a:off x="61309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48" name="Rectangle 41"/>
          <p:cNvSpPr>
            <a:spLocks noChangeArrowheads="1"/>
          </p:cNvSpPr>
          <p:nvPr/>
        </p:nvSpPr>
        <p:spPr bwMode="auto">
          <a:xfrm>
            <a:off x="65881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49" name="Rectangle 42"/>
          <p:cNvSpPr>
            <a:spLocks noChangeArrowheads="1"/>
          </p:cNvSpPr>
          <p:nvPr/>
        </p:nvSpPr>
        <p:spPr bwMode="auto">
          <a:xfrm>
            <a:off x="61309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50" name="Rectangle 43"/>
          <p:cNvSpPr>
            <a:spLocks noChangeArrowheads="1"/>
          </p:cNvSpPr>
          <p:nvPr/>
        </p:nvSpPr>
        <p:spPr bwMode="auto">
          <a:xfrm>
            <a:off x="6130925" y="36195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51" name="Rectangle 44"/>
          <p:cNvSpPr>
            <a:spLocks noChangeArrowheads="1"/>
          </p:cNvSpPr>
          <p:nvPr/>
        </p:nvSpPr>
        <p:spPr bwMode="auto">
          <a:xfrm>
            <a:off x="70453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52" name="Rectangle 45"/>
          <p:cNvSpPr>
            <a:spLocks noChangeArrowheads="1"/>
          </p:cNvSpPr>
          <p:nvPr/>
        </p:nvSpPr>
        <p:spPr bwMode="auto">
          <a:xfrm>
            <a:off x="7502525" y="2286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53" name="Rectangle 46"/>
          <p:cNvSpPr>
            <a:spLocks noChangeArrowheads="1"/>
          </p:cNvSpPr>
          <p:nvPr/>
        </p:nvSpPr>
        <p:spPr bwMode="auto">
          <a:xfrm>
            <a:off x="7045325" y="2730500"/>
            <a:ext cx="457200" cy="4445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54" name="Rectangle 47"/>
          <p:cNvSpPr>
            <a:spLocks noChangeArrowheads="1"/>
          </p:cNvSpPr>
          <p:nvPr/>
        </p:nvSpPr>
        <p:spPr bwMode="auto">
          <a:xfrm>
            <a:off x="7502525" y="2730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55" name="Rectangle 48"/>
          <p:cNvSpPr>
            <a:spLocks noChangeArrowheads="1"/>
          </p:cNvSpPr>
          <p:nvPr/>
        </p:nvSpPr>
        <p:spPr bwMode="auto">
          <a:xfrm>
            <a:off x="75025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56" name="Rectangle 49"/>
          <p:cNvSpPr>
            <a:spLocks noChangeArrowheads="1"/>
          </p:cNvSpPr>
          <p:nvPr/>
        </p:nvSpPr>
        <p:spPr bwMode="auto">
          <a:xfrm>
            <a:off x="65881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57" name="Rectangle 50"/>
          <p:cNvSpPr>
            <a:spLocks noChangeArrowheads="1"/>
          </p:cNvSpPr>
          <p:nvPr/>
        </p:nvSpPr>
        <p:spPr bwMode="auto">
          <a:xfrm>
            <a:off x="65881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58" name="Rectangle 51"/>
          <p:cNvSpPr>
            <a:spLocks noChangeArrowheads="1"/>
          </p:cNvSpPr>
          <p:nvPr/>
        </p:nvSpPr>
        <p:spPr bwMode="auto">
          <a:xfrm>
            <a:off x="7045325" y="31750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endParaRPr lang="et-EE" altLang="et-EE">
              <a:solidFill>
                <a:srgbClr val="000000"/>
              </a:solidFill>
            </a:endParaRPr>
          </a:p>
        </p:txBody>
      </p:sp>
      <p:sp>
        <p:nvSpPr>
          <p:cNvPr id="34859" name="Rectangle 52"/>
          <p:cNvSpPr>
            <a:spLocks noChangeArrowheads="1"/>
          </p:cNvSpPr>
          <p:nvPr/>
        </p:nvSpPr>
        <p:spPr bwMode="auto">
          <a:xfrm>
            <a:off x="70453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60" name="Rectangle 53"/>
          <p:cNvSpPr>
            <a:spLocks noChangeArrowheads="1"/>
          </p:cNvSpPr>
          <p:nvPr/>
        </p:nvSpPr>
        <p:spPr bwMode="auto">
          <a:xfrm>
            <a:off x="7502525" y="3619500"/>
            <a:ext cx="457200" cy="444500"/>
          </a:xfrm>
          <a:prstGeom prst="rect">
            <a:avLst/>
          </a:prstGeom>
          <a:solidFill>
            <a:srgbClr val="FFFF99"/>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61" name="AutoShape 54"/>
          <p:cNvSpPr>
            <a:spLocks/>
          </p:cNvSpPr>
          <p:nvPr/>
        </p:nvSpPr>
        <p:spPr bwMode="auto">
          <a:xfrm rot="5400000">
            <a:off x="7445375" y="1746250"/>
            <a:ext cx="114300" cy="863600"/>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62" name="AutoShape 55"/>
          <p:cNvSpPr>
            <a:spLocks/>
          </p:cNvSpPr>
          <p:nvPr/>
        </p:nvSpPr>
        <p:spPr bwMode="auto">
          <a:xfrm rot="16200000" flipV="1">
            <a:off x="6988175" y="3714750"/>
            <a:ext cx="114300" cy="863600"/>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63" name="Text Box 56"/>
          <p:cNvSpPr txBox="1">
            <a:spLocks noChangeArrowheads="1"/>
          </p:cNvSpPr>
          <p:nvPr/>
        </p:nvSpPr>
        <p:spPr bwMode="auto">
          <a:xfrm>
            <a:off x="6877050" y="4164013"/>
            <a:ext cx="336550" cy="366712"/>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X</a:t>
            </a:r>
          </a:p>
        </p:txBody>
      </p:sp>
      <p:grpSp>
        <p:nvGrpSpPr>
          <p:cNvPr id="6" name="Group 57"/>
          <p:cNvGrpSpPr>
            <a:grpSpLocks/>
          </p:cNvGrpSpPr>
          <p:nvPr/>
        </p:nvGrpSpPr>
        <p:grpSpPr bwMode="auto">
          <a:xfrm>
            <a:off x="5632450" y="3187700"/>
            <a:ext cx="415925" cy="863600"/>
            <a:chOff x="900" y="2912"/>
            <a:chExt cx="262" cy="544"/>
          </a:xfrm>
        </p:grpSpPr>
        <p:sp>
          <p:nvSpPr>
            <p:cNvPr id="34891" name="Text Box 58"/>
            <p:cNvSpPr txBox="1">
              <a:spLocks noChangeArrowheads="1"/>
            </p:cNvSpPr>
            <p:nvPr/>
          </p:nvSpPr>
          <p:spPr bwMode="auto">
            <a:xfrm>
              <a:off x="900" y="3069"/>
              <a:ext cx="212"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Y</a:t>
              </a:r>
            </a:p>
          </p:txBody>
        </p:sp>
        <p:sp>
          <p:nvSpPr>
            <p:cNvPr id="34892" name="AutoShape 59"/>
            <p:cNvSpPr>
              <a:spLocks/>
            </p:cNvSpPr>
            <p:nvPr/>
          </p:nvSpPr>
          <p:spPr bwMode="auto">
            <a:xfrm>
              <a:off x="1090" y="2912"/>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grpSp>
        <p:nvGrpSpPr>
          <p:cNvPr id="7" name="Group 60"/>
          <p:cNvGrpSpPr>
            <a:grpSpLocks/>
          </p:cNvGrpSpPr>
          <p:nvPr/>
        </p:nvGrpSpPr>
        <p:grpSpPr bwMode="auto">
          <a:xfrm>
            <a:off x="8054975" y="2743200"/>
            <a:ext cx="396875" cy="863600"/>
            <a:chOff x="2426" y="2632"/>
            <a:chExt cx="250" cy="544"/>
          </a:xfrm>
        </p:grpSpPr>
        <p:sp>
          <p:nvSpPr>
            <p:cNvPr id="34889" name="AutoShape 61"/>
            <p:cNvSpPr>
              <a:spLocks/>
            </p:cNvSpPr>
            <p:nvPr/>
          </p:nvSpPr>
          <p:spPr bwMode="auto">
            <a:xfrm flipH="1">
              <a:off x="2426" y="2632"/>
              <a:ext cx="72" cy="544"/>
            </a:xfrm>
            <a:prstGeom prst="leftBrace">
              <a:avLst>
                <a:gd name="adj1" fmla="val 62963"/>
                <a:gd name="adj2" fmla="val 50000"/>
              </a:avLst>
            </a:prstGeom>
            <a:noFill/>
            <a:ln w="19050">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90" name="Text Box 62"/>
            <p:cNvSpPr txBox="1">
              <a:spLocks noChangeArrowheads="1"/>
            </p:cNvSpPr>
            <p:nvPr/>
          </p:nvSpPr>
          <p:spPr bwMode="auto">
            <a:xfrm>
              <a:off x="2472" y="2789"/>
              <a:ext cx="204" cy="23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altLang="et-EE">
                  <a:solidFill>
                    <a:srgbClr val="000000"/>
                  </a:solidFill>
                </a:rPr>
                <a:t>Z</a:t>
              </a:r>
            </a:p>
          </p:txBody>
        </p:sp>
      </p:grpSp>
      <p:sp>
        <p:nvSpPr>
          <p:cNvPr id="34866" name="Text Box 63"/>
          <p:cNvSpPr txBox="1">
            <a:spLocks noChangeArrowheads="1"/>
          </p:cNvSpPr>
          <p:nvPr/>
        </p:nvSpPr>
        <p:spPr bwMode="auto">
          <a:xfrm>
            <a:off x="3867150" y="4527550"/>
            <a:ext cx="5200650" cy="396875"/>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sz="2000">
                <a:solidFill>
                  <a:srgbClr val="003399"/>
                </a:solidFill>
              </a:rPr>
              <a:t>F = W’•Z + X•Z’ + X’•W + X•W’ + W•Z’ + X’•Z</a:t>
            </a:r>
          </a:p>
        </p:txBody>
      </p:sp>
      <p:sp>
        <p:nvSpPr>
          <p:cNvPr id="34867" name="AutoShape 64"/>
          <p:cNvSpPr>
            <a:spLocks noChangeArrowheads="1"/>
          </p:cNvSpPr>
          <p:nvPr/>
        </p:nvSpPr>
        <p:spPr bwMode="auto">
          <a:xfrm>
            <a:off x="6197600" y="2794000"/>
            <a:ext cx="800100" cy="774700"/>
          </a:xfrm>
          <a:prstGeom prst="roundRect">
            <a:avLst>
              <a:gd name="adj" fmla="val 16667"/>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68" name="AutoShape 65"/>
          <p:cNvSpPr>
            <a:spLocks/>
          </p:cNvSpPr>
          <p:nvPr/>
        </p:nvSpPr>
        <p:spPr bwMode="auto">
          <a:xfrm rot="5400000">
            <a:off x="6864350" y="3511550"/>
            <a:ext cx="406400" cy="749300"/>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69" name="AutoShape 66"/>
          <p:cNvSpPr>
            <a:spLocks/>
          </p:cNvSpPr>
          <p:nvPr/>
        </p:nvSpPr>
        <p:spPr bwMode="auto">
          <a:xfrm rot="16200000" flipV="1">
            <a:off x="6864350" y="2089150"/>
            <a:ext cx="406400" cy="749300"/>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70" name="AutoShape 67"/>
          <p:cNvSpPr>
            <a:spLocks noChangeArrowheads="1"/>
          </p:cNvSpPr>
          <p:nvPr/>
        </p:nvSpPr>
        <p:spPr bwMode="auto">
          <a:xfrm>
            <a:off x="7581900" y="2324100"/>
            <a:ext cx="317500" cy="1676400"/>
          </a:xfrm>
          <a:prstGeom prst="roundRect">
            <a:avLst>
              <a:gd name="adj" fmla="val 16667"/>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nvGrpSpPr>
          <p:cNvPr id="8" name="Group 68"/>
          <p:cNvGrpSpPr>
            <a:grpSpLocks/>
          </p:cNvGrpSpPr>
          <p:nvPr/>
        </p:nvGrpSpPr>
        <p:grpSpPr bwMode="auto">
          <a:xfrm>
            <a:off x="1168400" y="2740025"/>
            <a:ext cx="2146300" cy="371475"/>
            <a:chOff x="736" y="1726"/>
            <a:chExt cx="1352" cy="234"/>
          </a:xfrm>
        </p:grpSpPr>
        <p:sp>
          <p:nvSpPr>
            <p:cNvPr id="34884" name="Oval 69"/>
            <p:cNvSpPr>
              <a:spLocks noChangeArrowheads="1"/>
            </p:cNvSpPr>
            <p:nvPr/>
          </p:nvSpPr>
          <p:spPr bwMode="auto">
            <a:xfrm>
              <a:off x="1752" y="1752"/>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85" name="Freeform 70"/>
            <p:cNvSpPr>
              <a:spLocks/>
            </p:cNvSpPr>
            <p:nvPr/>
          </p:nvSpPr>
          <p:spPr bwMode="auto">
            <a:xfrm rot="-5400000">
              <a:off x="1967" y="1663"/>
              <a:ext cx="49" cy="192"/>
            </a:xfrm>
            <a:custGeom>
              <a:avLst/>
              <a:gdLst>
                <a:gd name="T0" fmla="*/ 8 w 49"/>
                <a:gd name="T1" fmla="*/ 0 h 192"/>
                <a:gd name="T2" fmla="*/ 48 w 49"/>
                <a:gd name="T3" fmla="*/ 120 h 192"/>
                <a:gd name="T4" fmla="*/ 0 w 49"/>
                <a:gd name="T5" fmla="*/ 192 h 192"/>
                <a:gd name="T6" fmla="*/ 0 60000 65536"/>
                <a:gd name="T7" fmla="*/ 0 60000 65536"/>
                <a:gd name="T8" fmla="*/ 0 60000 65536"/>
                <a:gd name="T9" fmla="*/ 0 w 49"/>
                <a:gd name="T10" fmla="*/ 0 h 192"/>
                <a:gd name="T11" fmla="*/ 49 w 49"/>
                <a:gd name="T12" fmla="*/ 192 h 192"/>
              </a:gdLst>
              <a:ahLst/>
              <a:cxnLst>
                <a:cxn ang="T6">
                  <a:pos x="T0" y="T1"/>
                </a:cxn>
                <a:cxn ang="T7">
                  <a:pos x="T2" y="T3"/>
                </a:cxn>
                <a:cxn ang="T8">
                  <a:pos x="T4" y="T5"/>
                </a:cxn>
              </a:cxnLst>
              <a:rect l="T9" t="T10" r="T11" b="T12"/>
              <a:pathLst>
                <a:path w="49" h="192">
                  <a:moveTo>
                    <a:pt x="8" y="0"/>
                  </a:moveTo>
                  <a:cubicBezTo>
                    <a:pt x="28" y="44"/>
                    <a:pt x="49" y="88"/>
                    <a:pt x="48" y="120"/>
                  </a:cubicBezTo>
                  <a:cubicBezTo>
                    <a:pt x="47" y="152"/>
                    <a:pt x="23" y="172"/>
                    <a:pt x="0" y="192"/>
                  </a:cubicBezTo>
                </a:path>
              </a:pathLst>
            </a:custGeom>
            <a:noFill/>
            <a:ln w="28575" cap="flat" cmpd="sng">
              <a:solidFill>
                <a:srgbClr val="008000"/>
              </a:solidFill>
              <a:prstDash val="solid"/>
              <a:round/>
              <a:headEnd type="none" w="med" len="med"/>
              <a:tailEnd type="stealth"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nvGrpSpPr>
            <p:cNvPr id="9" name="Group 71"/>
            <p:cNvGrpSpPr>
              <a:grpSpLocks/>
            </p:cNvGrpSpPr>
            <p:nvPr/>
          </p:nvGrpSpPr>
          <p:grpSpPr bwMode="auto">
            <a:xfrm>
              <a:off x="736" y="1726"/>
              <a:ext cx="360" cy="234"/>
              <a:chOff x="1896" y="1734"/>
              <a:chExt cx="360" cy="234"/>
            </a:xfrm>
          </p:grpSpPr>
          <p:sp>
            <p:nvSpPr>
              <p:cNvPr id="34887" name="Oval 72"/>
              <p:cNvSpPr>
                <a:spLocks noChangeArrowheads="1"/>
              </p:cNvSpPr>
              <p:nvPr/>
            </p:nvSpPr>
            <p:spPr bwMode="auto">
              <a:xfrm>
                <a:off x="2056" y="1768"/>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88" name="Freeform 73"/>
              <p:cNvSpPr>
                <a:spLocks/>
              </p:cNvSpPr>
              <p:nvPr/>
            </p:nvSpPr>
            <p:spPr bwMode="auto">
              <a:xfrm rot="-5400000">
                <a:off x="1967" y="1663"/>
                <a:ext cx="49" cy="192"/>
              </a:xfrm>
              <a:custGeom>
                <a:avLst/>
                <a:gdLst>
                  <a:gd name="T0" fmla="*/ 8 w 49"/>
                  <a:gd name="T1" fmla="*/ 0 h 192"/>
                  <a:gd name="T2" fmla="*/ 48 w 49"/>
                  <a:gd name="T3" fmla="*/ 120 h 192"/>
                  <a:gd name="T4" fmla="*/ 0 w 49"/>
                  <a:gd name="T5" fmla="*/ 192 h 192"/>
                  <a:gd name="T6" fmla="*/ 0 60000 65536"/>
                  <a:gd name="T7" fmla="*/ 0 60000 65536"/>
                  <a:gd name="T8" fmla="*/ 0 60000 65536"/>
                  <a:gd name="T9" fmla="*/ 0 w 49"/>
                  <a:gd name="T10" fmla="*/ 0 h 192"/>
                  <a:gd name="T11" fmla="*/ 49 w 49"/>
                  <a:gd name="T12" fmla="*/ 192 h 192"/>
                </a:gdLst>
                <a:ahLst/>
                <a:cxnLst>
                  <a:cxn ang="T6">
                    <a:pos x="T0" y="T1"/>
                  </a:cxn>
                  <a:cxn ang="T7">
                    <a:pos x="T2" y="T3"/>
                  </a:cxn>
                  <a:cxn ang="T8">
                    <a:pos x="T4" y="T5"/>
                  </a:cxn>
                </a:cxnLst>
                <a:rect l="T9" t="T10" r="T11" b="T12"/>
                <a:pathLst>
                  <a:path w="49" h="192">
                    <a:moveTo>
                      <a:pt x="8" y="0"/>
                    </a:moveTo>
                    <a:cubicBezTo>
                      <a:pt x="28" y="44"/>
                      <a:pt x="49" y="88"/>
                      <a:pt x="48" y="120"/>
                    </a:cubicBezTo>
                    <a:cubicBezTo>
                      <a:pt x="47" y="152"/>
                      <a:pt x="23" y="172"/>
                      <a:pt x="0" y="192"/>
                    </a:cubicBezTo>
                  </a:path>
                </a:pathLst>
              </a:custGeom>
              <a:noFill/>
              <a:ln w="28575" cap="flat" cmpd="sng">
                <a:solidFill>
                  <a:srgbClr val="008000"/>
                </a:solidFill>
                <a:prstDash val="solid"/>
                <a:round/>
                <a:headEnd type="none" w="med" len="med"/>
                <a:tailEnd type="stealth"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grpSp>
      <p:grpSp>
        <p:nvGrpSpPr>
          <p:cNvPr id="10" name="Group 74"/>
          <p:cNvGrpSpPr>
            <a:grpSpLocks/>
          </p:cNvGrpSpPr>
          <p:nvPr/>
        </p:nvGrpSpPr>
        <p:grpSpPr bwMode="auto">
          <a:xfrm>
            <a:off x="1168400" y="3171825"/>
            <a:ext cx="2159000" cy="384175"/>
            <a:chOff x="736" y="1998"/>
            <a:chExt cx="1360" cy="242"/>
          </a:xfrm>
        </p:grpSpPr>
        <p:sp>
          <p:nvSpPr>
            <p:cNvPr id="34879" name="Oval 75"/>
            <p:cNvSpPr>
              <a:spLocks noChangeArrowheads="1"/>
            </p:cNvSpPr>
            <p:nvPr/>
          </p:nvSpPr>
          <p:spPr bwMode="auto">
            <a:xfrm>
              <a:off x="1760" y="2040"/>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80" name="Freeform 76"/>
            <p:cNvSpPr>
              <a:spLocks/>
            </p:cNvSpPr>
            <p:nvPr/>
          </p:nvSpPr>
          <p:spPr bwMode="auto">
            <a:xfrm rot="-5400000">
              <a:off x="1975" y="1951"/>
              <a:ext cx="49" cy="192"/>
            </a:xfrm>
            <a:custGeom>
              <a:avLst/>
              <a:gdLst>
                <a:gd name="T0" fmla="*/ 8 w 49"/>
                <a:gd name="T1" fmla="*/ 0 h 192"/>
                <a:gd name="T2" fmla="*/ 48 w 49"/>
                <a:gd name="T3" fmla="*/ 120 h 192"/>
                <a:gd name="T4" fmla="*/ 0 w 49"/>
                <a:gd name="T5" fmla="*/ 192 h 192"/>
                <a:gd name="T6" fmla="*/ 0 60000 65536"/>
                <a:gd name="T7" fmla="*/ 0 60000 65536"/>
                <a:gd name="T8" fmla="*/ 0 60000 65536"/>
                <a:gd name="T9" fmla="*/ 0 w 49"/>
                <a:gd name="T10" fmla="*/ 0 h 192"/>
                <a:gd name="T11" fmla="*/ 49 w 49"/>
                <a:gd name="T12" fmla="*/ 192 h 192"/>
              </a:gdLst>
              <a:ahLst/>
              <a:cxnLst>
                <a:cxn ang="T6">
                  <a:pos x="T0" y="T1"/>
                </a:cxn>
                <a:cxn ang="T7">
                  <a:pos x="T2" y="T3"/>
                </a:cxn>
                <a:cxn ang="T8">
                  <a:pos x="T4" y="T5"/>
                </a:cxn>
              </a:cxnLst>
              <a:rect l="T9" t="T10" r="T11" b="T12"/>
              <a:pathLst>
                <a:path w="49" h="192">
                  <a:moveTo>
                    <a:pt x="8" y="0"/>
                  </a:moveTo>
                  <a:cubicBezTo>
                    <a:pt x="28" y="44"/>
                    <a:pt x="49" y="88"/>
                    <a:pt x="48" y="120"/>
                  </a:cubicBezTo>
                  <a:cubicBezTo>
                    <a:pt x="47" y="152"/>
                    <a:pt x="23" y="172"/>
                    <a:pt x="0" y="192"/>
                  </a:cubicBezTo>
                </a:path>
              </a:pathLst>
            </a:custGeom>
            <a:noFill/>
            <a:ln w="28575" cap="flat" cmpd="sng">
              <a:solidFill>
                <a:srgbClr val="008000"/>
              </a:solidFill>
              <a:prstDash val="solid"/>
              <a:round/>
              <a:headEnd type="none" w="med" len="med"/>
              <a:tailEnd type="stealth"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nvGrpSpPr>
            <p:cNvPr id="11" name="Group 77"/>
            <p:cNvGrpSpPr>
              <a:grpSpLocks/>
            </p:cNvGrpSpPr>
            <p:nvPr/>
          </p:nvGrpSpPr>
          <p:grpSpPr bwMode="auto">
            <a:xfrm>
              <a:off x="736" y="1998"/>
              <a:ext cx="360" cy="234"/>
              <a:chOff x="1896" y="1734"/>
              <a:chExt cx="360" cy="234"/>
            </a:xfrm>
          </p:grpSpPr>
          <p:sp>
            <p:nvSpPr>
              <p:cNvPr id="34882" name="Oval 78"/>
              <p:cNvSpPr>
                <a:spLocks noChangeArrowheads="1"/>
              </p:cNvSpPr>
              <p:nvPr/>
            </p:nvSpPr>
            <p:spPr bwMode="auto">
              <a:xfrm>
                <a:off x="2056" y="1768"/>
                <a:ext cx="200" cy="200"/>
              </a:xfrm>
              <a:prstGeom prst="ellipse">
                <a:avLst/>
              </a:prstGeom>
              <a:solidFill>
                <a:schemeClr val="accent2"/>
              </a:solidFill>
              <a:ln w="28575">
                <a:solidFill>
                  <a:srgbClr val="008000"/>
                </a:solidFill>
                <a:round/>
                <a:headEnd/>
                <a:tailEnd/>
              </a:ln>
            </p:spPr>
            <p:txBody>
              <a:bodyPr wrap="none" anchor="ctr"/>
              <a:lstStyle/>
              <a:p>
                <a:pPr algn="ctr" eaLnBrk="0" fontAlgn="base" hangingPunct="0">
                  <a:spcBef>
                    <a:spcPct val="0"/>
                  </a:spcBef>
                  <a:spcAft>
                    <a:spcPct val="0"/>
                  </a:spcAft>
                </a:pPr>
                <a:r>
                  <a:rPr lang="en-US" altLang="et-EE">
                    <a:solidFill>
                      <a:srgbClr val="000000"/>
                    </a:solidFill>
                  </a:rPr>
                  <a:t>1</a:t>
                </a:r>
              </a:p>
            </p:txBody>
          </p:sp>
          <p:sp>
            <p:nvSpPr>
              <p:cNvPr id="34883" name="Freeform 79"/>
              <p:cNvSpPr>
                <a:spLocks/>
              </p:cNvSpPr>
              <p:nvPr/>
            </p:nvSpPr>
            <p:spPr bwMode="auto">
              <a:xfrm rot="-5400000">
                <a:off x="1967" y="1663"/>
                <a:ext cx="49" cy="192"/>
              </a:xfrm>
              <a:custGeom>
                <a:avLst/>
                <a:gdLst>
                  <a:gd name="T0" fmla="*/ 8 w 49"/>
                  <a:gd name="T1" fmla="*/ 0 h 192"/>
                  <a:gd name="T2" fmla="*/ 48 w 49"/>
                  <a:gd name="T3" fmla="*/ 120 h 192"/>
                  <a:gd name="T4" fmla="*/ 0 w 49"/>
                  <a:gd name="T5" fmla="*/ 192 h 192"/>
                  <a:gd name="T6" fmla="*/ 0 60000 65536"/>
                  <a:gd name="T7" fmla="*/ 0 60000 65536"/>
                  <a:gd name="T8" fmla="*/ 0 60000 65536"/>
                  <a:gd name="T9" fmla="*/ 0 w 49"/>
                  <a:gd name="T10" fmla="*/ 0 h 192"/>
                  <a:gd name="T11" fmla="*/ 49 w 49"/>
                  <a:gd name="T12" fmla="*/ 192 h 192"/>
                </a:gdLst>
                <a:ahLst/>
                <a:cxnLst>
                  <a:cxn ang="T6">
                    <a:pos x="T0" y="T1"/>
                  </a:cxn>
                  <a:cxn ang="T7">
                    <a:pos x="T2" y="T3"/>
                  </a:cxn>
                  <a:cxn ang="T8">
                    <a:pos x="T4" y="T5"/>
                  </a:cxn>
                </a:cxnLst>
                <a:rect l="T9" t="T10" r="T11" b="T12"/>
                <a:pathLst>
                  <a:path w="49" h="192">
                    <a:moveTo>
                      <a:pt x="8" y="0"/>
                    </a:moveTo>
                    <a:cubicBezTo>
                      <a:pt x="28" y="44"/>
                      <a:pt x="49" y="88"/>
                      <a:pt x="48" y="120"/>
                    </a:cubicBezTo>
                    <a:cubicBezTo>
                      <a:pt x="47" y="152"/>
                      <a:pt x="23" y="172"/>
                      <a:pt x="0" y="192"/>
                    </a:cubicBezTo>
                  </a:path>
                </a:pathLst>
              </a:custGeom>
              <a:noFill/>
              <a:ln w="28575" cap="flat" cmpd="sng">
                <a:solidFill>
                  <a:srgbClr val="008000"/>
                </a:solidFill>
                <a:prstDash val="solid"/>
                <a:round/>
                <a:headEnd type="none" w="med" len="med"/>
                <a:tailEnd type="stealth"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grpSp>
      <p:sp>
        <p:nvSpPr>
          <p:cNvPr id="34873" name="AutoShape 80"/>
          <p:cNvSpPr>
            <a:spLocks noChangeArrowheads="1"/>
          </p:cNvSpPr>
          <p:nvPr/>
        </p:nvSpPr>
        <p:spPr bwMode="auto">
          <a:xfrm>
            <a:off x="6667500" y="2349500"/>
            <a:ext cx="317500" cy="1676400"/>
          </a:xfrm>
          <a:prstGeom prst="roundRect">
            <a:avLst>
              <a:gd name="adj" fmla="val 16667"/>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74" name="AutoShape 81"/>
          <p:cNvSpPr>
            <a:spLocks/>
          </p:cNvSpPr>
          <p:nvPr/>
        </p:nvSpPr>
        <p:spPr bwMode="auto">
          <a:xfrm rot="5400000">
            <a:off x="7321550" y="3511550"/>
            <a:ext cx="406400" cy="749300"/>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75" name="AutoShape 82"/>
          <p:cNvSpPr>
            <a:spLocks/>
          </p:cNvSpPr>
          <p:nvPr/>
        </p:nvSpPr>
        <p:spPr bwMode="auto">
          <a:xfrm rot="16200000" flipV="1">
            <a:off x="7321550" y="2089150"/>
            <a:ext cx="406400" cy="749300"/>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nvGrpSpPr>
          <p:cNvPr id="12" name="Group 83"/>
          <p:cNvGrpSpPr>
            <a:grpSpLocks/>
          </p:cNvGrpSpPr>
          <p:nvPr/>
        </p:nvGrpSpPr>
        <p:grpSpPr bwMode="auto">
          <a:xfrm rot="-5400000">
            <a:off x="6667500" y="2273300"/>
            <a:ext cx="749300" cy="1828800"/>
            <a:chOff x="4312" y="1520"/>
            <a:chExt cx="472" cy="1152"/>
          </a:xfrm>
        </p:grpSpPr>
        <p:sp>
          <p:nvSpPr>
            <p:cNvPr id="34877" name="AutoShape 84"/>
            <p:cNvSpPr>
              <a:spLocks/>
            </p:cNvSpPr>
            <p:nvPr/>
          </p:nvSpPr>
          <p:spPr bwMode="auto">
            <a:xfrm rot="5400000">
              <a:off x="4420" y="2308"/>
              <a:ext cx="256" cy="472"/>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4878" name="AutoShape 85"/>
            <p:cNvSpPr>
              <a:spLocks/>
            </p:cNvSpPr>
            <p:nvPr/>
          </p:nvSpPr>
          <p:spPr bwMode="auto">
            <a:xfrm rot="16200000" flipV="1">
              <a:off x="4420" y="1412"/>
              <a:ext cx="256" cy="472"/>
            </a:xfrm>
            <a:prstGeom prst="leftBracket">
              <a:avLst>
                <a:gd name="adj" fmla="val 15365"/>
              </a:avLst>
            </a:prstGeom>
            <a:noFill/>
            <a:ln w="28575">
              <a:solidFill>
                <a:srgbClr val="0000FF"/>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2"/>
          <p:cNvSpPr>
            <a:spLocks noGrp="1"/>
          </p:cNvSpPr>
          <p:nvPr>
            <p:ph type="sldNum" sz="quarter" idx="10"/>
          </p:nvPr>
        </p:nvSpPr>
        <p:spPr>
          <a:noFill/>
        </p:spPr>
        <p:txBody>
          <a:bodyPr/>
          <a:lstStyle/>
          <a:p>
            <a:fld id="{6B378965-0DD1-48D3-B49D-E91B89FBB1B4}" type="slidenum">
              <a:rPr lang="en-US" altLang="et-EE" smtClean="0">
                <a:solidFill>
                  <a:srgbClr val="000000"/>
                </a:solidFill>
              </a:rPr>
              <a:pPr/>
              <a:t>66</a:t>
            </a:fld>
            <a:endParaRPr lang="en-US" altLang="et-EE">
              <a:solidFill>
                <a:srgbClr val="000000"/>
              </a:solidFill>
            </a:endParaRPr>
          </a:p>
        </p:txBody>
      </p:sp>
      <p:sp>
        <p:nvSpPr>
          <p:cNvPr id="35843" name="Rectangle 2"/>
          <p:cNvSpPr>
            <a:spLocks noGrp="1" noChangeArrowheads="1"/>
          </p:cNvSpPr>
          <p:nvPr>
            <p:ph type="title"/>
          </p:nvPr>
        </p:nvSpPr>
        <p:spPr/>
        <p:txBody>
          <a:bodyPr/>
          <a:lstStyle/>
          <a:p>
            <a:pPr eaLnBrk="1" hangingPunct="1"/>
            <a:r>
              <a:rPr lang="en-US" altLang="et-EE"/>
              <a:t>Dynamic </a:t>
            </a:r>
            <a:r>
              <a:rPr lang="et-EE" altLang="et-EE"/>
              <a:t>h</a:t>
            </a:r>
            <a:r>
              <a:rPr lang="en-US" altLang="et-EE"/>
              <a:t>azards</a:t>
            </a:r>
          </a:p>
        </p:txBody>
      </p:sp>
      <p:sp>
        <p:nvSpPr>
          <p:cNvPr id="35844" name="Text Box 3"/>
          <p:cNvSpPr txBox="1">
            <a:spLocks noChangeArrowheads="1"/>
          </p:cNvSpPr>
          <p:nvPr/>
        </p:nvSpPr>
        <p:spPr bwMode="auto">
          <a:xfrm>
            <a:off x="658813" y="1198563"/>
            <a:ext cx="8147050" cy="1187450"/>
          </a:xfrm>
          <a:prstGeom prst="rect">
            <a:avLst/>
          </a:prstGeom>
          <a:noFill/>
          <a:ln w="9525">
            <a:noFill/>
            <a:miter lim="800000"/>
            <a:headEnd/>
            <a:tailEnd/>
          </a:ln>
        </p:spPr>
        <p:txBody>
          <a:bodyPr anchor="ctr">
            <a:spAutoFit/>
          </a:bodyPr>
          <a:lstStyle/>
          <a:p>
            <a:pPr eaLnBrk="0" fontAlgn="base" hangingPunct="0">
              <a:spcBef>
                <a:spcPct val="0"/>
              </a:spcBef>
              <a:spcAft>
                <a:spcPct val="0"/>
              </a:spcAft>
            </a:pPr>
            <a:r>
              <a:rPr lang="en-US" altLang="et-EE" sz="2400">
                <a:solidFill>
                  <a:srgbClr val="000000"/>
                </a:solidFill>
                <a:latin typeface="Tahoma" pitchFamily="34" charset="0"/>
              </a:rPr>
              <a:t>A </a:t>
            </a:r>
            <a:r>
              <a:rPr lang="en-US" altLang="et-EE" sz="2400" b="1">
                <a:solidFill>
                  <a:srgbClr val="003399"/>
                </a:solidFill>
                <a:latin typeface="Tahoma" pitchFamily="34" charset="0"/>
              </a:rPr>
              <a:t>dynamic hazard</a:t>
            </a:r>
            <a:r>
              <a:rPr lang="en-US" altLang="et-EE" sz="2400">
                <a:solidFill>
                  <a:srgbClr val="000000"/>
                </a:solidFill>
                <a:latin typeface="Tahoma" pitchFamily="34" charset="0"/>
              </a:rPr>
              <a:t> is </a:t>
            </a:r>
            <a:r>
              <a:rPr lang="en-US" altLang="et-EE" sz="2400" u="sng">
                <a:solidFill>
                  <a:srgbClr val="FF3300"/>
                </a:solidFill>
                <a:latin typeface="Tahoma" pitchFamily="34" charset="0"/>
              </a:rPr>
              <a:t>the possibility</a:t>
            </a:r>
            <a:r>
              <a:rPr lang="en-US" altLang="et-EE" sz="2400">
                <a:solidFill>
                  <a:srgbClr val="000000"/>
                </a:solidFill>
                <a:latin typeface="Tahoma" pitchFamily="34" charset="0"/>
              </a:rPr>
              <a:t>  of an output changing more than once as the result of a single </a:t>
            </a:r>
          </a:p>
          <a:p>
            <a:pPr eaLnBrk="0" fontAlgn="base" hangingPunct="0">
              <a:spcBef>
                <a:spcPct val="0"/>
              </a:spcBef>
              <a:spcAft>
                <a:spcPct val="0"/>
              </a:spcAft>
            </a:pPr>
            <a:r>
              <a:rPr lang="en-US" altLang="et-EE" sz="2400">
                <a:solidFill>
                  <a:srgbClr val="000000"/>
                </a:solidFill>
                <a:latin typeface="Tahoma" pitchFamily="34" charset="0"/>
              </a:rPr>
              <a:t>transition. </a:t>
            </a:r>
          </a:p>
        </p:txBody>
      </p:sp>
      <p:sp>
        <p:nvSpPr>
          <p:cNvPr id="861188" name="Text Box 4"/>
          <p:cNvSpPr txBox="1">
            <a:spLocks noChangeArrowheads="1"/>
          </p:cNvSpPr>
          <p:nvPr/>
        </p:nvSpPr>
        <p:spPr bwMode="auto">
          <a:xfrm>
            <a:off x="696913" y="2586038"/>
            <a:ext cx="7396162" cy="1187450"/>
          </a:xfrm>
          <a:prstGeom prst="rect">
            <a:avLst/>
          </a:prstGeom>
          <a:noFill/>
          <a:ln w="9525">
            <a:noFill/>
            <a:miter lim="800000"/>
            <a:headEnd/>
            <a:tailEnd/>
          </a:ln>
        </p:spPr>
        <p:txBody>
          <a:bodyPr anchor="ctr">
            <a:spAutoFit/>
          </a:bodyPr>
          <a:lstStyle/>
          <a:p>
            <a:pPr eaLnBrk="0" fontAlgn="base" hangingPunct="0">
              <a:spcBef>
                <a:spcPct val="0"/>
              </a:spcBef>
              <a:spcAft>
                <a:spcPct val="0"/>
              </a:spcAft>
            </a:pPr>
            <a:r>
              <a:rPr lang="en-US" altLang="et-EE" sz="2400">
                <a:solidFill>
                  <a:srgbClr val="000000"/>
                </a:solidFill>
                <a:latin typeface="Tahoma" pitchFamily="34" charset="0"/>
              </a:rPr>
              <a:t>Dynamic hazards exist when there are </a:t>
            </a:r>
            <a:r>
              <a:rPr lang="en-US" altLang="et-EE" sz="2400">
                <a:solidFill>
                  <a:srgbClr val="FF3300"/>
                </a:solidFill>
                <a:latin typeface="Tahoma" pitchFamily="34" charset="0"/>
              </a:rPr>
              <a:t>multiple paths</a:t>
            </a:r>
            <a:r>
              <a:rPr lang="en-US" altLang="et-EE" sz="2400">
                <a:solidFill>
                  <a:srgbClr val="000000"/>
                </a:solidFill>
                <a:latin typeface="Tahoma" pitchFamily="34" charset="0"/>
              </a:rPr>
              <a:t> with </a:t>
            </a:r>
            <a:r>
              <a:rPr lang="en-US" altLang="et-EE" sz="2400">
                <a:solidFill>
                  <a:srgbClr val="FF3300"/>
                </a:solidFill>
                <a:latin typeface="Tahoma" pitchFamily="34" charset="0"/>
              </a:rPr>
              <a:t>different delays</a:t>
            </a:r>
            <a:r>
              <a:rPr lang="en-US" altLang="et-EE" sz="2400">
                <a:solidFill>
                  <a:srgbClr val="000000"/>
                </a:solidFill>
                <a:latin typeface="Tahoma" pitchFamily="34" charset="0"/>
              </a:rPr>
              <a:t> from the changing input to the changing output. </a:t>
            </a:r>
          </a:p>
        </p:txBody>
      </p:sp>
      <p:grpSp>
        <p:nvGrpSpPr>
          <p:cNvPr id="2" name="Group 5"/>
          <p:cNvGrpSpPr>
            <a:grpSpLocks/>
          </p:cNvGrpSpPr>
          <p:nvPr/>
        </p:nvGrpSpPr>
        <p:grpSpPr bwMode="auto">
          <a:xfrm>
            <a:off x="747713" y="4076700"/>
            <a:ext cx="7185025" cy="2020888"/>
            <a:chOff x="1079" y="2680"/>
            <a:chExt cx="4073" cy="1273"/>
          </a:xfrm>
        </p:grpSpPr>
        <p:sp>
          <p:nvSpPr>
            <p:cNvPr id="35847" name="Text Box 6"/>
            <p:cNvSpPr txBox="1">
              <a:spLocks noChangeArrowheads="1"/>
            </p:cNvSpPr>
            <p:nvPr/>
          </p:nvSpPr>
          <p:spPr bwMode="auto">
            <a:xfrm>
              <a:off x="1079" y="2680"/>
              <a:ext cx="4018" cy="518"/>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sz="2400">
                  <a:solidFill>
                    <a:srgbClr val="000000"/>
                  </a:solidFill>
                  <a:latin typeface="Tahoma" pitchFamily="34" charset="0"/>
                </a:rPr>
                <a:t>Dynamic hazards do not occur in </a:t>
              </a:r>
              <a:r>
                <a:rPr lang="en-US" altLang="et-EE" sz="2400">
                  <a:solidFill>
                    <a:srgbClr val="FF3300"/>
                  </a:solidFill>
                  <a:latin typeface="Tahoma" pitchFamily="34" charset="0"/>
                </a:rPr>
                <a:t>properly designed</a:t>
              </a:r>
              <a:endParaRPr lang="en-US" altLang="et-EE" sz="2400">
                <a:solidFill>
                  <a:srgbClr val="000000"/>
                </a:solidFill>
                <a:latin typeface="Tahoma" pitchFamily="34" charset="0"/>
              </a:endParaRPr>
            </a:p>
            <a:p>
              <a:pPr eaLnBrk="0" fontAlgn="base" hangingPunct="0">
                <a:spcBef>
                  <a:spcPct val="0"/>
                </a:spcBef>
                <a:spcAft>
                  <a:spcPct val="0"/>
                </a:spcAft>
              </a:pPr>
              <a:r>
                <a:rPr lang="en-US" altLang="et-EE" sz="2400">
                  <a:solidFill>
                    <a:srgbClr val="000000"/>
                  </a:solidFill>
                  <a:latin typeface="Tahoma" pitchFamily="34" charset="0"/>
                </a:rPr>
                <a:t>two level AND-OR or OR-AND circuits.</a:t>
              </a:r>
            </a:p>
          </p:txBody>
        </p:sp>
        <p:sp>
          <p:nvSpPr>
            <p:cNvPr id="35848" name="Text Box 7"/>
            <p:cNvSpPr txBox="1">
              <a:spLocks noChangeArrowheads="1"/>
            </p:cNvSpPr>
            <p:nvPr/>
          </p:nvSpPr>
          <p:spPr bwMode="auto">
            <a:xfrm>
              <a:off x="1079" y="3205"/>
              <a:ext cx="4073" cy="748"/>
            </a:xfrm>
            <a:prstGeom prst="rect">
              <a:avLst/>
            </a:prstGeom>
            <a:noFill/>
            <a:ln w="9525">
              <a:noFill/>
              <a:miter lim="800000"/>
              <a:headEnd/>
              <a:tailEnd/>
            </a:ln>
          </p:spPr>
          <p:txBody>
            <a:bodyPr wrap="none" anchor="ctr">
              <a:spAutoFit/>
            </a:bodyPr>
            <a:lstStyle/>
            <a:p>
              <a:pPr eaLnBrk="0" fontAlgn="base" hangingPunct="0">
                <a:spcBef>
                  <a:spcPct val="0"/>
                </a:spcBef>
                <a:spcAft>
                  <a:spcPct val="0"/>
                </a:spcAft>
              </a:pPr>
              <a:r>
                <a:rPr lang="en-US" altLang="et-EE" sz="2400">
                  <a:solidFill>
                    <a:srgbClr val="000000"/>
                  </a:solidFill>
                  <a:latin typeface="Tahoma" pitchFamily="34" charset="0"/>
                </a:rPr>
                <a:t>PS: A two level AND-OR or OR-AND circuit is</a:t>
              </a:r>
            </a:p>
            <a:p>
              <a:pPr eaLnBrk="0" fontAlgn="base" hangingPunct="0">
                <a:spcBef>
                  <a:spcPct val="0"/>
                </a:spcBef>
                <a:spcAft>
                  <a:spcPct val="0"/>
                </a:spcAft>
              </a:pPr>
              <a:r>
                <a:rPr lang="en-US" altLang="et-EE" sz="2400">
                  <a:solidFill>
                    <a:srgbClr val="000000"/>
                  </a:solidFill>
                  <a:latin typeface="Tahoma" pitchFamily="34" charset="0"/>
                </a:rPr>
                <a:t>properly design if a variable and its complement are</a:t>
              </a:r>
            </a:p>
            <a:p>
              <a:pPr eaLnBrk="0" fontAlgn="base" hangingPunct="0">
                <a:spcBef>
                  <a:spcPct val="0"/>
                </a:spcBef>
                <a:spcAft>
                  <a:spcPct val="0"/>
                </a:spcAft>
              </a:pPr>
              <a:r>
                <a:rPr lang="en-US" altLang="et-EE" sz="2400">
                  <a:solidFill>
                    <a:srgbClr val="000000"/>
                  </a:solidFill>
                  <a:latin typeface="Tahoma" pitchFamily="34" charset="0"/>
                </a:rPr>
                <a:t>never input to the same first level gate.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11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8"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p:cNvSpPr>
            <a:spLocks noGrp="1"/>
          </p:cNvSpPr>
          <p:nvPr>
            <p:ph type="sldNum" sz="quarter" idx="10"/>
          </p:nvPr>
        </p:nvSpPr>
        <p:spPr>
          <a:noFill/>
        </p:spPr>
        <p:txBody>
          <a:bodyPr/>
          <a:lstStyle/>
          <a:p>
            <a:fld id="{CD1D1D86-B414-434E-B0A9-81C0863DB768}" type="slidenum">
              <a:rPr lang="en-US" altLang="et-EE" smtClean="0">
                <a:solidFill>
                  <a:srgbClr val="000000"/>
                </a:solidFill>
              </a:rPr>
              <a:pPr/>
              <a:t>67</a:t>
            </a:fld>
            <a:endParaRPr lang="en-US" altLang="et-EE">
              <a:solidFill>
                <a:srgbClr val="000000"/>
              </a:solidFill>
            </a:endParaRPr>
          </a:p>
        </p:txBody>
      </p:sp>
      <p:sp>
        <p:nvSpPr>
          <p:cNvPr id="36867" name="Rectangle 2"/>
          <p:cNvSpPr>
            <a:spLocks noGrp="1" noChangeArrowheads="1"/>
          </p:cNvSpPr>
          <p:nvPr>
            <p:ph type="title"/>
          </p:nvPr>
        </p:nvSpPr>
        <p:spPr/>
        <p:txBody>
          <a:bodyPr/>
          <a:lstStyle/>
          <a:p>
            <a:pPr eaLnBrk="1" hangingPunct="1"/>
            <a:r>
              <a:rPr lang="en-US" altLang="et-EE"/>
              <a:t>Dynamic </a:t>
            </a:r>
            <a:r>
              <a:rPr lang="et-EE" altLang="et-EE"/>
              <a:t>h</a:t>
            </a:r>
            <a:r>
              <a:rPr lang="en-US" altLang="et-EE"/>
              <a:t>azard </a:t>
            </a:r>
            <a:r>
              <a:rPr lang="et-EE" altLang="et-EE"/>
              <a:t>e</a:t>
            </a:r>
            <a:r>
              <a:rPr lang="en-US" altLang="et-EE"/>
              <a:t>xample</a:t>
            </a:r>
          </a:p>
        </p:txBody>
      </p:sp>
      <p:sp>
        <p:nvSpPr>
          <p:cNvPr id="36868" name="Line 3"/>
          <p:cNvSpPr>
            <a:spLocks noChangeShapeType="1"/>
          </p:cNvSpPr>
          <p:nvPr/>
        </p:nvSpPr>
        <p:spPr bwMode="auto">
          <a:xfrm>
            <a:off x="6399213" y="3403600"/>
            <a:ext cx="538162"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869" name="AutoShape 4"/>
          <p:cNvSpPr>
            <a:spLocks noChangeArrowheads="1"/>
          </p:cNvSpPr>
          <p:nvPr/>
        </p:nvSpPr>
        <p:spPr bwMode="auto">
          <a:xfrm>
            <a:off x="5789613" y="3098800"/>
            <a:ext cx="609600" cy="609600"/>
          </a:xfrm>
          <a:prstGeom prst="flowChartDelay">
            <a:avLst/>
          </a:prstGeom>
          <a:solidFill>
            <a:srgbClr val="99FFCC"/>
          </a:solidFill>
          <a:ln w="28575" cap="sq">
            <a:solidFill>
              <a:schemeClr val="tx1"/>
            </a:solidFill>
            <a:miter lim="800000"/>
            <a:headEnd type="none" w="sm" len="sm"/>
            <a:tailEnd type="none" w="sm" len="sm"/>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6870" name="Line 5"/>
          <p:cNvSpPr>
            <a:spLocks noChangeShapeType="1"/>
          </p:cNvSpPr>
          <p:nvPr/>
        </p:nvSpPr>
        <p:spPr bwMode="auto">
          <a:xfrm>
            <a:off x="5575300" y="3251200"/>
            <a:ext cx="21431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871" name="Line 6"/>
          <p:cNvSpPr>
            <a:spLocks noChangeShapeType="1"/>
          </p:cNvSpPr>
          <p:nvPr/>
        </p:nvSpPr>
        <p:spPr bwMode="auto">
          <a:xfrm>
            <a:off x="5589588" y="3556000"/>
            <a:ext cx="2000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872" name="AutoShape 7"/>
          <p:cNvSpPr>
            <a:spLocks noChangeArrowheads="1"/>
          </p:cNvSpPr>
          <p:nvPr/>
        </p:nvSpPr>
        <p:spPr bwMode="auto">
          <a:xfrm flipH="1">
            <a:off x="4344988" y="2247900"/>
            <a:ext cx="709612" cy="685800"/>
          </a:xfrm>
          <a:prstGeom prst="moon">
            <a:avLst>
              <a:gd name="adj" fmla="val 78977"/>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6873" name="Line 8"/>
          <p:cNvSpPr>
            <a:spLocks noChangeShapeType="1"/>
          </p:cNvSpPr>
          <p:nvPr/>
        </p:nvSpPr>
        <p:spPr bwMode="auto">
          <a:xfrm>
            <a:off x="1628775" y="2439988"/>
            <a:ext cx="28289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874" name="Line 9"/>
          <p:cNvSpPr>
            <a:spLocks noChangeShapeType="1"/>
          </p:cNvSpPr>
          <p:nvPr/>
        </p:nvSpPr>
        <p:spPr bwMode="auto">
          <a:xfrm>
            <a:off x="1628775" y="2744788"/>
            <a:ext cx="28289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875" name="Line 10"/>
          <p:cNvSpPr>
            <a:spLocks noChangeShapeType="1"/>
          </p:cNvSpPr>
          <p:nvPr/>
        </p:nvSpPr>
        <p:spPr bwMode="auto">
          <a:xfrm>
            <a:off x="5054600" y="2578100"/>
            <a:ext cx="53816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876" name="AutoShape 11"/>
          <p:cNvSpPr>
            <a:spLocks noChangeArrowheads="1"/>
          </p:cNvSpPr>
          <p:nvPr/>
        </p:nvSpPr>
        <p:spPr bwMode="auto">
          <a:xfrm flipH="1">
            <a:off x="4344988" y="3225800"/>
            <a:ext cx="709612" cy="685800"/>
          </a:xfrm>
          <a:prstGeom prst="moon">
            <a:avLst>
              <a:gd name="adj" fmla="val 78977"/>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6877" name="Line 12"/>
          <p:cNvSpPr>
            <a:spLocks noChangeShapeType="1"/>
          </p:cNvSpPr>
          <p:nvPr/>
        </p:nvSpPr>
        <p:spPr bwMode="auto">
          <a:xfrm>
            <a:off x="1628775" y="3417888"/>
            <a:ext cx="28289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878" name="Line 13"/>
          <p:cNvSpPr>
            <a:spLocks noChangeShapeType="1"/>
          </p:cNvSpPr>
          <p:nvPr/>
        </p:nvSpPr>
        <p:spPr bwMode="auto">
          <a:xfrm>
            <a:off x="3902075" y="3722688"/>
            <a:ext cx="5556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879" name="Line 14"/>
          <p:cNvSpPr>
            <a:spLocks noChangeShapeType="1"/>
          </p:cNvSpPr>
          <p:nvPr/>
        </p:nvSpPr>
        <p:spPr bwMode="auto">
          <a:xfrm>
            <a:off x="5054600" y="3556000"/>
            <a:ext cx="53816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880" name="Line 15"/>
          <p:cNvSpPr>
            <a:spLocks noChangeShapeType="1"/>
          </p:cNvSpPr>
          <p:nvPr/>
        </p:nvSpPr>
        <p:spPr bwMode="auto">
          <a:xfrm>
            <a:off x="6399213" y="4521200"/>
            <a:ext cx="538162"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881" name="AutoShape 16"/>
          <p:cNvSpPr>
            <a:spLocks noChangeArrowheads="1"/>
          </p:cNvSpPr>
          <p:nvPr/>
        </p:nvSpPr>
        <p:spPr bwMode="auto">
          <a:xfrm>
            <a:off x="5789613" y="4216400"/>
            <a:ext cx="609600" cy="609600"/>
          </a:xfrm>
          <a:prstGeom prst="flowChartDelay">
            <a:avLst/>
          </a:prstGeom>
          <a:solidFill>
            <a:srgbClr val="99FFCC"/>
          </a:solidFill>
          <a:ln w="28575" cap="sq">
            <a:solidFill>
              <a:schemeClr val="tx1"/>
            </a:solidFill>
            <a:miter lim="800000"/>
            <a:headEnd type="none" w="sm" len="sm"/>
            <a:tailEnd type="none" w="sm" len="sm"/>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6882" name="Line 17"/>
          <p:cNvSpPr>
            <a:spLocks noChangeShapeType="1"/>
          </p:cNvSpPr>
          <p:nvPr/>
        </p:nvSpPr>
        <p:spPr bwMode="auto">
          <a:xfrm>
            <a:off x="3886200" y="4368800"/>
            <a:ext cx="190341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883" name="Line 18"/>
          <p:cNvSpPr>
            <a:spLocks noChangeShapeType="1"/>
          </p:cNvSpPr>
          <p:nvPr/>
        </p:nvSpPr>
        <p:spPr bwMode="auto">
          <a:xfrm>
            <a:off x="5246688" y="4673600"/>
            <a:ext cx="5429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nvGrpSpPr>
          <p:cNvPr id="2" name="Group 19"/>
          <p:cNvGrpSpPr>
            <a:grpSpLocks/>
          </p:cNvGrpSpPr>
          <p:nvPr/>
        </p:nvGrpSpPr>
        <p:grpSpPr bwMode="auto">
          <a:xfrm>
            <a:off x="6924675" y="3213100"/>
            <a:ext cx="1690688" cy="685800"/>
            <a:chOff x="2442" y="1416"/>
            <a:chExt cx="1065" cy="432"/>
          </a:xfrm>
        </p:grpSpPr>
        <p:sp>
          <p:nvSpPr>
            <p:cNvPr id="36924" name="AutoShape 20"/>
            <p:cNvSpPr>
              <a:spLocks noChangeArrowheads="1"/>
            </p:cNvSpPr>
            <p:nvPr/>
          </p:nvSpPr>
          <p:spPr bwMode="auto">
            <a:xfrm flipH="1">
              <a:off x="2721" y="1416"/>
              <a:ext cx="447" cy="432"/>
            </a:xfrm>
            <a:prstGeom prst="moon">
              <a:avLst>
                <a:gd name="adj" fmla="val 78977"/>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6925" name="Line 21"/>
            <p:cNvSpPr>
              <a:spLocks noChangeShapeType="1"/>
            </p:cNvSpPr>
            <p:nvPr/>
          </p:nvSpPr>
          <p:spPr bwMode="auto">
            <a:xfrm>
              <a:off x="2442" y="1537"/>
              <a:ext cx="350"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926" name="Line 22"/>
            <p:cNvSpPr>
              <a:spLocks noChangeShapeType="1"/>
            </p:cNvSpPr>
            <p:nvPr/>
          </p:nvSpPr>
          <p:spPr bwMode="auto">
            <a:xfrm>
              <a:off x="2442" y="1729"/>
              <a:ext cx="350"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927" name="Line 23"/>
            <p:cNvSpPr>
              <a:spLocks noChangeShapeType="1"/>
            </p:cNvSpPr>
            <p:nvPr/>
          </p:nvSpPr>
          <p:spPr bwMode="auto">
            <a:xfrm>
              <a:off x="3168" y="1624"/>
              <a:ext cx="339"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sp>
        <p:nvSpPr>
          <p:cNvPr id="36885" name="Line 24"/>
          <p:cNvSpPr>
            <a:spLocks noChangeShapeType="1"/>
          </p:cNvSpPr>
          <p:nvPr/>
        </p:nvSpPr>
        <p:spPr bwMode="auto">
          <a:xfrm>
            <a:off x="5588000" y="2565400"/>
            <a:ext cx="0" cy="6858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886" name="Line 25"/>
          <p:cNvSpPr>
            <a:spLocks noChangeShapeType="1"/>
          </p:cNvSpPr>
          <p:nvPr/>
        </p:nvSpPr>
        <p:spPr bwMode="auto">
          <a:xfrm>
            <a:off x="6921500" y="3695700"/>
            <a:ext cx="0" cy="8255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887" name="Line 26"/>
          <p:cNvSpPr>
            <a:spLocks noChangeShapeType="1"/>
          </p:cNvSpPr>
          <p:nvPr/>
        </p:nvSpPr>
        <p:spPr bwMode="auto">
          <a:xfrm>
            <a:off x="2768600" y="3873500"/>
            <a:ext cx="1093788" cy="0"/>
          </a:xfrm>
          <a:prstGeom prst="line">
            <a:avLst/>
          </a:prstGeom>
          <a:noFill/>
          <a:ln w="28575" cap="sq">
            <a:solidFill>
              <a:schemeClr val="tx1"/>
            </a:solidFill>
            <a:round/>
            <a:headEnd type="none" w="sm" len="sm"/>
            <a:tailEnd type="none"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888" name="AutoShape 27"/>
          <p:cNvSpPr>
            <a:spLocks noChangeArrowheads="1"/>
          </p:cNvSpPr>
          <p:nvPr/>
        </p:nvSpPr>
        <p:spPr bwMode="auto">
          <a:xfrm rot="5400000">
            <a:off x="3044825" y="3683000"/>
            <a:ext cx="457200" cy="381000"/>
          </a:xfrm>
          <a:prstGeom prst="triangle">
            <a:avLst>
              <a:gd name="adj" fmla="val 50000"/>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6889" name="Oval 28"/>
          <p:cNvSpPr>
            <a:spLocks noChangeArrowheads="1"/>
          </p:cNvSpPr>
          <p:nvPr/>
        </p:nvSpPr>
        <p:spPr bwMode="auto">
          <a:xfrm>
            <a:off x="3463925" y="3797300"/>
            <a:ext cx="152400" cy="152400"/>
          </a:xfrm>
          <a:prstGeom prst="ellipse">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6890" name="Line 29"/>
          <p:cNvSpPr>
            <a:spLocks noChangeShapeType="1"/>
          </p:cNvSpPr>
          <p:nvPr/>
        </p:nvSpPr>
        <p:spPr bwMode="auto">
          <a:xfrm>
            <a:off x="3898900" y="3708400"/>
            <a:ext cx="0" cy="6477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891" name="Oval 30"/>
          <p:cNvSpPr>
            <a:spLocks noChangeArrowheads="1"/>
          </p:cNvSpPr>
          <p:nvPr/>
        </p:nvSpPr>
        <p:spPr bwMode="auto">
          <a:xfrm>
            <a:off x="3848100" y="3835400"/>
            <a:ext cx="74613" cy="74613"/>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nvGrpSpPr>
          <p:cNvPr id="3" name="Group 31"/>
          <p:cNvGrpSpPr>
            <a:grpSpLocks/>
          </p:cNvGrpSpPr>
          <p:nvPr/>
        </p:nvGrpSpPr>
        <p:grpSpPr bwMode="auto">
          <a:xfrm>
            <a:off x="2476500" y="4279900"/>
            <a:ext cx="3316288" cy="457200"/>
            <a:chOff x="1560" y="2736"/>
            <a:chExt cx="2089" cy="288"/>
          </a:xfrm>
        </p:grpSpPr>
        <p:sp>
          <p:nvSpPr>
            <p:cNvPr id="36921" name="Line 32"/>
            <p:cNvSpPr>
              <a:spLocks noChangeShapeType="1"/>
            </p:cNvSpPr>
            <p:nvPr/>
          </p:nvSpPr>
          <p:spPr bwMode="auto">
            <a:xfrm>
              <a:off x="1560" y="2880"/>
              <a:ext cx="2089" cy="0"/>
            </a:xfrm>
            <a:prstGeom prst="line">
              <a:avLst/>
            </a:prstGeom>
            <a:noFill/>
            <a:ln w="28575" cap="sq">
              <a:solidFill>
                <a:schemeClr val="tx1"/>
              </a:solidFill>
              <a:round/>
              <a:headEnd type="none" w="sm" len="sm"/>
              <a:tailEnd type="none"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922" name="AutoShape 33"/>
            <p:cNvSpPr>
              <a:spLocks noChangeArrowheads="1"/>
            </p:cNvSpPr>
            <p:nvPr/>
          </p:nvSpPr>
          <p:spPr bwMode="auto">
            <a:xfrm rot="5400000">
              <a:off x="1918" y="2760"/>
              <a:ext cx="288" cy="240"/>
            </a:xfrm>
            <a:prstGeom prst="triangle">
              <a:avLst>
                <a:gd name="adj" fmla="val 50000"/>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6923" name="Oval 34"/>
            <p:cNvSpPr>
              <a:spLocks noChangeArrowheads="1"/>
            </p:cNvSpPr>
            <p:nvPr/>
          </p:nvSpPr>
          <p:spPr bwMode="auto">
            <a:xfrm>
              <a:off x="2182" y="2832"/>
              <a:ext cx="96" cy="96"/>
            </a:xfrm>
            <a:prstGeom prst="ellipse">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sp>
        <p:nvSpPr>
          <p:cNvPr id="36893" name="Line 35"/>
          <p:cNvSpPr>
            <a:spLocks noChangeShapeType="1"/>
          </p:cNvSpPr>
          <p:nvPr/>
        </p:nvSpPr>
        <p:spPr bwMode="auto">
          <a:xfrm flipV="1">
            <a:off x="2463800" y="2451100"/>
            <a:ext cx="0" cy="20701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894" name="Line 36"/>
          <p:cNvSpPr>
            <a:spLocks noChangeShapeType="1"/>
          </p:cNvSpPr>
          <p:nvPr/>
        </p:nvSpPr>
        <p:spPr bwMode="auto">
          <a:xfrm flipV="1">
            <a:off x="2768600" y="2743200"/>
            <a:ext cx="0" cy="11303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895" name="Oval 37"/>
          <p:cNvSpPr>
            <a:spLocks noChangeArrowheads="1"/>
          </p:cNvSpPr>
          <p:nvPr/>
        </p:nvSpPr>
        <p:spPr bwMode="auto">
          <a:xfrm>
            <a:off x="2730500" y="2705100"/>
            <a:ext cx="74613" cy="74613"/>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6896" name="Oval 38"/>
          <p:cNvSpPr>
            <a:spLocks noChangeArrowheads="1"/>
          </p:cNvSpPr>
          <p:nvPr/>
        </p:nvSpPr>
        <p:spPr bwMode="auto">
          <a:xfrm>
            <a:off x="2425700" y="2400300"/>
            <a:ext cx="74613" cy="74613"/>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6897" name="Line 39"/>
          <p:cNvSpPr>
            <a:spLocks noChangeShapeType="1"/>
          </p:cNvSpPr>
          <p:nvPr/>
        </p:nvSpPr>
        <p:spPr bwMode="auto">
          <a:xfrm>
            <a:off x="1625600" y="4876800"/>
            <a:ext cx="3632200"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898" name="Line 40"/>
          <p:cNvSpPr>
            <a:spLocks noChangeShapeType="1"/>
          </p:cNvSpPr>
          <p:nvPr/>
        </p:nvSpPr>
        <p:spPr bwMode="auto">
          <a:xfrm>
            <a:off x="5257800" y="4673600"/>
            <a:ext cx="0" cy="2159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899" name="Text Box 41"/>
          <p:cNvSpPr txBox="1">
            <a:spLocks noChangeArrowheads="1"/>
          </p:cNvSpPr>
          <p:nvPr/>
        </p:nvSpPr>
        <p:spPr bwMode="auto">
          <a:xfrm>
            <a:off x="1273175" y="2255838"/>
            <a:ext cx="4000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FF"/>
                </a:solidFill>
              </a:rPr>
              <a:t>W</a:t>
            </a:r>
          </a:p>
        </p:txBody>
      </p:sp>
      <p:sp>
        <p:nvSpPr>
          <p:cNvPr id="36900" name="Text Box 42"/>
          <p:cNvSpPr txBox="1">
            <a:spLocks noChangeArrowheads="1"/>
          </p:cNvSpPr>
          <p:nvPr/>
        </p:nvSpPr>
        <p:spPr bwMode="auto">
          <a:xfrm>
            <a:off x="1304925" y="2560638"/>
            <a:ext cx="3365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FF"/>
                </a:solidFill>
              </a:rPr>
              <a:t>X</a:t>
            </a:r>
          </a:p>
        </p:txBody>
      </p:sp>
      <p:sp>
        <p:nvSpPr>
          <p:cNvPr id="36901" name="Text Box 43"/>
          <p:cNvSpPr txBox="1">
            <a:spLocks noChangeArrowheads="1"/>
          </p:cNvSpPr>
          <p:nvPr/>
        </p:nvSpPr>
        <p:spPr bwMode="auto">
          <a:xfrm>
            <a:off x="1304925" y="3233738"/>
            <a:ext cx="3365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FF"/>
                </a:solidFill>
              </a:rPr>
              <a:t>Y</a:t>
            </a:r>
          </a:p>
        </p:txBody>
      </p:sp>
      <p:sp>
        <p:nvSpPr>
          <p:cNvPr id="36902" name="Text Box 44"/>
          <p:cNvSpPr txBox="1">
            <a:spLocks noChangeArrowheads="1"/>
          </p:cNvSpPr>
          <p:nvPr/>
        </p:nvSpPr>
        <p:spPr bwMode="auto">
          <a:xfrm>
            <a:off x="1311275" y="4694238"/>
            <a:ext cx="3238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FF"/>
                </a:solidFill>
              </a:rPr>
              <a:t>Z</a:t>
            </a:r>
          </a:p>
        </p:txBody>
      </p:sp>
      <p:sp>
        <p:nvSpPr>
          <p:cNvPr id="36903" name="Text Box 45"/>
          <p:cNvSpPr txBox="1">
            <a:spLocks noChangeArrowheads="1"/>
          </p:cNvSpPr>
          <p:nvPr/>
        </p:nvSpPr>
        <p:spPr bwMode="auto">
          <a:xfrm>
            <a:off x="1533525" y="21034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0</a:t>
            </a:r>
          </a:p>
        </p:txBody>
      </p:sp>
      <p:sp>
        <p:nvSpPr>
          <p:cNvPr id="36904" name="Text Box 46"/>
          <p:cNvSpPr txBox="1">
            <a:spLocks noChangeArrowheads="1"/>
          </p:cNvSpPr>
          <p:nvPr/>
        </p:nvSpPr>
        <p:spPr bwMode="auto">
          <a:xfrm>
            <a:off x="1546225" y="24209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0</a:t>
            </a:r>
          </a:p>
        </p:txBody>
      </p:sp>
      <p:sp>
        <p:nvSpPr>
          <p:cNvPr id="36905" name="Text Box 47"/>
          <p:cNvSpPr txBox="1">
            <a:spLocks noChangeArrowheads="1"/>
          </p:cNvSpPr>
          <p:nvPr/>
        </p:nvSpPr>
        <p:spPr bwMode="auto">
          <a:xfrm>
            <a:off x="1533525" y="31067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0</a:t>
            </a:r>
          </a:p>
        </p:txBody>
      </p:sp>
      <p:sp>
        <p:nvSpPr>
          <p:cNvPr id="36906" name="Text Box 48"/>
          <p:cNvSpPr txBox="1">
            <a:spLocks noChangeArrowheads="1"/>
          </p:cNvSpPr>
          <p:nvPr/>
        </p:nvSpPr>
        <p:spPr bwMode="auto">
          <a:xfrm>
            <a:off x="1533525" y="45545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1</a:t>
            </a:r>
          </a:p>
        </p:txBody>
      </p:sp>
      <p:sp>
        <p:nvSpPr>
          <p:cNvPr id="862257" name="Text Box 49"/>
          <p:cNvSpPr txBox="1">
            <a:spLocks noChangeArrowheads="1"/>
          </p:cNvSpPr>
          <p:nvPr/>
        </p:nvSpPr>
        <p:spPr bwMode="auto">
          <a:xfrm>
            <a:off x="3578225" y="41989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1</a:t>
            </a:r>
          </a:p>
        </p:txBody>
      </p:sp>
      <p:grpSp>
        <p:nvGrpSpPr>
          <p:cNvPr id="4" name="Group 50"/>
          <p:cNvGrpSpPr>
            <a:grpSpLocks/>
          </p:cNvGrpSpPr>
          <p:nvPr/>
        </p:nvGrpSpPr>
        <p:grpSpPr bwMode="auto">
          <a:xfrm>
            <a:off x="3832225" y="3398838"/>
            <a:ext cx="1352550" cy="1027112"/>
            <a:chOff x="2414" y="2141"/>
            <a:chExt cx="852" cy="647"/>
          </a:xfrm>
        </p:grpSpPr>
        <p:sp>
          <p:nvSpPr>
            <p:cNvPr id="36919" name="Text Box 51"/>
            <p:cNvSpPr txBox="1">
              <a:spLocks noChangeArrowheads="1"/>
            </p:cNvSpPr>
            <p:nvPr/>
          </p:nvSpPr>
          <p:spPr bwMode="auto">
            <a:xfrm>
              <a:off x="2414" y="2141"/>
              <a:ext cx="196" cy="231"/>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1</a:t>
              </a:r>
            </a:p>
          </p:txBody>
        </p:sp>
        <p:sp>
          <p:nvSpPr>
            <p:cNvPr id="36920" name="Text Box 52"/>
            <p:cNvSpPr txBox="1">
              <a:spLocks noChangeArrowheads="1"/>
            </p:cNvSpPr>
            <p:nvPr/>
          </p:nvSpPr>
          <p:spPr bwMode="auto">
            <a:xfrm>
              <a:off x="3070" y="2557"/>
              <a:ext cx="196" cy="231"/>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1</a:t>
              </a:r>
            </a:p>
          </p:txBody>
        </p:sp>
      </p:grpSp>
      <p:sp>
        <p:nvSpPr>
          <p:cNvPr id="862261" name="Text Box 53"/>
          <p:cNvSpPr txBox="1">
            <a:spLocks noChangeArrowheads="1"/>
          </p:cNvSpPr>
          <p:nvPr/>
        </p:nvSpPr>
        <p:spPr bwMode="auto">
          <a:xfrm>
            <a:off x="4873625" y="45545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1</a:t>
            </a:r>
          </a:p>
        </p:txBody>
      </p:sp>
      <p:sp>
        <p:nvSpPr>
          <p:cNvPr id="862262" name="Text Box 54"/>
          <p:cNvSpPr txBox="1">
            <a:spLocks noChangeArrowheads="1"/>
          </p:cNvSpPr>
          <p:nvPr/>
        </p:nvSpPr>
        <p:spPr bwMode="auto">
          <a:xfrm>
            <a:off x="5038725" y="22558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0</a:t>
            </a:r>
          </a:p>
        </p:txBody>
      </p:sp>
      <p:sp>
        <p:nvSpPr>
          <p:cNvPr id="862263" name="Text Box 55"/>
          <p:cNvSpPr txBox="1">
            <a:spLocks noChangeArrowheads="1"/>
          </p:cNvSpPr>
          <p:nvPr/>
        </p:nvSpPr>
        <p:spPr bwMode="auto">
          <a:xfrm>
            <a:off x="5013325" y="32464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1</a:t>
            </a:r>
          </a:p>
        </p:txBody>
      </p:sp>
      <p:sp>
        <p:nvSpPr>
          <p:cNvPr id="862264" name="Text Box 56"/>
          <p:cNvSpPr txBox="1">
            <a:spLocks noChangeArrowheads="1"/>
          </p:cNvSpPr>
          <p:nvPr/>
        </p:nvSpPr>
        <p:spPr bwMode="auto">
          <a:xfrm>
            <a:off x="6804025" y="33988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1</a:t>
            </a:r>
          </a:p>
        </p:txBody>
      </p:sp>
      <p:sp>
        <p:nvSpPr>
          <p:cNvPr id="862265" name="Text Box 57"/>
          <p:cNvSpPr txBox="1">
            <a:spLocks noChangeArrowheads="1"/>
          </p:cNvSpPr>
          <p:nvPr/>
        </p:nvSpPr>
        <p:spPr bwMode="auto">
          <a:xfrm>
            <a:off x="6423025" y="30813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0</a:t>
            </a:r>
          </a:p>
        </p:txBody>
      </p:sp>
      <p:sp>
        <p:nvSpPr>
          <p:cNvPr id="862266" name="Text Box 58"/>
          <p:cNvSpPr txBox="1">
            <a:spLocks noChangeArrowheads="1"/>
          </p:cNvSpPr>
          <p:nvPr/>
        </p:nvSpPr>
        <p:spPr bwMode="auto">
          <a:xfrm>
            <a:off x="8010525" y="32337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1</a:t>
            </a:r>
          </a:p>
        </p:txBody>
      </p:sp>
      <p:grpSp>
        <p:nvGrpSpPr>
          <p:cNvPr id="5" name="Group 59"/>
          <p:cNvGrpSpPr>
            <a:grpSpLocks/>
          </p:cNvGrpSpPr>
          <p:nvPr/>
        </p:nvGrpSpPr>
        <p:grpSpPr bwMode="auto">
          <a:xfrm>
            <a:off x="3605213" y="2395538"/>
            <a:ext cx="1465262" cy="3265487"/>
            <a:chOff x="2271" y="1509"/>
            <a:chExt cx="923" cy="2057"/>
          </a:xfrm>
        </p:grpSpPr>
        <p:sp>
          <p:nvSpPr>
            <p:cNvPr id="36916" name="Text Box 60"/>
            <p:cNvSpPr txBox="1">
              <a:spLocks noChangeArrowheads="1"/>
            </p:cNvSpPr>
            <p:nvPr/>
          </p:nvSpPr>
          <p:spPr bwMode="auto">
            <a:xfrm>
              <a:off x="2790" y="1509"/>
              <a:ext cx="404" cy="231"/>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slow</a:t>
              </a:r>
            </a:p>
          </p:txBody>
        </p:sp>
        <p:sp>
          <p:nvSpPr>
            <p:cNvPr id="36917" name="Line 61"/>
            <p:cNvSpPr>
              <a:spLocks noChangeShapeType="1"/>
            </p:cNvSpPr>
            <p:nvPr/>
          </p:nvSpPr>
          <p:spPr bwMode="auto">
            <a:xfrm flipV="1">
              <a:off x="2568" y="2328"/>
              <a:ext cx="360" cy="104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6918" name="Text Box 62"/>
            <p:cNvSpPr txBox="1">
              <a:spLocks noChangeArrowheads="1"/>
            </p:cNvSpPr>
            <p:nvPr/>
          </p:nvSpPr>
          <p:spPr bwMode="auto">
            <a:xfrm>
              <a:off x="2271" y="3316"/>
              <a:ext cx="579" cy="250"/>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sz="2000">
                  <a:solidFill>
                    <a:srgbClr val="000000"/>
                  </a:solidFill>
                </a:rPr>
                <a:t>slower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22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22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226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225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6226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6226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622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57" grpId="0" autoUpdateAnimBg="0"/>
      <p:bldP spid="862261" grpId="0" autoUpdateAnimBg="0"/>
      <p:bldP spid="862262" grpId="0" autoUpdateAnimBg="0"/>
      <p:bldP spid="862263" grpId="0" autoUpdateAnimBg="0"/>
      <p:bldP spid="862264" grpId="0" autoUpdateAnimBg="0"/>
      <p:bldP spid="862265" grpId="0" autoUpdateAnimBg="0"/>
      <p:bldP spid="862266"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p:cNvSpPr>
            <a:spLocks noGrp="1"/>
          </p:cNvSpPr>
          <p:nvPr>
            <p:ph type="sldNum" sz="quarter" idx="10"/>
          </p:nvPr>
        </p:nvSpPr>
        <p:spPr>
          <a:noFill/>
        </p:spPr>
        <p:txBody>
          <a:bodyPr/>
          <a:lstStyle/>
          <a:p>
            <a:fld id="{A991807E-249A-4B89-96AE-7666C01E3E6E}" type="slidenum">
              <a:rPr lang="en-US" altLang="et-EE" smtClean="0">
                <a:solidFill>
                  <a:srgbClr val="000000"/>
                </a:solidFill>
              </a:rPr>
              <a:pPr/>
              <a:t>68</a:t>
            </a:fld>
            <a:endParaRPr lang="en-US" altLang="et-EE">
              <a:solidFill>
                <a:srgbClr val="000000"/>
              </a:solidFill>
            </a:endParaRPr>
          </a:p>
        </p:txBody>
      </p:sp>
      <p:sp>
        <p:nvSpPr>
          <p:cNvPr id="37891" name="Rectangle 2"/>
          <p:cNvSpPr>
            <a:spLocks noGrp="1" noChangeArrowheads="1"/>
          </p:cNvSpPr>
          <p:nvPr>
            <p:ph type="title"/>
          </p:nvPr>
        </p:nvSpPr>
        <p:spPr/>
        <p:txBody>
          <a:bodyPr/>
          <a:lstStyle/>
          <a:p>
            <a:pPr eaLnBrk="1" hangingPunct="1"/>
            <a:r>
              <a:rPr lang="en-US" altLang="et-EE"/>
              <a:t>Dynamic </a:t>
            </a:r>
            <a:r>
              <a:rPr lang="et-EE" altLang="et-EE"/>
              <a:t>h</a:t>
            </a:r>
            <a:r>
              <a:rPr lang="en-US" altLang="et-EE"/>
              <a:t>azard </a:t>
            </a:r>
            <a:r>
              <a:rPr lang="et-EE" altLang="et-EE"/>
              <a:t>e</a:t>
            </a:r>
            <a:r>
              <a:rPr lang="en-US" altLang="et-EE"/>
              <a:t>xample</a:t>
            </a:r>
          </a:p>
        </p:txBody>
      </p:sp>
      <p:sp>
        <p:nvSpPr>
          <p:cNvPr id="37892" name="Line 3"/>
          <p:cNvSpPr>
            <a:spLocks noChangeShapeType="1"/>
          </p:cNvSpPr>
          <p:nvPr/>
        </p:nvSpPr>
        <p:spPr bwMode="auto">
          <a:xfrm>
            <a:off x="6399213" y="3403600"/>
            <a:ext cx="538162"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893" name="AutoShape 4"/>
          <p:cNvSpPr>
            <a:spLocks noChangeArrowheads="1"/>
          </p:cNvSpPr>
          <p:nvPr/>
        </p:nvSpPr>
        <p:spPr bwMode="auto">
          <a:xfrm>
            <a:off x="5789613" y="3098800"/>
            <a:ext cx="609600" cy="609600"/>
          </a:xfrm>
          <a:prstGeom prst="flowChartDelay">
            <a:avLst/>
          </a:prstGeom>
          <a:solidFill>
            <a:srgbClr val="99FFCC"/>
          </a:solidFill>
          <a:ln w="28575" cap="sq">
            <a:solidFill>
              <a:schemeClr val="tx1"/>
            </a:solidFill>
            <a:miter lim="800000"/>
            <a:headEnd type="none" w="sm" len="sm"/>
            <a:tailEnd type="none" w="sm" len="sm"/>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7894" name="Line 5"/>
          <p:cNvSpPr>
            <a:spLocks noChangeShapeType="1"/>
          </p:cNvSpPr>
          <p:nvPr/>
        </p:nvSpPr>
        <p:spPr bwMode="auto">
          <a:xfrm>
            <a:off x="5575300" y="3251200"/>
            <a:ext cx="21431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895" name="Line 6"/>
          <p:cNvSpPr>
            <a:spLocks noChangeShapeType="1"/>
          </p:cNvSpPr>
          <p:nvPr/>
        </p:nvSpPr>
        <p:spPr bwMode="auto">
          <a:xfrm>
            <a:off x="5589588" y="3556000"/>
            <a:ext cx="2000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896" name="AutoShape 7"/>
          <p:cNvSpPr>
            <a:spLocks noChangeArrowheads="1"/>
          </p:cNvSpPr>
          <p:nvPr/>
        </p:nvSpPr>
        <p:spPr bwMode="auto">
          <a:xfrm flipH="1">
            <a:off x="4344988" y="2247900"/>
            <a:ext cx="709612" cy="685800"/>
          </a:xfrm>
          <a:prstGeom prst="moon">
            <a:avLst>
              <a:gd name="adj" fmla="val 78977"/>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7897" name="Line 8"/>
          <p:cNvSpPr>
            <a:spLocks noChangeShapeType="1"/>
          </p:cNvSpPr>
          <p:nvPr/>
        </p:nvSpPr>
        <p:spPr bwMode="auto">
          <a:xfrm>
            <a:off x="1628775" y="2439988"/>
            <a:ext cx="28289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898" name="Line 9"/>
          <p:cNvSpPr>
            <a:spLocks noChangeShapeType="1"/>
          </p:cNvSpPr>
          <p:nvPr/>
        </p:nvSpPr>
        <p:spPr bwMode="auto">
          <a:xfrm>
            <a:off x="1628775" y="2744788"/>
            <a:ext cx="28289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899" name="Line 10"/>
          <p:cNvSpPr>
            <a:spLocks noChangeShapeType="1"/>
          </p:cNvSpPr>
          <p:nvPr/>
        </p:nvSpPr>
        <p:spPr bwMode="auto">
          <a:xfrm>
            <a:off x="5054600" y="2578100"/>
            <a:ext cx="53816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900" name="AutoShape 11"/>
          <p:cNvSpPr>
            <a:spLocks noChangeArrowheads="1"/>
          </p:cNvSpPr>
          <p:nvPr/>
        </p:nvSpPr>
        <p:spPr bwMode="auto">
          <a:xfrm flipH="1">
            <a:off x="4344988" y="3225800"/>
            <a:ext cx="709612" cy="685800"/>
          </a:xfrm>
          <a:prstGeom prst="moon">
            <a:avLst>
              <a:gd name="adj" fmla="val 78977"/>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7901" name="Line 12"/>
          <p:cNvSpPr>
            <a:spLocks noChangeShapeType="1"/>
          </p:cNvSpPr>
          <p:nvPr/>
        </p:nvSpPr>
        <p:spPr bwMode="auto">
          <a:xfrm>
            <a:off x="1628775" y="3417888"/>
            <a:ext cx="28289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902" name="Line 13"/>
          <p:cNvSpPr>
            <a:spLocks noChangeShapeType="1"/>
          </p:cNvSpPr>
          <p:nvPr/>
        </p:nvSpPr>
        <p:spPr bwMode="auto">
          <a:xfrm>
            <a:off x="3902075" y="3722688"/>
            <a:ext cx="5556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903" name="Line 14"/>
          <p:cNvSpPr>
            <a:spLocks noChangeShapeType="1"/>
          </p:cNvSpPr>
          <p:nvPr/>
        </p:nvSpPr>
        <p:spPr bwMode="auto">
          <a:xfrm>
            <a:off x="5054600" y="3556000"/>
            <a:ext cx="53816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904" name="Line 15"/>
          <p:cNvSpPr>
            <a:spLocks noChangeShapeType="1"/>
          </p:cNvSpPr>
          <p:nvPr/>
        </p:nvSpPr>
        <p:spPr bwMode="auto">
          <a:xfrm>
            <a:off x="6399213" y="4521200"/>
            <a:ext cx="538162"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905" name="AutoShape 16"/>
          <p:cNvSpPr>
            <a:spLocks noChangeArrowheads="1"/>
          </p:cNvSpPr>
          <p:nvPr/>
        </p:nvSpPr>
        <p:spPr bwMode="auto">
          <a:xfrm>
            <a:off x="5789613" y="4216400"/>
            <a:ext cx="609600" cy="609600"/>
          </a:xfrm>
          <a:prstGeom prst="flowChartDelay">
            <a:avLst/>
          </a:prstGeom>
          <a:solidFill>
            <a:srgbClr val="99FFCC"/>
          </a:solidFill>
          <a:ln w="28575" cap="sq">
            <a:solidFill>
              <a:schemeClr val="tx1"/>
            </a:solidFill>
            <a:miter lim="800000"/>
            <a:headEnd type="none" w="sm" len="sm"/>
            <a:tailEnd type="none" w="sm" len="sm"/>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7906" name="Line 17"/>
          <p:cNvSpPr>
            <a:spLocks noChangeShapeType="1"/>
          </p:cNvSpPr>
          <p:nvPr/>
        </p:nvSpPr>
        <p:spPr bwMode="auto">
          <a:xfrm>
            <a:off x="3886200" y="4368800"/>
            <a:ext cx="1903413"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907" name="Line 18"/>
          <p:cNvSpPr>
            <a:spLocks noChangeShapeType="1"/>
          </p:cNvSpPr>
          <p:nvPr/>
        </p:nvSpPr>
        <p:spPr bwMode="auto">
          <a:xfrm>
            <a:off x="5246688" y="4673600"/>
            <a:ext cx="542925"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nvGrpSpPr>
          <p:cNvPr id="2" name="Group 19"/>
          <p:cNvGrpSpPr>
            <a:grpSpLocks/>
          </p:cNvGrpSpPr>
          <p:nvPr/>
        </p:nvGrpSpPr>
        <p:grpSpPr bwMode="auto">
          <a:xfrm>
            <a:off x="6924675" y="3213100"/>
            <a:ext cx="1690688" cy="685800"/>
            <a:chOff x="2442" y="1416"/>
            <a:chExt cx="1065" cy="432"/>
          </a:xfrm>
        </p:grpSpPr>
        <p:sp>
          <p:nvSpPr>
            <p:cNvPr id="37961" name="AutoShape 20"/>
            <p:cNvSpPr>
              <a:spLocks noChangeArrowheads="1"/>
            </p:cNvSpPr>
            <p:nvPr/>
          </p:nvSpPr>
          <p:spPr bwMode="auto">
            <a:xfrm flipH="1">
              <a:off x="2721" y="1416"/>
              <a:ext cx="447" cy="432"/>
            </a:xfrm>
            <a:prstGeom prst="moon">
              <a:avLst>
                <a:gd name="adj" fmla="val 78977"/>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7962" name="Line 21"/>
            <p:cNvSpPr>
              <a:spLocks noChangeShapeType="1"/>
            </p:cNvSpPr>
            <p:nvPr/>
          </p:nvSpPr>
          <p:spPr bwMode="auto">
            <a:xfrm>
              <a:off x="2442" y="1537"/>
              <a:ext cx="350"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963" name="Line 22"/>
            <p:cNvSpPr>
              <a:spLocks noChangeShapeType="1"/>
            </p:cNvSpPr>
            <p:nvPr/>
          </p:nvSpPr>
          <p:spPr bwMode="auto">
            <a:xfrm>
              <a:off x="2442" y="1729"/>
              <a:ext cx="350"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964" name="Line 23"/>
            <p:cNvSpPr>
              <a:spLocks noChangeShapeType="1"/>
            </p:cNvSpPr>
            <p:nvPr/>
          </p:nvSpPr>
          <p:spPr bwMode="auto">
            <a:xfrm>
              <a:off x="3168" y="1624"/>
              <a:ext cx="339"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grpSp>
      <p:sp>
        <p:nvSpPr>
          <p:cNvPr id="37909" name="Line 24"/>
          <p:cNvSpPr>
            <a:spLocks noChangeShapeType="1"/>
          </p:cNvSpPr>
          <p:nvPr/>
        </p:nvSpPr>
        <p:spPr bwMode="auto">
          <a:xfrm>
            <a:off x="5588000" y="2565400"/>
            <a:ext cx="0" cy="6858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910" name="Line 25"/>
          <p:cNvSpPr>
            <a:spLocks noChangeShapeType="1"/>
          </p:cNvSpPr>
          <p:nvPr/>
        </p:nvSpPr>
        <p:spPr bwMode="auto">
          <a:xfrm>
            <a:off x="6921500" y="3695700"/>
            <a:ext cx="0" cy="8255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911" name="Line 26"/>
          <p:cNvSpPr>
            <a:spLocks noChangeShapeType="1"/>
          </p:cNvSpPr>
          <p:nvPr/>
        </p:nvSpPr>
        <p:spPr bwMode="auto">
          <a:xfrm>
            <a:off x="2768600" y="3873500"/>
            <a:ext cx="1093788" cy="0"/>
          </a:xfrm>
          <a:prstGeom prst="line">
            <a:avLst/>
          </a:prstGeom>
          <a:noFill/>
          <a:ln w="28575" cap="sq">
            <a:solidFill>
              <a:schemeClr val="tx1"/>
            </a:solidFill>
            <a:round/>
            <a:headEnd type="none" w="sm" len="sm"/>
            <a:tailEnd type="none"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912" name="AutoShape 27"/>
          <p:cNvSpPr>
            <a:spLocks noChangeArrowheads="1"/>
          </p:cNvSpPr>
          <p:nvPr/>
        </p:nvSpPr>
        <p:spPr bwMode="auto">
          <a:xfrm rot="5400000">
            <a:off x="3044825" y="3683000"/>
            <a:ext cx="457200" cy="381000"/>
          </a:xfrm>
          <a:prstGeom prst="triangle">
            <a:avLst>
              <a:gd name="adj" fmla="val 50000"/>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7913" name="Oval 28"/>
          <p:cNvSpPr>
            <a:spLocks noChangeArrowheads="1"/>
          </p:cNvSpPr>
          <p:nvPr/>
        </p:nvSpPr>
        <p:spPr bwMode="auto">
          <a:xfrm>
            <a:off x="3463925" y="3797300"/>
            <a:ext cx="152400" cy="152400"/>
          </a:xfrm>
          <a:prstGeom prst="ellipse">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7914" name="Line 29"/>
          <p:cNvSpPr>
            <a:spLocks noChangeShapeType="1"/>
          </p:cNvSpPr>
          <p:nvPr/>
        </p:nvSpPr>
        <p:spPr bwMode="auto">
          <a:xfrm>
            <a:off x="3898900" y="3708400"/>
            <a:ext cx="0" cy="6477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915" name="Oval 30"/>
          <p:cNvSpPr>
            <a:spLocks noChangeArrowheads="1"/>
          </p:cNvSpPr>
          <p:nvPr/>
        </p:nvSpPr>
        <p:spPr bwMode="auto">
          <a:xfrm>
            <a:off x="3860800" y="3835400"/>
            <a:ext cx="74613" cy="74613"/>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nvGrpSpPr>
          <p:cNvPr id="3" name="Group 31"/>
          <p:cNvGrpSpPr>
            <a:grpSpLocks/>
          </p:cNvGrpSpPr>
          <p:nvPr/>
        </p:nvGrpSpPr>
        <p:grpSpPr bwMode="auto">
          <a:xfrm>
            <a:off x="2476500" y="4279900"/>
            <a:ext cx="3316288" cy="457200"/>
            <a:chOff x="1560" y="2736"/>
            <a:chExt cx="2089" cy="288"/>
          </a:xfrm>
        </p:grpSpPr>
        <p:sp>
          <p:nvSpPr>
            <p:cNvPr id="37958" name="Line 32"/>
            <p:cNvSpPr>
              <a:spLocks noChangeShapeType="1"/>
            </p:cNvSpPr>
            <p:nvPr/>
          </p:nvSpPr>
          <p:spPr bwMode="auto">
            <a:xfrm>
              <a:off x="1560" y="2880"/>
              <a:ext cx="2089" cy="0"/>
            </a:xfrm>
            <a:prstGeom prst="line">
              <a:avLst/>
            </a:prstGeom>
            <a:noFill/>
            <a:ln w="28575" cap="sq">
              <a:solidFill>
                <a:schemeClr val="tx1"/>
              </a:solidFill>
              <a:round/>
              <a:headEnd type="none" w="sm" len="sm"/>
              <a:tailEnd type="none" w="sm" len="sm"/>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959" name="AutoShape 33"/>
            <p:cNvSpPr>
              <a:spLocks noChangeArrowheads="1"/>
            </p:cNvSpPr>
            <p:nvPr/>
          </p:nvSpPr>
          <p:spPr bwMode="auto">
            <a:xfrm rot="5400000">
              <a:off x="1918" y="2760"/>
              <a:ext cx="288" cy="240"/>
            </a:xfrm>
            <a:prstGeom prst="triangle">
              <a:avLst>
                <a:gd name="adj" fmla="val 50000"/>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7960" name="Oval 34"/>
            <p:cNvSpPr>
              <a:spLocks noChangeArrowheads="1"/>
            </p:cNvSpPr>
            <p:nvPr/>
          </p:nvSpPr>
          <p:spPr bwMode="auto">
            <a:xfrm>
              <a:off x="2182" y="2832"/>
              <a:ext cx="96" cy="96"/>
            </a:xfrm>
            <a:prstGeom prst="ellipse">
              <a:avLst/>
            </a:prstGeom>
            <a:solidFill>
              <a:srgbClr val="99FFCC"/>
            </a:solidFill>
            <a:ln w="28575">
              <a:solidFill>
                <a:schemeClr val="tx1"/>
              </a:solidFill>
              <a:miter lim="800000"/>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grpSp>
      <p:sp>
        <p:nvSpPr>
          <p:cNvPr id="37917" name="Line 35"/>
          <p:cNvSpPr>
            <a:spLocks noChangeShapeType="1"/>
          </p:cNvSpPr>
          <p:nvPr/>
        </p:nvSpPr>
        <p:spPr bwMode="auto">
          <a:xfrm flipV="1">
            <a:off x="2463800" y="2451100"/>
            <a:ext cx="0" cy="20701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918" name="Line 36"/>
          <p:cNvSpPr>
            <a:spLocks noChangeShapeType="1"/>
          </p:cNvSpPr>
          <p:nvPr/>
        </p:nvSpPr>
        <p:spPr bwMode="auto">
          <a:xfrm flipV="1">
            <a:off x="2768600" y="2743200"/>
            <a:ext cx="0" cy="11303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919" name="Oval 37"/>
          <p:cNvSpPr>
            <a:spLocks noChangeArrowheads="1"/>
          </p:cNvSpPr>
          <p:nvPr/>
        </p:nvSpPr>
        <p:spPr bwMode="auto">
          <a:xfrm>
            <a:off x="2730500" y="2705100"/>
            <a:ext cx="74613" cy="74613"/>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7920" name="Oval 38"/>
          <p:cNvSpPr>
            <a:spLocks noChangeArrowheads="1"/>
          </p:cNvSpPr>
          <p:nvPr/>
        </p:nvSpPr>
        <p:spPr bwMode="auto">
          <a:xfrm>
            <a:off x="2425700" y="2400300"/>
            <a:ext cx="74613" cy="74613"/>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et-EE" altLang="et-EE" sz="4000">
              <a:solidFill>
                <a:srgbClr val="000000"/>
              </a:solidFill>
              <a:latin typeface="Verdana" pitchFamily="34" charset="0"/>
            </a:endParaRPr>
          </a:p>
        </p:txBody>
      </p:sp>
      <p:sp>
        <p:nvSpPr>
          <p:cNvPr id="37921" name="Line 39"/>
          <p:cNvSpPr>
            <a:spLocks noChangeShapeType="1"/>
          </p:cNvSpPr>
          <p:nvPr/>
        </p:nvSpPr>
        <p:spPr bwMode="auto">
          <a:xfrm>
            <a:off x="1625600" y="4876800"/>
            <a:ext cx="3632200" cy="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922" name="Line 40"/>
          <p:cNvSpPr>
            <a:spLocks noChangeShapeType="1"/>
          </p:cNvSpPr>
          <p:nvPr/>
        </p:nvSpPr>
        <p:spPr bwMode="auto">
          <a:xfrm>
            <a:off x="5257800" y="4673600"/>
            <a:ext cx="0" cy="215900"/>
          </a:xfrm>
          <a:prstGeom prst="line">
            <a:avLst/>
          </a:prstGeom>
          <a:noFill/>
          <a:ln w="28575">
            <a:solidFill>
              <a:schemeClr val="tx1"/>
            </a:solidFill>
            <a:round/>
            <a:headEnd/>
            <a:tailEn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923" name="Text Box 41"/>
          <p:cNvSpPr txBox="1">
            <a:spLocks noChangeArrowheads="1"/>
          </p:cNvSpPr>
          <p:nvPr/>
        </p:nvSpPr>
        <p:spPr bwMode="auto">
          <a:xfrm>
            <a:off x="1273175" y="2255838"/>
            <a:ext cx="4000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FF"/>
                </a:solidFill>
              </a:rPr>
              <a:t>W</a:t>
            </a:r>
          </a:p>
        </p:txBody>
      </p:sp>
      <p:sp>
        <p:nvSpPr>
          <p:cNvPr id="37924" name="Text Box 42"/>
          <p:cNvSpPr txBox="1">
            <a:spLocks noChangeArrowheads="1"/>
          </p:cNvSpPr>
          <p:nvPr/>
        </p:nvSpPr>
        <p:spPr bwMode="auto">
          <a:xfrm>
            <a:off x="1304925" y="2560638"/>
            <a:ext cx="3365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FF"/>
                </a:solidFill>
              </a:rPr>
              <a:t>X</a:t>
            </a:r>
          </a:p>
        </p:txBody>
      </p:sp>
      <p:sp>
        <p:nvSpPr>
          <p:cNvPr id="37925" name="Text Box 43"/>
          <p:cNvSpPr txBox="1">
            <a:spLocks noChangeArrowheads="1"/>
          </p:cNvSpPr>
          <p:nvPr/>
        </p:nvSpPr>
        <p:spPr bwMode="auto">
          <a:xfrm>
            <a:off x="1304925" y="3233738"/>
            <a:ext cx="3365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FF"/>
                </a:solidFill>
              </a:rPr>
              <a:t>Y</a:t>
            </a:r>
          </a:p>
        </p:txBody>
      </p:sp>
      <p:sp>
        <p:nvSpPr>
          <p:cNvPr id="37926" name="Text Box 44"/>
          <p:cNvSpPr txBox="1">
            <a:spLocks noChangeArrowheads="1"/>
          </p:cNvSpPr>
          <p:nvPr/>
        </p:nvSpPr>
        <p:spPr bwMode="auto">
          <a:xfrm>
            <a:off x="1311275" y="4694238"/>
            <a:ext cx="3238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FF"/>
                </a:solidFill>
              </a:rPr>
              <a:t>Z</a:t>
            </a:r>
          </a:p>
        </p:txBody>
      </p:sp>
      <p:sp>
        <p:nvSpPr>
          <p:cNvPr id="37927" name="Text Box 45"/>
          <p:cNvSpPr txBox="1">
            <a:spLocks noChangeArrowheads="1"/>
          </p:cNvSpPr>
          <p:nvPr/>
        </p:nvSpPr>
        <p:spPr bwMode="auto">
          <a:xfrm>
            <a:off x="1533525" y="21034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0</a:t>
            </a:r>
          </a:p>
        </p:txBody>
      </p:sp>
      <p:sp>
        <p:nvSpPr>
          <p:cNvPr id="37928" name="Text Box 46"/>
          <p:cNvSpPr txBox="1">
            <a:spLocks noChangeArrowheads="1"/>
          </p:cNvSpPr>
          <p:nvPr/>
        </p:nvSpPr>
        <p:spPr bwMode="auto">
          <a:xfrm>
            <a:off x="1546225" y="24209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0</a:t>
            </a:r>
          </a:p>
        </p:txBody>
      </p:sp>
      <p:sp>
        <p:nvSpPr>
          <p:cNvPr id="37929" name="Text Box 47"/>
          <p:cNvSpPr txBox="1">
            <a:spLocks noChangeArrowheads="1"/>
          </p:cNvSpPr>
          <p:nvPr/>
        </p:nvSpPr>
        <p:spPr bwMode="auto">
          <a:xfrm>
            <a:off x="1533525" y="31067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0</a:t>
            </a:r>
          </a:p>
        </p:txBody>
      </p:sp>
      <p:sp>
        <p:nvSpPr>
          <p:cNvPr id="37930" name="Text Box 48"/>
          <p:cNvSpPr txBox="1">
            <a:spLocks noChangeArrowheads="1"/>
          </p:cNvSpPr>
          <p:nvPr/>
        </p:nvSpPr>
        <p:spPr bwMode="auto">
          <a:xfrm>
            <a:off x="1533525" y="45545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1</a:t>
            </a:r>
          </a:p>
        </p:txBody>
      </p:sp>
      <p:sp>
        <p:nvSpPr>
          <p:cNvPr id="37931" name="Text Box 49"/>
          <p:cNvSpPr txBox="1">
            <a:spLocks noChangeArrowheads="1"/>
          </p:cNvSpPr>
          <p:nvPr/>
        </p:nvSpPr>
        <p:spPr bwMode="auto">
          <a:xfrm>
            <a:off x="3578225" y="41989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1</a:t>
            </a:r>
          </a:p>
        </p:txBody>
      </p:sp>
      <p:grpSp>
        <p:nvGrpSpPr>
          <p:cNvPr id="4" name="Group 50"/>
          <p:cNvGrpSpPr>
            <a:grpSpLocks/>
          </p:cNvGrpSpPr>
          <p:nvPr/>
        </p:nvGrpSpPr>
        <p:grpSpPr bwMode="auto">
          <a:xfrm>
            <a:off x="3832225" y="3398838"/>
            <a:ext cx="1352550" cy="1027112"/>
            <a:chOff x="2414" y="2141"/>
            <a:chExt cx="852" cy="647"/>
          </a:xfrm>
        </p:grpSpPr>
        <p:sp>
          <p:nvSpPr>
            <p:cNvPr id="37956" name="Text Box 51"/>
            <p:cNvSpPr txBox="1">
              <a:spLocks noChangeArrowheads="1"/>
            </p:cNvSpPr>
            <p:nvPr/>
          </p:nvSpPr>
          <p:spPr bwMode="auto">
            <a:xfrm>
              <a:off x="2414" y="2141"/>
              <a:ext cx="196" cy="231"/>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1</a:t>
              </a:r>
            </a:p>
          </p:txBody>
        </p:sp>
        <p:sp>
          <p:nvSpPr>
            <p:cNvPr id="37957" name="Text Box 52"/>
            <p:cNvSpPr txBox="1">
              <a:spLocks noChangeArrowheads="1"/>
            </p:cNvSpPr>
            <p:nvPr/>
          </p:nvSpPr>
          <p:spPr bwMode="auto">
            <a:xfrm>
              <a:off x="3070" y="2557"/>
              <a:ext cx="196" cy="231"/>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1</a:t>
              </a:r>
            </a:p>
          </p:txBody>
        </p:sp>
      </p:grpSp>
      <p:sp>
        <p:nvSpPr>
          <p:cNvPr id="37933" name="Text Box 53"/>
          <p:cNvSpPr txBox="1">
            <a:spLocks noChangeArrowheads="1"/>
          </p:cNvSpPr>
          <p:nvPr/>
        </p:nvSpPr>
        <p:spPr bwMode="auto">
          <a:xfrm>
            <a:off x="4873625" y="45545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1</a:t>
            </a:r>
          </a:p>
        </p:txBody>
      </p:sp>
      <p:sp>
        <p:nvSpPr>
          <p:cNvPr id="37934" name="Text Box 54"/>
          <p:cNvSpPr txBox="1">
            <a:spLocks noChangeArrowheads="1"/>
          </p:cNvSpPr>
          <p:nvPr/>
        </p:nvSpPr>
        <p:spPr bwMode="auto">
          <a:xfrm>
            <a:off x="5038725" y="22558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0</a:t>
            </a:r>
          </a:p>
        </p:txBody>
      </p:sp>
      <p:sp>
        <p:nvSpPr>
          <p:cNvPr id="37935" name="Text Box 55"/>
          <p:cNvSpPr txBox="1">
            <a:spLocks noChangeArrowheads="1"/>
          </p:cNvSpPr>
          <p:nvPr/>
        </p:nvSpPr>
        <p:spPr bwMode="auto">
          <a:xfrm>
            <a:off x="5013325" y="32464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1</a:t>
            </a:r>
          </a:p>
        </p:txBody>
      </p:sp>
      <p:sp>
        <p:nvSpPr>
          <p:cNvPr id="37936" name="Text Box 56"/>
          <p:cNvSpPr txBox="1">
            <a:spLocks noChangeArrowheads="1"/>
          </p:cNvSpPr>
          <p:nvPr/>
        </p:nvSpPr>
        <p:spPr bwMode="auto">
          <a:xfrm>
            <a:off x="6804025" y="33988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1</a:t>
            </a:r>
          </a:p>
        </p:txBody>
      </p:sp>
      <p:sp>
        <p:nvSpPr>
          <p:cNvPr id="37937" name="Text Box 57"/>
          <p:cNvSpPr txBox="1">
            <a:spLocks noChangeArrowheads="1"/>
          </p:cNvSpPr>
          <p:nvPr/>
        </p:nvSpPr>
        <p:spPr bwMode="auto">
          <a:xfrm>
            <a:off x="6423025" y="30813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0</a:t>
            </a:r>
          </a:p>
        </p:txBody>
      </p:sp>
      <p:sp>
        <p:nvSpPr>
          <p:cNvPr id="37938" name="Text Box 58"/>
          <p:cNvSpPr txBox="1">
            <a:spLocks noChangeArrowheads="1"/>
          </p:cNvSpPr>
          <p:nvPr/>
        </p:nvSpPr>
        <p:spPr bwMode="auto">
          <a:xfrm>
            <a:off x="8010525" y="3233738"/>
            <a:ext cx="311150"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1</a:t>
            </a:r>
          </a:p>
        </p:txBody>
      </p:sp>
      <p:grpSp>
        <p:nvGrpSpPr>
          <p:cNvPr id="5" name="Group 59"/>
          <p:cNvGrpSpPr>
            <a:grpSpLocks/>
          </p:cNvGrpSpPr>
          <p:nvPr/>
        </p:nvGrpSpPr>
        <p:grpSpPr bwMode="auto">
          <a:xfrm>
            <a:off x="3641725" y="2395538"/>
            <a:ext cx="1428750" cy="3249612"/>
            <a:chOff x="2294" y="1509"/>
            <a:chExt cx="900" cy="2047"/>
          </a:xfrm>
        </p:grpSpPr>
        <p:sp>
          <p:nvSpPr>
            <p:cNvPr id="37953" name="Text Box 60"/>
            <p:cNvSpPr txBox="1">
              <a:spLocks noChangeArrowheads="1"/>
            </p:cNvSpPr>
            <p:nvPr/>
          </p:nvSpPr>
          <p:spPr bwMode="auto">
            <a:xfrm>
              <a:off x="2790" y="1509"/>
              <a:ext cx="404" cy="231"/>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slow</a:t>
              </a:r>
            </a:p>
          </p:txBody>
        </p:sp>
        <p:sp>
          <p:nvSpPr>
            <p:cNvPr id="37954" name="Line 61"/>
            <p:cNvSpPr>
              <a:spLocks noChangeShapeType="1"/>
            </p:cNvSpPr>
            <p:nvPr/>
          </p:nvSpPr>
          <p:spPr bwMode="auto">
            <a:xfrm flipV="1">
              <a:off x="2568" y="2328"/>
              <a:ext cx="360" cy="104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en-GB" sz="4000">
                <a:solidFill>
                  <a:srgbClr val="000000"/>
                </a:solidFill>
                <a:latin typeface="Verdana" pitchFamily="34" charset="0"/>
              </a:endParaRPr>
            </a:p>
          </p:txBody>
        </p:sp>
        <p:sp>
          <p:nvSpPr>
            <p:cNvPr id="37955" name="Text Box 62"/>
            <p:cNvSpPr txBox="1">
              <a:spLocks noChangeArrowheads="1"/>
            </p:cNvSpPr>
            <p:nvPr/>
          </p:nvSpPr>
          <p:spPr bwMode="auto">
            <a:xfrm>
              <a:off x="2294" y="3325"/>
              <a:ext cx="532" cy="231"/>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slower</a:t>
              </a:r>
            </a:p>
          </p:txBody>
        </p:sp>
      </p:grpSp>
      <p:sp>
        <p:nvSpPr>
          <p:cNvPr id="37940" name="Text Box 63"/>
          <p:cNvSpPr txBox="1">
            <a:spLocks noChangeArrowheads="1"/>
          </p:cNvSpPr>
          <p:nvPr/>
        </p:nvSpPr>
        <p:spPr bwMode="auto">
          <a:xfrm>
            <a:off x="1712913" y="2408238"/>
            <a:ext cx="536575"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FF3300"/>
                </a:solidFill>
                <a:sym typeface="Symbol" pitchFamily="18" charset="2"/>
              </a:rPr>
              <a:t>1</a:t>
            </a:r>
            <a:endParaRPr lang="en-US" altLang="et-EE">
              <a:solidFill>
                <a:srgbClr val="FF3300"/>
              </a:solidFill>
            </a:endParaRPr>
          </a:p>
        </p:txBody>
      </p:sp>
      <p:grpSp>
        <p:nvGrpSpPr>
          <p:cNvPr id="6" name="Group 64"/>
          <p:cNvGrpSpPr>
            <a:grpSpLocks/>
          </p:cNvGrpSpPr>
          <p:nvPr/>
        </p:nvGrpSpPr>
        <p:grpSpPr bwMode="auto">
          <a:xfrm>
            <a:off x="3960813" y="3398838"/>
            <a:ext cx="1577975" cy="1027112"/>
            <a:chOff x="2495" y="2141"/>
            <a:chExt cx="994" cy="647"/>
          </a:xfrm>
        </p:grpSpPr>
        <p:sp>
          <p:nvSpPr>
            <p:cNvPr id="37951" name="Text Box 65"/>
            <p:cNvSpPr txBox="1">
              <a:spLocks noChangeArrowheads="1"/>
            </p:cNvSpPr>
            <p:nvPr/>
          </p:nvSpPr>
          <p:spPr bwMode="auto">
            <a:xfrm>
              <a:off x="2495" y="2141"/>
              <a:ext cx="338" cy="231"/>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FF3300"/>
                  </a:solidFill>
                  <a:sym typeface="Symbol" pitchFamily="18" charset="2"/>
                </a:rPr>
                <a:t>0</a:t>
              </a:r>
              <a:endParaRPr lang="en-US" altLang="et-EE">
                <a:solidFill>
                  <a:srgbClr val="FF3300"/>
                </a:solidFill>
              </a:endParaRPr>
            </a:p>
          </p:txBody>
        </p:sp>
        <p:sp>
          <p:nvSpPr>
            <p:cNvPr id="37952" name="Text Box 66"/>
            <p:cNvSpPr txBox="1">
              <a:spLocks noChangeArrowheads="1"/>
            </p:cNvSpPr>
            <p:nvPr/>
          </p:nvSpPr>
          <p:spPr bwMode="auto">
            <a:xfrm>
              <a:off x="3151" y="2557"/>
              <a:ext cx="338" cy="231"/>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FF3300"/>
                  </a:solidFill>
                  <a:sym typeface="Symbol" pitchFamily="18" charset="2"/>
                </a:rPr>
                <a:t>0</a:t>
              </a:r>
              <a:endParaRPr lang="en-US" altLang="et-EE">
                <a:solidFill>
                  <a:srgbClr val="FF3300"/>
                </a:solidFill>
              </a:endParaRPr>
            </a:p>
          </p:txBody>
        </p:sp>
      </p:grpSp>
      <p:sp>
        <p:nvSpPr>
          <p:cNvPr id="863299" name="Text Box 67"/>
          <p:cNvSpPr txBox="1">
            <a:spLocks noChangeArrowheads="1"/>
          </p:cNvSpPr>
          <p:nvPr/>
        </p:nvSpPr>
        <p:spPr bwMode="auto">
          <a:xfrm>
            <a:off x="6945313" y="3398838"/>
            <a:ext cx="536575"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FF3300"/>
                </a:solidFill>
                <a:sym typeface="Symbol" pitchFamily="18" charset="2"/>
              </a:rPr>
              <a:t>0</a:t>
            </a:r>
            <a:endParaRPr lang="en-US" altLang="et-EE">
              <a:solidFill>
                <a:srgbClr val="FF3300"/>
              </a:solidFill>
            </a:endParaRPr>
          </a:p>
        </p:txBody>
      </p:sp>
      <p:sp>
        <p:nvSpPr>
          <p:cNvPr id="863300" name="Text Box 68"/>
          <p:cNvSpPr txBox="1">
            <a:spLocks noChangeArrowheads="1"/>
          </p:cNvSpPr>
          <p:nvPr/>
        </p:nvSpPr>
        <p:spPr bwMode="auto">
          <a:xfrm>
            <a:off x="8151813" y="3233738"/>
            <a:ext cx="536575"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FF3300"/>
                </a:solidFill>
                <a:sym typeface="Symbol" pitchFamily="18" charset="2"/>
              </a:rPr>
              <a:t>0</a:t>
            </a:r>
            <a:endParaRPr lang="en-US" altLang="et-EE">
              <a:solidFill>
                <a:srgbClr val="FF3300"/>
              </a:solidFill>
            </a:endParaRPr>
          </a:p>
        </p:txBody>
      </p:sp>
      <p:sp>
        <p:nvSpPr>
          <p:cNvPr id="863301" name="Text Box 69"/>
          <p:cNvSpPr txBox="1">
            <a:spLocks noChangeArrowheads="1"/>
          </p:cNvSpPr>
          <p:nvPr/>
        </p:nvSpPr>
        <p:spPr bwMode="auto">
          <a:xfrm>
            <a:off x="5205413" y="2243138"/>
            <a:ext cx="536575"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FF3300"/>
                </a:solidFill>
                <a:sym typeface="Symbol" pitchFamily="18" charset="2"/>
              </a:rPr>
              <a:t>1</a:t>
            </a:r>
            <a:endParaRPr lang="en-US" altLang="et-EE">
              <a:solidFill>
                <a:srgbClr val="FF3300"/>
              </a:solidFill>
            </a:endParaRPr>
          </a:p>
        </p:txBody>
      </p:sp>
      <p:sp>
        <p:nvSpPr>
          <p:cNvPr id="863302" name="Text Box 70"/>
          <p:cNvSpPr txBox="1">
            <a:spLocks noChangeArrowheads="1"/>
          </p:cNvSpPr>
          <p:nvPr/>
        </p:nvSpPr>
        <p:spPr bwMode="auto">
          <a:xfrm>
            <a:off x="6589713" y="3081338"/>
            <a:ext cx="536575"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FF3300"/>
                </a:solidFill>
                <a:sym typeface="Symbol" pitchFamily="18" charset="2"/>
              </a:rPr>
              <a:t>1</a:t>
            </a:r>
            <a:endParaRPr lang="en-US" altLang="et-EE">
              <a:solidFill>
                <a:srgbClr val="FF3300"/>
              </a:solidFill>
            </a:endParaRPr>
          </a:p>
        </p:txBody>
      </p:sp>
      <p:sp>
        <p:nvSpPr>
          <p:cNvPr id="863303" name="Text Box 71"/>
          <p:cNvSpPr txBox="1">
            <a:spLocks noChangeArrowheads="1"/>
          </p:cNvSpPr>
          <p:nvPr/>
        </p:nvSpPr>
        <p:spPr bwMode="auto">
          <a:xfrm>
            <a:off x="8520113" y="3233738"/>
            <a:ext cx="536575"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FF3300"/>
                </a:solidFill>
                <a:sym typeface="Symbol" pitchFamily="18" charset="2"/>
              </a:rPr>
              <a:t>1</a:t>
            </a:r>
            <a:endParaRPr lang="en-US" altLang="et-EE">
              <a:solidFill>
                <a:srgbClr val="FF3300"/>
              </a:solidFill>
            </a:endParaRPr>
          </a:p>
        </p:txBody>
      </p:sp>
      <p:sp>
        <p:nvSpPr>
          <p:cNvPr id="863304" name="Text Box 72"/>
          <p:cNvSpPr txBox="1">
            <a:spLocks noChangeArrowheads="1"/>
          </p:cNvSpPr>
          <p:nvPr/>
        </p:nvSpPr>
        <p:spPr bwMode="auto">
          <a:xfrm>
            <a:off x="5141913" y="3233738"/>
            <a:ext cx="536575"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FF3300"/>
                </a:solidFill>
                <a:sym typeface="Symbol" pitchFamily="18" charset="2"/>
              </a:rPr>
              <a:t>0</a:t>
            </a:r>
            <a:endParaRPr lang="en-US" altLang="et-EE">
              <a:solidFill>
                <a:srgbClr val="FF3300"/>
              </a:solidFill>
            </a:endParaRPr>
          </a:p>
        </p:txBody>
      </p:sp>
      <p:sp>
        <p:nvSpPr>
          <p:cNvPr id="863305" name="Text Box 73"/>
          <p:cNvSpPr txBox="1">
            <a:spLocks noChangeArrowheads="1"/>
          </p:cNvSpPr>
          <p:nvPr/>
        </p:nvSpPr>
        <p:spPr bwMode="auto">
          <a:xfrm>
            <a:off x="6945313" y="3094038"/>
            <a:ext cx="536575"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FF3300"/>
                </a:solidFill>
                <a:sym typeface="Symbol" pitchFamily="18" charset="2"/>
              </a:rPr>
              <a:t>0</a:t>
            </a:r>
            <a:endParaRPr lang="en-US" altLang="et-EE">
              <a:solidFill>
                <a:srgbClr val="FF3300"/>
              </a:solidFill>
            </a:endParaRPr>
          </a:p>
        </p:txBody>
      </p:sp>
      <p:sp>
        <p:nvSpPr>
          <p:cNvPr id="863306" name="Text Box 74"/>
          <p:cNvSpPr txBox="1">
            <a:spLocks noChangeArrowheads="1"/>
          </p:cNvSpPr>
          <p:nvPr/>
        </p:nvSpPr>
        <p:spPr bwMode="auto">
          <a:xfrm>
            <a:off x="8253413" y="3513138"/>
            <a:ext cx="536575" cy="366712"/>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FF3300"/>
                </a:solidFill>
                <a:sym typeface="Symbol" pitchFamily="18" charset="2"/>
              </a:rPr>
              <a:t>0</a:t>
            </a:r>
            <a:endParaRPr lang="en-US" altLang="et-EE">
              <a:solidFill>
                <a:srgbClr val="FF3300"/>
              </a:solidFill>
            </a:endParaRPr>
          </a:p>
        </p:txBody>
      </p:sp>
      <p:sp>
        <p:nvSpPr>
          <p:cNvPr id="37950" name="Text Box 75"/>
          <p:cNvSpPr txBox="1">
            <a:spLocks noChangeArrowheads="1"/>
          </p:cNvSpPr>
          <p:nvPr/>
        </p:nvSpPr>
        <p:spPr bwMode="auto">
          <a:xfrm>
            <a:off x="5243513" y="5368925"/>
            <a:ext cx="3724275" cy="925513"/>
          </a:xfrm>
          <a:prstGeom prst="rect">
            <a:avLst/>
          </a:prstGeom>
          <a:solidFill>
            <a:srgbClr val="FFFF99"/>
          </a:solidFill>
          <a:ln w="9525">
            <a:solidFill>
              <a:srgbClr val="969696"/>
            </a:solidFill>
            <a:miter lim="800000"/>
            <a:headEnd/>
            <a:tailEnd/>
          </a:ln>
        </p:spPr>
        <p:txBody>
          <a:bodyPr wrap="none" anchor="ctr">
            <a:spAutoFit/>
          </a:bodyPr>
          <a:lstStyle/>
          <a:p>
            <a:pPr algn="ctr" eaLnBrk="0" fontAlgn="base" hangingPunct="0">
              <a:spcBef>
                <a:spcPct val="0"/>
              </a:spcBef>
              <a:spcAft>
                <a:spcPct val="0"/>
              </a:spcAft>
            </a:pPr>
            <a:r>
              <a:rPr lang="en-US" altLang="et-EE">
                <a:solidFill>
                  <a:srgbClr val="000000"/>
                </a:solidFill>
              </a:rPr>
              <a:t>A dynamic hazard occurs when </a:t>
            </a:r>
          </a:p>
          <a:p>
            <a:pPr algn="ctr" eaLnBrk="0" fontAlgn="base" hangingPunct="0">
              <a:spcBef>
                <a:spcPct val="0"/>
              </a:spcBef>
              <a:spcAft>
                <a:spcPct val="0"/>
              </a:spcAft>
            </a:pPr>
            <a:r>
              <a:rPr lang="en-US" altLang="et-EE">
                <a:solidFill>
                  <a:srgbClr val="000000"/>
                </a:solidFill>
              </a:rPr>
              <a:t>oscilation may occur when a single</a:t>
            </a:r>
          </a:p>
          <a:p>
            <a:pPr algn="ctr" eaLnBrk="0" fontAlgn="base" hangingPunct="0">
              <a:spcBef>
                <a:spcPct val="0"/>
              </a:spcBef>
              <a:spcAft>
                <a:spcPct val="0"/>
              </a:spcAft>
            </a:pPr>
            <a:r>
              <a:rPr lang="en-US" altLang="et-EE">
                <a:solidFill>
                  <a:srgbClr val="000000"/>
                </a:solidFill>
              </a:rPr>
              <a:t>transition is expected.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3299"/>
                                        </p:tgtEl>
                                        <p:attrNameLst>
                                          <p:attrName>style.visibility</p:attrName>
                                        </p:attrNameLst>
                                      </p:cBhvr>
                                      <p:to>
                                        <p:strVal val="visible"/>
                                      </p:to>
                                    </p:set>
                                    <p:animEffect transition="in" filter="wipe(left)">
                                      <p:cBhvr>
                                        <p:cTn id="12" dur="500"/>
                                        <p:tgtEl>
                                          <p:spTgt spid="8632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3300"/>
                                        </p:tgtEl>
                                        <p:attrNameLst>
                                          <p:attrName>style.visibility</p:attrName>
                                        </p:attrNameLst>
                                      </p:cBhvr>
                                      <p:to>
                                        <p:strVal val="visible"/>
                                      </p:to>
                                    </p:set>
                                    <p:animEffect transition="in" filter="wipe(left)">
                                      <p:cBhvr>
                                        <p:cTn id="17" dur="500"/>
                                        <p:tgtEl>
                                          <p:spTgt spid="8633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3301"/>
                                        </p:tgtEl>
                                        <p:attrNameLst>
                                          <p:attrName>style.visibility</p:attrName>
                                        </p:attrNameLst>
                                      </p:cBhvr>
                                      <p:to>
                                        <p:strVal val="visible"/>
                                      </p:to>
                                    </p:set>
                                    <p:animEffect transition="in" filter="wipe(left)">
                                      <p:cBhvr>
                                        <p:cTn id="22" dur="500"/>
                                        <p:tgtEl>
                                          <p:spTgt spid="8633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3302"/>
                                        </p:tgtEl>
                                        <p:attrNameLst>
                                          <p:attrName>style.visibility</p:attrName>
                                        </p:attrNameLst>
                                      </p:cBhvr>
                                      <p:to>
                                        <p:strVal val="visible"/>
                                      </p:to>
                                    </p:set>
                                    <p:animEffect transition="in" filter="wipe(left)">
                                      <p:cBhvr>
                                        <p:cTn id="27" dur="500"/>
                                        <p:tgtEl>
                                          <p:spTgt spid="8633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63303"/>
                                        </p:tgtEl>
                                        <p:attrNameLst>
                                          <p:attrName>style.visibility</p:attrName>
                                        </p:attrNameLst>
                                      </p:cBhvr>
                                      <p:to>
                                        <p:strVal val="visible"/>
                                      </p:to>
                                    </p:set>
                                    <p:animEffect transition="in" filter="wipe(left)">
                                      <p:cBhvr>
                                        <p:cTn id="32" dur="500"/>
                                        <p:tgtEl>
                                          <p:spTgt spid="8633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63304"/>
                                        </p:tgtEl>
                                        <p:attrNameLst>
                                          <p:attrName>style.visibility</p:attrName>
                                        </p:attrNameLst>
                                      </p:cBhvr>
                                      <p:to>
                                        <p:strVal val="visible"/>
                                      </p:to>
                                    </p:set>
                                    <p:animEffect transition="in" filter="wipe(left)">
                                      <p:cBhvr>
                                        <p:cTn id="37" dur="500"/>
                                        <p:tgtEl>
                                          <p:spTgt spid="8633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63305"/>
                                        </p:tgtEl>
                                        <p:attrNameLst>
                                          <p:attrName>style.visibility</p:attrName>
                                        </p:attrNameLst>
                                      </p:cBhvr>
                                      <p:to>
                                        <p:strVal val="visible"/>
                                      </p:to>
                                    </p:set>
                                    <p:animEffect transition="in" filter="wipe(left)">
                                      <p:cBhvr>
                                        <p:cTn id="42" dur="500"/>
                                        <p:tgtEl>
                                          <p:spTgt spid="86330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63306"/>
                                        </p:tgtEl>
                                        <p:attrNameLst>
                                          <p:attrName>style.visibility</p:attrName>
                                        </p:attrNameLst>
                                      </p:cBhvr>
                                      <p:to>
                                        <p:strVal val="visible"/>
                                      </p:to>
                                    </p:set>
                                    <p:animEffect transition="in" filter="wipe(left)">
                                      <p:cBhvr>
                                        <p:cTn id="47" dur="500"/>
                                        <p:tgtEl>
                                          <p:spTgt spid="863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99" grpId="0" autoUpdateAnimBg="0"/>
      <p:bldP spid="863300" grpId="0" autoUpdateAnimBg="0"/>
      <p:bldP spid="863301" grpId="0" autoUpdateAnimBg="0"/>
      <p:bldP spid="863302" grpId="0" autoUpdateAnimBg="0"/>
      <p:bldP spid="863303" grpId="0" autoUpdateAnimBg="0"/>
      <p:bldP spid="863304" grpId="0" autoUpdateAnimBg="0"/>
      <p:bldP spid="863305" grpId="0" autoUpdateAnimBg="0"/>
      <p:bldP spid="86330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0"/>
          </p:nvPr>
        </p:nvSpPr>
        <p:spPr>
          <a:noFill/>
        </p:spPr>
        <p:txBody>
          <a:bodyPr/>
          <a:lstStyle/>
          <a:p>
            <a:fld id="{4AA3C731-0745-40FC-8E6B-94E57E823EB7}" type="slidenum">
              <a:rPr lang="en-US" altLang="et-EE" smtClean="0"/>
              <a:pPr/>
              <a:t>7</a:t>
            </a:fld>
            <a:endParaRPr lang="en-US" altLang="et-EE"/>
          </a:p>
        </p:txBody>
      </p:sp>
      <p:sp>
        <p:nvSpPr>
          <p:cNvPr id="8195" name="Rectangle 2"/>
          <p:cNvSpPr>
            <a:spLocks noGrp="1" noChangeArrowheads="1"/>
          </p:cNvSpPr>
          <p:nvPr>
            <p:ph type="title"/>
          </p:nvPr>
        </p:nvSpPr>
        <p:spPr>
          <a:xfrm>
            <a:off x="471488" y="119063"/>
            <a:ext cx="8448675" cy="641350"/>
          </a:xfrm>
        </p:spPr>
        <p:txBody>
          <a:bodyPr>
            <a:normAutofit/>
          </a:bodyPr>
          <a:lstStyle/>
          <a:p>
            <a:pPr algn="r"/>
            <a:r>
              <a:rPr lang="et-EE" altLang="et-EE" sz="3200" dirty="0">
                <a:solidFill>
                  <a:srgbClr val="A20000"/>
                </a:solidFill>
                <a:latin typeface="Comic Sans MS" panose="030F0702030302020204" pitchFamily="66" charset="0"/>
              </a:rPr>
              <a:t>What is actually being verified? </a:t>
            </a:r>
            <a:endParaRPr lang="en-US" altLang="et-EE" sz="3200" dirty="0">
              <a:solidFill>
                <a:srgbClr val="A20000"/>
              </a:solidFill>
              <a:latin typeface="Comic Sans MS" panose="030F0702030302020204" pitchFamily="66" charset="0"/>
            </a:endParaRPr>
          </a:p>
        </p:txBody>
      </p:sp>
      <p:sp>
        <p:nvSpPr>
          <p:cNvPr id="8196" name="Text Box 4"/>
          <p:cNvSpPr txBox="1">
            <a:spLocks noChangeArrowheads="1"/>
          </p:cNvSpPr>
          <p:nvPr/>
        </p:nvSpPr>
        <p:spPr bwMode="auto">
          <a:xfrm>
            <a:off x="285750" y="990600"/>
            <a:ext cx="8620125" cy="5568950"/>
          </a:xfrm>
          <a:prstGeom prst="rect">
            <a:avLst/>
          </a:prstGeom>
          <a:noFill/>
          <a:ln w="9525">
            <a:noFill/>
            <a:miter lim="800000"/>
            <a:headEnd/>
            <a:tailEnd/>
          </a:ln>
        </p:spPr>
        <p:txBody>
          <a:bodyPr>
            <a:spAutoFit/>
          </a:bodyPr>
          <a:lstStyle/>
          <a:p>
            <a:pPr>
              <a:buClr>
                <a:schemeClr val="folHlink"/>
              </a:buClr>
              <a:buFont typeface="Wingdings" pitchFamily="2" charset="2"/>
              <a:buChar char="ü"/>
            </a:pPr>
            <a:r>
              <a:rPr lang="en-US" altLang="et-EE" sz="2400">
                <a:latin typeface="Arial" pitchFamily="34" charset="0"/>
              </a:rPr>
              <a:t>Our determination of the intent of system from its natural langu</a:t>
            </a:r>
            <a:r>
              <a:rPr lang="et-EE" altLang="et-EE" sz="2400">
                <a:latin typeface="Arial" pitchFamily="34" charset="0"/>
              </a:rPr>
              <a:t>a</a:t>
            </a:r>
            <a:r>
              <a:rPr lang="en-US" altLang="et-EE" sz="2400">
                <a:latin typeface="Arial" pitchFamily="34" charset="0"/>
              </a:rPr>
              <a:t>ge specification is our personal interpretation of that specification.</a:t>
            </a:r>
          </a:p>
          <a:p>
            <a:pPr>
              <a:buClr>
                <a:schemeClr val="folHlink"/>
              </a:buClr>
              <a:buFont typeface="Wingdings" pitchFamily="2" charset="2"/>
              <a:buChar char="ü"/>
            </a:pPr>
            <a:r>
              <a:rPr lang="en-US" altLang="et-EE" sz="2400">
                <a:latin typeface="Arial" pitchFamily="34" charset="0"/>
              </a:rPr>
              <a:t>Ideally, the final testbench for a design is developed and written by persons other than those who wrote the design description.</a:t>
            </a:r>
          </a:p>
          <a:p>
            <a:pPr>
              <a:buClr>
                <a:schemeClr val="folHlink"/>
              </a:buClr>
              <a:buFont typeface="Wingdings" pitchFamily="2" charset="2"/>
              <a:buChar char="ü"/>
            </a:pPr>
            <a:r>
              <a:rPr lang="en-US" altLang="et-EE" sz="2400">
                <a:latin typeface="Arial" pitchFamily="34" charset="0"/>
              </a:rPr>
              <a:t>Since a combinational design’s outputs at any time are a function only of its inputs at that time, the order in which input combinations are applied does not affect the verification results. For a combinational design, an </a:t>
            </a:r>
            <a:r>
              <a:rPr lang="en-US" altLang="et-EE" sz="2400" i="1">
                <a:latin typeface="Arial" pitchFamily="34" charset="0"/>
              </a:rPr>
              <a:t>exhaustive verification </a:t>
            </a:r>
            <a:r>
              <a:rPr lang="en-US" altLang="et-EE" sz="2400">
                <a:latin typeface="Arial" pitchFamily="34" charset="0"/>
              </a:rPr>
              <a:t>requires the application, in any order, for a UUT with </a:t>
            </a:r>
            <a:r>
              <a:rPr lang="en-US" altLang="et-EE" sz="2400" i="1">
                <a:latin typeface="Arial" pitchFamily="34" charset="0"/>
              </a:rPr>
              <a:t>n</a:t>
            </a:r>
            <a:r>
              <a:rPr lang="en-US" altLang="et-EE" sz="2400">
                <a:latin typeface="Arial" pitchFamily="34" charset="0"/>
              </a:rPr>
              <a:t> inputs 2</a:t>
            </a:r>
            <a:r>
              <a:rPr lang="en-US" altLang="et-EE" sz="2400" i="1" baseline="30000">
                <a:latin typeface="Arial" pitchFamily="34" charset="0"/>
              </a:rPr>
              <a:t>n</a:t>
            </a:r>
            <a:r>
              <a:rPr lang="en-US" altLang="et-EE" sz="2400" baseline="30000">
                <a:latin typeface="Arial" pitchFamily="34" charset="0"/>
              </a:rPr>
              <a:t> </a:t>
            </a:r>
            <a:r>
              <a:rPr lang="en-US" altLang="et-EE" sz="2400">
                <a:latin typeface="Arial" pitchFamily="34" charset="0"/>
              </a:rPr>
              <a:t>possible input combinations.</a:t>
            </a:r>
            <a:endParaRPr lang="en-US" altLang="et-EE" sz="2400" i="1">
              <a:latin typeface="Arial" pitchFamily="34" charset="0"/>
            </a:endParaRPr>
          </a:p>
          <a:p>
            <a:pPr>
              <a:buClr>
                <a:schemeClr val="folHlink"/>
              </a:buClr>
              <a:buFont typeface="Wingdings" pitchFamily="2" charset="2"/>
              <a:buChar char="ü"/>
            </a:pPr>
            <a:r>
              <a:rPr lang="en-US" altLang="et-EE" sz="2400">
                <a:latin typeface="Arial" pitchFamily="34" charset="0"/>
              </a:rPr>
              <a:t>In contrast, exhaustive verification of a </a:t>
            </a:r>
            <a:r>
              <a:rPr lang="en-US" altLang="et-EE" sz="2400" i="1">
                <a:latin typeface="Arial" pitchFamily="34" charset="0"/>
              </a:rPr>
              <a:t>sequential</a:t>
            </a:r>
            <a:r>
              <a:rPr lang="en-US" altLang="et-EE" sz="2400">
                <a:latin typeface="Arial" pitchFamily="34" charset="0"/>
              </a:rPr>
              <a:t> design requires that every possible </a:t>
            </a:r>
            <a:r>
              <a:rPr lang="en-US" altLang="et-EE" sz="2400" i="1">
                <a:latin typeface="Arial" pitchFamily="34" charset="0"/>
              </a:rPr>
              <a:t>sequence</a:t>
            </a:r>
            <a:r>
              <a:rPr lang="en-US" altLang="et-EE" sz="2400">
                <a:latin typeface="Arial" pitchFamily="34" charset="0"/>
              </a:rPr>
              <a:t> of input combinations be applied to the UUT (exhaustive verification is impractical).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0"/>
          </p:nvPr>
        </p:nvSpPr>
        <p:spPr>
          <a:noFill/>
        </p:spPr>
        <p:txBody>
          <a:bodyPr/>
          <a:lstStyle/>
          <a:p>
            <a:fld id="{A9170575-3F95-44F5-94A2-269DB6C1527E}" type="slidenum">
              <a:rPr lang="en-US" altLang="et-EE" smtClean="0"/>
              <a:pPr/>
              <a:t>8</a:t>
            </a:fld>
            <a:endParaRPr lang="en-US" altLang="et-EE"/>
          </a:p>
        </p:txBody>
      </p:sp>
      <p:sp>
        <p:nvSpPr>
          <p:cNvPr id="9219" name="Rectangle 2"/>
          <p:cNvSpPr>
            <a:spLocks noGrp="1" noChangeArrowheads="1"/>
          </p:cNvSpPr>
          <p:nvPr>
            <p:ph type="title"/>
          </p:nvPr>
        </p:nvSpPr>
        <p:spPr>
          <a:xfrm>
            <a:off x="366713" y="119063"/>
            <a:ext cx="8705850" cy="641350"/>
          </a:xfrm>
        </p:spPr>
        <p:txBody>
          <a:bodyPr>
            <a:normAutofit/>
          </a:bodyPr>
          <a:lstStyle/>
          <a:p>
            <a:pPr algn="r"/>
            <a:r>
              <a:rPr lang="et-EE" altLang="et-EE" sz="3200" dirty="0">
                <a:solidFill>
                  <a:srgbClr val="A20000"/>
                </a:solidFill>
                <a:latin typeface="Comic Sans MS" panose="030F0702030302020204" pitchFamily="66" charset="0"/>
              </a:rPr>
              <a:t>Testbench using projected waveforms</a:t>
            </a:r>
            <a:endParaRPr lang="en-US" altLang="et-EE" sz="3200" dirty="0">
              <a:solidFill>
                <a:srgbClr val="A20000"/>
              </a:solidFill>
              <a:latin typeface="Comic Sans MS" panose="030F0702030302020204" pitchFamily="66" charset="0"/>
            </a:endParaRPr>
          </a:p>
        </p:txBody>
      </p:sp>
      <p:sp>
        <p:nvSpPr>
          <p:cNvPr id="9220" name="Text Box 3"/>
          <p:cNvSpPr txBox="1">
            <a:spLocks noChangeArrowheads="1"/>
          </p:cNvSpPr>
          <p:nvPr/>
        </p:nvSpPr>
        <p:spPr bwMode="auto">
          <a:xfrm>
            <a:off x="504825" y="1123950"/>
            <a:ext cx="8362950" cy="3970338"/>
          </a:xfrm>
          <a:prstGeom prst="rect">
            <a:avLst/>
          </a:prstGeom>
          <a:noFill/>
          <a:ln w="9525">
            <a:noFill/>
            <a:miter lim="800000"/>
            <a:headEnd/>
            <a:tailEnd/>
          </a:ln>
        </p:spPr>
        <p:txBody>
          <a:bodyPr>
            <a:spAutoFit/>
          </a:bodyPr>
          <a:lstStyle/>
          <a:p>
            <a:pPr>
              <a:spcBef>
                <a:spcPct val="50000"/>
              </a:spcBef>
              <a:buClr>
                <a:schemeClr val="folHlink"/>
              </a:buClr>
              <a:buSzPct val="75000"/>
              <a:buFont typeface="Wingdings" pitchFamily="2" charset="2"/>
              <a:buChar char="n"/>
            </a:pPr>
            <a:r>
              <a:rPr lang="en-US" altLang="et-EE" sz="2400">
                <a:latin typeface="Arial" pitchFamily="34" charset="0"/>
              </a:rPr>
              <a:t>The simplest testbench don’t include code for a response monitor or an intent model. They just apply stimulus to the UUT. We must the visually verify UUT output values by inspecting waveforms using the simulator’s waveform editor.</a:t>
            </a:r>
          </a:p>
          <a:p>
            <a:pPr>
              <a:spcBef>
                <a:spcPct val="50000"/>
              </a:spcBef>
              <a:buClr>
                <a:schemeClr val="folHlink"/>
              </a:buClr>
              <a:buSzPct val="75000"/>
              <a:buFont typeface="Wingdings" pitchFamily="2" charset="2"/>
              <a:buChar char="n"/>
            </a:pPr>
            <a:r>
              <a:rPr lang="en-US" altLang="et-EE" sz="2400">
                <a:latin typeface="Arial" pitchFamily="34" charset="0"/>
              </a:rPr>
              <a:t>Signals are projected waveforms (a signal has a current value, and future scheduled values). Two simple ways of generating a stimulus are:</a:t>
            </a:r>
          </a:p>
          <a:p>
            <a:pPr lvl="1">
              <a:spcBef>
                <a:spcPct val="50000"/>
              </a:spcBef>
              <a:buClr>
                <a:schemeClr val="folHlink"/>
              </a:buClr>
              <a:buFont typeface="Wingdings" pitchFamily="2" charset="2"/>
              <a:buChar char="ü"/>
            </a:pPr>
            <a:r>
              <a:rPr lang="en-US" altLang="et-EE" sz="2400">
                <a:latin typeface="Arial" pitchFamily="34" charset="0"/>
              </a:rPr>
              <a:t>Using a projected signal assignment</a:t>
            </a:r>
          </a:p>
          <a:p>
            <a:pPr lvl="1">
              <a:spcBef>
                <a:spcPct val="50000"/>
              </a:spcBef>
              <a:buClr>
                <a:schemeClr val="folHlink"/>
              </a:buClr>
              <a:buFont typeface="Wingdings" pitchFamily="2" charset="2"/>
              <a:buChar char="ü"/>
            </a:pPr>
            <a:r>
              <a:rPr lang="en-US" altLang="et-EE" sz="2400">
                <a:latin typeface="Arial" pitchFamily="34" charset="0"/>
              </a:rPr>
              <a:t>Using a process with </a:t>
            </a:r>
            <a:r>
              <a:rPr lang="en-US" altLang="et-EE" sz="2400" i="1">
                <a:latin typeface="Arial" pitchFamily="34" charset="0"/>
              </a:rPr>
              <a:t>wait</a:t>
            </a:r>
            <a:r>
              <a:rPr lang="en-US" altLang="et-EE" sz="2400">
                <a:latin typeface="Arial" pitchFamily="34" charset="0"/>
              </a:rPr>
              <a:t> statements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blinds(horizontal)">
                                      <p:cBhvr>
                                        <p:cTn id="7" dur="500"/>
                                        <p:tgtEl>
                                          <p:spTgt spid="92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0">
                                            <p:txEl>
                                              <p:pRg st="1" end="1"/>
                                            </p:txEl>
                                          </p:spTgt>
                                        </p:tgtEl>
                                        <p:attrNameLst>
                                          <p:attrName>style.visibility</p:attrName>
                                        </p:attrNameLst>
                                      </p:cBhvr>
                                      <p:to>
                                        <p:strVal val="visible"/>
                                      </p:to>
                                    </p:set>
                                    <p:animEffect transition="in" filter="blinds(horizontal)">
                                      <p:cBhvr>
                                        <p:cTn id="12" dur="500"/>
                                        <p:tgtEl>
                                          <p:spTgt spid="9220">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220">
                                            <p:txEl>
                                              <p:pRg st="2" end="2"/>
                                            </p:txEl>
                                          </p:spTgt>
                                        </p:tgtEl>
                                        <p:attrNameLst>
                                          <p:attrName>style.visibility</p:attrName>
                                        </p:attrNameLst>
                                      </p:cBhvr>
                                      <p:to>
                                        <p:strVal val="visible"/>
                                      </p:to>
                                    </p:set>
                                    <p:animEffect transition="in" filter="blinds(horizontal)">
                                      <p:cBhvr>
                                        <p:cTn id="15" dur="500"/>
                                        <p:tgtEl>
                                          <p:spTgt spid="9220">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220">
                                            <p:txEl>
                                              <p:pRg st="3" end="3"/>
                                            </p:txEl>
                                          </p:spTgt>
                                        </p:tgtEl>
                                        <p:attrNameLst>
                                          <p:attrName>style.visibility</p:attrName>
                                        </p:attrNameLst>
                                      </p:cBhvr>
                                      <p:to>
                                        <p:strVal val="visible"/>
                                      </p:to>
                                    </p:set>
                                    <p:animEffect transition="in" filter="blinds(horizontal)">
                                      <p:cBhvr>
                                        <p:cTn id="18" dur="500"/>
                                        <p:tgtEl>
                                          <p:spTgt spid="92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fld id="{474AE25D-0283-4559-A419-538DF121ED79}" type="slidenum">
              <a:rPr lang="en-US" altLang="et-EE" smtClean="0"/>
              <a:pPr/>
              <a:t>9</a:t>
            </a:fld>
            <a:endParaRPr lang="en-US" altLang="et-EE"/>
          </a:p>
        </p:txBody>
      </p:sp>
      <p:sp>
        <p:nvSpPr>
          <p:cNvPr id="10243" name="Rectangle 2"/>
          <p:cNvSpPr>
            <a:spLocks noGrp="1" noChangeArrowheads="1"/>
          </p:cNvSpPr>
          <p:nvPr>
            <p:ph type="title"/>
          </p:nvPr>
        </p:nvSpPr>
        <p:spPr>
          <a:xfrm>
            <a:off x="366713" y="119063"/>
            <a:ext cx="8705850" cy="641350"/>
          </a:xfrm>
        </p:spPr>
        <p:txBody>
          <a:bodyPr>
            <a:normAutofit/>
          </a:bodyPr>
          <a:lstStyle/>
          <a:p>
            <a:pPr algn="r"/>
            <a:r>
              <a:rPr lang="et-EE" altLang="et-EE" sz="3200" dirty="0">
                <a:solidFill>
                  <a:srgbClr val="A20000"/>
                </a:solidFill>
                <a:latin typeface="Comic Sans MS" panose="030F0702030302020204" pitchFamily="66" charset="0"/>
              </a:rPr>
              <a:t>Testbench using projected waveforms</a:t>
            </a:r>
            <a:endParaRPr lang="en-US" altLang="et-EE" sz="3200" dirty="0">
              <a:solidFill>
                <a:srgbClr val="A20000"/>
              </a:solidFill>
              <a:latin typeface="Comic Sans MS" panose="030F0702030302020204" pitchFamily="66" charset="0"/>
            </a:endParaRPr>
          </a:p>
        </p:txBody>
      </p:sp>
      <p:sp>
        <p:nvSpPr>
          <p:cNvPr id="9220" name="Text Box 3"/>
          <p:cNvSpPr txBox="1">
            <a:spLocks noChangeArrowheads="1"/>
          </p:cNvSpPr>
          <p:nvPr/>
        </p:nvSpPr>
        <p:spPr bwMode="auto">
          <a:xfrm>
            <a:off x="422275" y="4805363"/>
            <a:ext cx="8151813" cy="1200150"/>
          </a:xfrm>
          <a:prstGeom prst="rect">
            <a:avLst/>
          </a:prstGeom>
          <a:noFill/>
          <a:ln w="9525">
            <a:noFill/>
            <a:miter lim="800000"/>
            <a:headEnd/>
            <a:tailEnd/>
          </a:ln>
        </p:spPr>
        <p:txBody>
          <a:bodyPr>
            <a:spAutoFit/>
          </a:bodyPr>
          <a:lstStyle/>
          <a:p>
            <a:pPr>
              <a:spcBef>
                <a:spcPct val="50000"/>
              </a:spcBef>
              <a:buClr>
                <a:schemeClr val="folHlink"/>
              </a:buClr>
              <a:buSzPct val="75000"/>
            </a:pPr>
            <a:r>
              <a:rPr lang="en-US" altLang="et-EE" sz="2400">
                <a:latin typeface="Arial" pitchFamily="34" charset="0"/>
              </a:rPr>
              <a:t>In order to simulate the operation of a UUT using a testbench, we must actually simulate a testbench, since the UUT is simply a component in the testbench.</a:t>
            </a:r>
          </a:p>
        </p:txBody>
      </p:sp>
      <p:pic>
        <p:nvPicPr>
          <p:cNvPr id="10245" name="Picture 4" descr="AAIJCLA0"/>
          <p:cNvPicPr>
            <a:picLocks noChangeAspect="1" noChangeArrowheads="1"/>
          </p:cNvPicPr>
          <p:nvPr/>
        </p:nvPicPr>
        <p:blipFill>
          <a:blip r:embed="rId3" cstate="print"/>
          <a:srcRect/>
          <a:stretch>
            <a:fillRect/>
          </a:stretch>
        </p:blipFill>
        <p:spPr bwMode="auto">
          <a:xfrm>
            <a:off x="-11113" y="1222375"/>
            <a:ext cx="9086851" cy="31384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blinds(horizontal)">
                                      <p:cBhvr>
                                        <p:cTn id="7" dur="500"/>
                                        <p:tgtEl>
                                          <p:spTgt spid="92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6851</TotalTime>
  <Words>5192</Words>
  <Application>Microsoft Office PowerPoint</Application>
  <PresentationFormat>On-screen Show (4:3)</PresentationFormat>
  <Paragraphs>838</Paragraphs>
  <Slides>68</Slides>
  <Notes>52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68</vt:i4>
      </vt:variant>
    </vt:vector>
  </HeadingPairs>
  <TitlesOfParts>
    <vt:vector size="78" baseType="lpstr">
      <vt:lpstr>Arial</vt:lpstr>
      <vt:lpstr>Calibri</vt:lpstr>
      <vt:lpstr>Comic Sans MS</vt:lpstr>
      <vt:lpstr>Courier New</vt:lpstr>
      <vt:lpstr>Tahoma</vt:lpstr>
      <vt:lpstr>Verdana</vt:lpstr>
      <vt:lpstr>Wingdings</vt:lpstr>
      <vt:lpstr>Office Theme</vt:lpstr>
      <vt:lpstr>Bold Stripes</vt:lpstr>
      <vt:lpstr>Presentation</vt:lpstr>
      <vt:lpstr>  Verification: Testbenches in Combinational Design    </vt:lpstr>
      <vt:lpstr>VHDL / PLD (FPGA) Design Flow</vt:lpstr>
      <vt:lpstr>Design verification</vt:lpstr>
      <vt:lpstr>Typical constituents of a simple testbench</vt:lpstr>
      <vt:lpstr>Self-checking testbench </vt:lpstr>
      <vt:lpstr>Testbench development </vt:lpstr>
      <vt:lpstr>What is actually being verified? </vt:lpstr>
      <vt:lpstr>Testbench using projected waveforms</vt:lpstr>
      <vt:lpstr>Testbench using projected waveforms</vt:lpstr>
      <vt:lpstr>Testbench of a half adder </vt:lpstr>
      <vt:lpstr>Statement with multiple waveform elements  </vt:lpstr>
      <vt:lpstr>Timing waveform from example simulation  </vt:lpstr>
      <vt:lpstr>Physical types  </vt:lpstr>
      <vt:lpstr>  Single process testbench</vt:lpstr>
      <vt:lpstr>Testbench for a half adder (architecture)-1</vt:lpstr>
      <vt:lpstr>Testbench for a half adder (architecture)-2</vt:lpstr>
      <vt:lpstr>Wait statements in a testbench</vt:lpstr>
      <vt:lpstr>Wait statements</vt:lpstr>
      <vt:lpstr>Wait statements</vt:lpstr>
      <vt:lpstr>Assertion statements in a testbench</vt:lpstr>
      <vt:lpstr>Assertion and report statements</vt:lpstr>
      <vt:lpstr>Severity levels</vt:lpstr>
      <vt:lpstr>Table Lookup </vt:lpstr>
      <vt:lpstr>Records </vt:lpstr>
      <vt:lpstr>Records and lookup testbenches (testbench for half adder)</vt:lpstr>
      <vt:lpstr>Records and lookup testbenches (testbench for half adder)</vt:lpstr>
      <vt:lpstr>Records and lookup testbenches (testbench for half adder)</vt:lpstr>
      <vt:lpstr>Testbench that computes expected results </vt:lpstr>
      <vt:lpstr>Types UNSIGNED and SIGNED</vt:lpstr>
      <vt:lpstr>Context clause to use unsigned and signed</vt:lpstr>
      <vt:lpstr>Type conversion </vt:lpstr>
      <vt:lpstr>Testbench that computes expected results </vt:lpstr>
      <vt:lpstr>Testbench that computes expected results</vt:lpstr>
      <vt:lpstr>Using function to_unsigned</vt:lpstr>
      <vt:lpstr>Typical FPGA design flow</vt:lpstr>
      <vt:lpstr>Synthesizer </vt:lpstr>
      <vt:lpstr>Synthesizer </vt:lpstr>
      <vt:lpstr>Half-adder after language synthesis step</vt:lpstr>
      <vt:lpstr>Technology dependent view of half-adder</vt:lpstr>
      <vt:lpstr>Post-synthesis (gate-level) simulation</vt:lpstr>
      <vt:lpstr>Place-and-route phase of design flow </vt:lpstr>
      <vt:lpstr>Place-and-route phase of design flow </vt:lpstr>
      <vt:lpstr>Place-and-route tool outputs</vt:lpstr>
      <vt:lpstr>Hazard and glitch </vt:lpstr>
      <vt:lpstr>Hazard and glitch </vt:lpstr>
      <vt:lpstr>Using assertion to verify timing</vt:lpstr>
      <vt:lpstr>A description of trivial timing model </vt:lpstr>
      <vt:lpstr>Process to verify logic and timing of model</vt:lpstr>
      <vt:lpstr>Timing waveforms</vt:lpstr>
      <vt:lpstr>Signal-related  attributes</vt:lpstr>
      <vt:lpstr>Generics</vt:lpstr>
      <vt:lpstr>Entity declaration that includes generic</vt:lpstr>
      <vt:lpstr>Trivial timing model for half-adder</vt:lpstr>
      <vt:lpstr>Remarks</vt:lpstr>
      <vt:lpstr>Circuit’s behavior</vt:lpstr>
      <vt:lpstr>Static-1 Hazard</vt:lpstr>
      <vt:lpstr>Static-0 Hazard</vt:lpstr>
      <vt:lpstr>Example</vt:lpstr>
      <vt:lpstr>Static Hazards in Karnaugh Maps</vt:lpstr>
      <vt:lpstr>Hazard free design</vt:lpstr>
      <vt:lpstr>Hazard free design in Karnaugh Maps</vt:lpstr>
      <vt:lpstr>Hazard free design: another example</vt:lpstr>
      <vt:lpstr>Hazard free design: another example</vt:lpstr>
      <vt:lpstr>Hazard free design</vt:lpstr>
      <vt:lpstr>Hazard free design</vt:lpstr>
      <vt:lpstr>Dynamic hazards</vt:lpstr>
      <vt:lpstr>Dynamic hazard example</vt:lpstr>
      <vt:lpstr>Dynamic hazard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Alexander Sudnitson</dc:creator>
  <cp:lastModifiedBy>Alex</cp:lastModifiedBy>
  <cp:revision>48</cp:revision>
  <cp:lastPrinted>2016-10-12T09:46:50Z</cp:lastPrinted>
  <dcterms:created xsi:type="dcterms:W3CDTF">2006-08-16T00:00:00Z</dcterms:created>
  <dcterms:modified xsi:type="dcterms:W3CDTF">2020-05-17T11:49:51Z</dcterms:modified>
</cp:coreProperties>
</file>