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1" r:id="rId3"/>
    <p:sldId id="337" r:id="rId4"/>
    <p:sldId id="287" r:id="rId5"/>
    <p:sldId id="313" r:id="rId6"/>
    <p:sldId id="288" r:id="rId7"/>
    <p:sldId id="290" r:id="rId8"/>
    <p:sldId id="315" r:id="rId9"/>
    <p:sldId id="291" r:id="rId10"/>
    <p:sldId id="346" r:id="rId11"/>
    <p:sldId id="293" r:id="rId12"/>
    <p:sldId id="263" r:id="rId13"/>
    <p:sldId id="338" r:id="rId14"/>
    <p:sldId id="295" r:id="rId15"/>
    <p:sldId id="296" r:id="rId16"/>
    <p:sldId id="339" r:id="rId17"/>
    <p:sldId id="352" r:id="rId18"/>
    <p:sldId id="353" r:id="rId19"/>
    <p:sldId id="354" r:id="rId20"/>
    <p:sldId id="297" r:id="rId21"/>
    <p:sldId id="298" r:id="rId22"/>
    <p:sldId id="299" r:id="rId23"/>
    <p:sldId id="347" r:id="rId24"/>
    <p:sldId id="340" r:id="rId25"/>
    <p:sldId id="294" r:id="rId26"/>
    <p:sldId id="341" r:id="rId27"/>
    <p:sldId id="342" r:id="rId28"/>
    <p:sldId id="343" r:id="rId29"/>
    <p:sldId id="344" r:id="rId30"/>
    <p:sldId id="348" r:id="rId31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FFFFCC"/>
    <a:srgbClr val="A40000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71800" cy="466434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2"/>
            <a:ext cx="2971800" cy="466434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B20A967-F778-4450-8512-AC18C093F13A}" type="datetimeFigureOut">
              <a:rPr lang="et-EE" smtClean="0"/>
              <a:pPr/>
              <a:t>17.05.2020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2971800" cy="466434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967"/>
            <a:ext cx="2971800" cy="466434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8D97E7A6-6D03-49DB-89DC-09A564E30B6D}" type="slidenum">
              <a:rPr lang="et-EE" smtClean="0"/>
              <a:pPr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790608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71800" cy="466434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2"/>
            <a:ext cx="2971800" cy="466434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77E30F32-E286-4464-8807-F59DCC984029}" type="datetimeFigureOut">
              <a:rPr lang="et-EE" smtClean="0"/>
              <a:pPr/>
              <a:t>17.05.2020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6675" y="1162050"/>
            <a:ext cx="4184650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73894"/>
            <a:ext cx="5486400" cy="3660457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2971800" cy="466434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6434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B7EE22FA-1C40-4716-84FF-861F85D48D74}" type="slidenum">
              <a:rPr lang="et-EE" smtClean="0"/>
              <a:pPr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17953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1337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19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50616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25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40600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4060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40600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4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40600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40600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40600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9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40600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10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40600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22FA-1C40-4716-84FF-861F85D48D74}" type="slidenum">
              <a:rPr lang="et-EE" smtClean="0"/>
              <a:pPr/>
              <a:t>11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4060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2D88-944D-4D92-80F2-259D2D61A067}" type="datetime1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1950-8063-42F4-BAEE-8C31EFBCD27F}" type="datetime1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8147-D461-4DCB-9D73-09A437BC65FB}" type="datetime1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E5FB-2332-4B76-86E2-0B8DBED68B0E}" type="datetime1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D63-383F-42E0-8B0B-C51CF748378B}" type="datetime1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AE4D-E53B-4B53-ADE8-3DB6929AA986}" type="datetime1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B3F-1148-4F2F-B48E-C07C9643DF95}" type="datetime1">
              <a:rPr lang="en-US" smtClean="0"/>
              <a:pPr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0189-05DF-4E59-BC7F-8DC97F11CD05}" type="datetime1">
              <a:rPr lang="en-US" smtClean="0"/>
              <a:pPr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12DE-4550-4010-B08B-4F3E7FC14D49}" type="datetime1">
              <a:rPr lang="en-US" smtClean="0"/>
              <a:pPr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6BBD-9EE4-4698-8D21-EED7A6EFF915}" type="datetime1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B2CE-EB30-4285-89BD-D73CF4D2B5A8}" type="datetime1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F9B7-511C-4349-8DBC-7B2D96A864E4}" type="datetime1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01775"/>
            <a:ext cx="8458200" cy="1470025"/>
          </a:xfrm>
        </p:spPr>
        <p:txBody>
          <a:bodyPr>
            <a:normAutofit/>
          </a:bodyPr>
          <a:lstStyle/>
          <a:p>
            <a:pPr algn="l"/>
            <a:r>
              <a:rPr lang="en-US" sz="4900" dirty="0">
                <a:solidFill>
                  <a:srgbClr val="920000"/>
                </a:solidFill>
                <a:latin typeface="Comic Sans MS" panose="030F0702030302020204" pitchFamily="66" charset="0"/>
              </a:rPr>
              <a:t>Finite State Machines</a:t>
            </a:r>
            <a:br>
              <a:rPr lang="et-EE" sz="4900" dirty="0">
                <a:solidFill>
                  <a:srgbClr val="920000"/>
                </a:solidFill>
                <a:latin typeface="Comic Sans MS" panose="030F0702030302020204" pitchFamily="66" charset="0"/>
              </a:rPr>
            </a:br>
            <a:r>
              <a:rPr lang="et-EE" sz="4000" dirty="0">
                <a:solidFill>
                  <a:srgbClr val="920000"/>
                </a:solidFill>
                <a:latin typeface="Comic Sans MS" panose="030F0702030302020204" pitchFamily="66" charset="0"/>
              </a:rPr>
              <a:t>(part 1)</a:t>
            </a:r>
            <a:endParaRPr lang="en-GB" sz="4000" dirty="0">
              <a:solidFill>
                <a:srgbClr val="92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572000"/>
            <a:ext cx="6400800" cy="1295400"/>
          </a:xfrm>
        </p:spPr>
        <p:txBody>
          <a:bodyPr>
            <a:normAutofit/>
          </a:bodyPr>
          <a:lstStyle/>
          <a:p>
            <a:pPr algn="r"/>
            <a:r>
              <a:rPr lang="en-US" altLang="et-EE">
                <a:solidFill>
                  <a:srgbClr val="003365"/>
                </a:solidFill>
              </a:rPr>
              <a:t>IAX </a:t>
            </a:r>
            <a:r>
              <a:rPr lang="en-US" altLang="et-EE" dirty="0">
                <a:solidFill>
                  <a:srgbClr val="003365"/>
                </a:solidFill>
              </a:rPr>
              <a:t>0600</a:t>
            </a:r>
            <a:br>
              <a:rPr lang="en-US" altLang="et-EE" dirty="0">
                <a:solidFill>
                  <a:srgbClr val="000000"/>
                </a:solidFill>
              </a:rPr>
            </a:br>
            <a:r>
              <a:rPr lang="et-EE" altLang="et-EE" dirty="0">
                <a:solidFill>
                  <a:srgbClr val="003365"/>
                </a:solidFill>
              </a:rPr>
              <a:t>Digital Systems Design</a:t>
            </a:r>
            <a:endParaRPr lang="en-GB" dirty="0">
              <a:solidFill>
                <a:srgbClr val="003365"/>
              </a:solidFill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334000" y="6172200"/>
            <a:ext cx="3109913" cy="512763"/>
            <a:chOff x="3744" y="3888"/>
            <a:chExt cx="1627" cy="323"/>
          </a:xfrm>
        </p:grpSpPr>
        <p:pic>
          <p:nvPicPr>
            <p:cNvPr id="5" name="Picture 13" descr="TTU_logo_transpare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3888"/>
              <a:ext cx="283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3744" y="3888"/>
              <a:ext cx="129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lnSpc>
                  <a:spcPts val="1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t-EE" sz="1200" dirty="0">
                  <a:solidFill>
                    <a:srgbClr val="93154B"/>
                  </a:solidFill>
                  <a:latin typeface="Tahoma" panose="020B0604030504040204" pitchFamily="34" charset="0"/>
                </a:rPr>
                <a:t>Alexander Sudnitson</a:t>
              </a:r>
            </a:p>
            <a:p>
              <a:pPr algn="r">
                <a:lnSpc>
                  <a:spcPts val="1000"/>
                </a:lnSpc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et-EE" sz="1200" dirty="0">
                  <a:solidFill>
                    <a:srgbClr val="93154B"/>
                  </a:solidFill>
                  <a:latin typeface="Tahoma" panose="020B0604030504040204" pitchFamily="34" charset="0"/>
                </a:rPr>
                <a:t>Tallinn University of Technology</a:t>
              </a:r>
              <a:endParaRPr lang="en-US" altLang="et-EE" sz="2000" i="1" dirty="0">
                <a:solidFill>
                  <a:srgbClr val="387876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D9FB3C3-33A7-46E5-97E6-E9CFD561DA09}" type="slidenum">
              <a:rPr lang="en-US" altLang="et-EE" sz="1400"/>
              <a:pPr eaLnBrk="1" hangingPunct="1"/>
              <a:t>10</a:t>
            </a:fld>
            <a:endParaRPr lang="en-US" altLang="et-EE" sz="1400" dirty="0"/>
          </a:p>
        </p:txBody>
      </p:sp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>
          <a:xfrm>
            <a:off x="469900" y="152400"/>
            <a:ext cx="8293100" cy="641350"/>
          </a:xfrm>
        </p:spPr>
        <p:txBody>
          <a:bodyPr anchor="ctr">
            <a:noAutofit/>
          </a:bodyPr>
          <a:lstStyle/>
          <a:p>
            <a:pPr algn="r"/>
            <a:r>
              <a:rPr lang="en-GB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Mealy or Moore decision</a:t>
            </a:r>
            <a:endParaRPr lang="en-US" altLang="et-EE" sz="3200" u="sng" dirty="0">
              <a:solidFill>
                <a:srgbClr val="A2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725" name="Text Box 1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sp>
        <p:nvSpPr>
          <p:cNvPr id="8" name="TextBox 7"/>
          <p:cNvSpPr txBox="1"/>
          <p:nvPr/>
        </p:nvSpPr>
        <p:spPr>
          <a:xfrm>
            <a:off x="838200" y="1179016"/>
            <a:ext cx="8001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sz="2400" dirty="0">
                <a:latin typeface="Arial" pitchFamily="34" charset="0"/>
                <a:cs typeface="Arial" pitchFamily="34" charset="0"/>
              </a:rPr>
              <a:t>The </a:t>
            </a:r>
            <a:r>
              <a:rPr lang="en-AU" sz="2400" b="1" dirty="0">
                <a:latin typeface="Arial" pitchFamily="34" charset="0"/>
                <a:cs typeface="Arial" pitchFamily="34" charset="0"/>
              </a:rPr>
              <a:t>State Transition Graph</a:t>
            </a:r>
            <a:r>
              <a:rPr lang="en-AU" sz="2400" dirty="0">
                <a:latin typeface="Arial" pitchFamily="34" charset="0"/>
                <a:cs typeface="Arial" pitchFamily="34" charset="0"/>
              </a:rPr>
              <a:t> (STG) or state diagram of the Moore machine has the output associated with the states, while in the Mealy model, the outputs are associated with the edges.</a:t>
            </a:r>
            <a:endParaRPr lang="en-GB" sz="24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Symbol" pitchFamily="18" charset="2"/>
              <a:buChar char="·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A Moore machine may require more states than the corresponding Mealy machine.</a:t>
            </a:r>
          </a:p>
          <a:p>
            <a:pPr>
              <a:spcBef>
                <a:spcPct val="0"/>
              </a:spcBef>
              <a:buClrTx/>
              <a:buSzTx/>
              <a:buFont typeface="Symbol" pitchFamily="18" charset="2"/>
              <a:buChar char="·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Moore device isolates the outputs from the inputs</a:t>
            </a:r>
          </a:p>
          <a:p>
            <a:pPr>
              <a:spcBef>
                <a:spcPct val="0"/>
              </a:spcBef>
              <a:buClrTx/>
              <a:buSzTx/>
              <a:buFont typeface="Symbol" pitchFamily="18" charset="2"/>
              <a:buChar char="·"/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Mealy machine can respond one clock period earlier than the Moore machine to input changes, but noise on the input lines may be transferred to the outputs.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rgbClr val="A2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4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D9FB3C3-33A7-46E5-97E6-E9CFD561DA09}" type="slidenum">
              <a:rPr lang="en-US" altLang="et-EE" sz="1400"/>
              <a:pPr eaLnBrk="1" hangingPunct="1"/>
              <a:t>11</a:t>
            </a:fld>
            <a:endParaRPr lang="en-US" altLang="et-EE" sz="1400" dirty="0"/>
          </a:p>
        </p:txBody>
      </p:sp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>
          <a:xfrm>
            <a:off x="469900" y="152400"/>
            <a:ext cx="8293100" cy="641350"/>
          </a:xfrm>
        </p:spPr>
        <p:txBody>
          <a:bodyPr anchor="ctr">
            <a:noAutofit/>
          </a:bodyPr>
          <a:lstStyle/>
          <a:p>
            <a:pPr algn="r"/>
            <a:r>
              <a:rPr lang="en-GB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Diagrams and tables</a:t>
            </a:r>
            <a:endParaRPr lang="en-US" altLang="et-EE" sz="3200" u="sng" dirty="0">
              <a:solidFill>
                <a:srgbClr val="A2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725" name="Text Box 1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sp>
        <p:nvSpPr>
          <p:cNvPr id="8" name="TextBox 7"/>
          <p:cNvSpPr txBox="1"/>
          <p:nvPr/>
        </p:nvSpPr>
        <p:spPr>
          <a:xfrm>
            <a:off x="4876800" y="152400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</a:rPr>
              <a:t>The same information presented in a state diagram can be presented in a state/ output table.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971925"/>
            <a:ext cx="52673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DAD068-9164-4AA8-B59F-1846C309F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413355"/>
            <a:ext cx="27051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4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B09694A-CEDC-4BED-9065-9805E693394E}" type="slidenum">
              <a:rPr lang="en-US" altLang="et-EE" sz="1400"/>
              <a:pPr eaLnBrk="1" hangingPunct="1"/>
              <a:t>12</a:t>
            </a:fld>
            <a:endParaRPr lang="en-US" altLang="et-EE" sz="140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77263" cy="641350"/>
          </a:xfrm>
        </p:spPr>
        <p:txBody>
          <a:bodyPr anchor="ctr">
            <a:normAutofit/>
          </a:bodyPr>
          <a:lstStyle/>
          <a:p>
            <a:pPr algn="r"/>
            <a:r>
              <a:rPr lang="en-GB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VHDL description of FSM </a:t>
            </a:r>
            <a:endParaRPr lang="en-US" altLang="et-EE" sz="3200" u="sng" dirty="0">
              <a:solidFill>
                <a:srgbClr val="A2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sp>
        <p:nvSpPr>
          <p:cNvPr id="7" name="Rectangle 6"/>
          <p:cNvSpPr/>
          <p:nvPr/>
        </p:nvSpPr>
        <p:spPr>
          <a:xfrm>
            <a:off x="762000" y="839212"/>
            <a:ext cx="7696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Once a FSM’s state diagram has been created, its VHDL code can be written. There are many ways a FSM can be described in VHDL. One straightforward way is to code each block of diagram (excluding the clock) as a separate process. The result is a description consisting of three processes. One describes the state register. The other two describe the output combinational logic and the next state combinational logic.</a:t>
            </a:r>
          </a:p>
          <a:p>
            <a:r>
              <a:rPr lang="en-GB" sz="2400" dirty="0"/>
              <a:t>In this template, states of the FSM are enumerated. In the declarative part of the architecture, type state is declared as an enumeration of state names. Two signals, </a:t>
            </a:r>
            <a:r>
              <a:rPr lang="en-GB" sz="2400" dirty="0" err="1"/>
              <a:t>present_state</a:t>
            </a:r>
            <a:r>
              <a:rPr lang="en-GB" sz="2400" dirty="0"/>
              <a:t> and </a:t>
            </a:r>
            <a:r>
              <a:rPr lang="en-GB" sz="2400" dirty="0" err="1"/>
              <a:t>next_state</a:t>
            </a:r>
            <a:r>
              <a:rPr lang="en-GB" sz="2400" dirty="0"/>
              <a:t>, are then declared of type state. When the FSM is synthesized, each enumerated state is converted to a unique binary code.</a:t>
            </a:r>
            <a:endParaRPr lang="en-GB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B09694A-CEDC-4BED-9065-9805E693394E}" type="slidenum">
              <a:rPr lang="en-US" altLang="et-EE" sz="1400"/>
              <a:pPr eaLnBrk="1" hangingPunct="1"/>
              <a:t>13</a:t>
            </a:fld>
            <a:endParaRPr lang="en-US" altLang="et-EE" sz="140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77263" cy="641350"/>
          </a:xfrm>
        </p:spPr>
        <p:txBody>
          <a:bodyPr anchor="ctr">
            <a:normAutofit/>
          </a:bodyPr>
          <a:lstStyle/>
          <a:p>
            <a:pPr algn="r"/>
            <a:r>
              <a:rPr lang="en-GB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Three-process template -1-</a:t>
            </a:r>
            <a:endParaRPr lang="en-US" altLang="et-EE" sz="3200" u="sng" dirty="0">
              <a:solidFill>
                <a:srgbClr val="A2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sp>
        <p:nvSpPr>
          <p:cNvPr id="7" name="Rectangle 6"/>
          <p:cNvSpPr/>
          <p:nvPr/>
        </p:nvSpPr>
        <p:spPr>
          <a:xfrm>
            <a:off x="762000" y="609600"/>
            <a:ext cx="7696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library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ieee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;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use 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ieee.std_logic_1164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.all;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entity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fsm_template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 is</a:t>
            </a:r>
          </a:p>
          <a:p>
            <a:r>
              <a:rPr lang="en-GB" sz="2200" dirty="0">
                <a:latin typeface="Arial" pitchFamily="34" charset="0"/>
                <a:cs typeface="Arial" pitchFamily="34" charset="0"/>
              </a:rPr>
              <a:t>	&lt;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port_declarations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end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fsm_template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architecture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three_processes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 of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fsm_template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 is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type 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state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is 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enumeration_of_state_names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signal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present_state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next_state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 : state;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begin</a:t>
            </a:r>
          </a:p>
          <a:p>
            <a:r>
              <a:rPr lang="en-GB" sz="2200" dirty="0" err="1">
                <a:latin typeface="Arial" pitchFamily="34" charset="0"/>
                <a:cs typeface="Arial" pitchFamily="34" charset="0"/>
              </a:rPr>
              <a:t>state_reg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process 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clk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begin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if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rising_edge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clk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)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then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if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reset_bar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 = '0'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then</a:t>
            </a:r>
          </a:p>
          <a:p>
            <a:r>
              <a:rPr lang="en-GB" sz="2200" dirty="0">
                <a:latin typeface="Arial" pitchFamily="34" charset="0"/>
                <a:cs typeface="Arial" pitchFamily="34" charset="0"/>
              </a:rPr>
              <a:t>			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present_state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 &lt;= &lt;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initial_state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&gt;;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else</a:t>
            </a:r>
          </a:p>
          <a:p>
            <a:r>
              <a:rPr lang="en-GB" sz="2200" dirty="0">
                <a:latin typeface="Arial" pitchFamily="34" charset="0"/>
                <a:cs typeface="Arial" pitchFamily="34" charset="0"/>
              </a:rPr>
              <a:t>			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present_state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 &lt;=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next_state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end if;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end if;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end process;</a:t>
            </a:r>
            <a:endParaRPr lang="en-GB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7848600" y="6324600"/>
            <a:ext cx="685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0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B09694A-CEDC-4BED-9065-9805E693394E}" type="slidenum">
              <a:rPr lang="en-US" altLang="et-EE" sz="1400"/>
              <a:pPr eaLnBrk="1" hangingPunct="1"/>
              <a:t>14</a:t>
            </a:fld>
            <a:endParaRPr lang="en-US" altLang="et-EE" sz="140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77263" cy="641350"/>
          </a:xfrm>
        </p:spPr>
        <p:txBody>
          <a:bodyPr anchor="ctr">
            <a:normAutofit/>
          </a:bodyPr>
          <a:lstStyle/>
          <a:p>
            <a:pPr algn="r"/>
            <a:r>
              <a:rPr lang="en-GB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Three-process template -2-</a:t>
            </a:r>
            <a:endParaRPr lang="en-US" altLang="et-EE" sz="3200" u="sng" dirty="0">
              <a:solidFill>
                <a:srgbClr val="A2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sp>
        <p:nvSpPr>
          <p:cNvPr id="7" name="Rectangle 6"/>
          <p:cNvSpPr/>
          <p:nvPr/>
        </p:nvSpPr>
        <p:spPr>
          <a:xfrm>
            <a:off x="914400" y="609600"/>
            <a:ext cx="7696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latin typeface="Arial" pitchFamily="34" charset="0"/>
                <a:cs typeface="Arial" pitchFamily="34" charset="0"/>
              </a:rPr>
              <a:t>outputs: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process 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present_state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, &lt;inputs&gt;);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begin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case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present_state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 is</a:t>
            </a:r>
          </a:p>
          <a:p>
            <a:r>
              <a:rPr lang="en-GB" sz="2200" i="1" dirty="0">
                <a:latin typeface="Arial" pitchFamily="34" charset="0"/>
                <a:cs typeface="Arial" pitchFamily="34" charset="0"/>
              </a:rPr>
              <a:t>	-- one case branch required for each state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when 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&lt;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state_value_i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&gt; =&gt;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	if 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&lt;input_condition_1&gt;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then</a:t>
            </a:r>
          </a:p>
          <a:p>
            <a:r>
              <a:rPr lang="en-GB" sz="2200" dirty="0">
                <a:latin typeface="Arial" pitchFamily="34" charset="0"/>
                <a:cs typeface="Arial" pitchFamily="34" charset="0"/>
              </a:rPr>
              <a:t>			-- </a:t>
            </a:r>
            <a:r>
              <a:rPr lang="en-GB" sz="2200" i="1" dirty="0">
                <a:latin typeface="Arial" pitchFamily="34" charset="0"/>
                <a:cs typeface="Arial" pitchFamily="34" charset="0"/>
              </a:rPr>
              <a:t>assignments to outputs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	</a:t>
            </a:r>
            <a:r>
              <a:rPr lang="en-GB" sz="2200" b="1" dirty="0" err="1">
                <a:latin typeface="Arial" pitchFamily="34" charset="0"/>
                <a:cs typeface="Arial" pitchFamily="34" charset="0"/>
              </a:rPr>
              <a:t>elsif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&lt;input_condition_2&gt;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then</a:t>
            </a:r>
          </a:p>
          <a:p>
            <a:r>
              <a:rPr lang="en-GB" sz="2200" dirty="0">
                <a:latin typeface="Arial" pitchFamily="34" charset="0"/>
                <a:cs typeface="Arial" pitchFamily="34" charset="0"/>
              </a:rPr>
              <a:t>			-- </a:t>
            </a:r>
            <a:r>
              <a:rPr lang="en-GB" sz="2200" i="1" dirty="0">
                <a:latin typeface="Arial" pitchFamily="34" charset="0"/>
                <a:cs typeface="Arial" pitchFamily="34" charset="0"/>
              </a:rPr>
              <a:t>assignments to outputs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	else</a:t>
            </a:r>
          </a:p>
          <a:p>
            <a:r>
              <a:rPr lang="en-GB" sz="2200" dirty="0">
                <a:latin typeface="Arial" pitchFamily="34" charset="0"/>
                <a:cs typeface="Arial" pitchFamily="34" charset="0"/>
              </a:rPr>
              <a:t>			-- </a:t>
            </a:r>
            <a:r>
              <a:rPr lang="en-GB" sz="2200" i="1" dirty="0">
                <a:latin typeface="Arial" pitchFamily="34" charset="0"/>
                <a:cs typeface="Arial" pitchFamily="34" charset="0"/>
              </a:rPr>
              <a:t>assignments to outputs;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	end if;</a:t>
            </a:r>
          </a:p>
          <a:p>
            <a:r>
              <a:rPr lang="en-GB" sz="2200" dirty="0">
                <a:latin typeface="Arial" pitchFamily="34" charset="0"/>
                <a:cs typeface="Arial" pitchFamily="34" charset="0"/>
              </a:rPr>
              <a:t>			...</a:t>
            </a:r>
          </a:p>
          <a:p>
            <a:r>
              <a:rPr lang="en-GB" sz="2200" i="1" dirty="0">
                <a:latin typeface="Arial" pitchFamily="34" charset="0"/>
                <a:cs typeface="Arial" pitchFamily="34" charset="0"/>
              </a:rPr>
              <a:t>	-- default branch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when others =&gt;</a:t>
            </a:r>
          </a:p>
          <a:p>
            <a:r>
              <a:rPr lang="en-GB" sz="2200" dirty="0">
                <a:latin typeface="Arial" pitchFamily="34" charset="0"/>
                <a:cs typeface="Arial" pitchFamily="34" charset="0"/>
              </a:rPr>
              <a:t>		-- </a:t>
            </a:r>
            <a:r>
              <a:rPr lang="en-GB" sz="2200" i="1" dirty="0">
                <a:latin typeface="Arial" pitchFamily="34" charset="0"/>
                <a:cs typeface="Arial" pitchFamily="34" charset="0"/>
              </a:rPr>
              <a:t>assignments to outputs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end case;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end process;</a:t>
            </a:r>
          </a:p>
        </p:txBody>
      </p:sp>
      <p:sp>
        <p:nvSpPr>
          <p:cNvPr id="6" name="Down Arrow 5"/>
          <p:cNvSpPr/>
          <p:nvPr/>
        </p:nvSpPr>
        <p:spPr>
          <a:xfrm>
            <a:off x="381000" y="304800"/>
            <a:ext cx="685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Down Arrow 7"/>
          <p:cNvSpPr/>
          <p:nvPr/>
        </p:nvSpPr>
        <p:spPr>
          <a:xfrm>
            <a:off x="7772400" y="6324600"/>
            <a:ext cx="685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0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B09694A-CEDC-4BED-9065-9805E693394E}" type="slidenum">
              <a:rPr lang="en-US" altLang="et-EE" sz="1400"/>
              <a:pPr eaLnBrk="1" hangingPunct="1"/>
              <a:t>15</a:t>
            </a:fld>
            <a:endParaRPr lang="en-US" altLang="et-EE" sz="140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77263" cy="641350"/>
          </a:xfrm>
        </p:spPr>
        <p:txBody>
          <a:bodyPr anchor="ctr">
            <a:normAutofit/>
          </a:bodyPr>
          <a:lstStyle/>
          <a:p>
            <a:pPr algn="r"/>
            <a:r>
              <a:rPr lang="en-GB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Three-process template -3-</a:t>
            </a:r>
            <a:endParaRPr lang="en-US" altLang="et-EE" sz="3200" u="sng" dirty="0">
              <a:solidFill>
                <a:srgbClr val="A2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sp>
        <p:nvSpPr>
          <p:cNvPr id="7" name="Rectangle 6"/>
          <p:cNvSpPr/>
          <p:nvPr/>
        </p:nvSpPr>
        <p:spPr>
          <a:xfrm>
            <a:off x="1143000" y="595491"/>
            <a:ext cx="7696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 err="1">
                <a:latin typeface="Arial" pitchFamily="34" charset="0"/>
                <a:cs typeface="Arial" pitchFamily="34" charset="0"/>
              </a:rPr>
              <a:t>nxt_state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process 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present_state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, &lt;inputs&gt;);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begin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case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present_state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 is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when 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&lt;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state_value_i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&gt; =&gt;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	if 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&lt;input_condition_1&gt;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then</a:t>
            </a:r>
          </a:p>
          <a:p>
            <a:r>
              <a:rPr lang="en-GB" sz="2200" dirty="0">
                <a:latin typeface="Arial" pitchFamily="34" charset="0"/>
                <a:cs typeface="Arial" pitchFamily="34" charset="0"/>
              </a:rPr>
              <a:t>			-- </a:t>
            </a:r>
            <a:r>
              <a:rPr lang="en-GB" sz="2200" i="1" dirty="0">
                <a:latin typeface="Arial" pitchFamily="34" charset="0"/>
                <a:cs typeface="Arial" pitchFamily="34" charset="0"/>
              </a:rPr>
              <a:t>assignment to </a:t>
            </a:r>
            <a:r>
              <a:rPr lang="en-GB" sz="2200" i="1" dirty="0" err="1">
                <a:latin typeface="Arial" pitchFamily="34" charset="0"/>
                <a:cs typeface="Arial" pitchFamily="34" charset="0"/>
              </a:rPr>
              <a:t>next_state</a:t>
            </a:r>
            <a:endParaRPr lang="en-GB" sz="2200" i="1" dirty="0">
              <a:latin typeface="Arial" pitchFamily="34" charset="0"/>
              <a:cs typeface="Arial" pitchFamily="34" charset="0"/>
            </a:endParaRP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	</a:t>
            </a:r>
            <a:r>
              <a:rPr lang="en-GB" sz="2200" b="1" dirty="0" err="1">
                <a:latin typeface="Arial" pitchFamily="34" charset="0"/>
                <a:cs typeface="Arial" pitchFamily="34" charset="0"/>
              </a:rPr>
              <a:t>elsif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&lt;input_condition_2&gt;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then</a:t>
            </a:r>
          </a:p>
          <a:p>
            <a:r>
              <a:rPr lang="en-GB" sz="2200" dirty="0">
                <a:latin typeface="Arial" pitchFamily="34" charset="0"/>
                <a:cs typeface="Arial" pitchFamily="34" charset="0"/>
              </a:rPr>
              <a:t>			-- </a:t>
            </a:r>
            <a:r>
              <a:rPr lang="en-GB" sz="2200" i="1" dirty="0">
                <a:latin typeface="Arial" pitchFamily="34" charset="0"/>
                <a:cs typeface="Arial" pitchFamily="34" charset="0"/>
              </a:rPr>
              <a:t>assignment to </a:t>
            </a:r>
            <a:r>
              <a:rPr lang="en-GB" sz="2200" i="1" dirty="0" err="1">
                <a:latin typeface="Arial" pitchFamily="34" charset="0"/>
                <a:cs typeface="Arial" pitchFamily="34" charset="0"/>
              </a:rPr>
              <a:t>next_state</a:t>
            </a:r>
            <a:endParaRPr lang="en-GB" sz="2200" i="1" dirty="0">
              <a:latin typeface="Arial" pitchFamily="34" charset="0"/>
              <a:cs typeface="Arial" pitchFamily="34" charset="0"/>
            </a:endParaRP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	else</a:t>
            </a:r>
          </a:p>
          <a:p>
            <a:r>
              <a:rPr lang="en-GB" sz="2200" dirty="0">
                <a:latin typeface="Arial" pitchFamily="34" charset="0"/>
                <a:cs typeface="Arial" pitchFamily="34" charset="0"/>
              </a:rPr>
              <a:t>			-- </a:t>
            </a:r>
            <a:r>
              <a:rPr lang="en-GB" sz="2200" i="1" dirty="0">
                <a:latin typeface="Arial" pitchFamily="34" charset="0"/>
                <a:cs typeface="Arial" pitchFamily="34" charset="0"/>
              </a:rPr>
              <a:t>assignment to </a:t>
            </a:r>
            <a:r>
              <a:rPr lang="en-GB" sz="2200" i="1" dirty="0" err="1">
                <a:latin typeface="Arial" pitchFamily="34" charset="0"/>
                <a:cs typeface="Arial" pitchFamily="34" charset="0"/>
              </a:rPr>
              <a:t>next_state</a:t>
            </a:r>
            <a:endParaRPr lang="en-GB" sz="2200" i="1" dirty="0">
              <a:latin typeface="Arial" pitchFamily="34" charset="0"/>
              <a:cs typeface="Arial" pitchFamily="34" charset="0"/>
            </a:endParaRP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	end if;</a:t>
            </a:r>
          </a:p>
          <a:p>
            <a:r>
              <a:rPr lang="en-GB" sz="2200" dirty="0">
                <a:latin typeface="Arial" pitchFamily="34" charset="0"/>
                <a:cs typeface="Arial" pitchFamily="34" charset="0"/>
              </a:rPr>
              <a:t>		...</a:t>
            </a:r>
          </a:p>
          <a:p>
            <a:r>
              <a:rPr lang="en-GB" sz="2200" i="1" dirty="0">
                <a:latin typeface="Arial" pitchFamily="34" charset="0"/>
                <a:cs typeface="Arial" pitchFamily="34" charset="0"/>
              </a:rPr>
              <a:t>		-- default branch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when others =&gt;</a:t>
            </a:r>
          </a:p>
          <a:p>
            <a:r>
              <a:rPr lang="en-GB" sz="2200" dirty="0">
                <a:latin typeface="Arial" pitchFamily="34" charset="0"/>
                <a:cs typeface="Arial" pitchFamily="34" charset="0"/>
              </a:rPr>
              <a:t>		-- </a:t>
            </a:r>
            <a:r>
              <a:rPr lang="en-GB" sz="2200" i="1" dirty="0">
                <a:latin typeface="Arial" pitchFamily="34" charset="0"/>
                <a:cs typeface="Arial" pitchFamily="34" charset="0"/>
              </a:rPr>
              <a:t>assign </a:t>
            </a:r>
            <a:r>
              <a:rPr lang="en-GB" sz="2200" i="1" dirty="0" err="1">
                <a:latin typeface="Arial" pitchFamily="34" charset="0"/>
                <a:cs typeface="Arial" pitchFamily="34" charset="0"/>
              </a:rPr>
              <a:t>initial_state</a:t>
            </a:r>
            <a:r>
              <a:rPr lang="en-GB" sz="2200" i="1" dirty="0">
                <a:latin typeface="Arial" pitchFamily="34" charset="0"/>
                <a:cs typeface="Arial" pitchFamily="34" charset="0"/>
              </a:rPr>
              <a:t> to </a:t>
            </a:r>
            <a:r>
              <a:rPr lang="en-GB" sz="2200" i="1" dirty="0" err="1">
                <a:latin typeface="Arial" pitchFamily="34" charset="0"/>
                <a:cs typeface="Arial" pitchFamily="34" charset="0"/>
              </a:rPr>
              <a:t>next_state</a:t>
            </a:r>
            <a:endParaRPr lang="en-GB" sz="2200" i="1" dirty="0">
              <a:latin typeface="Arial" pitchFamily="34" charset="0"/>
              <a:cs typeface="Arial" pitchFamily="34" charset="0"/>
            </a:endParaRP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end case;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end process;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end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three_processes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6" name="Down Arrow 5"/>
          <p:cNvSpPr/>
          <p:nvPr/>
        </p:nvSpPr>
        <p:spPr>
          <a:xfrm>
            <a:off x="381000" y="304800"/>
            <a:ext cx="685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57200" y="2590800"/>
            <a:ext cx="2590800" cy="70788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rgbClr val="00B050"/>
                </a:solidFill>
              </a:rPr>
              <a:t>one case branch required for each state</a:t>
            </a:r>
            <a:endParaRPr lang="en-GB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0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B09694A-CEDC-4BED-9065-9805E693394E}" type="slidenum">
              <a:rPr lang="en-US" altLang="et-EE" sz="1400"/>
              <a:pPr eaLnBrk="1" hangingPunct="1"/>
              <a:t>16</a:t>
            </a:fld>
            <a:endParaRPr lang="en-US" altLang="et-EE" sz="140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77263" cy="641350"/>
          </a:xfrm>
        </p:spPr>
        <p:txBody>
          <a:bodyPr anchor="ctr">
            <a:normAutofit/>
          </a:bodyPr>
          <a:lstStyle/>
          <a:p>
            <a:r>
              <a:rPr lang="en-GB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Two- and One-Process FSM Templates</a:t>
            </a:r>
            <a:endParaRPr lang="en-US" altLang="et-EE" sz="3200" u="sng" dirty="0">
              <a:solidFill>
                <a:srgbClr val="A2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sp>
        <p:nvSpPr>
          <p:cNvPr id="7" name="Rectangle 6"/>
          <p:cNvSpPr/>
          <p:nvPr/>
        </p:nvSpPr>
        <p:spPr>
          <a:xfrm>
            <a:off x="1143000" y="616089"/>
            <a:ext cx="7696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The three-process FSM template has the advantage that from the coding perspective, that it is very readable and easy to modify and maintain. </a:t>
            </a:r>
          </a:p>
          <a:p>
            <a:r>
              <a:rPr lang="en-GB" sz="2400" dirty="0"/>
              <a:t>However, </a:t>
            </a:r>
            <a:r>
              <a:rPr lang="en-GB" sz="2400" dirty="0">
                <a:solidFill>
                  <a:srgbClr val="A20000"/>
                </a:solidFill>
              </a:rPr>
              <a:t>it is certainly not the only template that we can use for an FSM</a:t>
            </a:r>
            <a:r>
              <a:rPr lang="en-GB" sz="2400" dirty="0"/>
              <a:t>. </a:t>
            </a:r>
          </a:p>
          <a:p>
            <a:r>
              <a:rPr lang="en-GB" sz="2400" dirty="0"/>
              <a:t>One common variation is to use </a:t>
            </a:r>
            <a:r>
              <a:rPr lang="en-GB" sz="2400" dirty="0">
                <a:solidFill>
                  <a:srgbClr val="A20000"/>
                </a:solidFill>
              </a:rPr>
              <a:t>two processes </a:t>
            </a:r>
            <a:r>
              <a:rPr lang="en-GB" sz="2400" dirty="0"/>
              <a:t>and a set of conditional signal assignment statements. </a:t>
            </a:r>
          </a:p>
          <a:p>
            <a:r>
              <a:rPr lang="en-GB" sz="2400" dirty="0"/>
              <a:t>Another FSM template variation uses one process to describe both the state register and next state logic, and uses conditional signal assignment statements for the output logic. </a:t>
            </a:r>
          </a:p>
          <a:p>
            <a:r>
              <a:rPr lang="en-GB" sz="2400" dirty="0"/>
              <a:t>Finally, the entire FSM can be coded as a </a:t>
            </a:r>
            <a:r>
              <a:rPr lang="en-GB" sz="2400" dirty="0">
                <a:solidFill>
                  <a:srgbClr val="A20000"/>
                </a:solidFill>
              </a:rPr>
              <a:t>single process</a:t>
            </a:r>
            <a:r>
              <a:rPr lang="en-GB" sz="2400" dirty="0"/>
              <a:t>. This is the least readable of the approaches. </a:t>
            </a:r>
          </a:p>
          <a:p>
            <a:r>
              <a:rPr lang="en-GB" sz="2400" dirty="0"/>
              <a:t>Regardless of the approach used, if the same FSM is described, the resulting synthesized logic is the same.</a:t>
            </a:r>
            <a:endParaRPr lang="en-GB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2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B09694A-CEDC-4BED-9065-9805E693394E}" type="slidenum">
              <a:rPr lang="en-US" altLang="et-EE" sz="1400"/>
              <a:pPr eaLnBrk="1" hangingPunct="1"/>
              <a:t>17</a:t>
            </a:fld>
            <a:endParaRPr lang="en-US" altLang="et-EE" sz="140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119063"/>
            <a:ext cx="8577263" cy="641350"/>
          </a:xfrm>
        </p:spPr>
        <p:txBody>
          <a:bodyPr anchor="ctr">
            <a:noAutofit/>
          </a:bodyPr>
          <a:lstStyle/>
          <a:p>
            <a:pPr algn="r"/>
            <a:r>
              <a:rPr lang="en-GB" altLang="et-EE" sz="29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Detecting non–clock signal edges</a:t>
            </a:r>
            <a:r>
              <a:rPr lang="et-EE" altLang="et-EE" sz="29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 (not as a FSM design)</a:t>
            </a:r>
            <a:endParaRPr lang="en-US" altLang="et-EE" sz="2900" u="sng" dirty="0">
              <a:solidFill>
                <a:srgbClr val="A2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sp>
        <p:nvSpPr>
          <p:cNvPr id="9" name="TextBox 8"/>
          <p:cNvSpPr txBox="1"/>
          <p:nvPr/>
        </p:nvSpPr>
        <p:spPr>
          <a:xfrm>
            <a:off x="381000" y="86874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itchFamily="34" charset="0"/>
                <a:cs typeface="Arial" pitchFamily="34" charset="0"/>
              </a:rPr>
              <a:t>Often a design requires that some action be carried out when an event occurs on a signal other than the clock signal.</a:t>
            </a:r>
          </a:p>
          <a:p>
            <a:r>
              <a:rPr lang="en-GB" sz="2400" dirty="0"/>
              <a:t>A </a:t>
            </a:r>
            <a:r>
              <a:rPr lang="en-GB" sz="2400" i="1" dirty="0"/>
              <a:t>synchronous edge detector </a:t>
            </a:r>
            <a:r>
              <a:rPr lang="en-GB" sz="2400" dirty="0"/>
              <a:t>generates a synchronous pulse of one clock duration whenever it detects the required edge of a specified signal.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498354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itchFamily="34" charset="0"/>
                <a:cs typeface="Arial" pitchFamily="34" charset="0"/>
              </a:rPr>
              <a:t>The objective is to detect positive edges of signal </a:t>
            </a:r>
            <a:r>
              <a:rPr lang="en-GB" sz="2400" i="1" dirty="0">
                <a:latin typeface="Arial" pitchFamily="34" charset="0"/>
                <a:cs typeface="Arial" pitchFamily="34" charset="0"/>
              </a:rPr>
              <a:t>a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. To do this, a version of signal a delayed by one clock cycle, called </a:t>
            </a:r>
            <a:r>
              <a:rPr lang="en-GB" sz="2400" i="1" dirty="0" err="1">
                <a:latin typeface="Arial" pitchFamily="34" charset="0"/>
                <a:cs typeface="Arial" pitchFamily="34" charset="0"/>
              </a:rPr>
              <a:t>a_delayed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, is created. This is done by storing </a:t>
            </a:r>
            <a:r>
              <a:rPr lang="en-GB" sz="2400" i="1" dirty="0">
                <a:latin typeface="Arial" pitchFamily="34" charset="0"/>
                <a:cs typeface="Arial" pitchFamily="34" charset="0"/>
              </a:rPr>
              <a:t>a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in a flip-flop at each triggering clock edge.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0" y="2621340"/>
            <a:ext cx="6859587" cy="2358902"/>
            <a:chOff x="1447800" y="2514600"/>
            <a:chExt cx="6859587" cy="2358902"/>
          </a:xfrm>
        </p:grpSpPr>
        <p:pic>
          <p:nvPicPr>
            <p:cNvPr id="8" name="Picture 4" descr="AAIJCRA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7800" y="2514600"/>
              <a:ext cx="6859587" cy="2358902"/>
            </a:xfrm>
            <a:prstGeom prst="rect">
              <a:avLst/>
            </a:prstGeom>
            <a:noFill/>
          </p:spPr>
        </p:pic>
        <p:cxnSp>
          <p:nvCxnSpPr>
            <p:cNvPr id="12" name="Straight Arrow Connector 11"/>
            <p:cNvCxnSpPr/>
            <p:nvPr/>
          </p:nvCxnSpPr>
          <p:spPr>
            <a:xfrm flipV="1">
              <a:off x="3886200" y="3733800"/>
              <a:ext cx="304800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5638800" y="3657600"/>
              <a:ext cx="76200" cy="152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68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B09694A-CEDC-4BED-9065-9805E693394E}" type="slidenum">
              <a:rPr lang="en-US" altLang="et-EE" sz="1400"/>
              <a:pPr eaLnBrk="1" hangingPunct="1"/>
              <a:t>18</a:t>
            </a:fld>
            <a:endParaRPr lang="en-US" altLang="et-EE" sz="140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119063"/>
            <a:ext cx="8577263" cy="641350"/>
          </a:xfrm>
        </p:spPr>
        <p:txBody>
          <a:bodyPr anchor="ctr">
            <a:noAutofit/>
          </a:bodyPr>
          <a:lstStyle/>
          <a:p>
            <a:pPr algn="r"/>
            <a:r>
              <a:rPr lang="en-GB" altLang="et-EE" sz="29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Detecting non–clock signal edges</a:t>
            </a:r>
            <a:r>
              <a:rPr lang="et-EE" altLang="et-EE" sz="29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 (not as a FSM design) </a:t>
            </a:r>
            <a:endParaRPr lang="en-US" altLang="et-EE" sz="2900" u="sng" dirty="0">
              <a:solidFill>
                <a:srgbClr val="A2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pic>
        <p:nvPicPr>
          <p:cNvPr id="6" name="Picture 4" descr="AAIJCRB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72283"/>
            <a:ext cx="9144000" cy="202238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2400" y="31242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itchFamily="34" charset="0"/>
                <a:cs typeface="Arial" pitchFamily="34" charset="0"/>
              </a:rPr>
              <a:t>This edge detector system detects each positive edge of signal </a:t>
            </a:r>
            <a:r>
              <a:rPr lang="en-GB" sz="2400" i="1" dirty="0">
                <a:latin typeface="Arial" pitchFamily="34" charset="0"/>
                <a:cs typeface="Arial" pitchFamily="34" charset="0"/>
              </a:rPr>
              <a:t>a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, as long as the positive edge is not part of a narrow pulse that occurs between two adjacent triggering clock edges.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2400" y="1570672"/>
            <a:ext cx="8534400" cy="4906328"/>
            <a:chOff x="152400" y="1295400"/>
            <a:chExt cx="8534400" cy="490632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362200" y="1295400"/>
              <a:ext cx="4953000" cy="3429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362200" y="2133600"/>
              <a:ext cx="5105400" cy="2590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52400" y="4724400"/>
              <a:ext cx="85344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Arial" pitchFamily="34" charset="0"/>
                  <a:cs typeface="Arial" pitchFamily="34" charset="0"/>
                </a:rPr>
                <a:t>The narrow pulse that occurs just before 800 ns is missed because this pulse occurs between two triggering clock edges (one at 750 ns and the other at 850 ns).</a:t>
              </a:r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8121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B09694A-CEDC-4BED-9065-9805E693394E}" type="slidenum">
              <a:rPr lang="en-US" altLang="et-EE" sz="1400"/>
              <a:pPr eaLnBrk="1" hangingPunct="1"/>
              <a:t>19</a:t>
            </a:fld>
            <a:endParaRPr lang="en-US" altLang="et-EE" sz="140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119063"/>
            <a:ext cx="8577263" cy="641350"/>
          </a:xfrm>
        </p:spPr>
        <p:txBody>
          <a:bodyPr anchor="ctr">
            <a:noAutofit/>
          </a:bodyPr>
          <a:lstStyle/>
          <a:p>
            <a:pPr algn="r"/>
            <a:r>
              <a:rPr lang="en-GB" altLang="et-EE" sz="29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Detecting non–clock signal edges</a:t>
            </a:r>
            <a:r>
              <a:rPr lang="et-EE" altLang="et-EE" sz="29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 (not as a FSM design)</a:t>
            </a:r>
            <a:endParaRPr lang="en-US" altLang="et-EE" sz="2900" u="sng" dirty="0">
              <a:solidFill>
                <a:srgbClr val="A2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sp>
        <p:nvSpPr>
          <p:cNvPr id="7" name="TextBox 6"/>
          <p:cNvSpPr txBox="1"/>
          <p:nvPr/>
        </p:nvSpPr>
        <p:spPr>
          <a:xfrm>
            <a:off x="609600" y="920889"/>
            <a:ext cx="807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entity </a:t>
            </a:r>
            <a:r>
              <a:rPr lang="en-GB" sz="2400" dirty="0" err="1"/>
              <a:t>posedge</a:t>
            </a:r>
            <a:r>
              <a:rPr lang="en-GB" sz="2400" b="1" dirty="0"/>
              <a:t> is</a:t>
            </a:r>
          </a:p>
          <a:p>
            <a:r>
              <a:rPr lang="en-GB" sz="2400" b="1" dirty="0"/>
              <a:t>   port </a:t>
            </a:r>
            <a:r>
              <a:rPr lang="en-GB" sz="2400" dirty="0"/>
              <a:t>(a : </a:t>
            </a:r>
            <a:r>
              <a:rPr lang="en-GB" sz="2400" b="1" dirty="0"/>
              <a:t>in </a:t>
            </a:r>
            <a:r>
              <a:rPr lang="en-GB" sz="2400" dirty="0" err="1"/>
              <a:t>std_logic</a:t>
            </a:r>
            <a:r>
              <a:rPr lang="en-GB" sz="2400" dirty="0"/>
              <a:t>; </a:t>
            </a:r>
            <a:r>
              <a:rPr lang="en-GB" sz="2400" dirty="0" err="1"/>
              <a:t>clr_bar</a:t>
            </a:r>
            <a:r>
              <a:rPr lang="en-GB" sz="2400" dirty="0"/>
              <a:t> : </a:t>
            </a:r>
            <a:r>
              <a:rPr lang="en-GB" sz="2400" b="1" dirty="0"/>
              <a:t>in </a:t>
            </a:r>
            <a:r>
              <a:rPr lang="en-GB" sz="2400" dirty="0" err="1"/>
              <a:t>std_logic</a:t>
            </a:r>
            <a:r>
              <a:rPr lang="en-GB" sz="2400" dirty="0"/>
              <a:t>; </a:t>
            </a:r>
            <a:r>
              <a:rPr lang="en-GB" sz="2400" dirty="0" err="1"/>
              <a:t>clk</a:t>
            </a:r>
            <a:r>
              <a:rPr lang="en-GB" sz="2400" dirty="0"/>
              <a:t> : </a:t>
            </a:r>
            <a:r>
              <a:rPr lang="en-GB" sz="2400" b="1" dirty="0"/>
              <a:t>in </a:t>
            </a:r>
            <a:r>
              <a:rPr lang="en-GB" sz="2400" dirty="0" err="1"/>
              <a:t>std_logic</a:t>
            </a:r>
            <a:r>
              <a:rPr lang="en-GB" sz="2400" dirty="0"/>
              <a:t>;</a:t>
            </a:r>
          </a:p>
          <a:p>
            <a:r>
              <a:rPr lang="en-GB" sz="2400" dirty="0"/>
              <a:t>   </a:t>
            </a:r>
            <a:r>
              <a:rPr lang="en-GB" sz="2400" dirty="0" err="1"/>
              <a:t>a_pe</a:t>
            </a:r>
            <a:r>
              <a:rPr lang="en-GB" sz="2400" dirty="0"/>
              <a:t> : </a:t>
            </a:r>
            <a:r>
              <a:rPr lang="en-GB" sz="2400" b="1" dirty="0"/>
              <a:t>out </a:t>
            </a:r>
            <a:r>
              <a:rPr lang="en-GB" sz="2400" dirty="0" err="1"/>
              <a:t>std_logic</a:t>
            </a:r>
            <a:r>
              <a:rPr lang="en-GB" sz="2400" dirty="0"/>
              <a:t>);</a:t>
            </a:r>
          </a:p>
          <a:p>
            <a:r>
              <a:rPr lang="en-GB" sz="2400" b="1" dirty="0"/>
              <a:t>end </a:t>
            </a:r>
            <a:r>
              <a:rPr lang="en-GB" sz="2400" dirty="0" err="1"/>
              <a:t>posedge</a:t>
            </a:r>
            <a:r>
              <a:rPr lang="en-GB" sz="2400" dirty="0"/>
              <a:t>;</a:t>
            </a:r>
          </a:p>
          <a:p>
            <a:r>
              <a:rPr lang="en-GB" sz="2400" b="1" dirty="0"/>
              <a:t>architecture </a:t>
            </a:r>
            <a:r>
              <a:rPr lang="en-GB" sz="2400" dirty="0" err="1"/>
              <a:t>behavioral</a:t>
            </a:r>
            <a:r>
              <a:rPr lang="en-GB" sz="2400" dirty="0"/>
              <a:t> </a:t>
            </a:r>
            <a:r>
              <a:rPr lang="en-GB" sz="2400" b="1" dirty="0"/>
              <a:t>of </a:t>
            </a:r>
            <a:r>
              <a:rPr lang="en-GB" sz="2400" dirty="0" err="1"/>
              <a:t>posedge</a:t>
            </a:r>
            <a:r>
              <a:rPr lang="en-GB" sz="2400" b="1" dirty="0"/>
              <a:t> is</a:t>
            </a:r>
          </a:p>
          <a:p>
            <a:r>
              <a:rPr lang="en-GB" sz="2400" b="1" dirty="0"/>
              <a:t>   signal </a:t>
            </a:r>
            <a:r>
              <a:rPr lang="en-GB" sz="2400" dirty="0" err="1"/>
              <a:t>a_delayed</a:t>
            </a:r>
            <a:r>
              <a:rPr lang="en-GB" sz="2400" dirty="0"/>
              <a:t> : </a:t>
            </a:r>
            <a:r>
              <a:rPr lang="en-GB" sz="2400" dirty="0" err="1"/>
              <a:t>std_logic</a:t>
            </a:r>
            <a:r>
              <a:rPr lang="en-GB" sz="2400" dirty="0"/>
              <a:t>;</a:t>
            </a:r>
          </a:p>
          <a:p>
            <a:r>
              <a:rPr lang="en-GB" sz="2400" b="1" dirty="0"/>
              <a:t>begin</a:t>
            </a:r>
          </a:p>
          <a:p>
            <a:r>
              <a:rPr lang="en-GB" sz="2400" dirty="0"/>
              <a:t>   </a:t>
            </a:r>
            <a:r>
              <a:rPr lang="en-GB" sz="2400" dirty="0" err="1"/>
              <a:t>posedge</a:t>
            </a:r>
            <a:r>
              <a:rPr lang="en-GB" sz="2400" dirty="0"/>
              <a:t>: </a:t>
            </a:r>
            <a:r>
              <a:rPr lang="en-GB" sz="2400" b="1" dirty="0"/>
              <a:t>process </a:t>
            </a:r>
            <a:r>
              <a:rPr lang="en-GB" sz="2400" dirty="0"/>
              <a:t>(</a:t>
            </a:r>
            <a:r>
              <a:rPr lang="en-GB" sz="2400" dirty="0" err="1"/>
              <a:t>clr_bar</a:t>
            </a:r>
            <a:r>
              <a:rPr lang="en-GB" sz="2400" dirty="0"/>
              <a:t>, </a:t>
            </a:r>
            <a:r>
              <a:rPr lang="en-GB" sz="2400" dirty="0" err="1"/>
              <a:t>clk</a:t>
            </a:r>
            <a:r>
              <a:rPr lang="en-GB" sz="2400" dirty="0"/>
              <a:t>)</a:t>
            </a:r>
          </a:p>
          <a:p>
            <a:r>
              <a:rPr lang="en-GB" sz="2400" b="1" dirty="0"/>
              <a:t>   begin</a:t>
            </a:r>
          </a:p>
          <a:p>
            <a:r>
              <a:rPr lang="en-GB" sz="2400" b="1" dirty="0"/>
              <a:t>        if </a:t>
            </a:r>
            <a:r>
              <a:rPr lang="en-GB" sz="2400" dirty="0" err="1"/>
              <a:t>clr_bar</a:t>
            </a:r>
            <a:r>
              <a:rPr lang="en-GB" sz="2400" dirty="0"/>
              <a:t> = '0' </a:t>
            </a:r>
            <a:r>
              <a:rPr lang="en-GB" sz="2400" b="1" dirty="0"/>
              <a:t>then </a:t>
            </a:r>
            <a:r>
              <a:rPr lang="en-GB" sz="2400" dirty="0" err="1"/>
              <a:t>a_pe</a:t>
            </a:r>
            <a:r>
              <a:rPr lang="en-GB" sz="2400" dirty="0"/>
              <a:t> &lt;= '0'; </a:t>
            </a:r>
            <a:r>
              <a:rPr lang="en-GB" sz="2400" dirty="0" err="1"/>
              <a:t>a_delayed</a:t>
            </a:r>
            <a:r>
              <a:rPr lang="en-GB" sz="2400" dirty="0"/>
              <a:t> &lt;= '0';</a:t>
            </a:r>
          </a:p>
          <a:p>
            <a:r>
              <a:rPr lang="en-GB" sz="2400" b="1" dirty="0"/>
              <a:t>        </a:t>
            </a:r>
            <a:r>
              <a:rPr lang="en-GB" sz="2400" b="1" dirty="0" err="1"/>
              <a:t>elsif</a:t>
            </a:r>
            <a:r>
              <a:rPr lang="en-GB" sz="2400" b="1" dirty="0"/>
              <a:t> </a:t>
            </a:r>
            <a:r>
              <a:rPr lang="en-GB" sz="2400" dirty="0" err="1"/>
              <a:t>rising_edge</a:t>
            </a:r>
            <a:r>
              <a:rPr lang="en-GB" sz="2400" dirty="0"/>
              <a:t> (</a:t>
            </a:r>
            <a:r>
              <a:rPr lang="en-GB" sz="2400" dirty="0" err="1"/>
              <a:t>clk</a:t>
            </a:r>
            <a:r>
              <a:rPr lang="en-GB" sz="2400" dirty="0"/>
              <a:t>) </a:t>
            </a:r>
            <a:r>
              <a:rPr lang="en-GB" sz="2400" b="1" dirty="0"/>
              <a:t>then </a:t>
            </a:r>
            <a:r>
              <a:rPr lang="en-GB" sz="2400" dirty="0" err="1"/>
              <a:t>a_delayed</a:t>
            </a:r>
            <a:r>
              <a:rPr lang="en-GB" sz="2400" dirty="0"/>
              <a:t> &lt;= a;</a:t>
            </a:r>
          </a:p>
          <a:p>
            <a:r>
              <a:rPr lang="en-GB" sz="2400" dirty="0"/>
              <a:t>           </a:t>
            </a:r>
            <a:r>
              <a:rPr lang="en-GB" sz="2400" dirty="0" err="1"/>
              <a:t>a_pe</a:t>
            </a:r>
            <a:r>
              <a:rPr lang="en-GB" sz="2400" dirty="0"/>
              <a:t> &lt;= </a:t>
            </a:r>
            <a:r>
              <a:rPr lang="en-GB" sz="2400" b="1" dirty="0"/>
              <a:t>not </a:t>
            </a:r>
            <a:r>
              <a:rPr lang="en-GB" sz="2400" dirty="0" err="1"/>
              <a:t>a_delayed</a:t>
            </a:r>
            <a:r>
              <a:rPr lang="en-GB" sz="2400" b="1" dirty="0"/>
              <a:t> and </a:t>
            </a:r>
            <a:r>
              <a:rPr lang="en-GB" sz="2400" dirty="0"/>
              <a:t>a;</a:t>
            </a:r>
          </a:p>
          <a:p>
            <a:r>
              <a:rPr lang="en-GB" sz="2400" b="1" dirty="0"/>
              <a:t>        end if;</a:t>
            </a:r>
          </a:p>
          <a:p>
            <a:r>
              <a:rPr lang="en-GB" sz="2400" b="1" dirty="0"/>
              <a:t>   end process;</a:t>
            </a:r>
          </a:p>
          <a:p>
            <a:r>
              <a:rPr lang="en-GB" sz="2400" b="1" dirty="0"/>
              <a:t>end </a:t>
            </a:r>
            <a:r>
              <a:rPr lang="en-GB" sz="2400" b="1" dirty="0" err="1"/>
              <a:t>behavioral</a:t>
            </a:r>
            <a:r>
              <a:rPr lang="en-GB" sz="2400" b="1" dirty="0"/>
              <a:t>;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2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D9FB3C3-33A7-46E5-97E6-E9CFD561DA09}" type="slidenum">
              <a:rPr lang="en-US" altLang="et-EE" sz="1400"/>
              <a:pPr eaLnBrk="1" hangingPunct="1"/>
              <a:t>2</a:t>
            </a:fld>
            <a:endParaRPr lang="en-US" altLang="et-EE" sz="1400" dirty="0"/>
          </a:p>
        </p:txBody>
      </p:sp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93100" cy="641350"/>
          </a:xfrm>
        </p:spPr>
        <p:txBody>
          <a:bodyPr anchor="ctr">
            <a:noAutofit/>
          </a:bodyPr>
          <a:lstStyle/>
          <a:p>
            <a:pPr algn="r"/>
            <a:r>
              <a:rPr lang="en-GB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Sequential circuit and  FSM</a:t>
            </a:r>
            <a:endParaRPr lang="en-US" altLang="et-EE" sz="3200" u="sng" dirty="0">
              <a:solidFill>
                <a:srgbClr val="A2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725" name="Text Box 1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sp>
        <p:nvSpPr>
          <p:cNvPr id="7" name="TextBox 6"/>
          <p:cNvSpPr txBox="1"/>
          <p:nvPr/>
        </p:nvSpPr>
        <p:spPr>
          <a:xfrm>
            <a:off x="457200" y="7620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b="1" dirty="0"/>
              <a:t>sequential circuit</a:t>
            </a:r>
            <a:r>
              <a:rPr lang="en-GB" sz="2400" dirty="0"/>
              <a:t> is a circuit with memory. A</a:t>
            </a:r>
            <a:r>
              <a:rPr lang="en-GB" sz="2400" b="1" dirty="0"/>
              <a:t> Finite State Machine</a:t>
            </a:r>
            <a:r>
              <a:rPr lang="en-GB" sz="2400" dirty="0"/>
              <a:t> (FSM) is a mathematical model of the sequential circuit with discrete inputs, discrete outputs and a finite number of internal configurations or states. The </a:t>
            </a:r>
            <a:r>
              <a:rPr lang="en-GB" sz="2400" b="1" dirty="0"/>
              <a:t>state</a:t>
            </a:r>
            <a:r>
              <a:rPr lang="en-GB" sz="2400" dirty="0"/>
              <a:t> of a system completely summarizes the information concerning the past inputs to the system that is needed to determine its </a:t>
            </a:r>
            <a:r>
              <a:rPr lang="en-GB" sz="2400" dirty="0" err="1"/>
              <a:t>behavior</a:t>
            </a:r>
            <a:r>
              <a:rPr lang="en-GB" sz="2400" dirty="0"/>
              <a:t> on subsequent inputs. The FSM approach to sequential system design is a straightforward generic approach that allows any sequential system to be designed.</a:t>
            </a:r>
          </a:p>
          <a:p>
            <a:r>
              <a:rPr lang="en-GB" sz="2400" dirty="0"/>
              <a:t>A sequential system may be either asynchronous or synchronous. An </a:t>
            </a:r>
            <a:r>
              <a:rPr lang="en-GB" sz="2400" i="1" dirty="0"/>
              <a:t>asynchronous sequential system has no clock and its state can change value as soon as any of its </a:t>
            </a:r>
            <a:r>
              <a:rPr lang="en-GB" sz="2400" dirty="0"/>
              <a:t>inputs changes value. </a:t>
            </a:r>
          </a:p>
          <a:p>
            <a:r>
              <a:rPr lang="en-GB" sz="2400" dirty="0"/>
              <a:t>In asynchronous system, asynchronous actions are limited to the external reset used to force the synchronous system into an initial state at power on.</a:t>
            </a:r>
          </a:p>
        </p:txBody>
      </p:sp>
    </p:spTree>
    <p:extLst>
      <p:ext uri="{BB962C8B-B14F-4D97-AF65-F5344CB8AC3E}">
        <p14:creationId xmlns:p14="http://schemas.microsoft.com/office/powerpoint/2010/main" val="218224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B09694A-CEDC-4BED-9065-9805E693394E}" type="slidenum">
              <a:rPr lang="en-US" altLang="et-EE" sz="1400"/>
              <a:pPr eaLnBrk="1" hangingPunct="1"/>
              <a:t>20</a:t>
            </a:fld>
            <a:endParaRPr lang="en-US" altLang="et-EE" sz="140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77263" cy="641350"/>
          </a:xfrm>
        </p:spPr>
        <p:txBody>
          <a:bodyPr anchor="ctr">
            <a:normAutofit/>
          </a:bodyPr>
          <a:lstStyle/>
          <a:p>
            <a:pPr algn="r"/>
            <a:r>
              <a:rPr lang="en-US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A positive edge detector description -1-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sp>
        <p:nvSpPr>
          <p:cNvPr id="7" name="Rectangle 6"/>
          <p:cNvSpPr/>
          <p:nvPr/>
        </p:nvSpPr>
        <p:spPr>
          <a:xfrm>
            <a:off x="1143000" y="595491"/>
            <a:ext cx="7696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Arial" pitchFamily="34" charset="0"/>
                <a:cs typeface="Arial" pitchFamily="34" charset="0"/>
              </a:rPr>
              <a:t>library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ieee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GB" sz="2400" b="1" dirty="0">
                <a:latin typeface="Arial" pitchFamily="34" charset="0"/>
                <a:cs typeface="Arial" pitchFamily="34" charset="0"/>
              </a:rPr>
              <a:t>use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ieee.std_logic_1164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.all;</a:t>
            </a:r>
          </a:p>
          <a:p>
            <a:endParaRPr lang="en-GB" sz="800" b="1" dirty="0">
              <a:latin typeface="Arial" pitchFamily="34" charset="0"/>
              <a:cs typeface="Arial" pitchFamily="34" charset="0"/>
            </a:endParaRPr>
          </a:p>
          <a:p>
            <a:r>
              <a:rPr lang="en-GB" sz="2400" b="1" dirty="0">
                <a:latin typeface="Arial" pitchFamily="34" charset="0"/>
                <a:cs typeface="Arial" pitchFamily="34" charset="0"/>
              </a:rPr>
              <a:t>entity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pedgefsm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 is</a:t>
            </a:r>
          </a:p>
          <a:p>
            <a:r>
              <a:rPr lang="en-GB" sz="2400" b="1" dirty="0">
                <a:latin typeface="Arial" pitchFamily="34" charset="0"/>
                <a:cs typeface="Arial" pitchFamily="34" charset="0"/>
              </a:rPr>
              <a:t>	port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(</a:t>
            </a: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>		a : 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in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std_logic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>		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clr_bar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: 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in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std_logic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>		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clk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: 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in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std_logic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>		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a_pe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: 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out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std_logic</a:t>
            </a:r>
            <a:endParaRPr lang="en-GB" sz="2400" dirty="0">
              <a:latin typeface="Arial" pitchFamily="34" charset="0"/>
              <a:cs typeface="Arial" pitchFamily="34" charset="0"/>
            </a:endParaRP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>		);</a:t>
            </a:r>
          </a:p>
          <a:p>
            <a:r>
              <a:rPr lang="en-GB" sz="2400" b="1" dirty="0">
                <a:latin typeface="Arial" pitchFamily="34" charset="0"/>
                <a:cs typeface="Arial" pitchFamily="34" charset="0"/>
              </a:rPr>
              <a:t>end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pedgefsm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GB" sz="800" dirty="0">
              <a:latin typeface="Arial" pitchFamily="34" charset="0"/>
              <a:cs typeface="Arial" pitchFamily="34" charset="0"/>
            </a:endParaRPr>
          </a:p>
          <a:p>
            <a:r>
              <a:rPr lang="en-GB" sz="2400" b="1" dirty="0">
                <a:latin typeface="Arial" pitchFamily="34" charset="0"/>
                <a:cs typeface="Arial" pitchFamily="34" charset="0"/>
              </a:rPr>
              <a:t>architecture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moore_fsm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 of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pedgefsm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 is</a:t>
            </a:r>
          </a:p>
          <a:p>
            <a:r>
              <a:rPr lang="en-GB" sz="2400" b="1" dirty="0">
                <a:latin typeface="Arial" pitchFamily="34" charset="0"/>
                <a:cs typeface="Arial" pitchFamily="34" charset="0"/>
              </a:rPr>
              <a:t>	type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state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 is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state_a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state_b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state_c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GB" sz="2400" b="1" dirty="0">
                <a:latin typeface="Arial" pitchFamily="34" charset="0"/>
                <a:cs typeface="Arial" pitchFamily="34" charset="0"/>
              </a:rPr>
              <a:t>	signal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present_state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next_state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state;</a:t>
            </a:r>
          </a:p>
          <a:p>
            <a:r>
              <a:rPr lang="en-GB" sz="2400" b="1" dirty="0">
                <a:latin typeface="Arial" pitchFamily="34" charset="0"/>
                <a:cs typeface="Arial" pitchFamily="34" charset="0"/>
              </a:rPr>
              <a:t>begin</a:t>
            </a:r>
            <a:endParaRPr lang="en-GB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7543800" y="6172200"/>
            <a:ext cx="685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02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B09694A-CEDC-4BED-9065-9805E693394E}" type="slidenum">
              <a:rPr lang="en-US" altLang="et-EE" sz="1400"/>
              <a:pPr eaLnBrk="1" hangingPunct="1"/>
              <a:t>21</a:t>
            </a:fld>
            <a:endParaRPr lang="en-US" altLang="et-EE" sz="140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77263" cy="641350"/>
          </a:xfrm>
        </p:spPr>
        <p:txBody>
          <a:bodyPr anchor="ctr">
            <a:normAutofit/>
          </a:bodyPr>
          <a:lstStyle/>
          <a:p>
            <a:pPr algn="r"/>
            <a:r>
              <a:rPr lang="en-US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A positive edge detector description -2-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sp>
        <p:nvSpPr>
          <p:cNvPr id="7" name="Rectangle 6"/>
          <p:cNvSpPr/>
          <p:nvPr/>
        </p:nvSpPr>
        <p:spPr>
          <a:xfrm>
            <a:off x="457200" y="768489"/>
            <a:ext cx="7696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latin typeface="Arial" pitchFamily="34" charset="0"/>
                <a:cs typeface="Arial" pitchFamily="34" charset="0"/>
              </a:rPr>
              <a:t>state_reg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process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clk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clr_bar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GB" sz="2400" b="1" dirty="0">
                <a:latin typeface="Arial" pitchFamily="34" charset="0"/>
                <a:cs typeface="Arial" pitchFamily="34" charset="0"/>
              </a:rPr>
              <a:t>begin</a:t>
            </a:r>
          </a:p>
          <a:p>
            <a:r>
              <a:rPr lang="en-GB" sz="2400" b="1" dirty="0">
                <a:latin typeface="Arial" pitchFamily="34" charset="0"/>
                <a:cs typeface="Arial" pitchFamily="34" charset="0"/>
              </a:rPr>
              <a:t>	if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clr_bar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= '0' 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then</a:t>
            </a: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present_state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&lt;=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state_a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GB" sz="24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GB" sz="2400" b="1" dirty="0" err="1">
                <a:latin typeface="Arial" pitchFamily="34" charset="0"/>
                <a:cs typeface="Arial" pitchFamily="34" charset="0"/>
              </a:rPr>
              <a:t>elsif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rising_edge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clk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then</a:t>
            </a: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present_state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&lt;=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next_state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GB" sz="2400" b="1" dirty="0">
                <a:latin typeface="Arial" pitchFamily="34" charset="0"/>
                <a:cs typeface="Arial" pitchFamily="34" charset="0"/>
              </a:rPr>
              <a:t>	end if;</a:t>
            </a:r>
          </a:p>
          <a:p>
            <a:r>
              <a:rPr lang="en-GB" sz="2400" b="1" dirty="0">
                <a:latin typeface="Arial" pitchFamily="34" charset="0"/>
                <a:cs typeface="Arial" pitchFamily="34" charset="0"/>
              </a:rPr>
              <a:t>end process;</a:t>
            </a:r>
          </a:p>
          <a:p>
            <a:r>
              <a:rPr lang="en-GB" sz="2400" dirty="0">
                <a:latin typeface="Arial" pitchFamily="34" charset="0"/>
                <a:cs typeface="Arial" pitchFamily="34" charset="0"/>
              </a:rPr>
              <a:t>outputs: 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process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present_state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GB" sz="2400" b="1" dirty="0">
                <a:latin typeface="Arial" pitchFamily="34" charset="0"/>
                <a:cs typeface="Arial" pitchFamily="34" charset="0"/>
              </a:rPr>
              <a:t>begin</a:t>
            </a:r>
          </a:p>
          <a:p>
            <a:r>
              <a:rPr lang="en-GB" sz="2400" b="1" dirty="0">
                <a:latin typeface="Arial" pitchFamily="34" charset="0"/>
                <a:cs typeface="Arial" pitchFamily="34" charset="0"/>
              </a:rPr>
              <a:t>	case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present_state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400" b="1" dirty="0">
                <a:latin typeface="Arial" pitchFamily="34" charset="0"/>
                <a:cs typeface="Arial" pitchFamily="34" charset="0"/>
              </a:rPr>
              <a:t>is</a:t>
            </a:r>
          </a:p>
          <a:p>
            <a:r>
              <a:rPr lang="en-GB" sz="2400" b="1" dirty="0">
                <a:latin typeface="Arial" pitchFamily="34" charset="0"/>
                <a:cs typeface="Arial" pitchFamily="34" charset="0"/>
              </a:rPr>
              <a:t>		when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state_c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=&gt;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a_pe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&lt;= '1';</a:t>
            </a:r>
          </a:p>
          <a:p>
            <a:r>
              <a:rPr lang="en-GB" sz="2400" b="1" dirty="0">
                <a:latin typeface="Arial" pitchFamily="34" charset="0"/>
                <a:cs typeface="Arial" pitchFamily="34" charset="0"/>
              </a:rPr>
              <a:t>		when others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=&gt;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a_pe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&lt;= '0';</a:t>
            </a:r>
          </a:p>
          <a:p>
            <a:r>
              <a:rPr lang="en-GB" sz="2400" b="1" dirty="0">
                <a:latin typeface="Arial" pitchFamily="34" charset="0"/>
                <a:cs typeface="Arial" pitchFamily="34" charset="0"/>
              </a:rPr>
              <a:t>	end case;</a:t>
            </a:r>
          </a:p>
          <a:p>
            <a:r>
              <a:rPr lang="en-GB" sz="2400" b="1" dirty="0">
                <a:latin typeface="Arial" pitchFamily="34" charset="0"/>
                <a:cs typeface="Arial" pitchFamily="34" charset="0"/>
              </a:rPr>
              <a:t>end process;</a:t>
            </a:r>
            <a:endParaRPr lang="en-GB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81000" y="304800"/>
            <a:ext cx="685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7543800" y="6172200"/>
            <a:ext cx="685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867400" y="802481"/>
            <a:ext cx="3048000" cy="378565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</a:rPr>
              <a:t>The final branch of the case statement is a </a:t>
            </a:r>
            <a:r>
              <a:rPr lang="en-GB" sz="2000" b="1" dirty="0">
                <a:solidFill>
                  <a:srgbClr val="00B050"/>
                </a:solidFill>
              </a:rPr>
              <a:t>when others branch</a:t>
            </a:r>
            <a:r>
              <a:rPr lang="en-GB" sz="2000" dirty="0">
                <a:solidFill>
                  <a:srgbClr val="00B050"/>
                </a:solidFill>
              </a:rPr>
              <a:t>. In this template, the case expression </a:t>
            </a:r>
            <a:r>
              <a:rPr lang="en-GB" sz="2000" dirty="0" err="1">
                <a:solidFill>
                  <a:srgbClr val="00B050"/>
                </a:solidFill>
              </a:rPr>
              <a:t>present_state</a:t>
            </a:r>
            <a:r>
              <a:rPr lang="en-GB" sz="2000" dirty="0">
                <a:solidFill>
                  <a:srgbClr val="00B050"/>
                </a:solidFill>
              </a:rPr>
              <a:t> is an enumerated type. If all of the members of this type are not explicitly specified as choices in the previous branches, then the when others branch is required for syntactical correctness.</a:t>
            </a:r>
          </a:p>
        </p:txBody>
      </p:sp>
    </p:spTree>
    <p:extLst>
      <p:ext uri="{BB962C8B-B14F-4D97-AF65-F5344CB8AC3E}">
        <p14:creationId xmlns:p14="http://schemas.microsoft.com/office/powerpoint/2010/main" val="400202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B09694A-CEDC-4BED-9065-9805E693394E}" type="slidenum">
              <a:rPr lang="en-US" altLang="et-EE" sz="1400"/>
              <a:pPr eaLnBrk="1" hangingPunct="1"/>
              <a:t>22</a:t>
            </a:fld>
            <a:endParaRPr lang="en-US" altLang="et-EE" sz="140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77263" cy="641350"/>
          </a:xfrm>
        </p:spPr>
        <p:txBody>
          <a:bodyPr anchor="ctr">
            <a:normAutofit/>
          </a:bodyPr>
          <a:lstStyle/>
          <a:p>
            <a:pPr algn="r"/>
            <a:r>
              <a:rPr lang="en-US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A positive edge detector description -3-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sp>
        <p:nvSpPr>
          <p:cNvPr id="7" name="Rectangle 6"/>
          <p:cNvSpPr/>
          <p:nvPr/>
        </p:nvSpPr>
        <p:spPr>
          <a:xfrm>
            <a:off x="1143000" y="595491"/>
            <a:ext cx="7696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 err="1">
                <a:latin typeface="Arial" pitchFamily="34" charset="0"/>
                <a:cs typeface="Arial" pitchFamily="34" charset="0"/>
              </a:rPr>
              <a:t>nxt_state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: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process 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present_state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, a)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begin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case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present_state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 is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when </a:t>
            </a:r>
            <a:r>
              <a:rPr lang="en-GB" sz="2200" b="1" dirty="0" err="1">
                <a:latin typeface="Arial" pitchFamily="34" charset="0"/>
                <a:cs typeface="Arial" pitchFamily="34" charset="0"/>
              </a:rPr>
              <a:t>state_a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 =&gt;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if a = '0' then 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next_state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 &lt;=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state_b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else 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next_state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 &lt;=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state_a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end if;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when </a:t>
            </a:r>
            <a:r>
              <a:rPr lang="en-GB" sz="2200" b="1" dirty="0" err="1">
                <a:latin typeface="Arial" pitchFamily="34" charset="0"/>
                <a:cs typeface="Arial" pitchFamily="34" charset="0"/>
              </a:rPr>
              <a:t>state_b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 =&gt;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if a = '1' then 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next_state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 &lt;=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state_c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else 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next_state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 &lt;=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state_b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end if;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when others =&gt;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if 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a = '0' </a:t>
            </a:r>
            <a:r>
              <a:rPr lang="en-GB" sz="2200" b="1" dirty="0">
                <a:latin typeface="Arial" pitchFamily="34" charset="0"/>
                <a:cs typeface="Arial" pitchFamily="34" charset="0"/>
              </a:rPr>
              <a:t>then 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next_state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 &lt;=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state_b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else 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next_state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 &lt;=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state_a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	end if;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	end case;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end process;</a:t>
            </a:r>
          </a:p>
          <a:p>
            <a:r>
              <a:rPr lang="en-GB" sz="2200" b="1" dirty="0">
                <a:latin typeface="Arial" pitchFamily="34" charset="0"/>
                <a:cs typeface="Arial" pitchFamily="34" charset="0"/>
              </a:rPr>
              <a:t>end </a:t>
            </a:r>
            <a:r>
              <a:rPr lang="en-GB" sz="2200" dirty="0" err="1">
                <a:latin typeface="Arial" pitchFamily="34" charset="0"/>
                <a:cs typeface="Arial" pitchFamily="34" charset="0"/>
              </a:rPr>
              <a:t>moore_fsm</a:t>
            </a:r>
            <a:r>
              <a:rPr lang="en-GB" sz="2200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6" name="Down Arrow 5"/>
          <p:cNvSpPr/>
          <p:nvPr/>
        </p:nvSpPr>
        <p:spPr>
          <a:xfrm>
            <a:off x="381000" y="304800"/>
            <a:ext cx="685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0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B09694A-CEDC-4BED-9065-9805E693394E}" type="slidenum">
              <a:rPr lang="en-US" altLang="et-EE" sz="1400"/>
              <a:pPr eaLnBrk="1" hangingPunct="1"/>
              <a:t>23</a:t>
            </a:fld>
            <a:endParaRPr lang="en-US" altLang="et-EE" sz="140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196850"/>
            <a:ext cx="8577263" cy="64135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GB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Waveforms for positive edge detectors </a:t>
            </a:r>
            <a:br>
              <a:rPr lang="en-GB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</a:br>
            <a:r>
              <a:rPr lang="en-GB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Moore FSM</a:t>
            </a:r>
            <a:endParaRPr lang="en-US" altLang="et-EE" sz="3200" u="sng" dirty="0">
              <a:solidFill>
                <a:srgbClr val="A2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821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40386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 our Moore FSM, </a:t>
            </a:r>
            <a:r>
              <a:rPr lang="en-GB" sz="2400" dirty="0" err="1"/>
              <a:t>a_pe</a:t>
            </a:r>
            <a:r>
              <a:rPr lang="en-GB" sz="2400" dirty="0"/>
              <a:t> is a 1 for the clock cycle immediately after a positive edge on a is detected. This is true because in a Moore FSM the output is a function of only the state, and our FSM remains in </a:t>
            </a:r>
            <a:r>
              <a:rPr lang="en-GB" sz="2400" dirty="0" err="1"/>
              <a:t>state_c</a:t>
            </a:r>
            <a:r>
              <a:rPr lang="en-GB" sz="2400" dirty="0"/>
              <a:t> for one clock cycle after a positive edge on a is detected</a:t>
            </a:r>
          </a:p>
        </p:txBody>
      </p:sp>
    </p:spTree>
    <p:extLst>
      <p:ext uri="{BB962C8B-B14F-4D97-AF65-F5344CB8AC3E}">
        <p14:creationId xmlns:p14="http://schemas.microsoft.com/office/powerpoint/2010/main" val="400202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B09694A-CEDC-4BED-9065-9805E693394E}" type="slidenum">
              <a:rPr lang="en-US" altLang="et-EE" sz="1400"/>
              <a:pPr eaLnBrk="1" hangingPunct="1"/>
              <a:t>24</a:t>
            </a:fld>
            <a:endParaRPr lang="en-US" altLang="et-EE" sz="140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77263" cy="641350"/>
          </a:xfrm>
        </p:spPr>
        <p:txBody>
          <a:bodyPr anchor="ctr">
            <a:normAutofit/>
          </a:bodyPr>
          <a:lstStyle/>
          <a:p>
            <a:pPr algn="r"/>
            <a:r>
              <a:rPr lang="en-US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State diagram development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sp>
        <p:nvSpPr>
          <p:cNvPr id="7" name="Rectangle 6"/>
          <p:cNvSpPr/>
          <p:nvPr/>
        </p:nvSpPr>
        <p:spPr>
          <a:xfrm>
            <a:off x="1143000" y="616089"/>
            <a:ext cx="7696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The three-process FSM template has the advantage that from the coding perspective, that it is very readable and easy to modify and maintain. </a:t>
            </a:r>
          </a:p>
          <a:p>
            <a:r>
              <a:rPr lang="en-GB" sz="2400" dirty="0"/>
              <a:t>However, </a:t>
            </a:r>
            <a:r>
              <a:rPr lang="en-GB" sz="2400" dirty="0">
                <a:solidFill>
                  <a:srgbClr val="A20000"/>
                </a:solidFill>
              </a:rPr>
              <a:t>it is certainly not the only template that we can use for an FSM</a:t>
            </a:r>
            <a:r>
              <a:rPr lang="en-GB" sz="2400" dirty="0"/>
              <a:t>. </a:t>
            </a:r>
          </a:p>
          <a:p>
            <a:r>
              <a:rPr lang="en-GB" sz="2400" dirty="0"/>
              <a:t>One common variation is to use </a:t>
            </a:r>
            <a:r>
              <a:rPr lang="en-GB" sz="2400" dirty="0">
                <a:solidFill>
                  <a:srgbClr val="A20000"/>
                </a:solidFill>
              </a:rPr>
              <a:t>two processes </a:t>
            </a:r>
            <a:r>
              <a:rPr lang="en-GB" sz="2400" dirty="0"/>
              <a:t>and a set of conditional signal assignment statements. </a:t>
            </a:r>
          </a:p>
          <a:p>
            <a:r>
              <a:rPr lang="en-GB" sz="2400" dirty="0"/>
              <a:t>Another FSM template variation uses one process to describe both the state register and next state logic, and uses conditional signal assignment statements for the output logic. </a:t>
            </a:r>
          </a:p>
          <a:p>
            <a:r>
              <a:rPr lang="en-GB" sz="2400" dirty="0"/>
              <a:t>Finally, the entire FSM can be coded as a </a:t>
            </a:r>
            <a:r>
              <a:rPr lang="en-GB" sz="2400" dirty="0">
                <a:solidFill>
                  <a:srgbClr val="A20000"/>
                </a:solidFill>
              </a:rPr>
              <a:t>single process</a:t>
            </a:r>
            <a:r>
              <a:rPr lang="en-GB" sz="2400" dirty="0"/>
              <a:t>. This is the least readable of the approaches. </a:t>
            </a:r>
          </a:p>
          <a:p>
            <a:r>
              <a:rPr lang="en-GB" sz="2400" dirty="0"/>
              <a:t>Regardless of the approach used, if the same FSM is described, the resulting synthesized logic is the same.</a:t>
            </a:r>
            <a:endParaRPr lang="en-GB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2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D9FB3C3-33A7-46E5-97E6-E9CFD561DA09}" type="slidenum">
              <a:rPr lang="en-US" altLang="et-EE" sz="1400"/>
              <a:pPr eaLnBrk="1" hangingPunct="1"/>
              <a:t>25</a:t>
            </a:fld>
            <a:endParaRPr lang="en-US" altLang="et-EE" sz="1400" dirty="0"/>
          </a:p>
        </p:txBody>
      </p:sp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>
          <a:xfrm>
            <a:off x="469900" y="152400"/>
            <a:ext cx="8293100" cy="641350"/>
          </a:xfrm>
        </p:spPr>
        <p:txBody>
          <a:bodyPr anchor="ctr">
            <a:noAutofit/>
          </a:bodyPr>
          <a:lstStyle/>
          <a:p>
            <a:pPr algn="r"/>
            <a:r>
              <a:rPr lang="en-GB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Moore FSM state diagram for </a:t>
            </a:r>
            <a:br>
              <a:rPr lang="en-GB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</a:br>
            <a:r>
              <a:rPr lang="en-GB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a positive edge detector</a:t>
            </a:r>
            <a:endParaRPr lang="en-US" altLang="et-EE" sz="3200" u="sng" dirty="0">
              <a:solidFill>
                <a:srgbClr val="A2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725" name="Text Box 1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sp>
        <p:nvSpPr>
          <p:cNvPr id="8" name="TextBox 7"/>
          <p:cNvSpPr txBox="1"/>
          <p:nvPr/>
        </p:nvSpPr>
        <p:spPr>
          <a:xfrm>
            <a:off x="4114800" y="2362200"/>
            <a:ext cx="4953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</a:rPr>
              <a:t>First we need a state (</a:t>
            </a:r>
            <a:r>
              <a:rPr lang="en-GB" sz="2000" dirty="0" err="1">
                <a:solidFill>
                  <a:srgbClr val="002060"/>
                </a:solidFill>
              </a:rPr>
              <a:t>state_a</a:t>
            </a:r>
            <a:r>
              <a:rPr lang="en-GB" sz="2000" dirty="0">
                <a:solidFill>
                  <a:srgbClr val="002060"/>
                </a:solidFill>
              </a:rPr>
              <a:t>) for the FSM to be placed in when it is reset by asserting </a:t>
            </a:r>
            <a:r>
              <a:rPr lang="en-GB" sz="2000" dirty="0" err="1">
                <a:solidFill>
                  <a:srgbClr val="002060"/>
                </a:solidFill>
              </a:rPr>
              <a:t>clr_bar</a:t>
            </a:r>
            <a:r>
              <a:rPr lang="en-GB" sz="2000" dirty="0">
                <a:solidFill>
                  <a:srgbClr val="002060"/>
                </a:solidFill>
              </a:rPr>
              <a:t>. Recall that the purpose of the positive edge detector is to detect a 0 to 1 transition on input a. There are two conditions that must be met to detect a 0 to 1 transition on a. </a:t>
            </a:r>
          </a:p>
          <a:p>
            <a:r>
              <a:rPr lang="en-GB" sz="2000" dirty="0">
                <a:solidFill>
                  <a:srgbClr val="002060"/>
                </a:solidFill>
              </a:rPr>
              <a:t>First, a must be 0 at a triggering clock edge.</a:t>
            </a:r>
          </a:p>
          <a:p>
            <a:r>
              <a:rPr lang="en-GB" sz="2000" dirty="0">
                <a:solidFill>
                  <a:srgbClr val="002060"/>
                </a:solidFill>
              </a:rPr>
              <a:t>Second, a must be 1 at the next triggering clock edge. The resulting Moore FSM has three states, represented abstractly as </a:t>
            </a:r>
            <a:r>
              <a:rPr lang="en-GB" sz="2000" dirty="0" err="1">
                <a:solidFill>
                  <a:srgbClr val="002060"/>
                </a:solidFill>
              </a:rPr>
              <a:t>state_a</a:t>
            </a:r>
            <a:r>
              <a:rPr lang="en-GB" sz="2000" dirty="0">
                <a:solidFill>
                  <a:srgbClr val="002060"/>
                </a:solidFill>
              </a:rPr>
              <a:t>, </a:t>
            </a:r>
            <a:r>
              <a:rPr lang="en-GB" sz="2000" dirty="0" err="1">
                <a:solidFill>
                  <a:srgbClr val="002060"/>
                </a:solidFill>
              </a:rPr>
              <a:t>state_b</a:t>
            </a:r>
            <a:r>
              <a:rPr lang="en-GB" sz="2000" dirty="0">
                <a:solidFill>
                  <a:srgbClr val="002060"/>
                </a:solidFill>
              </a:rPr>
              <a:t>, and </a:t>
            </a:r>
            <a:r>
              <a:rPr lang="en-GB" sz="2000" dirty="0" err="1">
                <a:solidFill>
                  <a:srgbClr val="002060"/>
                </a:solidFill>
              </a:rPr>
              <a:t>state_c</a:t>
            </a:r>
            <a:r>
              <a:rPr lang="en-GB" sz="2000" dirty="0">
                <a:solidFill>
                  <a:srgbClr val="002060"/>
                </a:solidFill>
              </a:rPr>
              <a:t>. It is clear from the state diagram that the output is 1 only in </a:t>
            </a:r>
            <a:r>
              <a:rPr lang="en-GB" sz="2000" dirty="0" err="1">
                <a:solidFill>
                  <a:srgbClr val="002060"/>
                </a:solidFill>
              </a:rPr>
              <a:t>state_c</a:t>
            </a:r>
            <a:r>
              <a:rPr lang="en-GB" sz="20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9" name="Picture 4" descr="AAIJCRO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96057"/>
            <a:ext cx="3970257" cy="518094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114800" y="990600"/>
            <a:ext cx="4724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A20000"/>
                </a:solidFill>
              </a:rPr>
              <a:t>The synchronous edge detector generates a synchronous pulse of one clock duration whenever it detects the required edge (0 to 1 transition) on input a.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2400" y="152400"/>
            <a:ext cx="1143000" cy="1143000"/>
            <a:chOff x="609600" y="228600"/>
            <a:chExt cx="1143000" cy="1143000"/>
          </a:xfrm>
        </p:grpSpPr>
        <p:sp>
          <p:nvSpPr>
            <p:cNvPr id="10" name="Oval 9"/>
            <p:cNvSpPr/>
            <p:nvPr/>
          </p:nvSpPr>
          <p:spPr>
            <a:xfrm>
              <a:off x="609600" y="228600"/>
              <a:ext cx="1143000" cy="1143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/>
            <p:cNvCxnSpPr>
              <a:stCxn id="10" idx="2"/>
              <a:endCxn id="10" idx="6"/>
            </p:cNvCxnSpPr>
            <p:nvPr/>
          </p:nvCxnSpPr>
          <p:spPr>
            <a:xfrm>
              <a:off x="609600" y="800100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62000" y="228600"/>
              <a:ext cx="83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present</a:t>
              </a:r>
            </a:p>
            <a:p>
              <a:pPr algn="ctr"/>
              <a:r>
                <a:rPr lang="en-US" sz="1600" dirty="0"/>
                <a:t>state</a:t>
              </a:r>
              <a:endParaRPr lang="en-GB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000" y="772180"/>
              <a:ext cx="83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output</a:t>
              </a:r>
            </a:p>
            <a:p>
              <a:pPr algn="ctr"/>
              <a:r>
                <a:rPr lang="en-US" sz="1600" dirty="0"/>
                <a:t>(</a:t>
              </a:r>
              <a:r>
                <a:rPr lang="en-US" sz="1600" dirty="0" err="1"/>
                <a:t>a_pe</a:t>
              </a:r>
              <a:r>
                <a:rPr lang="en-US" sz="1600" dirty="0"/>
                <a:t>)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2245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B09694A-CEDC-4BED-9065-9805E693394E}" type="slidenum">
              <a:rPr lang="en-US" altLang="et-EE" sz="1400"/>
              <a:pPr eaLnBrk="1" hangingPunct="1"/>
              <a:t>26</a:t>
            </a:fld>
            <a:endParaRPr lang="en-US" altLang="et-EE" sz="140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pic>
        <p:nvPicPr>
          <p:cNvPr id="9" name="Picture 4" descr="AAIJCRR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897" y="1524000"/>
            <a:ext cx="6535103" cy="4114800"/>
          </a:xfrm>
          <a:prstGeom prst="rect">
            <a:avLst/>
          </a:prstGeom>
          <a:noFill/>
        </p:spPr>
      </p:pic>
      <p:sp>
        <p:nvSpPr>
          <p:cNvPr id="10" name="Rectangle 9"/>
          <p:cNvSpPr txBox="1">
            <a:spLocks noChangeArrowheads="1"/>
          </p:cNvSpPr>
          <p:nvPr/>
        </p:nvSpPr>
        <p:spPr>
          <a:xfrm>
            <a:off x="469900" y="152400"/>
            <a:ext cx="8293100" cy="641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t-EE" sz="3200" b="0" i="0" u="sng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/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Mealy FSM state diagram for </a:t>
            </a:r>
            <a:br>
              <a:rPr kumimoji="0" lang="en-GB" altLang="et-EE" sz="3200" b="0" i="0" u="sng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/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</a:br>
            <a:r>
              <a:rPr kumimoji="0" lang="en-GB" altLang="et-EE" sz="3200" b="0" i="0" u="sng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/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a positive edge detector</a:t>
            </a:r>
            <a:endParaRPr kumimoji="0" lang="en-US" altLang="et-EE" sz="3200" b="0" i="0" u="sng" strike="noStrike" kern="1200" cap="none" spc="0" normalizeH="0" baseline="0" noProof="0" dirty="0">
              <a:ln>
                <a:noFill/>
              </a:ln>
              <a:solidFill>
                <a:srgbClr val="A20000"/>
              </a:solidFill>
              <a:effectLst/>
              <a:uLnTx/>
              <a:uFillTx/>
              <a:latin typeface="Comic Sans MS" panose="030F0702030302020204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0202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B09694A-CEDC-4BED-9065-9805E693394E}" type="slidenum">
              <a:rPr lang="en-US" altLang="et-EE" sz="1400"/>
              <a:pPr eaLnBrk="1" hangingPunct="1"/>
              <a:t>27</a:t>
            </a:fld>
            <a:endParaRPr lang="en-US" altLang="et-EE" sz="140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77263" cy="641350"/>
          </a:xfrm>
        </p:spPr>
        <p:txBody>
          <a:bodyPr anchor="ctr">
            <a:normAutofit/>
          </a:bodyPr>
          <a:lstStyle/>
          <a:p>
            <a:pPr algn="r"/>
            <a:r>
              <a:rPr lang="en-US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Mealy description -1-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sp>
        <p:nvSpPr>
          <p:cNvPr id="7" name="Rectangle 6"/>
          <p:cNvSpPr/>
          <p:nvPr/>
        </p:nvSpPr>
        <p:spPr>
          <a:xfrm>
            <a:off x="1143000" y="595491"/>
            <a:ext cx="7696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library </a:t>
            </a:r>
            <a:r>
              <a:rPr lang="en-GB" sz="2400" dirty="0" err="1"/>
              <a:t>ieee</a:t>
            </a:r>
            <a:r>
              <a:rPr lang="en-GB" sz="2400" dirty="0"/>
              <a:t>;</a:t>
            </a:r>
          </a:p>
          <a:p>
            <a:r>
              <a:rPr lang="en-GB" sz="2400" b="1" dirty="0"/>
              <a:t>use </a:t>
            </a:r>
            <a:r>
              <a:rPr lang="en-GB" sz="2400" dirty="0"/>
              <a:t>ieee.std_logic_1164.</a:t>
            </a:r>
            <a:r>
              <a:rPr lang="en-GB" sz="2400" b="1" dirty="0"/>
              <a:t>all;</a:t>
            </a:r>
          </a:p>
          <a:p>
            <a:r>
              <a:rPr lang="en-GB" sz="2400" b="1" dirty="0"/>
              <a:t>entity </a:t>
            </a:r>
            <a:r>
              <a:rPr lang="en-GB" sz="2400" dirty="0" err="1"/>
              <a:t>pedgefsm</a:t>
            </a:r>
            <a:r>
              <a:rPr lang="en-GB" sz="2400" b="1" dirty="0"/>
              <a:t> is</a:t>
            </a:r>
          </a:p>
          <a:p>
            <a:r>
              <a:rPr lang="en-GB" sz="2400" b="1" dirty="0"/>
              <a:t>port(</a:t>
            </a:r>
          </a:p>
          <a:p>
            <a:r>
              <a:rPr lang="en-GB" sz="2400" dirty="0"/>
              <a:t>a : </a:t>
            </a:r>
            <a:r>
              <a:rPr lang="en-GB" sz="2400" b="1" dirty="0"/>
              <a:t>in </a:t>
            </a:r>
            <a:r>
              <a:rPr lang="en-GB" sz="2400" dirty="0" err="1"/>
              <a:t>std_logic</a:t>
            </a:r>
            <a:r>
              <a:rPr lang="en-GB" sz="2400" dirty="0"/>
              <a:t>;</a:t>
            </a:r>
          </a:p>
          <a:p>
            <a:r>
              <a:rPr lang="en-GB" sz="2400" dirty="0" err="1"/>
              <a:t>clr_bar</a:t>
            </a:r>
            <a:r>
              <a:rPr lang="en-GB" sz="2400" dirty="0"/>
              <a:t> : </a:t>
            </a:r>
            <a:r>
              <a:rPr lang="en-GB" sz="2400" b="1" dirty="0"/>
              <a:t>in </a:t>
            </a:r>
            <a:r>
              <a:rPr lang="en-GB" sz="2400" dirty="0" err="1"/>
              <a:t>std_logic</a:t>
            </a:r>
            <a:r>
              <a:rPr lang="en-GB" sz="2400" dirty="0"/>
              <a:t>;</a:t>
            </a:r>
          </a:p>
          <a:p>
            <a:r>
              <a:rPr lang="en-GB" sz="2400" dirty="0" err="1"/>
              <a:t>clk</a:t>
            </a:r>
            <a:r>
              <a:rPr lang="en-GB" sz="2400" dirty="0"/>
              <a:t> : in </a:t>
            </a:r>
            <a:r>
              <a:rPr lang="en-GB" sz="2400" dirty="0" err="1"/>
              <a:t>std_logic</a:t>
            </a:r>
            <a:r>
              <a:rPr lang="en-GB" sz="2400" dirty="0"/>
              <a:t>;</a:t>
            </a:r>
          </a:p>
          <a:p>
            <a:r>
              <a:rPr lang="en-GB" sz="2400" dirty="0" err="1"/>
              <a:t>aposedge</a:t>
            </a:r>
            <a:r>
              <a:rPr lang="en-GB" sz="2400" dirty="0"/>
              <a:t> : </a:t>
            </a:r>
            <a:r>
              <a:rPr lang="en-GB" sz="2400" b="1" dirty="0"/>
              <a:t>out </a:t>
            </a:r>
            <a:r>
              <a:rPr lang="en-GB" sz="2400" dirty="0" err="1"/>
              <a:t>std_logic</a:t>
            </a:r>
            <a:endParaRPr lang="en-GB" sz="2400" dirty="0"/>
          </a:p>
          <a:p>
            <a:r>
              <a:rPr lang="en-GB" sz="2400" dirty="0"/>
              <a:t>);</a:t>
            </a:r>
          </a:p>
          <a:p>
            <a:r>
              <a:rPr lang="en-GB" sz="2400" b="1" dirty="0"/>
              <a:t>end </a:t>
            </a:r>
            <a:r>
              <a:rPr lang="en-GB" sz="2400" b="1" dirty="0" err="1"/>
              <a:t>pedgefsm</a:t>
            </a:r>
            <a:r>
              <a:rPr lang="en-GB" sz="2400" b="1" dirty="0"/>
              <a:t>;</a:t>
            </a:r>
          </a:p>
          <a:p>
            <a:r>
              <a:rPr lang="en-GB" sz="2400" b="1" dirty="0"/>
              <a:t>architecture </a:t>
            </a:r>
            <a:r>
              <a:rPr lang="en-GB" sz="2400" dirty="0" err="1"/>
              <a:t>mealy_fsm</a:t>
            </a:r>
            <a:r>
              <a:rPr lang="en-GB" sz="2400" b="1" dirty="0"/>
              <a:t> </a:t>
            </a:r>
            <a:r>
              <a:rPr lang="en-GB" sz="2400" dirty="0"/>
              <a:t>of </a:t>
            </a:r>
            <a:r>
              <a:rPr lang="en-GB" sz="2400" dirty="0" err="1"/>
              <a:t>pedgefsm</a:t>
            </a:r>
            <a:r>
              <a:rPr lang="en-GB" sz="2400" dirty="0"/>
              <a:t> </a:t>
            </a:r>
            <a:r>
              <a:rPr lang="en-GB" sz="2400" b="1" dirty="0"/>
              <a:t>is</a:t>
            </a:r>
          </a:p>
          <a:p>
            <a:r>
              <a:rPr lang="en-GB" sz="2400" b="1" dirty="0"/>
              <a:t>type </a:t>
            </a:r>
            <a:r>
              <a:rPr lang="en-GB" sz="2400" dirty="0"/>
              <a:t>state </a:t>
            </a:r>
            <a:r>
              <a:rPr lang="en-GB" sz="2400" b="1" dirty="0"/>
              <a:t>is </a:t>
            </a:r>
            <a:r>
              <a:rPr lang="en-GB" sz="2400" dirty="0"/>
              <a:t>(</a:t>
            </a:r>
            <a:r>
              <a:rPr lang="en-GB" sz="2400" dirty="0" err="1"/>
              <a:t>state_a</a:t>
            </a:r>
            <a:r>
              <a:rPr lang="en-GB" sz="2400" dirty="0"/>
              <a:t>, </a:t>
            </a:r>
            <a:r>
              <a:rPr lang="en-GB" sz="2400" dirty="0" err="1"/>
              <a:t>state_b</a:t>
            </a:r>
            <a:r>
              <a:rPr lang="en-GB" sz="2400" dirty="0"/>
              <a:t>);</a:t>
            </a:r>
          </a:p>
          <a:p>
            <a:r>
              <a:rPr lang="en-GB" sz="2400" b="1" dirty="0"/>
              <a:t>signal</a:t>
            </a:r>
            <a:endParaRPr lang="en-GB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7543800" y="6172200"/>
            <a:ext cx="685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02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B09694A-CEDC-4BED-9065-9805E693394E}" type="slidenum">
              <a:rPr lang="en-US" altLang="et-EE" sz="1400"/>
              <a:pPr eaLnBrk="1" hangingPunct="1"/>
              <a:t>28</a:t>
            </a:fld>
            <a:endParaRPr lang="en-US" altLang="et-EE" sz="140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77263" cy="641350"/>
          </a:xfrm>
        </p:spPr>
        <p:txBody>
          <a:bodyPr anchor="ctr">
            <a:normAutofit/>
          </a:bodyPr>
          <a:lstStyle/>
          <a:p>
            <a:pPr algn="r"/>
            <a:r>
              <a:rPr lang="en-US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Mealy description -2-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sp>
        <p:nvSpPr>
          <p:cNvPr id="7" name="Rectangle 6"/>
          <p:cNvSpPr/>
          <p:nvPr/>
        </p:nvSpPr>
        <p:spPr>
          <a:xfrm>
            <a:off x="685800" y="609600"/>
            <a:ext cx="8077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/>
              <a:t>state_reg</a:t>
            </a:r>
            <a:r>
              <a:rPr lang="en-GB" sz="2400" dirty="0"/>
              <a:t>: </a:t>
            </a:r>
            <a:r>
              <a:rPr lang="en-GB" sz="2400" b="1" dirty="0"/>
              <a:t>process </a:t>
            </a:r>
            <a:r>
              <a:rPr lang="en-GB" sz="2400" dirty="0"/>
              <a:t>(</a:t>
            </a:r>
            <a:r>
              <a:rPr lang="en-GB" sz="2400" dirty="0" err="1"/>
              <a:t>clk</a:t>
            </a:r>
            <a:r>
              <a:rPr lang="en-GB" sz="2400" dirty="0"/>
              <a:t>, </a:t>
            </a:r>
            <a:r>
              <a:rPr lang="en-GB" sz="2400" dirty="0" err="1"/>
              <a:t>clr_bar</a:t>
            </a:r>
            <a:r>
              <a:rPr lang="en-GB" sz="2400" dirty="0"/>
              <a:t>)</a:t>
            </a:r>
          </a:p>
          <a:p>
            <a:r>
              <a:rPr lang="en-GB" sz="2400" b="1" dirty="0"/>
              <a:t>begin</a:t>
            </a:r>
          </a:p>
          <a:p>
            <a:r>
              <a:rPr lang="en-GB" sz="2400" b="1" dirty="0"/>
              <a:t>	if </a:t>
            </a:r>
            <a:r>
              <a:rPr lang="en-GB" sz="2400" dirty="0" err="1"/>
              <a:t>clr_bar</a:t>
            </a:r>
            <a:r>
              <a:rPr lang="en-GB" sz="2400" dirty="0"/>
              <a:t> = '0'</a:t>
            </a:r>
            <a:r>
              <a:rPr lang="en-GB" sz="2400" b="1" dirty="0"/>
              <a:t> then </a:t>
            </a:r>
            <a:r>
              <a:rPr lang="en-GB" sz="2400" dirty="0" err="1"/>
              <a:t>present_state</a:t>
            </a:r>
            <a:r>
              <a:rPr lang="en-GB" sz="2400" dirty="0"/>
              <a:t> &lt;= </a:t>
            </a:r>
            <a:r>
              <a:rPr lang="en-GB" sz="2400" dirty="0" err="1"/>
              <a:t>state_a</a:t>
            </a:r>
            <a:r>
              <a:rPr lang="en-GB" sz="2400" dirty="0"/>
              <a:t>;</a:t>
            </a:r>
          </a:p>
          <a:p>
            <a:r>
              <a:rPr lang="en-GB" sz="2400" b="1" dirty="0"/>
              <a:t>	</a:t>
            </a:r>
            <a:r>
              <a:rPr lang="en-GB" sz="2400" b="1" dirty="0" err="1"/>
              <a:t>elsif</a:t>
            </a:r>
            <a:r>
              <a:rPr lang="en-GB" sz="2400" b="1" dirty="0"/>
              <a:t> </a:t>
            </a:r>
            <a:r>
              <a:rPr lang="en-GB" sz="2400" dirty="0" err="1"/>
              <a:t>rising_edge</a:t>
            </a:r>
            <a:r>
              <a:rPr lang="en-GB" sz="2400" dirty="0"/>
              <a:t>(</a:t>
            </a:r>
            <a:r>
              <a:rPr lang="en-GB" sz="2400" dirty="0" err="1"/>
              <a:t>clk</a:t>
            </a:r>
            <a:r>
              <a:rPr lang="en-GB" sz="2400" dirty="0"/>
              <a:t>) </a:t>
            </a:r>
            <a:r>
              <a:rPr lang="en-GB" sz="2400" b="1" dirty="0"/>
              <a:t>then </a:t>
            </a:r>
            <a:r>
              <a:rPr lang="en-GB" sz="2400" dirty="0" err="1"/>
              <a:t>present_state</a:t>
            </a:r>
            <a:r>
              <a:rPr lang="en-GB" sz="2400" dirty="0"/>
              <a:t> &lt;= </a:t>
            </a:r>
            <a:r>
              <a:rPr lang="en-GB" sz="2400" dirty="0" err="1"/>
              <a:t>next_state</a:t>
            </a:r>
            <a:r>
              <a:rPr lang="en-GB" sz="2400" dirty="0"/>
              <a:t>;</a:t>
            </a:r>
          </a:p>
          <a:p>
            <a:r>
              <a:rPr lang="en-GB" sz="2400" b="1" dirty="0"/>
              <a:t>	end if;</a:t>
            </a:r>
          </a:p>
          <a:p>
            <a:r>
              <a:rPr lang="en-GB" sz="2400" b="1" dirty="0"/>
              <a:t>end process;</a:t>
            </a:r>
          </a:p>
          <a:p>
            <a:r>
              <a:rPr lang="en-GB" sz="2400" dirty="0"/>
              <a:t>outputs: </a:t>
            </a:r>
            <a:r>
              <a:rPr lang="en-GB" sz="2400" b="1" dirty="0"/>
              <a:t>process </a:t>
            </a:r>
            <a:r>
              <a:rPr lang="en-GB" sz="2400" dirty="0"/>
              <a:t>(</a:t>
            </a:r>
            <a:r>
              <a:rPr lang="en-GB" sz="2400" dirty="0" err="1"/>
              <a:t>present_state</a:t>
            </a:r>
            <a:r>
              <a:rPr lang="en-GB" sz="2400" dirty="0"/>
              <a:t>, a)</a:t>
            </a:r>
          </a:p>
          <a:p>
            <a:r>
              <a:rPr lang="en-GB" sz="2400" b="1" dirty="0"/>
              <a:t>begin</a:t>
            </a:r>
          </a:p>
          <a:p>
            <a:r>
              <a:rPr lang="en-GB" sz="2400" b="1" dirty="0"/>
              <a:t>	case </a:t>
            </a:r>
            <a:r>
              <a:rPr lang="en-GB" sz="2400" dirty="0" err="1"/>
              <a:t>present_state</a:t>
            </a:r>
            <a:r>
              <a:rPr lang="en-GB" sz="2400" b="1" dirty="0"/>
              <a:t> is</a:t>
            </a:r>
          </a:p>
          <a:p>
            <a:r>
              <a:rPr lang="en-GB" sz="2400" b="1" dirty="0"/>
              <a:t>when </a:t>
            </a:r>
            <a:r>
              <a:rPr lang="en-GB" sz="2400" b="1" dirty="0" err="1"/>
              <a:t>state_a</a:t>
            </a:r>
            <a:r>
              <a:rPr lang="en-GB" sz="2400" b="1" dirty="0"/>
              <a:t> =&gt; </a:t>
            </a:r>
            <a:r>
              <a:rPr lang="en-GB" sz="2400" dirty="0" err="1"/>
              <a:t>aposedge</a:t>
            </a:r>
            <a:r>
              <a:rPr lang="en-GB" sz="2400" dirty="0"/>
              <a:t> &lt;= '0';</a:t>
            </a:r>
          </a:p>
          <a:p>
            <a:r>
              <a:rPr lang="en-GB" sz="2400" b="1" dirty="0"/>
              <a:t>when </a:t>
            </a:r>
            <a:r>
              <a:rPr lang="en-GB" sz="2400" b="1" dirty="0" err="1"/>
              <a:t>state_b</a:t>
            </a:r>
            <a:r>
              <a:rPr lang="en-GB" sz="2400" b="1" dirty="0"/>
              <a:t> =&gt;</a:t>
            </a:r>
          </a:p>
          <a:p>
            <a:r>
              <a:rPr lang="en-GB" sz="2400" b="1" dirty="0"/>
              <a:t>		if a = '1' then </a:t>
            </a:r>
            <a:r>
              <a:rPr lang="en-GB" sz="2400" dirty="0" err="1"/>
              <a:t>aposedge</a:t>
            </a:r>
            <a:r>
              <a:rPr lang="en-GB" sz="2400" dirty="0"/>
              <a:t> &lt;= '1';</a:t>
            </a:r>
          </a:p>
          <a:p>
            <a:r>
              <a:rPr lang="en-GB" sz="2400" b="1" dirty="0"/>
              <a:t>		else </a:t>
            </a:r>
            <a:r>
              <a:rPr lang="en-GB" sz="2400" dirty="0" err="1"/>
              <a:t>aposedge</a:t>
            </a:r>
            <a:r>
              <a:rPr lang="en-GB" sz="2400" dirty="0"/>
              <a:t> &lt;= '0';</a:t>
            </a:r>
          </a:p>
          <a:p>
            <a:r>
              <a:rPr lang="en-GB" sz="2400" b="1" dirty="0"/>
              <a:t>		end if;</a:t>
            </a:r>
          </a:p>
          <a:p>
            <a:r>
              <a:rPr lang="en-GB" sz="2400" b="1" dirty="0"/>
              <a:t>	end case;</a:t>
            </a:r>
          </a:p>
          <a:p>
            <a:r>
              <a:rPr lang="en-GB" sz="2400" b="1" dirty="0"/>
              <a:t>end process;</a:t>
            </a:r>
            <a:endParaRPr lang="en-GB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81000" y="304800"/>
            <a:ext cx="685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7543800" y="6172200"/>
            <a:ext cx="685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02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B09694A-CEDC-4BED-9065-9805E693394E}" type="slidenum">
              <a:rPr lang="en-US" altLang="et-EE" sz="1400"/>
              <a:pPr eaLnBrk="1" hangingPunct="1"/>
              <a:t>29</a:t>
            </a:fld>
            <a:endParaRPr lang="en-US" altLang="et-EE" sz="140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77263" cy="641350"/>
          </a:xfrm>
        </p:spPr>
        <p:txBody>
          <a:bodyPr anchor="ctr">
            <a:normAutofit/>
          </a:bodyPr>
          <a:lstStyle/>
          <a:p>
            <a:pPr algn="r"/>
            <a:r>
              <a:rPr lang="en-US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Mealy description -3-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sp>
        <p:nvSpPr>
          <p:cNvPr id="7" name="Rectangle 6"/>
          <p:cNvSpPr/>
          <p:nvPr/>
        </p:nvSpPr>
        <p:spPr>
          <a:xfrm>
            <a:off x="1143000" y="595491"/>
            <a:ext cx="7696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/>
              <a:t>nxt_state</a:t>
            </a:r>
            <a:r>
              <a:rPr lang="en-GB" sz="2400" dirty="0"/>
              <a:t>: </a:t>
            </a:r>
            <a:r>
              <a:rPr lang="en-GB" sz="2400" b="1" dirty="0"/>
              <a:t>process </a:t>
            </a:r>
            <a:r>
              <a:rPr lang="en-GB" sz="2400" dirty="0"/>
              <a:t>(</a:t>
            </a:r>
            <a:r>
              <a:rPr lang="en-GB" sz="2400" dirty="0" err="1"/>
              <a:t>present_state</a:t>
            </a:r>
            <a:r>
              <a:rPr lang="en-GB" sz="2400" dirty="0"/>
              <a:t>, a)</a:t>
            </a:r>
          </a:p>
          <a:p>
            <a:r>
              <a:rPr lang="en-GB" sz="2400" b="1" dirty="0"/>
              <a:t>begin</a:t>
            </a:r>
          </a:p>
          <a:p>
            <a:r>
              <a:rPr lang="en-GB" sz="2400" b="1" dirty="0"/>
              <a:t>	case </a:t>
            </a:r>
            <a:r>
              <a:rPr lang="en-GB" sz="2400" dirty="0" err="1"/>
              <a:t>present_state</a:t>
            </a:r>
            <a:r>
              <a:rPr lang="en-GB" sz="2400" b="1" dirty="0"/>
              <a:t> is</a:t>
            </a:r>
          </a:p>
          <a:p>
            <a:r>
              <a:rPr lang="en-GB" sz="2400" b="1" dirty="0"/>
              <a:t>	when </a:t>
            </a:r>
            <a:r>
              <a:rPr lang="en-GB" sz="2400" dirty="0" err="1"/>
              <a:t>state_a</a:t>
            </a:r>
            <a:r>
              <a:rPr lang="en-GB" sz="2400" dirty="0"/>
              <a:t> =&gt;</a:t>
            </a:r>
          </a:p>
          <a:p>
            <a:r>
              <a:rPr lang="en-GB" sz="2400" b="1" dirty="0"/>
              <a:t>		if </a:t>
            </a:r>
            <a:r>
              <a:rPr lang="en-GB" sz="2400" dirty="0"/>
              <a:t>a = '0' </a:t>
            </a:r>
            <a:r>
              <a:rPr lang="en-GB" sz="2400" b="1" dirty="0"/>
              <a:t>then </a:t>
            </a:r>
            <a:r>
              <a:rPr lang="en-GB" sz="2400" dirty="0" err="1"/>
              <a:t>next_state</a:t>
            </a:r>
            <a:r>
              <a:rPr lang="en-GB" sz="2400" dirty="0"/>
              <a:t> &lt;= </a:t>
            </a:r>
            <a:r>
              <a:rPr lang="en-GB" sz="2400" dirty="0" err="1"/>
              <a:t>state_b</a:t>
            </a:r>
            <a:r>
              <a:rPr lang="en-GB" sz="2400" dirty="0"/>
              <a:t>;</a:t>
            </a:r>
          </a:p>
          <a:p>
            <a:r>
              <a:rPr lang="en-GB" sz="2400" b="1" dirty="0"/>
              <a:t>		else </a:t>
            </a:r>
            <a:r>
              <a:rPr lang="en-GB" sz="2400" dirty="0" err="1"/>
              <a:t>next_state</a:t>
            </a:r>
            <a:r>
              <a:rPr lang="en-GB" sz="2400" dirty="0"/>
              <a:t> &lt;= </a:t>
            </a:r>
            <a:r>
              <a:rPr lang="en-GB" sz="2400" dirty="0" err="1"/>
              <a:t>state_a</a:t>
            </a:r>
            <a:r>
              <a:rPr lang="en-GB" sz="2400" dirty="0"/>
              <a:t>;</a:t>
            </a:r>
          </a:p>
          <a:p>
            <a:r>
              <a:rPr lang="en-GB" sz="2400" b="1" dirty="0"/>
              <a:t>		end if;</a:t>
            </a:r>
          </a:p>
          <a:p>
            <a:r>
              <a:rPr lang="en-GB" sz="2400" b="1" dirty="0"/>
              <a:t>	when </a:t>
            </a:r>
            <a:r>
              <a:rPr lang="en-GB" sz="2400" dirty="0" err="1"/>
              <a:t>state_b</a:t>
            </a:r>
            <a:r>
              <a:rPr lang="en-GB" sz="2400" dirty="0"/>
              <a:t> =&gt;</a:t>
            </a:r>
          </a:p>
          <a:p>
            <a:r>
              <a:rPr lang="en-GB" sz="2400" b="1" dirty="0"/>
              <a:t>		if </a:t>
            </a:r>
            <a:r>
              <a:rPr lang="en-GB" sz="2400" dirty="0"/>
              <a:t>a = '1' </a:t>
            </a:r>
            <a:r>
              <a:rPr lang="en-GB" sz="2400" b="1" dirty="0"/>
              <a:t>then </a:t>
            </a:r>
            <a:r>
              <a:rPr lang="en-GB" sz="2400" dirty="0" err="1"/>
              <a:t>next_state</a:t>
            </a:r>
            <a:r>
              <a:rPr lang="en-GB" sz="2400" dirty="0"/>
              <a:t> &lt;= </a:t>
            </a:r>
            <a:r>
              <a:rPr lang="en-GB" sz="2400" dirty="0" err="1"/>
              <a:t>state_a</a:t>
            </a:r>
            <a:r>
              <a:rPr lang="en-GB" sz="2400" dirty="0"/>
              <a:t>;</a:t>
            </a:r>
          </a:p>
          <a:p>
            <a:r>
              <a:rPr lang="en-GB" sz="2400" b="1" dirty="0"/>
              <a:t>		else </a:t>
            </a:r>
            <a:r>
              <a:rPr lang="en-GB" sz="2400" dirty="0" err="1"/>
              <a:t>next_state</a:t>
            </a:r>
            <a:r>
              <a:rPr lang="en-GB" sz="2400" dirty="0"/>
              <a:t> &lt;= </a:t>
            </a:r>
            <a:r>
              <a:rPr lang="en-GB" sz="2400" dirty="0" err="1"/>
              <a:t>state_b</a:t>
            </a:r>
            <a:r>
              <a:rPr lang="en-GB" sz="2400" dirty="0"/>
              <a:t>;</a:t>
            </a:r>
          </a:p>
          <a:p>
            <a:r>
              <a:rPr lang="en-GB" sz="2400" b="1" dirty="0"/>
              <a:t>		end if;</a:t>
            </a:r>
          </a:p>
          <a:p>
            <a:r>
              <a:rPr lang="en-GB" sz="2400" b="1" dirty="0"/>
              <a:t>	end case;</a:t>
            </a:r>
          </a:p>
          <a:p>
            <a:r>
              <a:rPr lang="en-GB" sz="2400" b="1" dirty="0"/>
              <a:t>end process;</a:t>
            </a:r>
          </a:p>
          <a:p>
            <a:r>
              <a:rPr lang="en-GB" sz="2400" b="1" dirty="0"/>
              <a:t>end </a:t>
            </a:r>
            <a:r>
              <a:rPr lang="en-GB" sz="2400" dirty="0" err="1"/>
              <a:t>mealy_fsm</a:t>
            </a:r>
            <a:r>
              <a:rPr lang="en-GB" sz="2400" dirty="0"/>
              <a:t>;</a:t>
            </a:r>
            <a:endParaRPr lang="en-GB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81000" y="304800"/>
            <a:ext cx="685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0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D9FB3C3-33A7-46E5-97E6-E9CFD561DA09}" type="slidenum">
              <a:rPr lang="en-US" altLang="et-EE" sz="1400"/>
              <a:pPr eaLnBrk="1" hangingPunct="1"/>
              <a:t>3</a:t>
            </a:fld>
            <a:endParaRPr lang="en-US" altLang="et-EE" sz="1400" dirty="0"/>
          </a:p>
        </p:txBody>
      </p:sp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93100" cy="641350"/>
          </a:xfrm>
        </p:spPr>
        <p:txBody>
          <a:bodyPr anchor="ctr">
            <a:noAutofit/>
          </a:bodyPr>
          <a:lstStyle/>
          <a:p>
            <a:pPr algn="r"/>
            <a:r>
              <a:rPr lang="en-GB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Synchronous FSM block diagram</a:t>
            </a:r>
            <a:r>
              <a:rPr lang="en-US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30725" name="Text Box 1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pic>
        <p:nvPicPr>
          <p:cNvPr id="6" name="Picture 78" descr="AAIJCRI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1850" y="1524000"/>
            <a:ext cx="5772150" cy="4572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3400" y="8382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A20000"/>
                </a:solidFill>
              </a:rPr>
              <a:t>In this course, a fully synchronous FSM is assumed.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600200"/>
            <a:ext cx="289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FSM’s inputs are sampled at each triggering clock edge.</a:t>
            </a:r>
          </a:p>
          <a:p>
            <a:r>
              <a:rPr lang="en-GB" sz="2400" dirty="0"/>
              <a:t>The present state is stored as a binary value in the </a:t>
            </a:r>
            <a:r>
              <a:rPr lang="en-GB" sz="2400" i="1" dirty="0"/>
              <a:t>state register.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82245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B09694A-CEDC-4BED-9065-9805E693394E}" type="slidenum">
              <a:rPr lang="en-US" altLang="et-EE" sz="1400"/>
              <a:pPr eaLnBrk="1" hangingPunct="1"/>
              <a:t>30</a:t>
            </a:fld>
            <a:endParaRPr lang="en-US" altLang="et-EE" sz="140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77263" cy="641350"/>
          </a:xfrm>
        </p:spPr>
        <p:txBody>
          <a:bodyPr anchor="ctr">
            <a:normAutofit/>
          </a:bodyPr>
          <a:lstStyle/>
          <a:p>
            <a:pPr algn="r"/>
            <a:r>
              <a:rPr lang="en-US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Waveform for Mealy FSM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sp>
        <p:nvSpPr>
          <p:cNvPr id="8" name="TextBox 7"/>
          <p:cNvSpPr txBox="1"/>
          <p:nvPr/>
        </p:nvSpPr>
        <p:spPr>
          <a:xfrm>
            <a:off x="304800" y="3657600"/>
            <a:ext cx="861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itchFamily="34" charset="0"/>
                <a:cs typeface="Arial" pitchFamily="34" charset="0"/>
              </a:rPr>
              <a:t>The positive edge on a at 750 ns is detected, because output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a_pe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can change at any time a changes. Since a is an 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asynchronous input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, output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a_pe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can be 1 for less than a clock period in the Mealy FSM. </a:t>
            </a:r>
          </a:p>
          <a:p>
            <a:r>
              <a:rPr lang="en-GB" sz="2000" dirty="0">
                <a:latin typeface="Arial" pitchFamily="34" charset="0"/>
                <a:cs typeface="Arial" pitchFamily="34" charset="0"/>
              </a:rPr>
              <a:t>If input a were </a:t>
            </a:r>
            <a:r>
              <a:rPr lang="en-GB" sz="2000" b="1" dirty="0">
                <a:latin typeface="Arial" pitchFamily="34" charset="0"/>
                <a:cs typeface="Arial" pitchFamily="34" charset="0"/>
              </a:rPr>
              <a:t>synchronous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(synchronized to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clk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), then its value could not change between triggering clock edges and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a_pe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, when asserted, would be 1 for a full clock period. Thus, if a were a synchronous input, the outputs of the Mealy and Moore FSMs would be identical.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634326"/>
            <a:ext cx="9144000" cy="3099474"/>
            <a:chOff x="0" y="634326"/>
            <a:chExt cx="9144000" cy="309947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34326"/>
              <a:ext cx="9144000" cy="2718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" name="Group 8"/>
            <p:cNvGrpSpPr/>
            <p:nvPr/>
          </p:nvGrpSpPr>
          <p:grpSpPr>
            <a:xfrm>
              <a:off x="1905000" y="1371600"/>
              <a:ext cx="5486400" cy="2362200"/>
              <a:chOff x="1905000" y="1371600"/>
              <a:chExt cx="5486400" cy="23622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905000" y="1371600"/>
                <a:ext cx="5486400" cy="2362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1905000" y="1752600"/>
                <a:ext cx="5486400" cy="1981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20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D9FB3C3-33A7-46E5-97E6-E9CFD561DA09}" type="slidenum">
              <a:rPr lang="en-US" altLang="et-EE" sz="1400"/>
              <a:pPr eaLnBrk="1" hangingPunct="1"/>
              <a:t>4</a:t>
            </a:fld>
            <a:endParaRPr lang="en-US" altLang="et-EE" sz="1400" dirty="0"/>
          </a:p>
        </p:txBody>
      </p:sp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93100" cy="641350"/>
          </a:xfrm>
        </p:spPr>
        <p:txBody>
          <a:bodyPr anchor="ctr">
            <a:noAutofit/>
          </a:bodyPr>
          <a:lstStyle/>
          <a:p>
            <a:pPr algn="r"/>
            <a:r>
              <a:rPr lang="en-GB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Next state and output logics</a:t>
            </a:r>
            <a:r>
              <a:rPr lang="en-US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30725" name="Text Box 1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pic>
        <p:nvPicPr>
          <p:cNvPr id="7" name="Picture 5" descr="AAIJCRJ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990600"/>
            <a:ext cx="4724400" cy="56930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28600" y="1600200"/>
            <a:ext cx="3505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This diagram separates the combinational logic of the FSM into two</a:t>
            </a:r>
          </a:p>
          <a:p>
            <a:r>
              <a:rPr lang="en-GB" sz="2400" dirty="0"/>
              <a:t>subsystems. One computes the FSM’s outputs from the inputs and present state.</a:t>
            </a:r>
          </a:p>
        </p:txBody>
      </p:sp>
    </p:spTree>
    <p:extLst>
      <p:ext uri="{BB962C8B-B14F-4D97-AF65-F5344CB8AC3E}">
        <p14:creationId xmlns:p14="http://schemas.microsoft.com/office/powerpoint/2010/main" val="218224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B09694A-CEDC-4BED-9065-9805E693394E}" type="slidenum">
              <a:rPr lang="en-US" altLang="et-EE" sz="1400"/>
              <a:pPr eaLnBrk="1" hangingPunct="1"/>
              <a:t>5</a:t>
            </a:fld>
            <a:endParaRPr lang="en-US" altLang="et-EE" sz="140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119063"/>
            <a:ext cx="8577263" cy="641350"/>
          </a:xfrm>
        </p:spPr>
        <p:txBody>
          <a:bodyPr anchor="ctr">
            <a:normAutofit/>
          </a:bodyPr>
          <a:lstStyle/>
          <a:p>
            <a:pPr algn="r"/>
            <a:r>
              <a:rPr lang="en-GB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Timing requirements</a:t>
            </a:r>
            <a:endParaRPr lang="en-US" altLang="et-EE" sz="3200" u="sng" dirty="0">
              <a:solidFill>
                <a:srgbClr val="A2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pic>
        <p:nvPicPr>
          <p:cNvPr id="6" name="Picture 4" descr="AAIJCQP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802194"/>
            <a:ext cx="5715000" cy="293160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81000" y="39624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Physical </a:t>
            </a:r>
            <a:r>
              <a:rPr lang="en-GB" sz="2400" dirty="0"/>
              <a:t>memory elements have timing requirements that must be met to ensure their proper operation. For example, input data to a D </a:t>
            </a:r>
            <a:r>
              <a:rPr lang="en-GB" sz="2400" dirty="0" err="1"/>
              <a:t>flipflop</a:t>
            </a:r>
            <a:r>
              <a:rPr lang="en-GB" sz="2400" dirty="0"/>
              <a:t> must be stable for a period of time (</a:t>
            </a:r>
            <a:r>
              <a:rPr lang="en-GB" sz="2400" i="1" dirty="0"/>
              <a:t>setup time, </a:t>
            </a:r>
            <a:r>
              <a:rPr lang="en-GB" sz="2400" i="1" dirty="0" err="1"/>
              <a:t>t</a:t>
            </a:r>
            <a:r>
              <a:rPr lang="en-GB" sz="2400" i="1" baseline="-10000" dirty="0" err="1"/>
              <a:t>su</a:t>
            </a:r>
            <a:r>
              <a:rPr lang="en-GB" sz="2400" dirty="0"/>
              <a:t>)</a:t>
            </a:r>
            <a:r>
              <a:rPr lang="en-GB" sz="2400" i="1" dirty="0"/>
              <a:t> before a triggering clock edge </a:t>
            </a:r>
            <a:r>
              <a:rPr lang="en-GB" sz="2400" dirty="0"/>
              <a:t>and must remain stable for a period of time (</a:t>
            </a:r>
            <a:r>
              <a:rPr lang="en-GB" sz="2400" i="1" dirty="0"/>
              <a:t>hold time, </a:t>
            </a:r>
            <a:r>
              <a:rPr lang="en-GB" sz="2400" i="1" dirty="0" err="1"/>
              <a:t>t</a:t>
            </a:r>
            <a:r>
              <a:rPr lang="en-GB" sz="2400" i="1" baseline="-10000" dirty="0" err="1"/>
              <a:t>h</a:t>
            </a:r>
            <a:r>
              <a:rPr lang="en-GB" sz="2400" dirty="0"/>
              <a:t>) after a triggering clock edge</a:t>
            </a:r>
            <a:r>
              <a:rPr lang="en-GB" sz="2400" i="1" dirty="0"/>
              <a:t>. </a:t>
            </a:r>
            <a:r>
              <a:rPr lang="en-GB" sz="2400" dirty="0"/>
              <a:t>There is also a minimum clock width requirement (</a:t>
            </a:r>
            <a:r>
              <a:rPr lang="en-GB" sz="2400" i="1" dirty="0"/>
              <a:t>clock width, </a:t>
            </a:r>
            <a:r>
              <a:rPr lang="en-GB" sz="2400" i="1" dirty="0" err="1"/>
              <a:t>t</a:t>
            </a:r>
            <a:r>
              <a:rPr lang="en-GB" sz="2400" i="1" baseline="-10000" dirty="0" err="1"/>
              <a:t>wh</a:t>
            </a:r>
            <a:r>
              <a:rPr lang="en-GB" sz="2400" dirty="0"/>
              <a:t>) that must be met.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97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D9FB3C3-33A7-46E5-97E6-E9CFD561DA09}" type="slidenum">
              <a:rPr lang="en-US" altLang="et-EE" sz="1400"/>
              <a:pPr eaLnBrk="1" hangingPunct="1"/>
              <a:t>6</a:t>
            </a:fld>
            <a:endParaRPr lang="en-US" altLang="et-EE" sz="1400" dirty="0"/>
          </a:p>
        </p:txBody>
      </p:sp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93100" cy="641350"/>
          </a:xfrm>
        </p:spPr>
        <p:txBody>
          <a:bodyPr anchor="ctr">
            <a:noAutofit/>
          </a:bodyPr>
          <a:lstStyle/>
          <a:p>
            <a:pPr algn="r"/>
            <a:r>
              <a:rPr lang="en-GB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State time as defined by a FSM’s clock</a:t>
            </a:r>
            <a:r>
              <a:rPr lang="en-US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30725" name="Text Box 1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pic>
        <p:nvPicPr>
          <p:cNvPr id="6" name="Picture 5" descr="AAIJCRK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922" y="990600"/>
            <a:ext cx="4531254" cy="515810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105400" y="838200"/>
            <a:ext cx="3886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Since a FSM’s outputs and next state are a function of its present state, they will be unstable for a short time after each triggering clock edge. This is caused by propagation delays through the flip-flops and the combinational logic that computes these values.</a:t>
            </a:r>
          </a:p>
          <a:p>
            <a:r>
              <a:rPr lang="en-GB" sz="2400" dirty="0"/>
              <a:t>The present state, outputs, and next state are defined only during that portion of</a:t>
            </a:r>
          </a:p>
          <a:p>
            <a:r>
              <a:rPr lang="en-GB" sz="2400" dirty="0"/>
              <a:t>the clock cycle where these signals are stable.</a:t>
            </a:r>
          </a:p>
        </p:txBody>
      </p:sp>
    </p:spTree>
    <p:extLst>
      <p:ext uri="{BB962C8B-B14F-4D97-AF65-F5344CB8AC3E}">
        <p14:creationId xmlns:p14="http://schemas.microsoft.com/office/powerpoint/2010/main" val="218224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D9FB3C3-33A7-46E5-97E6-E9CFD561DA09}" type="slidenum">
              <a:rPr lang="en-US" altLang="et-EE" sz="1400"/>
              <a:pPr eaLnBrk="1" hangingPunct="1"/>
              <a:t>7</a:t>
            </a:fld>
            <a:endParaRPr lang="en-US" altLang="et-EE" sz="1400" dirty="0"/>
          </a:p>
        </p:txBody>
      </p:sp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>
          <a:xfrm>
            <a:off x="469900" y="152400"/>
            <a:ext cx="8293100" cy="641350"/>
          </a:xfrm>
        </p:spPr>
        <p:txBody>
          <a:bodyPr anchor="ctr">
            <a:noAutofit/>
          </a:bodyPr>
          <a:lstStyle/>
          <a:p>
            <a:pPr algn="r"/>
            <a:r>
              <a:rPr lang="en-GB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A Moore FSM </a:t>
            </a:r>
            <a:r>
              <a:rPr lang="en-US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30725" name="Text Box 1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pic>
        <p:nvPicPr>
          <p:cNvPr id="6" name="Picture 4" descr="AAIJCRM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81000"/>
            <a:ext cx="5334000" cy="629586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648200" y="14478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A20000"/>
                </a:solidFill>
              </a:rPr>
              <a:t>A Moore FSM’s output is a function of only its present state.</a:t>
            </a:r>
            <a:endParaRPr lang="en-GB" sz="2400" dirty="0">
              <a:solidFill>
                <a:srgbClr val="A2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4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B09694A-CEDC-4BED-9065-9805E693394E}" type="slidenum">
              <a:rPr lang="en-US" altLang="et-EE" sz="1400"/>
              <a:pPr eaLnBrk="1" hangingPunct="1"/>
              <a:t>8</a:t>
            </a:fld>
            <a:endParaRPr lang="en-US" altLang="et-EE" sz="1400"/>
          </a:p>
        </p:txBody>
      </p:sp>
      <p:sp>
        <p:nvSpPr>
          <p:cNvPr id="32771" name="Rectangle 9"/>
          <p:cNvSpPr>
            <a:spLocks noGrp="1" noChangeArrowheads="1"/>
          </p:cNvSpPr>
          <p:nvPr>
            <p:ph type="title"/>
          </p:nvPr>
        </p:nvSpPr>
        <p:spPr>
          <a:xfrm>
            <a:off x="304800" y="119063"/>
            <a:ext cx="8577263" cy="641350"/>
          </a:xfrm>
        </p:spPr>
        <p:txBody>
          <a:bodyPr anchor="ctr">
            <a:normAutofit/>
          </a:bodyPr>
          <a:lstStyle/>
          <a:p>
            <a:pPr algn="r"/>
            <a:r>
              <a:rPr lang="en-GB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Synchronous </a:t>
            </a:r>
            <a:r>
              <a:rPr lang="et-EE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i</a:t>
            </a:r>
            <a:r>
              <a:rPr lang="en-GB" altLang="et-EE" sz="3200" u="sng" dirty="0" err="1">
                <a:solidFill>
                  <a:srgbClr val="A20000"/>
                </a:solidFill>
                <a:latin typeface="Comic Sans MS" panose="030F0702030302020204" pitchFamily="66" charset="0"/>
              </a:rPr>
              <a:t>nput</a:t>
            </a:r>
            <a:r>
              <a:rPr lang="en-GB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 </a:t>
            </a:r>
            <a:r>
              <a:rPr lang="et-EE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d</a:t>
            </a:r>
            <a:r>
              <a:rPr lang="en-GB" altLang="et-EE" sz="3200" u="sng" dirty="0" err="1">
                <a:solidFill>
                  <a:srgbClr val="A20000"/>
                </a:solidFill>
                <a:latin typeface="Comic Sans MS" panose="030F0702030302020204" pitchFamily="66" charset="0"/>
              </a:rPr>
              <a:t>ata</a:t>
            </a:r>
            <a:endParaRPr lang="en-US" altLang="et-EE" sz="3200" u="sng" dirty="0">
              <a:solidFill>
                <a:srgbClr val="A2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sp>
        <p:nvSpPr>
          <p:cNvPr id="8" name="TextBox 7"/>
          <p:cNvSpPr txBox="1"/>
          <p:nvPr/>
        </p:nvSpPr>
        <p:spPr>
          <a:xfrm>
            <a:off x="381000" y="3711476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the Q output of one flip-flop provides input data to a second flip-flop that uses the same clock signal, the input data to the second flip-flop is </a:t>
            </a:r>
            <a:r>
              <a:rPr lang="en-GB" sz="2400" i="1" dirty="0"/>
              <a:t>synchronous input data. </a:t>
            </a:r>
          </a:p>
          <a:p>
            <a:r>
              <a:rPr lang="en-GB" sz="2400" dirty="0"/>
              <a:t>With synchronous input data and a sufficiently long clock period it is easy to ensure that a flip-flop’s setup time and hold time requirements are met.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4" descr="AAIJCQQ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949926"/>
            <a:ext cx="7088187" cy="26314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767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D9FB3C3-33A7-46E5-97E6-E9CFD561DA09}" type="slidenum">
              <a:rPr lang="en-US" altLang="et-EE" sz="1400"/>
              <a:pPr eaLnBrk="1" hangingPunct="1"/>
              <a:t>9</a:t>
            </a:fld>
            <a:endParaRPr lang="en-US" altLang="et-EE" sz="1400" dirty="0"/>
          </a:p>
        </p:txBody>
      </p:sp>
      <p:sp>
        <p:nvSpPr>
          <p:cNvPr id="30723" name="Rectangle 9"/>
          <p:cNvSpPr>
            <a:spLocks noGrp="1" noChangeArrowheads="1"/>
          </p:cNvSpPr>
          <p:nvPr>
            <p:ph type="title"/>
          </p:nvPr>
        </p:nvSpPr>
        <p:spPr>
          <a:xfrm>
            <a:off x="469900" y="152400"/>
            <a:ext cx="8293100" cy="641350"/>
          </a:xfrm>
        </p:spPr>
        <p:txBody>
          <a:bodyPr anchor="ctr">
            <a:noAutofit/>
          </a:bodyPr>
          <a:lstStyle/>
          <a:p>
            <a:pPr algn="r"/>
            <a:r>
              <a:rPr lang="en-GB" altLang="et-EE" sz="3200" u="sng" dirty="0">
                <a:solidFill>
                  <a:srgbClr val="A20000"/>
                </a:solidFill>
                <a:latin typeface="Comic Sans MS" panose="030F0702030302020204" pitchFamily="66" charset="0"/>
              </a:rPr>
              <a:t>Mealy and Moore FSMs (state diagrams)</a:t>
            </a:r>
            <a:endParaRPr lang="en-US" altLang="et-EE" sz="3200" u="sng" dirty="0">
              <a:solidFill>
                <a:srgbClr val="A2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725" name="Text Box 14"/>
          <p:cNvSpPr txBox="1">
            <a:spLocks noChangeArrowheads="1"/>
          </p:cNvSpPr>
          <p:nvPr/>
        </p:nvSpPr>
        <p:spPr bwMode="auto">
          <a:xfrm>
            <a:off x="738188" y="2582863"/>
            <a:ext cx="7837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t-EE" altLang="et-EE" sz="2400"/>
          </a:p>
        </p:txBody>
      </p:sp>
      <p:sp>
        <p:nvSpPr>
          <p:cNvPr id="8" name="TextBox 7"/>
          <p:cNvSpPr txBox="1"/>
          <p:nvPr/>
        </p:nvSpPr>
        <p:spPr>
          <a:xfrm>
            <a:off x="838200" y="7620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A20000"/>
                </a:solidFill>
              </a:rPr>
              <a:t>State diagrams of a (a) Mealy machine and (b) Moore machine.</a:t>
            </a:r>
          </a:p>
        </p:txBody>
      </p:sp>
      <p:pic>
        <p:nvPicPr>
          <p:cNvPr id="7" name="Picture 4" descr="AAIJCRN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9989" y="1219200"/>
            <a:ext cx="7349611" cy="411830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09600" y="5486400"/>
            <a:ext cx="830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00B050"/>
                </a:solidFill>
              </a:rPr>
              <a:t>A state diagram usually have a reset state. For simplicity, directed arcs representing transitions from every state to the reset state, in response to assertion of the reset input, are omitted from state diagrams.</a:t>
            </a:r>
          </a:p>
        </p:txBody>
      </p:sp>
    </p:spTree>
    <p:extLst>
      <p:ext uri="{BB962C8B-B14F-4D97-AF65-F5344CB8AC3E}">
        <p14:creationId xmlns:p14="http://schemas.microsoft.com/office/powerpoint/2010/main" val="218224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5844</TotalTime>
  <Words>2097</Words>
  <Application>Microsoft Office PowerPoint</Application>
  <PresentationFormat>On-screen Show (4:3)</PresentationFormat>
  <Paragraphs>289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Comic Sans MS</vt:lpstr>
      <vt:lpstr>Symbol</vt:lpstr>
      <vt:lpstr>Tahoma</vt:lpstr>
      <vt:lpstr>Verdana</vt:lpstr>
      <vt:lpstr>Wingdings</vt:lpstr>
      <vt:lpstr>Office Theme</vt:lpstr>
      <vt:lpstr>Finite State Machines (part 1)</vt:lpstr>
      <vt:lpstr>Sequential circuit and  FSM</vt:lpstr>
      <vt:lpstr>Synchronous FSM block diagram </vt:lpstr>
      <vt:lpstr>Next state and output logics </vt:lpstr>
      <vt:lpstr>Timing requirements</vt:lpstr>
      <vt:lpstr>State time as defined by a FSM’s clock </vt:lpstr>
      <vt:lpstr>A Moore FSM  </vt:lpstr>
      <vt:lpstr>Synchronous input data</vt:lpstr>
      <vt:lpstr>Mealy and Moore FSMs (state diagrams)</vt:lpstr>
      <vt:lpstr>Mealy or Moore decision</vt:lpstr>
      <vt:lpstr>Diagrams and tables</vt:lpstr>
      <vt:lpstr>VHDL description of FSM </vt:lpstr>
      <vt:lpstr>Three-process template -1-</vt:lpstr>
      <vt:lpstr>Three-process template -2-</vt:lpstr>
      <vt:lpstr>Three-process template -3-</vt:lpstr>
      <vt:lpstr>Two- and One-Process FSM Templates</vt:lpstr>
      <vt:lpstr>Detecting non–clock signal edges (not as a FSM design)</vt:lpstr>
      <vt:lpstr>Detecting non–clock signal edges (not as a FSM design) </vt:lpstr>
      <vt:lpstr>Detecting non–clock signal edges (not as a FSM design)</vt:lpstr>
      <vt:lpstr>A positive edge detector description -1-</vt:lpstr>
      <vt:lpstr>A positive edge detector description -2-</vt:lpstr>
      <vt:lpstr>A positive edge detector description -3-</vt:lpstr>
      <vt:lpstr>Waveforms for positive edge detectors  Moore FSM</vt:lpstr>
      <vt:lpstr>State diagram development</vt:lpstr>
      <vt:lpstr>Moore FSM state diagram for  a positive edge detector</vt:lpstr>
      <vt:lpstr>PowerPoint Presentation</vt:lpstr>
      <vt:lpstr>Mealy description -1-</vt:lpstr>
      <vt:lpstr>Mealy description -2-</vt:lpstr>
      <vt:lpstr>Mealy description -3-</vt:lpstr>
      <vt:lpstr>Waveform for Mealy FSM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Sudnitson</dc:creator>
  <cp:lastModifiedBy>Alex</cp:lastModifiedBy>
  <cp:revision>172</cp:revision>
  <cp:lastPrinted>2019-11-07T13:51:55Z</cp:lastPrinted>
  <dcterms:created xsi:type="dcterms:W3CDTF">2006-08-16T00:00:00Z</dcterms:created>
  <dcterms:modified xsi:type="dcterms:W3CDTF">2020-05-17T11:35:52Z</dcterms:modified>
</cp:coreProperties>
</file>