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61" r:id="rId3"/>
    <p:sldId id="280" r:id="rId4"/>
    <p:sldId id="281" r:id="rId5"/>
    <p:sldId id="285" r:id="rId6"/>
    <p:sldId id="287" r:id="rId7"/>
    <p:sldId id="282" r:id="rId8"/>
    <p:sldId id="283" r:id="rId9"/>
    <p:sldId id="286" r:id="rId10"/>
    <p:sldId id="288" r:id="rId11"/>
    <p:sldId id="266" r:id="rId12"/>
    <p:sldId id="267" r:id="rId13"/>
    <p:sldId id="295" r:id="rId14"/>
    <p:sldId id="290" r:id="rId15"/>
    <p:sldId id="291" r:id="rId16"/>
    <p:sldId id="289" r:id="rId17"/>
    <p:sldId id="293" r:id="rId18"/>
    <p:sldId id="300" r:id="rId19"/>
    <p:sldId id="294" r:id="rId20"/>
    <p:sldId id="301" r:id="rId21"/>
    <p:sldId id="305" r:id="rId22"/>
    <p:sldId id="302" r:id="rId23"/>
    <p:sldId id="304" r:id="rId24"/>
    <p:sldId id="303" r:id="rId25"/>
    <p:sldId id="296" r:id="rId26"/>
    <p:sldId id="297" r:id="rId27"/>
    <p:sldId id="298" r:id="rId28"/>
    <p:sldId id="313" r:id="rId29"/>
    <p:sldId id="314" r:id="rId30"/>
    <p:sldId id="315" r:id="rId31"/>
    <p:sldId id="316" r:id="rId32"/>
    <p:sldId id="320" r:id="rId33"/>
    <p:sldId id="321" r:id="rId34"/>
    <p:sldId id="336" r:id="rId35"/>
    <p:sldId id="337" r:id="rId36"/>
    <p:sldId id="338" r:id="rId37"/>
    <p:sldId id="339" r:id="rId38"/>
    <p:sldId id="340" r:id="rId39"/>
    <p:sldId id="341"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FFFFCC"/>
    <a:srgbClr val="A40000"/>
    <a:srgbClr val="9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162" y="77"/>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t-E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E30F32-E286-4464-8807-F59DCC984029}" type="datetimeFigureOut">
              <a:rPr lang="et-EE" smtClean="0"/>
              <a:pPr/>
              <a:t>17.05.2020</a:t>
            </a:fld>
            <a:endParaRPr lang="et-E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t-E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t-E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EE22FA-1C40-4716-84FF-861F85D48D74}" type="slidenum">
              <a:rPr lang="et-EE" smtClean="0"/>
              <a:pPr/>
              <a:t>‹#›</a:t>
            </a:fld>
            <a:endParaRPr lang="et-EE"/>
          </a:p>
        </p:txBody>
      </p:sp>
    </p:spTree>
    <p:extLst>
      <p:ext uri="{BB962C8B-B14F-4D97-AF65-F5344CB8AC3E}">
        <p14:creationId xmlns:p14="http://schemas.microsoft.com/office/powerpoint/2010/main" val="2317953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a:p>
        </p:txBody>
      </p:sp>
      <p:sp>
        <p:nvSpPr>
          <p:cNvPr id="4" name="Slide Number Placeholder 3"/>
          <p:cNvSpPr>
            <a:spLocks noGrp="1"/>
          </p:cNvSpPr>
          <p:nvPr>
            <p:ph type="sldNum" sz="quarter" idx="10"/>
          </p:nvPr>
        </p:nvSpPr>
        <p:spPr/>
        <p:txBody>
          <a:bodyPr/>
          <a:lstStyle/>
          <a:p>
            <a:fld id="{B7EE22FA-1C40-4716-84FF-861F85D48D74}" type="slidenum">
              <a:rPr lang="et-EE" smtClean="0"/>
              <a:pPr/>
              <a:t>1</a:t>
            </a:fld>
            <a:endParaRPr lang="et-EE"/>
          </a:p>
        </p:txBody>
      </p:sp>
    </p:spTree>
    <p:extLst>
      <p:ext uri="{BB962C8B-B14F-4D97-AF65-F5344CB8AC3E}">
        <p14:creationId xmlns:p14="http://schemas.microsoft.com/office/powerpoint/2010/main" val="351337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dirty="0"/>
          </a:p>
        </p:txBody>
      </p:sp>
      <p:sp>
        <p:nvSpPr>
          <p:cNvPr id="4" name="Slide Number Placeholder 3"/>
          <p:cNvSpPr>
            <a:spLocks noGrp="1"/>
          </p:cNvSpPr>
          <p:nvPr>
            <p:ph type="sldNum" sz="quarter" idx="10"/>
          </p:nvPr>
        </p:nvSpPr>
        <p:spPr/>
        <p:txBody>
          <a:bodyPr/>
          <a:lstStyle/>
          <a:p>
            <a:fld id="{B7EE22FA-1C40-4716-84FF-861F85D48D74}" type="slidenum">
              <a:rPr lang="et-EE" smtClean="0"/>
              <a:pPr/>
              <a:t>10</a:t>
            </a:fld>
            <a:endParaRPr lang="et-EE"/>
          </a:p>
        </p:txBody>
      </p:sp>
    </p:spTree>
    <p:extLst>
      <p:ext uri="{BB962C8B-B14F-4D97-AF65-F5344CB8AC3E}">
        <p14:creationId xmlns:p14="http://schemas.microsoft.com/office/powerpoint/2010/main" val="2140600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B7EE22FA-1C40-4716-84FF-861F85D48D74}" type="slidenum">
              <a:rPr lang="et-EE" smtClean="0"/>
              <a:pPr/>
              <a:t>27</a:t>
            </a:fld>
            <a:endParaRPr lang="et-EE"/>
          </a:p>
        </p:txBody>
      </p:sp>
    </p:spTree>
    <p:extLst>
      <p:ext uri="{BB962C8B-B14F-4D97-AF65-F5344CB8AC3E}">
        <p14:creationId xmlns:p14="http://schemas.microsoft.com/office/powerpoint/2010/main" val="1150616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EE22FA-1C40-4716-84FF-861F85D48D74}" type="slidenum">
              <a:rPr lang="et-EE" smtClean="0"/>
              <a:pPr/>
              <a:t>39</a:t>
            </a:fld>
            <a:endParaRPr lang="et-EE"/>
          </a:p>
        </p:txBody>
      </p:sp>
    </p:spTree>
    <p:extLst>
      <p:ext uri="{BB962C8B-B14F-4D97-AF65-F5344CB8AC3E}">
        <p14:creationId xmlns:p14="http://schemas.microsoft.com/office/powerpoint/2010/main" val="2467659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dirty="0"/>
          </a:p>
        </p:txBody>
      </p:sp>
      <p:sp>
        <p:nvSpPr>
          <p:cNvPr id="4" name="Slide Number Placeholder 3"/>
          <p:cNvSpPr>
            <a:spLocks noGrp="1"/>
          </p:cNvSpPr>
          <p:nvPr>
            <p:ph type="sldNum" sz="quarter" idx="10"/>
          </p:nvPr>
        </p:nvSpPr>
        <p:spPr/>
        <p:txBody>
          <a:bodyPr/>
          <a:lstStyle/>
          <a:p>
            <a:fld id="{B7EE22FA-1C40-4716-84FF-861F85D48D74}" type="slidenum">
              <a:rPr lang="et-EE" smtClean="0"/>
              <a:pPr/>
              <a:t>2</a:t>
            </a:fld>
            <a:endParaRPr lang="et-EE"/>
          </a:p>
        </p:txBody>
      </p:sp>
    </p:spTree>
    <p:extLst>
      <p:ext uri="{BB962C8B-B14F-4D97-AF65-F5344CB8AC3E}">
        <p14:creationId xmlns:p14="http://schemas.microsoft.com/office/powerpoint/2010/main" val="2140600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dirty="0"/>
          </a:p>
        </p:txBody>
      </p:sp>
      <p:sp>
        <p:nvSpPr>
          <p:cNvPr id="4" name="Slide Number Placeholder 3"/>
          <p:cNvSpPr>
            <a:spLocks noGrp="1"/>
          </p:cNvSpPr>
          <p:nvPr>
            <p:ph type="sldNum" sz="quarter" idx="10"/>
          </p:nvPr>
        </p:nvSpPr>
        <p:spPr/>
        <p:txBody>
          <a:bodyPr/>
          <a:lstStyle/>
          <a:p>
            <a:fld id="{B7EE22FA-1C40-4716-84FF-861F85D48D74}" type="slidenum">
              <a:rPr lang="et-EE" smtClean="0"/>
              <a:pPr/>
              <a:t>3</a:t>
            </a:fld>
            <a:endParaRPr lang="et-EE"/>
          </a:p>
        </p:txBody>
      </p:sp>
    </p:spTree>
    <p:extLst>
      <p:ext uri="{BB962C8B-B14F-4D97-AF65-F5344CB8AC3E}">
        <p14:creationId xmlns:p14="http://schemas.microsoft.com/office/powerpoint/2010/main" val="2140600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dirty="0"/>
          </a:p>
        </p:txBody>
      </p:sp>
      <p:sp>
        <p:nvSpPr>
          <p:cNvPr id="4" name="Slide Number Placeholder 3"/>
          <p:cNvSpPr>
            <a:spLocks noGrp="1"/>
          </p:cNvSpPr>
          <p:nvPr>
            <p:ph type="sldNum" sz="quarter" idx="10"/>
          </p:nvPr>
        </p:nvSpPr>
        <p:spPr/>
        <p:txBody>
          <a:bodyPr/>
          <a:lstStyle/>
          <a:p>
            <a:fld id="{B7EE22FA-1C40-4716-84FF-861F85D48D74}" type="slidenum">
              <a:rPr lang="et-EE" smtClean="0"/>
              <a:pPr/>
              <a:t>4</a:t>
            </a:fld>
            <a:endParaRPr lang="et-EE"/>
          </a:p>
        </p:txBody>
      </p:sp>
    </p:spTree>
    <p:extLst>
      <p:ext uri="{BB962C8B-B14F-4D97-AF65-F5344CB8AC3E}">
        <p14:creationId xmlns:p14="http://schemas.microsoft.com/office/powerpoint/2010/main" val="2140600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dirty="0"/>
          </a:p>
        </p:txBody>
      </p:sp>
      <p:sp>
        <p:nvSpPr>
          <p:cNvPr id="4" name="Slide Number Placeholder 3"/>
          <p:cNvSpPr>
            <a:spLocks noGrp="1"/>
          </p:cNvSpPr>
          <p:nvPr>
            <p:ph type="sldNum" sz="quarter" idx="10"/>
          </p:nvPr>
        </p:nvSpPr>
        <p:spPr/>
        <p:txBody>
          <a:bodyPr/>
          <a:lstStyle/>
          <a:p>
            <a:fld id="{B7EE22FA-1C40-4716-84FF-861F85D48D74}" type="slidenum">
              <a:rPr lang="et-EE" smtClean="0"/>
              <a:pPr/>
              <a:t>5</a:t>
            </a:fld>
            <a:endParaRPr lang="et-EE"/>
          </a:p>
        </p:txBody>
      </p:sp>
    </p:spTree>
    <p:extLst>
      <p:ext uri="{BB962C8B-B14F-4D97-AF65-F5344CB8AC3E}">
        <p14:creationId xmlns:p14="http://schemas.microsoft.com/office/powerpoint/2010/main" val="2140600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dirty="0"/>
          </a:p>
        </p:txBody>
      </p:sp>
      <p:sp>
        <p:nvSpPr>
          <p:cNvPr id="4" name="Slide Number Placeholder 3"/>
          <p:cNvSpPr>
            <a:spLocks noGrp="1"/>
          </p:cNvSpPr>
          <p:nvPr>
            <p:ph type="sldNum" sz="quarter" idx="10"/>
          </p:nvPr>
        </p:nvSpPr>
        <p:spPr/>
        <p:txBody>
          <a:bodyPr/>
          <a:lstStyle/>
          <a:p>
            <a:fld id="{B7EE22FA-1C40-4716-84FF-861F85D48D74}" type="slidenum">
              <a:rPr lang="et-EE" smtClean="0"/>
              <a:pPr/>
              <a:t>6</a:t>
            </a:fld>
            <a:endParaRPr lang="et-EE"/>
          </a:p>
        </p:txBody>
      </p:sp>
    </p:spTree>
    <p:extLst>
      <p:ext uri="{BB962C8B-B14F-4D97-AF65-F5344CB8AC3E}">
        <p14:creationId xmlns:p14="http://schemas.microsoft.com/office/powerpoint/2010/main" val="2140600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dirty="0"/>
          </a:p>
        </p:txBody>
      </p:sp>
      <p:sp>
        <p:nvSpPr>
          <p:cNvPr id="4" name="Slide Number Placeholder 3"/>
          <p:cNvSpPr>
            <a:spLocks noGrp="1"/>
          </p:cNvSpPr>
          <p:nvPr>
            <p:ph type="sldNum" sz="quarter" idx="10"/>
          </p:nvPr>
        </p:nvSpPr>
        <p:spPr/>
        <p:txBody>
          <a:bodyPr/>
          <a:lstStyle/>
          <a:p>
            <a:fld id="{B7EE22FA-1C40-4716-84FF-861F85D48D74}" type="slidenum">
              <a:rPr lang="et-EE" smtClean="0"/>
              <a:pPr/>
              <a:t>7</a:t>
            </a:fld>
            <a:endParaRPr lang="et-EE"/>
          </a:p>
        </p:txBody>
      </p:sp>
    </p:spTree>
    <p:extLst>
      <p:ext uri="{BB962C8B-B14F-4D97-AF65-F5344CB8AC3E}">
        <p14:creationId xmlns:p14="http://schemas.microsoft.com/office/powerpoint/2010/main" val="2140600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dirty="0"/>
          </a:p>
        </p:txBody>
      </p:sp>
      <p:sp>
        <p:nvSpPr>
          <p:cNvPr id="4" name="Slide Number Placeholder 3"/>
          <p:cNvSpPr>
            <a:spLocks noGrp="1"/>
          </p:cNvSpPr>
          <p:nvPr>
            <p:ph type="sldNum" sz="quarter" idx="10"/>
          </p:nvPr>
        </p:nvSpPr>
        <p:spPr/>
        <p:txBody>
          <a:bodyPr/>
          <a:lstStyle/>
          <a:p>
            <a:fld id="{B7EE22FA-1C40-4716-84FF-861F85D48D74}" type="slidenum">
              <a:rPr lang="et-EE" smtClean="0"/>
              <a:pPr/>
              <a:t>8</a:t>
            </a:fld>
            <a:endParaRPr lang="et-EE"/>
          </a:p>
        </p:txBody>
      </p:sp>
    </p:spTree>
    <p:extLst>
      <p:ext uri="{BB962C8B-B14F-4D97-AF65-F5344CB8AC3E}">
        <p14:creationId xmlns:p14="http://schemas.microsoft.com/office/powerpoint/2010/main" val="2140600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dirty="0"/>
          </a:p>
        </p:txBody>
      </p:sp>
      <p:sp>
        <p:nvSpPr>
          <p:cNvPr id="4" name="Slide Number Placeholder 3"/>
          <p:cNvSpPr>
            <a:spLocks noGrp="1"/>
          </p:cNvSpPr>
          <p:nvPr>
            <p:ph type="sldNum" sz="quarter" idx="10"/>
          </p:nvPr>
        </p:nvSpPr>
        <p:spPr/>
        <p:txBody>
          <a:bodyPr/>
          <a:lstStyle/>
          <a:p>
            <a:fld id="{B7EE22FA-1C40-4716-84FF-861F85D48D74}" type="slidenum">
              <a:rPr lang="et-EE" smtClean="0"/>
              <a:pPr/>
              <a:t>9</a:t>
            </a:fld>
            <a:endParaRPr lang="et-EE"/>
          </a:p>
        </p:txBody>
      </p:sp>
    </p:spTree>
    <p:extLst>
      <p:ext uri="{BB962C8B-B14F-4D97-AF65-F5344CB8AC3E}">
        <p14:creationId xmlns:p14="http://schemas.microsoft.com/office/powerpoint/2010/main" val="2140600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F42D88-944D-4D92-80F2-259D2D61A067}" type="datetime1">
              <a:rPr lang="en-US" smtClean="0"/>
              <a:pPr/>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B51950-8063-42F4-BAEE-8C31EFBCD27F}" type="datetime1">
              <a:rPr lang="en-US" smtClean="0"/>
              <a:pPr/>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28147-D461-4DCB-9D73-09A437BC65FB}" type="datetime1">
              <a:rPr lang="en-US" smtClean="0"/>
              <a:pPr/>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E0E5FB-2332-4B76-86E2-0B8DBED68B0E}" type="datetime1">
              <a:rPr lang="en-US" smtClean="0"/>
              <a:pPr/>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158D63-383F-42E0-8B0B-C51CF748378B}" type="datetime1">
              <a:rPr lang="en-US" smtClean="0"/>
              <a:pPr/>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7BAE4D-E53B-4B53-ADE8-3DB6929AA986}" type="datetime1">
              <a:rPr lang="en-US" smtClean="0"/>
              <a:pPr/>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7F0B3F-1148-4F2F-B48E-C07C9643DF95}" type="datetime1">
              <a:rPr lang="en-US" smtClean="0"/>
              <a:pPr/>
              <a:t>5/17/2020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FF0189-05DF-4E59-BC7F-8DC97F11CD05}" type="datetime1">
              <a:rPr lang="en-US" smtClean="0"/>
              <a:pPr/>
              <a:t>5/17/2020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6412DE-4550-4010-B08B-4F3E7FC14D49}" type="datetime1">
              <a:rPr lang="en-US" smtClean="0"/>
              <a:pPr/>
              <a:t>5/17/2020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596BBD-9EE4-4698-8D21-EED7A6EFF915}" type="datetime1">
              <a:rPr lang="en-US" smtClean="0"/>
              <a:pPr/>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0B2CE-EB30-4285-89BD-D73CF4D2B5A8}" type="datetime1">
              <a:rPr lang="en-US" smtClean="0"/>
              <a:pPr/>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AEF9B7-511C-4349-8DBC-7B2D96A864E4}" type="datetime1">
              <a:rPr lang="en-US" smtClean="0"/>
              <a:pPr/>
              <a:t>5/17/2020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5.xml"/><Relationship Id="rId4" Type="http://schemas.openxmlformats.org/officeDocument/2006/relationships/slideLayout" Target="../slideLayouts/slideLayout6.xml"/><Relationship Id="rId9" Type="http://schemas.openxmlformats.org/officeDocument/2006/relationships/image" Target="../media/image6.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01775"/>
            <a:ext cx="9144000" cy="1470025"/>
          </a:xfrm>
        </p:spPr>
        <p:txBody>
          <a:bodyPr>
            <a:normAutofit fontScale="90000"/>
          </a:bodyPr>
          <a:lstStyle/>
          <a:p>
            <a:br>
              <a:rPr lang="en-US" sz="4900" dirty="0">
                <a:solidFill>
                  <a:srgbClr val="920000"/>
                </a:solidFill>
                <a:latin typeface="Comic Sans MS" panose="030F0702030302020204" pitchFamily="66" charset="0"/>
              </a:rPr>
            </a:br>
            <a:r>
              <a:rPr lang="en-US" sz="4900" dirty="0">
                <a:solidFill>
                  <a:srgbClr val="920000"/>
                </a:solidFill>
                <a:latin typeface="Comic Sans MS" panose="030F0702030302020204" pitchFamily="66" charset="0"/>
              </a:rPr>
              <a:t>Sequential </a:t>
            </a:r>
            <a:r>
              <a:rPr lang="en-US" sz="4900" dirty="0" err="1">
                <a:solidFill>
                  <a:srgbClr val="920000"/>
                </a:solidFill>
                <a:latin typeface="Comic Sans MS" panose="030F0702030302020204" pitchFamily="66" charset="0"/>
              </a:rPr>
              <a:t>Sytems</a:t>
            </a:r>
            <a:r>
              <a:rPr lang="et-EE" sz="4900" dirty="0">
                <a:solidFill>
                  <a:srgbClr val="920000"/>
                </a:solidFill>
                <a:latin typeface="Comic Sans MS" panose="030F0702030302020204" pitchFamily="66" charset="0"/>
              </a:rPr>
              <a:t>.</a:t>
            </a:r>
            <a:br>
              <a:rPr lang="et-EE" sz="4900" dirty="0">
                <a:solidFill>
                  <a:srgbClr val="920000"/>
                </a:solidFill>
                <a:latin typeface="Comic Sans MS" panose="030F0702030302020204" pitchFamily="66" charset="0"/>
              </a:rPr>
            </a:br>
            <a:r>
              <a:rPr lang="en-US" sz="4900" dirty="0">
                <a:solidFill>
                  <a:srgbClr val="920000"/>
                </a:solidFill>
                <a:latin typeface="Comic Sans MS" panose="030F0702030302020204" pitchFamily="66" charset="0"/>
              </a:rPr>
              <a:t>Part 1: </a:t>
            </a:r>
            <a:r>
              <a:rPr lang="en-US" sz="4000" dirty="0">
                <a:solidFill>
                  <a:srgbClr val="920000"/>
                </a:solidFill>
                <a:latin typeface="Comic Sans MS" panose="030F0702030302020204" pitchFamily="66" charset="0"/>
              </a:rPr>
              <a:t>Memory Elements. Registers.</a:t>
            </a:r>
            <a:r>
              <a:rPr lang="et-EE" sz="4000" dirty="0">
                <a:solidFill>
                  <a:srgbClr val="920000"/>
                </a:solidFill>
                <a:latin typeface="Comic Sans MS" panose="030F0702030302020204" pitchFamily="66" charset="0"/>
              </a:rPr>
              <a:t> Counters</a:t>
            </a:r>
            <a:br>
              <a:rPr lang="en-US" sz="4000" dirty="0">
                <a:solidFill>
                  <a:srgbClr val="920000"/>
                </a:solidFill>
                <a:latin typeface="Comic Sans MS" panose="030F0702030302020204" pitchFamily="66" charset="0"/>
              </a:rPr>
            </a:br>
            <a:br>
              <a:rPr lang="en-US" sz="4000" dirty="0">
                <a:solidFill>
                  <a:srgbClr val="920000"/>
                </a:solidFill>
                <a:latin typeface="Comic Sans MS" panose="030F0702030302020204" pitchFamily="66" charset="0"/>
              </a:rPr>
            </a:br>
            <a:r>
              <a:rPr lang="en-US" sz="4000" dirty="0">
                <a:solidFill>
                  <a:srgbClr val="920000"/>
                </a:solidFill>
                <a:latin typeface="Comic Sans MS" panose="030F0702030302020204" pitchFamily="66" charset="0"/>
              </a:rPr>
              <a:t>(Lab. 3) </a:t>
            </a:r>
            <a:endParaRPr lang="en-GB" sz="4000" dirty="0">
              <a:solidFill>
                <a:srgbClr val="920000"/>
              </a:solidFill>
              <a:latin typeface="Comic Sans MS" panose="030F0702030302020204" pitchFamily="66" charset="0"/>
            </a:endParaRPr>
          </a:p>
        </p:txBody>
      </p:sp>
      <p:sp>
        <p:nvSpPr>
          <p:cNvPr id="3" name="Subtitle 2"/>
          <p:cNvSpPr>
            <a:spLocks noGrp="1"/>
          </p:cNvSpPr>
          <p:nvPr>
            <p:ph type="subTitle" idx="1"/>
          </p:nvPr>
        </p:nvSpPr>
        <p:spPr>
          <a:xfrm>
            <a:off x="2133600" y="4572000"/>
            <a:ext cx="6400800" cy="1295400"/>
          </a:xfrm>
        </p:spPr>
        <p:txBody>
          <a:bodyPr>
            <a:normAutofit/>
          </a:bodyPr>
          <a:lstStyle/>
          <a:p>
            <a:pPr algn="r"/>
            <a:r>
              <a:rPr lang="en-US" altLang="et-EE">
                <a:solidFill>
                  <a:srgbClr val="003365"/>
                </a:solidFill>
              </a:rPr>
              <a:t>IAX </a:t>
            </a:r>
            <a:r>
              <a:rPr lang="en-US" altLang="et-EE" dirty="0">
                <a:solidFill>
                  <a:srgbClr val="003365"/>
                </a:solidFill>
              </a:rPr>
              <a:t>0600</a:t>
            </a:r>
            <a:br>
              <a:rPr lang="en-US" altLang="et-EE" dirty="0">
                <a:solidFill>
                  <a:srgbClr val="000000"/>
                </a:solidFill>
              </a:rPr>
            </a:br>
            <a:r>
              <a:rPr lang="et-EE" altLang="et-EE" dirty="0">
                <a:solidFill>
                  <a:srgbClr val="003365"/>
                </a:solidFill>
              </a:rPr>
              <a:t>Digital Systems Design</a:t>
            </a:r>
            <a:endParaRPr lang="en-GB" dirty="0">
              <a:solidFill>
                <a:srgbClr val="003365"/>
              </a:solidFill>
            </a:endParaRPr>
          </a:p>
        </p:txBody>
      </p:sp>
      <p:grpSp>
        <p:nvGrpSpPr>
          <p:cNvPr id="4" name="Group 12"/>
          <p:cNvGrpSpPr>
            <a:grpSpLocks/>
          </p:cNvGrpSpPr>
          <p:nvPr/>
        </p:nvGrpSpPr>
        <p:grpSpPr bwMode="auto">
          <a:xfrm>
            <a:off x="5334000" y="6172200"/>
            <a:ext cx="3109913" cy="512763"/>
            <a:chOff x="3744" y="3888"/>
            <a:chExt cx="1627" cy="323"/>
          </a:xfrm>
        </p:grpSpPr>
        <p:pic>
          <p:nvPicPr>
            <p:cNvPr id="5" name="Picture 13" descr="TTU_logo_transpar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8" y="3888"/>
              <a:ext cx="283"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4"/>
            <p:cNvSpPr txBox="1">
              <a:spLocks noChangeArrowheads="1"/>
            </p:cNvSpPr>
            <p:nvPr/>
          </p:nvSpPr>
          <p:spPr bwMode="auto">
            <a:xfrm>
              <a:off x="3744" y="3888"/>
              <a:ext cx="129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algn="r">
                <a:lnSpc>
                  <a:spcPts val="1000"/>
                </a:lnSpc>
                <a:spcBef>
                  <a:spcPct val="50000"/>
                </a:spcBef>
                <a:buClr>
                  <a:schemeClr val="folHlink"/>
                </a:buClr>
                <a:buSzPct val="60000"/>
                <a:buFont typeface="Wingdings" panose="05000000000000000000" pitchFamily="2" charset="2"/>
                <a:buNone/>
              </a:pPr>
              <a:r>
                <a:rPr lang="en-US" altLang="et-EE" sz="1200" dirty="0">
                  <a:solidFill>
                    <a:srgbClr val="93154B"/>
                  </a:solidFill>
                  <a:latin typeface="Tahoma" panose="020B0604030504040204" pitchFamily="34" charset="0"/>
                </a:rPr>
                <a:t>Alexander Sudnitson</a:t>
              </a:r>
            </a:p>
            <a:p>
              <a:pPr algn="r">
                <a:lnSpc>
                  <a:spcPts val="1000"/>
                </a:lnSpc>
                <a:spcBef>
                  <a:spcPct val="50000"/>
                </a:spcBef>
                <a:buClr>
                  <a:schemeClr val="folHlink"/>
                </a:buClr>
                <a:buSzPct val="60000"/>
                <a:buFont typeface="Wingdings" panose="05000000000000000000" pitchFamily="2" charset="2"/>
                <a:buNone/>
              </a:pPr>
              <a:r>
                <a:rPr lang="en-US" altLang="et-EE" sz="1200" dirty="0">
                  <a:solidFill>
                    <a:srgbClr val="93154B"/>
                  </a:solidFill>
                  <a:latin typeface="Tahoma" panose="020B0604030504040204" pitchFamily="34" charset="0"/>
                </a:rPr>
                <a:t>Tallinn University of Technology</a:t>
              </a:r>
              <a:endParaRPr lang="en-US" altLang="et-EE" sz="2000" i="1" dirty="0">
                <a:solidFill>
                  <a:srgbClr val="387876"/>
                </a:solidFill>
                <a:latin typeface="Tahoma" panose="020B0604030504040204" pitchFamily="34" charset="0"/>
              </a:endParaRPr>
            </a:p>
          </p:txBody>
        </p:sp>
      </p:gr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10</a:t>
            </a:fld>
            <a:endParaRPr lang="en-US" altLang="et-EE" sz="1400" dirty="0"/>
          </a:p>
        </p:txBody>
      </p:sp>
      <p:sp>
        <p:nvSpPr>
          <p:cNvPr id="30723" name="Rectangle 9"/>
          <p:cNvSpPr>
            <a:spLocks noGrp="1" noChangeArrowheads="1"/>
          </p:cNvSpPr>
          <p:nvPr>
            <p:ph type="title"/>
          </p:nvPr>
        </p:nvSpPr>
        <p:spPr>
          <a:xfrm>
            <a:off x="533400" y="152400"/>
            <a:ext cx="8293100" cy="641350"/>
          </a:xfrm>
        </p:spPr>
        <p:txBody>
          <a:bodyPr anchor="ctr">
            <a:noAutofit/>
          </a:bodyPr>
          <a:lstStyle/>
          <a:p>
            <a:pPr algn="r" eaLnBrk="1" hangingPunct="1"/>
            <a:r>
              <a:rPr lang="en-US" altLang="et-EE" sz="3200" u="sng" dirty="0">
                <a:solidFill>
                  <a:srgbClr val="A20000"/>
                </a:solidFill>
                <a:latin typeface="Comic Sans MS" panose="030F0702030302020204" pitchFamily="66" charset="0"/>
              </a:rPr>
              <a:t>Explicit and implicit description of memory </a:t>
            </a:r>
            <a:r>
              <a:rPr lang="en-US" altLang="et-EE" sz="3200" u="sng" dirty="0" err="1">
                <a:solidFill>
                  <a:srgbClr val="A20000"/>
                </a:solidFill>
                <a:latin typeface="Comic Sans MS" panose="030F0702030302020204" pitchFamily="66" charset="0"/>
              </a:rPr>
              <a:t>elemetns</a:t>
            </a:r>
            <a:r>
              <a:rPr lang="en-US" altLang="et-EE" sz="3200" u="sng" dirty="0">
                <a:solidFill>
                  <a:srgbClr val="A20000"/>
                </a:solidFill>
                <a:latin typeface="Comic Sans MS" panose="030F0702030302020204" pitchFamily="66" charset="0"/>
              </a:rPr>
              <a:t> </a:t>
            </a:r>
          </a:p>
        </p:txBody>
      </p:sp>
      <p:sp>
        <p:nvSpPr>
          <p:cNvPr id="30724" name="Text Box 13"/>
          <p:cNvSpPr txBox="1">
            <a:spLocks noChangeArrowheads="1"/>
          </p:cNvSpPr>
          <p:nvPr/>
        </p:nvSpPr>
        <p:spPr bwMode="auto">
          <a:xfrm>
            <a:off x="549275" y="990600"/>
            <a:ext cx="82518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r>
              <a:rPr lang="en-GB" sz="2400" dirty="0">
                <a:latin typeface="Arial" pitchFamily="34" charset="0"/>
                <a:cs typeface="Arial" pitchFamily="34" charset="0"/>
              </a:rPr>
              <a:t>We can cause a memory element to be synthesized</a:t>
            </a:r>
            <a:r>
              <a:rPr lang="et-EE" sz="2400" dirty="0">
                <a:latin typeface="Arial" pitchFamily="34" charset="0"/>
                <a:cs typeface="Arial" pitchFamily="34" charset="0"/>
              </a:rPr>
              <a:t> </a:t>
            </a:r>
            <a:r>
              <a:rPr lang="en-GB" sz="2400" dirty="0">
                <a:latin typeface="Arial" pitchFamily="34" charset="0"/>
                <a:cs typeface="Arial" pitchFamily="34" charset="0"/>
              </a:rPr>
              <a:t>by writing code that is recognized</a:t>
            </a:r>
            <a:r>
              <a:rPr lang="et-EE" sz="2400" dirty="0">
                <a:latin typeface="Arial" pitchFamily="34" charset="0"/>
                <a:cs typeface="Arial" pitchFamily="34" charset="0"/>
              </a:rPr>
              <a:t> </a:t>
            </a:r>
            <a:r>
              <a:rPr lang="en-GB" sz="2400" dirty="0">
                <a:latin typeface="Arial" pitchFamily="34" charset="0"/>
                <a:cs typeface="Arial" pitchFamily="34" charset="0"/>
              </a:rPr>
              <a:t>as implying the need for a memory element. The technique used by a synthesizer to</a:t>
            </a:r>
            <a:r>
              <a:rPr lang="et-EE" sz="2400" dirty="0">
                <a:latin typeface="Arial" pitchFamily="34" charset="0"/>
                <a:cs typeface="Arial" pitchFamily="34" charset="0"/>
              </a:rPr>
              <a:t> </a:t>
            </a:r>
            <a:r>
              <a:rPr lang="en-GB" sz="2400" dirty="0">
                <a:latin typeface="Arial" pitchFamily="34" charset="0"/>
                <a:cs typeface="Arial" pitchFamily="34" charset="0"/>
              </a:rPr>
              <a:t>determine, from its interpretation of the VHDL code, when a latch must be synthesized</a:t>
            </a:r>
            <a:r>
              <a:rPr lang="et-EE" sz="2400" dirty="0">
                <a:latin typeface="Arial" pitchFamily="34" charset="0"/>
                <a:cs typeface="Arial" pitchFamily="34" charset="0"/>
              </a:rPr>
              <a:t> </a:t>
            </a:r>
            <a:r>
              <a:rPr lang="en-GB" sz="2400" dirty="0">
                <a:latin typeface="Arial" pitchFamily="34" charset="0"/>
                <a:cs typeface="Arial" pitchFamily="34" charset="0"/>
              </a:rPr>
              <a:t>is called </a:t>
            </a:r>
            <a:r>
              <a:rPr lang="en-GB" sz="2400" i="1" dirty="0">
                <a:latin typeface="Arial" pitchFamily="34" charset="0"/>
                <a:cs typeface="Arial" pitchFamily="34" charset="0"/>
              </a:rPr>
              <a:t>latch inference.</a:t>
            </a:r>
            <a:endParaRPr lang="en-US" altLang="et-EE" sz="2400" dirty="0">
              <a:latin typeface="Arial" pitchFamily="34" charset="0"/>
              <a:cs typeface="Arial" pitchFamily="34" charset="0"/>
            </a:endParaRPr>
          </a:p>
        </p:txBody>
      </p:sp>
      <p:sp>
        <p:nvSpPr>
          <p:cNvPr id="30725" name="Text Box 1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
        <p:nvSpPr>
          <p:cNvPr id="6" name="TextBox 5"/>
          <p:cNvSpPr txBox="1"/>
          <p:nvPr/>
        </p:nvSpPr>
        <p:spPr>
          <a:xfrm>
            <a:off x="533400" y="2895600"/>
            <a:ext cx="8229600" cy="2677656"/>
          </a:xfrm>
          <a:prstGeom prst="rect">
            <a:avLst/>
          </a:prstGeom>
          <a:noFill/>
        </p:spPr>
        <p:txBody>
          <a:bodyPr wrap="square" rtlCol="0">
            <a:spAutoFit/>
          </a:bodyPr>
          <a:lstStyle/>
          <a:p>
            <a:r>
              <a:rPr lang="en-GB" sz="2400" dirty="0">
                <a:latin typeface="Arial" pitchFamily="34" charset="0"/>
                <a:cs typeface="Arial" pitchFamily="34" charset="0"/>
              </a:rPr>
              <a:t>For example, an </a:t>
            </a:r>
            <a:r>
              <a:rPr lang="en-GB" sz="2400" b="1" dirty="0">
                <a:latin typeface="Arial" pitchFamily="34" charset="0"/>
                <a:cs typeface="Arial" pitchFamily="34" charset="0"/>
              </a:rPr>
              <a:t>if statement </a:t>
            </a:r>
            <a:r>
              <a:rPr lang="en-GB" sz="2400" dirty="0">
                <a:latin typeface="Arial" pitchFamily="34" charset="0"/>
                <a:cs typeface="Arial" pitchFamily="34" charset="0"/>
              </a:rPr>
              <a:t>whose if clause contains an asynchronous assignment to a signal, but </a:t>
            </a:r>
            <a:r>
              <a:rPr lang="en-GB" sz="2400" b="1" dirty="0">
                <a:latin typeface="Arial" pitchFamily="34" charset="0"/>
                <a:cs typeface="Arial" pitchFamily="34" charset="0"/>
              </a:rPr>
              <a:t>which has no terminating else clause</a:t>
            </a:r>
            <a:r>
              <a:rPr lang="en-GB" sz="2400" dirty="0">
                <a:latin typeface="Arial" pitchFamily="34" charset="0"/>
                <a:cs typeface="Arial" pitchFamily="34" charset="0"/>
              </a:rPr>
              <a:t>, causes a synthesizer to infer that a latch is required. A latch is required because, when the condition is not true, the signal is not assigned a new value. Therefore, the signal must retain its previous value, necessitating a latch. </a:t>
            </a:r>
          </a:p>
        </p:txBody>
      </p:sp>
      <p:sp>
        <p:nvSpPr>
          <p:cNvPr id="7" name="TextBox 6"/>
          <p:cNvSpPr txBox="1"/>
          <p:nvPr/>
        </p:nvSpPr>
        <p:spPr>
          <a:xfrm>
            <a:off x="533400" y="5562600"/>
            <a:ext cx="8382000" cy="830997"/>
          </a:xfrm>
          <a:prstGeom prst="rect">
            <a:avLst/>
          </a:prstGeom>
          <a:noFill/>
        </p:spPr>
        <p:txBody>
          <a:bodyPr wrap="square" rtlCol="0">
            <a:spAutoFit/>
          </a:bodyPr>
          <a:lstStyle/>
          <a:p>
            <a:r>
              <a:rPr lang="en-GB" sz="2400" b="1" dirty="0">
                <a:latin typeface="Arial" pitchFamily="34" charset="0"/>
                <a:cs typeface="Arial" pitchFamily="34" charset="0"/>
              </a:rPr>
              <a:t>The sensitivity list must contain all of the signals read within the process. </a:t>
            </a:r>
          </a:p>
        </p:txBody>
      </p:sp>
    </p:spTree>
    <p:extLst>
      <p:ext uri="{BB962C8B-B14F-4D97-AF65-F5344CB8AC3E}">
        <p14:creationId xmlns:p14="http://schemas.microsoft.com/office/powerpoint/2010/main" val="218224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blinds(horizontal)">
                                      <p:cBhvr>
                                        <p:cTn id="7" dur="500"/>
                                        <p:tgtEl>
                                          <p:spTgt spid="307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11</a:t>
            </a:fld>
            <a:endParaRPr lang="en-US" altLang="et-EE" sz="1400" dirty="0"/>
          </a:p>
        </p:txBody>
      </p:sp>
      <p:sp>
        <p:nvSpPr>
          <p:cNvPr id="30723" name="Rectangle 9"/>
          <p:cNvSpPr>
            <a:spLocks noGrp="1" noChangeArrowheads="1"/>
          </p:cNvSpPr>
          <p:nvPr>
            <p:ph type="title"/>
          </p:nvPr>
        </p:nvSpPr>
        <p:spPr>
          <a:xfrm>
            <a:off x="457200" y="119063"/>
            <a:ext cx="8424863" cy="641350"/>
          </a:xfrm>
        </p:spPr>
        <p:txBody>
          <a:bodyPr anchor="ctr">
            <a:noAutofit/>
          </a:bodyPr>
          <a:lstStyle/>
          <a:p>
            <a:pPr algn="r"/>
            <a:r>
              <a:rPr lang="en-US" altLang="et-EE" sz="3200" u="sng" dirty="0">
                <a:solidFill>
                  <a:srgbClr val="A20000"/>
                </a:solidFill>
                <a:latin typeface="Comic Sans MS" panose="030F0702030302020204" pitchFamily="66" charset="0"/>
              </a:rPr>
              <a:t>D latch descri</a:t>
            </a:r>
            <a:r>
              <a:rPr lang="en-US" altLang="et-EE" sz="3200" dirty="0">
                <a:solidFill>
                  <a:srgbClr val="A20000"/>
                </a:solidFill>
                <a:latin typeface="Comic Sans MS" panose="030F0702030302020204" pitchFamily="66" charset="0"/>
              </a:rPr>
              <a:t>p</a:t>
            </a:r>
            <a:r>
              <a:rPr lang="en-US" altLang="et-EE" sz="3200" u="sng" dirty="0">
                <a:solidFill>
                  <a:srgbClr val="A20000"/>
                </a:solidFill>
                <a:latin typeface="Comic Sans MS" panose="030F0702030302020204" pitchFamily="66" charset="0"/>
              </a:rPr>
              <a:t>tion</a:t>
            </a:r>
          </a:p>
        </p:txBody>
      </p:sp>
      <p:sp>
        <p:nvSpPr>
          <p:cNvPr id="8" name="Text Box 13"/>
          <p:cNvSpPr txBox="1">
            <a:spLocks noChangeArrowheads="1"/>
          </p:cNvSpPr>
          <p:nvPr/>
        </p:nvSpPr>
        <p:spPr bwMode="auto">
          <a:xfrm>
            <a:off x="139700" y="838200"/>
            <a:ext cx="63373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r>
              <a:rPr lang="en-GB" sz="2400" b="1" dirty="0">
                <a:latin typeface="Arial" pitchFamily="34" charset="0"/>
                <a:cs typeface="Arial" pitchFamily="34" charset="0"/>
              </a:rPr>
              <a:t>library </a:t>
            </a:r>
            <a:r>
              <a:rPr lang="en-GB" sz="2400" dirty="0" err="1">
                <a:latin typeface="Arial" pitchFamily="34" charset="0"/>
                <a:cs typeface="Arial" pitchFamily="34" charset="0"/>
              </a:rPr>
              <a:t>ieee</a:t>
            </a:r>
            <a:r>
              <a:rPr lang="en-GB" sz="2400" dirty="0">
                <a:latin typeface="Arial" pitchFamily="34" charset="0"/>
                <a:cs typeface="Arial" pitchFamily="34" charset="0"/>
              </a:rPr>
              <a:t>; </a:t>
            </a:r>
            <a:r>
              <a:rPr lang="en-GB" sz="2400" b="1" dirty="0">
                <a:latin typeface="Arial" pitchFamily="34" charset="0"/>
                <a:cs typeface="Arial" pitchFamily="34" charset="0"/>
              </a:rPr>
              <a:t>use </a:t>
            </a:r>
            <a:r>
              <a:rPr lang="en-GB" sz="2400" dirty="0">
                <a:latin typeface="Arial" pitchFamily="34" charset="0"/>
                <a:cs typeface="Arial" pitchFamily="34" charset="0"/>
              </a:rPr>
              <a:t>ieee.std_logic_1164</a:t>
            </a:r>
            <a:r>
              <a:rPr lang="en-GB" sz="2400" b="1" dirty="0">
                <a:latin typeface="Arial" pitchFamily="34" charset="0"/>
                <a:cs typeface="Arial" pitchFamily="34" charset="0"/>
              </a:rPr>
              <a:t>.all;</a:t>
            </a:r>
          </a:p>
          <a:p>
            <a:r>
              <a:rPr lang="en-GB" sz="2400" b="1" dirty="0">
                <a:latin typeface="Arial" pitchFamily="34" charset="0"/>
                <a:cs typeface="Arial" pitchFamily="34" charset="0"/>
              </a:rPr>
              <a:t>entity </a:t>
            </a:r>
            <a:r>
              <a:rPr lang="en-GB" sz="2400" dirty="0" err="1">
                <a:latin typeface="Arial" pitchFamily="34" charset="0"/>
                <a:cs typeface="Arial" pitchFamily="34" charset="0"/>
              </a:rPr>
              <a:t>d_latch</a:t>
            </a:r>
            <a:r>
              <a:rPr lang="en-GB" sz="2400" b="1" dirty="0">
                <a:latin typeface="Arial" pitchFamily="34" charset="0"/>
                <a:cs typeface="Arial" pitchFamily="34" charset="0"/>
              </a:rPr>
              <a:t> is </a:t>
            </a:r>
          </a:p>
          <a:p>
            <a:r>
              <a:rPr lang="en-GB" sz="2400" b="1" dirty="0">
                <a:latin typeface="Arial" pitchFamily="34" charset="0"/>
                <a:cs typeface="Arial" pitchFamily="34" charset="0"/>
              </a:rPr>
              <a:t>	port </a:t>
            </a:r>
            <a:r>
              <a:rPr lang="en-GB" sz="2400" dirty="0">
                <a:latin typeface="Arial" pitchFamily="34" charset="0"/>
                <a:cs typeface="Arial" pitchFamily="34" charset="0"/>
              </a:rPr>
              <a:t>(d: </a:t>
            </a:r>
            <a:r>
              <a:rPr lang="en-GB" sz="2400" b="1" dirty="0">
                <a:latin typeface="Arial" pitchFamily="34" charset="0"/>
                <a:cs typeface="Arial" pitchFamily="34" charset="0"/>
              </a:rPr>
              <a:t>in </a:t>
            </a:r>
            <a:r>
              <a:rPr lang="en-GB" sz="2400" dirty="0" err="1">
                <a:latin typeface="Arial" pitchFamily="34" charset="0"/>
                <a:cs typeface="Arial" pitchFamily="34" charset="0"/>
              </a:rPr>
              <a:t>std_logic</a:t>
            </a:r>
            <a:r>
              <a:rPr lang="en-GB" sz="2400" dirty="0">
                <a:latin typeface="Arial" pitchFamily="34" charset="0"/>
                <a:cs typeface="Arial" pitchFamily="34" charset="0"/>
              </a:rPr>
              <a:t>; </a:t>
            </a:r>
            <a:r>
              <a:rPr lang="en-GB" sz="2400" i="1" dirty="0">
                <a:latin typeface="Arial" pitchFamily="34" charset="0"/>
                <a:cs typeface="Arial" pitchFamily="34" charset="0"/>
              </a:rPr>
              <a:t> </a:t>
            </a:r>
            <a:r>
              <a:rPr lang="en-GB" sz="2400" dirty="0" err="1">
                <a:latin typeface="Arial" pitchFamily="34" charset="0"/>
                <a:cs typeface="Arial" pitchFamily="34" charset="0"/>
              </a:rPr>
              <a:t>clk</a:t>
            </a:r>
            <a:r>
              <a:rPr lang="en-GB" sz="2400" dirty="0">
                <a:latin typeface="Arial" pitchFamily="34" charset="0"/>
                <a:cs typeface="Arial" pitchFamily="34" charset="0"/>
              </a:rPr>
              <a:t>: </a:t>
            </a:r>
            <a:r>
              <a:rPr lang="en-GB" sz="2400" b="1" dirty="0">
                <a:latin typeface="Arial" pitchFamily="34" charset="0"/>
                <a:cs typeface="Arial" pitchFamily="34" charset="0"/>
              </a:rPr>
              <a:t>in </a:t>
            </a:r>
            <a:r>
              <a:rPr lang="en-GB" sz="2400" dirty="0" err="1">
                <a:latin typeface="Arial" pitchFamily="34" charset="0"/>
                <a:cs typeface="Arial" pitchFamily="34" charset="0"/>
              </a:rPr>
              <a:t>std_logic</a:t>
            </a:r>
            <a:r>
              <a:rPr lang="en-GB" sz="2400" dirty="0">
                <a:latin typeface="Arial" pitchFamily="34" charset="0"/>
                <a:cs typeface="Arial" pitchFamily="34" charset="0"/>
              </a:rPr>
              <a:t>; </a:t>
            </a:r>
            <a:endParaRPr lang="en-GB" sz="2400" i="1" dirty="0">
              <a:latin typeface="Arial" pitchFamily="34" charset="0"/>
              <a:cs typeface="Arial" pitchFamily="34" charset="0"/>
            </a:endParaRPr>
          </a:p>
          <a:p>
            <a:r>
              <a:rPr lang="en-GB" sz="2400" dirty="0">
                <a:latin typeface="Arial" pitchFamily="34" charset="0"/>
                <a:cs typeface="Arial" pitchFamily="34" charset="0"/>
              </a:rPr>
              <a:t>	q: </a:t>
            </a:r>
            <a:r>
              <a:rPr lang="en-GB" sz="2400" b="1" dirty="0">
                <a:latin typeface="Arial" pitchFamily="34" charset="0"/>
                <a:cs typeface="Arial" pitchFamily="34" charset="0"/>
              </a:rPr>
              <a:t>out </a:t>
            </a:r>
            <a:r>
              <a:rPr lang="en-GB" sz="2400" dirty="0" err="1">
                <a:latin typeface="Arial" pitchFamily="34" charset="0"/>
                <a:cs typeface="Arial" pitchFamily="34" charset="0"/>
              </a:rPr>
              <a:t>std_logic</a:t>
            </a:r>
            <a:r>
              <a:rPr lang="en-GB" sz="2400" i="1" dirty="0">
                <a:latin typeface="Arial" pitchFamily="34" charset="0"/>
                <a:cs typeface="Arial" pitchFamily="34" charset="0"/>
              </a:rPr>
              <a:t> </a:t>
            </a:r>
            <a:r>
              <a:rPr lang="en-GB" sz="2400" dirty="0">
                <a:latin typeface="Arial" pitchFamily="34" charset="0"/>
                <a:cs typeface="Arial" pitchFamily="34" charset="0"/>
              </a:rPr>
              <a:t>);</a:t>
            </a:r>
          </a:p>
          <a:p>
            <a:r>
              <a:rPr lang="en-GB" sz="2400" b="1" dirty="0">
                <a:latin typeface="Arial" pitchFamily="34" charset="0"/>
                <a:cs typeface="Arial" pitchFamily="34" charset="0"/>
              </a:rPr>
              <a:t>end </a:t>
            </a:r>
            <a:r>
              <a:rPr lang="en-GB" sz="2400" dirty="0" err="1">
                <a:latin typeface="Arial" pitchFamily="34" charset="0"/>
                <a:cs typeface="Arial" pitchFamily="34" charset="0"/>
              </a:rPr>
              <a:t>d_latch</a:t>
            </a:r>
            <a:r>
              <a:rPr lang="en-GB" sz="2400" dirty="0">
                <a:latin typeface="Arial" pitchFamily="34" charset="0"/>
                <a:cs typeface="Arial" pitchFamily="34" charset="0"/>
              </a:rPr>
              <a:t>;</a:t>
            </a:r>
          </a:p>
          <a:p>
            <a:r>
              <a:rPr lang="en-GB" sz="2400" b="1" dirty="0">
                <a:latin typeface="Arial" pitchFamily="34" charset="0"/>
                <a:cs typeface="Arial" pitchFamily="34" charset="0"/>
              </a:rPr>
              <a:t>architecture </a:t>
            </a:r>
            <a:r>
              <a:rPr lang="en-GB" sz="2400" dirty="0" err="1">
                <a:latin typeface="Arial" pitchFamily="34" charset="0"/>
                <a:cs typeface="Arial" pitchFamily="34" charset="0"/>
              </a:rPr>
              <a:t>behavioral</a:t>
            </a:r>
            <a:r>
              <a:rPr lang="en-GB" sz="2400" b="1" dirty="0">
                <a:latin typeface="Arial" pitchFamily="34" charset="0"/>
                <a:cs typeface="Arial" pitchFamily="34" charset="0"/>
              </a:rPr>
              <a:t> of </a:t>
            </a:r>
            <a:r>
              <a:rPr lang="en-GB" sz="2400" dirty="0" err="1">
                <a:latin typeface="Arial" pitchFamily="34" charset="0"/>
                <a:cs typeface="Arial" pitchFamily="34" charset="0"/>
              </a:rPr>
              <a:t>d_latch</a:t>
            </a:r>
            <a:r>
              <a:rPr lang="en-GB" sz="2400" b="1" dirty="0">
                <a:latin typeface="Arial" pitchFamily="34" charset="0"/>
                <a:cs typeface="Arial" pitchFamily="34" charset="0"/>
              </a:rPr>
              <a:t> is</a:t>
            </a:r>
          </a:p>
          <a:p>
            <a:r>
              <a:rPr lang="en-GB" sz="2400" b="1" dirty="0">
                <a:latin typeface="Arial" pitchFamily="34" charset="0"/>
                <a:cs typeface="Arial" pitchFamily="34" charset="0"/>
              </a:rPr>
              <a:t>	begin</a:t>
            </a:r>
          </a:p>
          <a:p>
            <a:r>
              <a:rPr lang="en-GB" sz="2400" b="1" dirty="0">
                <a:latin typeface="Arial" pitchFamily="34" charset="0"/>
                <a:cs typeface="Arial" pitchFamily="34" charset="0"/>
              </a:rPr>
              <a:t>	process </a:t>
            </a:r>
            <a:r>
              <a:rPr lang="en-GB" sz="2400" dirty="0">
                <a:latin typeface="Arial" pitchFamily="34" charset="0"/>
                <a:cs typeface="Arial" pitchFamily="34" charset="0"/>
              </a:rPr>
              <a:t>(d, </a:t>
            </a:r>
            <a:r>
              <a:rPr lang="en-GB" sz="2400" dirty="0" err="1">
                <a:latin typeface="Arial" pitchFamily="34" charset="0"/>
                <a:cs typeface="Arial" pitchFamily="34" charset="0"/>
              </a:rPr>
              <a:t>clk</a:t>
            </a:r>
            <a:r>
              <a:rPr lang="en-GB" sz="2400" dirty="0">
                <a:latin typeface="Arial" pitchFamily="34" charset="0"/>
                <a:cs typeface="Arial" pitchFamily="34" charset="0"/>
              </a:rPr>
              <a:t>)</a:t>
            </a:r>
          </a:p>
          <a:p>
            <a:r>
              <a:rPr lang="en-GB" sz="2400" b="1" dirty="0">
                <a:latin typeface="Arial" pitchFamily="34" charset="0"/>
                <a:cs typeface="Arial" pitchFamily="34" charset="0"/>
              </a:rPr>
              <a:t>		begin</a:t>
            </a:r>
          </a:p>
          <a:p>
            <a:r>
              <a:rPr lang="en-GB" sz="2400" b="1" dirty="0">
                <a:latin typeface="Arial" pitchFamily="34" charset="0"/>
                <a:cs typeface="Arial" pitchFamily="34" charset="0"/>
              </a:rPr>
              <a:t>		</a:t>
            </a:r>
            <a:r>
              <a:rPr lang="en-GB" sz="2400" b="1" dirty="0">
                <a:solidFill>
                  <a:srgbClr val="7030A0"/>
                </a:solidFill>
                <a:latin typeface="Arial" pitchFamily="34" charset="0"/>
                <a:cs typeface="Arial" pitchFamily="34" charset="0"/>
              </a:rPr>
              <a:t>if </a:t>
            </a:r>
            <a:r>
              <a:rPr lang="en-GB" sz="2400" dirty="0" err="1">
                <a:solidFill>
                  <a:srgbClr val="7030A0"/>
                </a:solidFill>
                <a:latin typeface="Arial" pitchFamily="34" charset="0"/>
                <a:cs typeface="Arial" pitchFamily="34" charset="0"/>
              </a:rPr>
              <a:t>clk</a:t>
            </a:r>
            <a:r>
              <a:rPr lang="en-GB" sz="2400" dirty="0">
                <a:solidFill>
                  <a:srgbClr val="7030A0"/>
                </a:solidFill>
                <a:latin typeface="Arial" pitchFamily="34" charset="0"/>
                <a:cs typeface="Arial" pitchFamily="34" charset="0"/>
              </a:rPr>
              <a:t> = '1' </a:t>
            </a:r>
            <a:r>
              <a:rPr lang="en-GB" sz="2400" b="1" dirty="0">
                <a:solidFill>
                  <a:srgbClr val="7030A0"/>
                </a:solidFill>
                <a:latin typeface="Arial" pitchFamily="34" charset="0"/>
                <a:cs typeface="Arial" pitchFamily="34" charset="0"/>
              </a:rPr>
              <a:t>then</a:t>
            </a:r>
          </a:p>
          <a:p>
            <a:r>
              <a:rPr lang="en-GB" sz="2400" dirty="0">
                <a:solidFill>
                  <a:srgbClr val="7030A0"/>
                </a:solidFill>
                <a:latin typeface="Arial" pitchFamily="34" charset="0"/>
                <a:cs typeface="Arial" pitchFamily="34" charset="0"/>
              </a:rPr>
              <a:t>		q &lt;= d;</a:t>
            </a:r>
          </a:p>
          <a:p>
            <a:r>
              <a:rPr lang="en-GB" sz="2400" b="1" dirty="0">
                <a:solidFill>
                  <a:srgbClr val="7030A0"/>
                </a:solidFill>
                <a:latin typeface="Arial" pitchFamily="34" charset="0"/>
                <a:cs typeface="Arial" pitchFamily="34" charset="0"/>
              </a:rPr>
              <a:t>		end if;</a:t>
            </a:r>
          </a:p>
          <a:p>
            <a:r>
              <a:rPr lang="en-GB" sz="2400" b="1" dirty="0">
                <a:latin typeface="Arial" pitchFamily="34" charset="0"/>
                <a:cs typeface="Arial" pitchFamily="34" charset="0"/>
              </a:rPr>
              <a:t>	end process;</a:t>
            </a:r>
          </a:p>
          <a:p>
            <a:r>
              <a:rPr lang="en-GB" sz="2400" b="1" dirty="0">
                <a:latin typeface="Arial" pitchFamily="34" charset="0"/>
                <a:cs typeface="Arial" pitchFamily="34" charset="0"/>
              </a:rPr>
              <a:t>end </a:t>
            </a:r>
            <a:r>
              <a:rPr lang="en-GB" sz="2400" b="1" dirty="0" err="1">
                <a:latin typeface="Arial" pitchFamily="34" charset="0"/>
                <a:cs typeface="Arial" pitchFamily="34" charset="0"/>
              </a:rPr>
              <a:t>behavioral</a:t>
            </a:r>
            <a:r>
              <a:rPr lang="en-GB" sz="2400" b="1" dirty="0">
                <a:latin typeface="Arial" pitchFamily="34" charset="0"/>
                <a:cs typeface="Arial" pitchFamily="34" charset="0"/>
              </a:rPr>
              <a:t>;</a:t>
            </a:r>
            <a:endParaRPr lang="en-US" altLang="et-EE" sz="2400" dirty="0">
              <a:latin typeface="Arial" pitchFamily="34" charset="0"/>
              <a:cs typeface="Arial" pitchFamily="34" charset="0"/>
            </a:endParaRPr>
          </a:p>
        </p:txBody>
      </p:sp>
      <p:grpSp>
        <p:nvGrpSpPr>
          <p:cNvPr id="16" name="Group 15"/>
          <p:cNvGrpSpPr/>
          <p:nvPr/>
        </p:nvGrpSpPr>
        <p:grpSpPr>
          <a:xfrm>
            <a:off x="4572000" y="4038600"/>
            <a:ext cx="4419600" cy="2362200"/>
            <a:chOff x="4572000" y="4038600"/>
            <a:chExt cx="4419600" cy="2362200"/>
          </a:xfrm>
        </p:grpSpPr>
        <p:sp>
          <p:nvSpPr>
            <p:cNvPr id="9" name="TextBox 8"/>
            <p:cNvSpPr txBox="1"/>
            <p:nvPr/>
          </p:nvSpPr>
          <p:spPr>
            <a:xfrm>
              <a:off x="4800600" y="5791200"/>
              <a:ext cx="3962400" cy="461665"/>
            </a:xfrm>
            <a:prstGeom prst="rect">
              <a:avLst/>
            </a:prstGeom>
            <a:noFill/>
          </p:spPr>
          <p:txBody>
            <a:bodyPr wrap="square" rtlCol="0">
              <a:spAutoFit/>
            </a:bodyPr>
            <a:lstStyle/>
            <a:p>
              <a:r>
                <a:rPr lang="en-US" sz="2400" dirty="0"/>
                <a:t>Latch  inferred by  synthesizer</a:t>
              </a:r>
              <a:endParaRPr lang="en-GB" sz="2400" dirty="0"/>
            </a:p>
          </p:txBody>
        </p:sp>
        <p:grpSp>
          <p:nvGrpSpPr>
            <p:cNvPr id="15" name="Group 14"/>
            <p:cNvGrpSpPr/>
            <p:nvPr/>
          </p:nvGrpSpPr>
          <p:grpSpPr>
            <a:xfrm>
              <a:off x="4572000" y="4038600"/>
              <a:ext cx="4419600" cy="2362200"/>
              <a:chOff x="4572000" y="4038600"/>
              <a:chExt cx="4419600" cy="2362200"/>
            </a:xfrm>
          </p:grpSpPr>
          <p:pic>
            <p:nvPicPr>
              <p:cNvPr id="7" name="Picture 4" descr="AAIJCPY0"/>
              <p:cNvPicPr>
                <a:picLocks noChangeAspect="1" noChangeArrowheads="1"/>
              </p:cNvPicPr>
              <p:nvPr/>
            </p:nvPicPr>
            <p:blipFill>
              <a:blip r:embed="rId2" cstate="print"/>
              <a:srcRect/>
              <a:stretch>
                <a:fillRect/>
              </a:stretch>
            </p:blipFill>
            <p:spPr bwMode="auto">
              <a:xfrm>
                <a:off x="4648003" y="4343400"/>
                <a:ext cx="4343597" cy="1365080"/>
              </a:xfrm>
              <a:prstGeom prst="rect">
                <a:avLst/>
              </a:prstGeom>
              <a:solidFill>
                <a:srgbClr val="FFFF00"/>
              </a:solidFill>
            </p:spPr>
          </p:pic>
          <p:sp>
            <p:nvSpPr>
              <p:cNvPr id="10" name="Rectangle 9"/>
              <p:cNvSpPr/>
              <p:nvPr/>
            </p:nvSpPr>
            <p:spPr>
              <a:xfrm>
                <a:off x="4572000" y="4038600"/>
                <a:ext cx="4419600" cy="23622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14" name="Group 13"/>
          <p:cNvGrpSpPr/>
          <p:nvPr/>
        </p:nvGrpSpPr>
        <p:grpSpPr>
          <a:xfrm>
            <a:off x="3810000" y="2438400"/>
            <a:ext cx="5105400" cy="1524000"/>
            <a:chOff x="3810000" y="2438400"/>
            <a:chExt cx="5105400" cy="1524000"/>
          </a:xfrm>
        </p:grpSpPr>
        <p:sp>
          <p:nvSpPr>
            <p:cNvPr id="11" name="TextBox 10"/>
            <p:cNvSpPr txBox="1"/>
            <p:nvPr/>
          </p:nvSpPr>
          <p:spPr>
            <a:xfrm>
              <a:off x="5867400" y="2438400"/>
              <a:ext cx="3048000" cy="1200329"/>
            </a:xfrm>
            <a:prstGeom prst="rect">
              <a:avLst/>
            </a:prstGeom>
            <a:solidFill>
              <a:schemeClr val="accent4">
                <a:lumMod val="20000"/>
                <a:lumOff val="80000"/>
              </a:schemeClr>
            </a:solidFill>
            <a:ln w="19050">
              <a:solidFill>
                <a:schemeClr val="tx1"/>
              </a:solidFill>
            </a:ln>
          </p:spPr>
          <p:txBody>
            <a:bodyPr wrap="square" rtlCol="0">
              <a:spAutoFit/>
            </a:bodyPr>
            <a:lstStyle/>
            <a:p>
              <a:r>
                <a:rPr lang="en-GB" sz="2400" dirty="0"/>
                <a:t>The if statement has no terminating else clause</a:t>
              </a:r>
            </a:p>
          </p:txBody>
        </p:sp>
        <p:cxnSp>
          <p:nvCxnSpPr>
            <p:cNvPr id="13" name="Straight Arrow Connector 12"/>
            <p:cNvCxnSpPr>
              <a:stCxn id="11" idx="1"/>
            </p:cNvCxnSpPr>
            <p:nvPr/>
          </p:nvCxnSpPr>
          <p:spPr>
            <a:xfrm flipH="1">
              <a:off x="3810000" y="3038565"/>
              <a:ext cx="2057400" cy="9238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33246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12</a:t>
            </a:fld>
            <a:endParaRPr lang="en-US" altLang="et-EE" sz="1400" dirty="0"/>
          </a:p>
        </p:txBody>
      </p:sp>
      <p:sp>
        <p:nvSpPr>
          <p:cNvPr id="30723" name="Rectangle 9"/>
          <p:cNvSpPr>
            <a:spLocks noGrp="1" noChangeArrowheads="1"/>
          </p:cNvSpPr>
          <p:nvPr>
            <p:ph type="title"/>
          </p:nvPr>
        </p:nvSpPr>
        <p:spPr>
          <a:xfrm>
            <a:off x="457200" y="119063"/>
            <a:ext cx="8424863" cy="641350"/>
          </a:xfrm>
        </p:spPr>
        <p:txBody>
          <a:bodyPr anchor="ctr">
            <a:noAutofit/>
          </a:bodyPr>
          <a:lstStyle/>
          <a:p>
            <a:pPr algn="r"/>
            <a:r>
              <a:rPr lang="en-US" altLang="et-EE" sz="3200" u="sng" dirty="0">
                <a:solidFill>
                  <a:srgbClr val="A20000"/>
                </a:solidFill>
                <a:latin typeface="Comic Sans MS" panose="030F0702030302020204" pitchFamily="66" charset="0"/>
              </a:rPr>
              <a:t>Equivalent descri</a:t>
            </a:r>
            <a:r>
              <a:rPr lang="en-US" altLang="et-EE" sz="3200" dirty="0">
                <a:solidFill>
                  <a:srgbClr val="A20000"/>
                </a:solidFill>
                <a:latin typeface="Comic Sans MS" panose="030F0702030302020204" pitchFamily="66" charset="0"/>
              </a:rPr>
              <a:t>p</a:t>
            </a:r>
            <a:r>
              <a:rPr lang="en-US" altLang="et-EE" sz="3200" u="sng" dirty="0">
                <a:solidFill>
                  <a:srgbClr val="A20000"/>
                </a:solidFill>
                <a:latin typeface="Comic Sans MS" panose="030F0702030302020204" pitchFamily="66" charset="0"/>
              </a:rPr>
              <a:t>tions</a:t>
            </a:r>
          </a:p>
        </p:txBody>
      </p:sp>
      <p:sp>
        <p:nvSpPr>
          <p:cNvPr id="8" name="Text Box 13"/>
          <p:cNvSpPr txBox="1">
            <a:spLocks noChangeArrowheads="1"/>
          </p:cNvSpPr>
          <p:nvPr/>
        </p:nvSpPr>
        <p:spPr bwMode="auto">
          <a:xfrm>
            <a:off x="609600" y="1295400"/>
            <a:ext cx="2819400" cy="2246769"/>
          </a:xfrm>
          <a:prstGeom prst="rect">
            <a:avLst/>
          </a:prstGeom>
          <a:noFill/>
          <a:ln>
            <a:solidFill>
              <a:schemeClr val="tx1"/>
            </a:solidFill>
            <a:prstDash val="dash"/>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r>
              <a:rPr lang="en-GB" sz="2000" b="1" dirty="0">
                <a:latin typeface="Arial" pitchFamily="34" charset="0"/>
                <a:cs typeface="Arial" pitchFamily="34" charset="0"/>
              </a:rPr>
              <a:t>process</a:t>
            </a:r>
            <a:r>
              <a:rPr lang="en-GB" sz="2000" dirty="0">
                <a:latin typeface="Arial" pitchFamily="34" charset="0"/>
                <a:cs typeface="Arial" pitchFamily="34" charset="0"/>
              </a:rPr>
              <a:t> (d, </a:t>
            </a:r>
            <a:r>
              <a:rPr lang="en-GB" sz="2000" dirty="0" err="1">
                <a:latin typeface="Arial" pitchFamily="34" charset="0"/>
                <a:cs typeface="Arial" pitchFamily="34" charset="0"/>
              </a:rPr>
              <a:t>clk</a:t>
            </a:r>
            <a:r>
              <a:rPr lang="en-GB" sz="2000" dirty="0">
                <a:latin typeface="Arial" pitchFamily="34" charset="0"/>
                <a:cs typeface="Arial" pitchFamily="34" charset="0"/>
              </a:rPr>
              <a:t>)</a:t>
            </a:r>
          </a:p>
          <a:p>
            <a:r>
              <a:rPr lang="en-GB" sz="2000" b="1" dirty="0">
                <a:latin typeface="Arial" pitchFamily="34" charset="0"/>
                <a:cs typeface="Arial" pitchFamily="34" charset="0"/>
              </a:rPr>
              <a:t>begin</a:t>
            </a:r>
            <a:r>
              <a:rPr lang="en-GB" sz="2400" b="1" dirty="0">
                <a:solidFill>
                  <a:srgbClr val="7030A0"/>
                </a:solidFill>
                <a:latin typeface="Arial" pitchFamily="34" charset="0"/>
                <a:cs typeface="Arial" pitchFamily="34" charset="0"/>
              </a:rPr>
              <a:t>		</a:t>
            </a:r>
          </a:p>
          <a:p>
            <a:r>
              <a:rPr lang="en-GB" sz="2400" b="1" dirty="0">
                <a:solidFill>
                  <a:srgbClr val="7030A0"/>
                </a:solidFill>
                <a:latin typeface="Arial" pitchFamily="34" charset="0"/>
                <a:cs typeface="Arial" pitchFamily="34" charset="0"/>
              </a:rPr>
              <a:t>if </a:t>
            </a:r>
            <a:r>
              <a:rPr lang="en-GB" sz="2400" dirty="0" err="1">
                <a:solidFill>
                  <a:srgbClr val="7030A0"/>
                </a:solidFill>
                <a:latin typeface="Arial" pitchFamily="34" charset="0"/>
                <a:cs typeface="Arial" pitchFamily="34" charset="0"/>
              </a:rPr>
              <a:t>clk</a:t>
            </a:r>
            <a:r>
              <a:rPr lang="en-GB" sz="2400" dirty="0">
                <a:solidFill>
                  <a:srgbClr val="7030A0"/>
                </a:solidFill>
                <a:latin typeface="Arial" pitchFamily="34" charset="0"/>
                <a:cs typeface="Arial" pitchFamily="34" charset="0"/>
              </a:rPr>
              <a:t> = '1' </a:t>
            </a:r>
            <a:r>
              <a:rPr lang="en-GB" sz="2400" b="1" dirty="0">
                <a:solidFill>
                  <a:srgbClr val="7030A0"/>
                </a:solidFill>
                <a:latin typeface="Arial" pitchFamily="34" charset="0"/>
                <a:cs typeface="Arial" pitchFamily="34" charset="0"/>
              </a:rPr>
              <a:t>then</a:t>
            </a:r>
          </a:p>
          <a:p>
            <a:r>
              <a:rPr lang="en-GB" sz="2400" dirty="0">
                <a:solidFill>
                  <a:srgbClr val="7030A0"/>
                </a:solidFill>
                <a:latin typeface="Arial" pitchFamily="34" charset="0"/>
                <a:cs typeface="Arial" pitchFamily="34" charset="0"/>
              </a:rPr>
              <a:t>	q &lt;= d;</a:t>
            </a:r>
          </a:p>
          <a:p>
            <a:r>
              <a:rPr lang="en-GB" sz="2400" b="1" dirty="0">
                <a:solidFill>
                  <a:srgbClr val="7030A0"/>
                </a:solidFill>
                <a:latin typeface="Arial" pitchFamily="34" charset="0"/>
                <a:cs typeface="Arial" pitchFamily="34" charset="0"/>
              </a:rPr>
              <a:t>end if;</a:t>
            </a:r>
          </a:p>
          <a:p>
            <a:r>
              <a:rPr lang="en-GB" sz="2000" b="1" dirty="0">
                <a:latin typeface="Arial" pitchFamily="34" charset="0"/>
                <a:cs typeface="Arial" pitchFamily="34" charset="0"/>
              </a:rPr>
              <a:t>end process;</a:t>
            </a:r>
            <a:r>
              <a:rPr lang="en-GB" sz="2400" b="1" dirty="0">
                <a:solidFill>
                  <a:srgbClr val="7030A0"/>
                </a:solidFill>
                <a:latin typeface="Arial" pitchFamily="34" charset="0"/>
                <a:cs typeface="Arial" pitchFamily="34" charset="0"/>
              </a:rPr>
              <a:t>	</a:t>
            </a:r>
            <a:endParaRPr lang="en-US" altLang="et-EE" sz="2400" dirty="0">
              <a:solidFill>
                <a:srgbClr val="7030A0"/>
              </a:solidFill>
              <a:latin typeface="Arial" pitchFamily="34" charset="0"/>
              <a:cs typeface="Arial" pitchFamily="34" charset="0"/>
            </a:endParaRPr>
          </a:p>
        </p:txBody>
      </p:sp>
      <p:sp>
        <p:nvSpPr>
          <p:cNvPr id="11" name="Rectangle 10"/>
          <p:cNvSpPr/>
          <p:nvPr/>
        </p:nvSpPr>
        <p:spPr>
          <a:xfrm>
            <a:off x="4648200" y="838200"/>
            <a:ext cx="3276600" cy="2923877"/>
          </a:xfrm>
          <a:prstGeom prst="rect">
            <a:avLst/>
          </a:prstGeom>
          <a:ln>
            <a:solidFill>
              <a:schemeClr val="tx1"/>
            </a:solidFill>
            <a:prstDash val="dash"/>
          </a:ln>
        </p:spPr>
        <p:txBody>
          <a:bodyPr wrap="square">
            <a:spAutoFit/>
          </a:bodyPr>
          <a:lstStyle/>
          <a:p>
            <a:r>
              <a:rPr lang="en-GB" sz="2000" b="1" dirty="0">
                <a:latin typeface="Arial" pitchFamily="34" charset="0"/>
                <a:cs typeface="Arial" pitchFamily="34" charset="0"/>
              </a:rPr>
              <a:t>process</a:t>
            </a:r>
            <a:r>
              <a:rPr lang="en-GB" sz="2000" dirty="0">
                <a:latin typeface="Arial" pitchFamily="34" charset="0"/>
                <a:cs typeface="Arial" pitchFamily="34" charset="0"/>
              </a:rPr>
              <a:t> (d, </a:t>
            </a:r>
            <a:r>
              <a:rPr lang="en-GB" sz="2000" dirty="0" err="1">
                <a:latin typeface="Arial" pitchFamily="34" charset="0"/>
                <a:cs typeface="Arial" pitchFamily="34" charset="0"/>
              </a:rPr>
              <a:t>clk</a:t>
            </a:r>
            <a:r>
              <a:rPr lang="en-GB" sz="2000" dirty="0">
                <a:latin typeface="Arial" pitchFamily="34" charset="0"/>
                <a:cs typeface="Arial" pitchFamily="34" charset="0"/>
              </a:rPr>
              <a:t>)</a:t>
            </a:r>
          </a:p>
          <a:p>
            <a:r>
              <a:rPr lang="en-GB" sz="2000" b="1" dirty="0">
                <a:latin typeface="Arial" pitchFamily="34" charset="0"/>
                <a:cs typeface="Arial" pitchFamily="34" charset="0"/>
              </a:rPr>
              <a:t>begin</a:t>
            </a:r>
            <a:endParaRPr lang="en-GB" sz="2000" b="1" dirty="0">
              <a:solidFill>
                <a:srgbClr val="7030A0"/>
              </a:solidFill>
              <a:latin typeface="Arial" pitchFamily="34" charset="0"/>
              <a:cs typeface="Arial" pitchFamily="34" charset="0"/>
            </a:endParaRPr>
          </a:p>
          <a:p>
            <a:r>
              <a:rPr lang="en-GB" sz="2400" b="1" dirty="0">
                <a:solidFill>
                  <a:srgbClr val="7030A0"/>
                </a:solidFill>
                <a:latin typeface="Arial" pitchFamily="34" charset="0"/>
                <a:cs typeface="Arial" pitchFamily="34" charset="0"/>
              </a:rPr>
              <a:t>if </a:t>
            </a:r>
            <a:r>
              <a:rPr lang="en-GB" sz="2400" dirty="0" err="1">
                <a:solidFill>
                  <a:srgbClr val="7030A0"/>
                </a:solidFill>
                <a:latin typeface="Arial" pitchFamily="34" charset="0"/>
                <a:cs typeface="Arial" pitchFamily="34" charset="0"/>
              </a:rPr>
              <a:t>clk</a:t>
            </a:r>
            <a:r>
              <a:rPr lang="en-GB" sz="2400" dirty="0">
                <a:solidFill>
                  <a:srgbClr val="7030A0"/>
                </a:solidFill>
                <a:latin typeface="Arial" pitchFamily="34" charset="0"/>
                <a:cs typeface="Arial" pitchFamily="34" charset="0"/>
              </a:rPr>
              <a:t> = '1' </a:t>
            </a:r>
            <a:r>
              <a:rPr lang="en-GB" sz="2400" b="1" dirty="0">
                <a:solidFill>
                  <a:srgbClr val="7030A0"/>
                </a:solidFill>
                <a:latin typeface="Arial" pitchFamily="34" charset="0"/>
                <a:cs typeface="Arial" pitchFamily="34" charset="0"/>
              </a:rPr>
              <a:t>then</a:t>
            </a:r>
          </a:p>
          <a:p>
            <a:r>
              <a:rPr lang="en-GB" sz="2400" dirty="0">
                <a:solidFill>
                  <a:srgbClr val="7030A0"/>
                </a:solidFill>
                <a:latin typeface="Arial" pitchFamily="34" charset="0"/>
                <a:cs typeface="Arial" pitchFamily="34" charset="0"/>
              </a:rPr>
              <a:t>	q &lt;= d;</a:t>
            </a:r>
          </a:p>
          <a:p>
            <a:r>
              <a:rPr lang="en-GB" sz="2400" b="1" dirty="0">
                <a:solidFill>
                  <a:srgbClr val="7030A0"/>
                </a:solidFill>
                <a:latin typeface="Arial" pitchFamily="34" charset="0"/>
                <a:cs typeface="Arial" pitchFamily="34" charset="0"/>
              </a:rPr>
              <a:t>else</a:t>
            </a:r>
          </a:p>
          <a:p>
            <a:r>
              <a:rPr lang="en-GB" sz="2400" b="1" dirty="0">
                <a:solidFill>
                  <a:srgbClr val="7030A0"/>
                </a:solidFill>
                <a:latin typeface="Arial" pitchFamily="34" charset="0"/>
                <a:cs typeface="Arial" pitchFamily="34" charset="0"/>
              </a:rPr>
              <a:t>	null;</a:t>
            </a:r>
          </a:p>
          <a:p>
            <a:r>
              <a:rPr lang="en-GB" sz="2400" b="1" dirty="0">
                <a:solidFill>
                  <a:srgbClr val="7030A0"/>
                </a:solidFill>
                <a:latin typeface="Arial" pitchFamily="34" charset="0"/>
                <a:cs typeface="Arial" pitchFamily="34" charset="0"/>
              </a:rPr>
              <a:t>end if;</a:t>
            </a:r>
          </a:p>
          <a:p>
            <a:r>
              <a:rPr lang="en-GB" sz="2000" b="1" dirty="0">
                <a:latin typeface="Arial" pitchFamily="34" charset="0"/>
                <a:cs typeface="Arial" pitchFamily="34" charset="0"/>
              </a:rPr>
              <a:t>end process;</a:t>
            </a:r>
            <a:endParaRPr lang="en-GB" sz="2000" dirty="0">
              <a:solidFill>
                <a:srgbClr val="7030A0"/>
              </a:solidFill>
              <a:latin typeface="Arial" pitchFamily="34" charset="0"/>
              <a:cs typeface="Arial" pitchFamily="34" charset="0"/>
            </a:endParaRPr>
          </a:p>
        </p:txBody>
      </p:sp>
      <p:sp>
        <p:nvSpPr>
          <p:cNvPr id="7" name="Text Box 13"/>
          <p:cNvSpPr txBox="1">
            <a:spLocks noChangeArrowheads="1"/>
          </p:cNvSpPr>
          <p:nvPr/>
        </p:nvSpPr>
        <p:spPr bwMode="auto">
          <a:xfrm>
            <a:off x="609600" y="4114800"/>
            <a:ext cx="3200400" cy="461665"/>
          </a:xfrm>
          <a:prstGeom prst="rect">
            <a:avLst/>
          </a:prstGeom>
          <a:noFill/>
          <a:ln>
            <a:solidFill>
              <a:schemeClr val="tx1"/>
            </a:solidFill>
            <a:prstDash val="dash"/>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r>
              <a:rPr lang="da-DK" sz="2400" dirty="0">
                <a:solidFill>
                  <a:srgbClr val="7030A0"/>
                </a:solidFill>
                <a:latin typeface="Arial" pitchFamily="34" charset="0"/>
                <a:cs typeface="Arial" pitchFamily="34" charset="0"/>
              </a:rPr>
              <a:t>q &lt;= </a:t>
            </a:r>
            <a:r>
              <a:rPr lang="en-GB" sz="2400" dirty="0">
                <a:solidFill>
                  <a:srgbClr val="7030A0"/>
                </a:solidFill>
                <a:latin typeface="Arial" pitchFamily="34" charset="0"/>
                <a:cs typeface="Arial" pitchFamily="34" charset="0"/>
              </a:rPr>
              <a:t>d </a:t>
            </a:r>
            <a:r>
              <a:rPr lang="en-GB" sz="2400" b="1" dirty="0">
                <a:solidFill>
                  <a:srgbClr val="7030A0"/>
                </a:solidFill>
                <a:latin typeface="Arial" pitchFamily="34" charset="0"/>
                <a:cs typeface="Arial" pitchFamily="34" charset="0"/>
              </a:rPr>
              <a:t>when</a:t>
            </a:r>
            <a:r>
              <a:rPr lang="en-GB" sz="2400" b="1" dirty="0"/>
              <a:t> </a:t>
            </a:r>
            <a:r>
              <a:rPr lang="en-GB" sz="2400" dirty="0" err="1">
                <a:solidFill>
                  <a:srgbClr val="7030A0"/>
                </a:solidFill>
                <a:latin typeface="Arial" pitchFamily="34" charset="0"/>
                <a:cs typeface="Arial" pitchFamily="34" charset="0"/>
              </a:rPr>
              <a:t>clk</a:t>
            </a:r>
            <a:r>
              <a:rPr lang="en-GB" sz="2400" dirty="0">
                <a:solidFill>
                  <a:srgbClr val="7030A0"/>
                </a:solidFill>
                <a:latin typeface="Arial" pitchFamily="34" charset="0"/>
                <a:cs typeface="Arial" pitchFamily="34" charset="0"/>
              </a:rPr>
              <a:t> = '1‘;</a:t>
            </a:r>
            <a:endParaRPr lang="en-US" altLang="et-EE" sz="2400" dirty="0">
              <a:solidFill>
                <a:srgbClr val="7030A0"/>
              </a:solidFill>
              <a:latin typeface="Arial" pitchFamily="34" charset="0"/>
              <a:cs typeface="Arial" pitchFamily="34" charset="0"/>
            </a:endParaRPr>
          </a:p>
        </p:txBody>
      </p:sp>
      <p:sp>
        <p:nvSpPr>
          <p:cNvPr id="10" name="Text Box 13"/>
          <p:cNvSpPr txBox="1">
            <a:spLocks noChangeArrowheads="1"/>
          </p:cNvSpPr>
          <p:nvPr/>
        </p:nvSpPr>
        <p:spPr bwMode="auto">
          <a:xfrm>
            <a:off x="4648200" y="4038600"/>
            <a:ext cx="3276600" cy="1200329"/>
          </a:xfrm>
          <a:prstGeom prst="rect">
            <a:avLst/>
          </a:prstGeom>
          <a:noFill/>
          <a:ln>
            <a:solidFill>
              <a:schemeClr val="tx1"/>
            </a:solidFill>
            <a:prstDash val="dash"/>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r>
              <a:rPr lang="da-DK" sz="2400" dirty="0">
                <a:solidFill>
                  <a:srgbClr val="7030A0"/>
                </a:solidFill>
                <a:latin typeface="Arial" pitchFamily="34" charset="0"/>
                <a:cs typeface="Arial" pitchFamily="34" charset="0"/>
              </a:rPr>
              <a:t>q &lt;= </a:t>
            </a:r>
            <a:r>
              <a:rPr lang="en-GB" sz="2400" dirty="0">
                <a:solidFill>
                  <a:srgbClr val="7030A0"/>
                </a:solidFill>
                <a:latin typeface="Arial" pitchFamily="34" charset="0"/>
                <a:cs typeface="Arial" pitchFamily="34" charset="0"/>
              </a:rPr>
              <a:t>d </a:t>
            </a:r>
            <a:r>
              <a:rPr lang="en-GB" sz="2400" b="1" dirty="0">
                <a:solidFill>
                  <a:srgbClr val="7030A0"/>
                </a:solidFill>
                <a:latin typeface="Arial" pitchFamily="34" charset="0"/>
                <a:cs typeface="Arial" pitchFamily="34" charset="0"/>
              </a:rPr>
              <a:t>when</a:t>
            </a:r>
            <a:r>
              <a:rPr lang="en-GB" sz="2400" dirty="0">
                <a:solidFill>
                  <a:srgbClr val="7030A0"/>
                </a:solidFill>
                <a:latin typeface="Arial" pitchFamily="34" charset="0"/>
                <a:cs typeface="Arial" pitchFamily="34" charset="0"/>
              </a:rPr>
              <a:t> </a:t>
            </a:r>
            <a:r>
              <a:rPr lang="en-GB" sz="2400" dirty="0" err="1">
                <a:solidFill>
                  <a:srgbClr val="7030A0"/>
                </a:solidFill>
                <a:latin typeface="Arial" pitchFamily="34" charset="0"/>
                <a:cs typeface="Arial" pitchFamily="34" charset="0"/>
              </a:rPr>
              <a:t>clk</a:t>
            </a:r>
            <a:r>
              <a:rPr lang="en-GB" sz="2400" dirty="0">
                <a:solidFill>
                  <a:srgbClr val="7030A0"/>
                </a:solidFill>
                <a:latin typeface="Arial" pitchFamily="34" charset="0"/>
                <a:cs typeface="Arial" pitchFamily="34" charset="0"/>
              </a:rPr>
              <a:t> = '1' </a:t>
            </a:r>
            <a:r>
              <a:rPr lang="en-GB" sz="2400" b="1" dirty="0">
                <a:solidFill>
                  <a:srgbClr val="7030A0"/>
                </a:solidFill>
                <a:latin typeface="Arial" pitchFamily="34" charset="0"/>
                <a:cs typeface="Arial" pitchFamily="34" charset="0"/>
              </a:rPr>
              <a:t>else</a:t>
            </a:r>
          </a:p>
          <a:p>
            <a:r>
              <a:rPr lang="en-GB" sz="2400" b="1" dirty="0">
                <a:solidFill>
                  <a:srgbClr val="7030A0"/>
                </a:solidFill>
                <a:latin typeface="Arial" pitchFamily="34" charset="0"/>
                <a:cs typeface="Arial" pitchFamily="34" charset="0"/>
              </a:rPr>
              <a:t>unaffected;</a:t>
            </a:r>
            <a:endParaRPr lang="en-US" altLang="et-EE" sz="2400" b="1" dirty="0" err="1">
              <a:solidFill>
                <a:srgbClr val="7030A0"/>
              </a:solidFill>
              <a:latin typeface="Arial" pitchFamily="34" charset="0"/>
              <a:cs typeface="Arial" pitchFamily="34" charset="0"/>
            </a:endParaRPr>
          </a:p>
        </p:txBody>
      </p:sp>
      <p:sp>
        <p:nvSpPr>
          <p:cNvPr id="13" name="TextBox 12"/>
          <p:cNvSpPr txBox="1"/>
          <p:nvPr/>
        </p:nvSpPr>
        <p:spPr>
          <a:xfrm>
            <a:off x="609600" y="5493603"/>
            <a:ext cx="8153400" cy="830997"/>
          </a:xfrm>
          <a:prstGeom prst="rect">
            <a:avLst/>
          </a:prstGeom>
          <a:noFill/>
        </p:spPr>
        <p:txBody>
          <a:bodyPr wrap="square" rtlCol="0">
            <a:spAutoFit/>
          </a:bodyPr>
          <a:lstStyle/>
          <a:p>
            <a:r>
              <a:rPr lang="en-GB" sz="2400" dirty="0"/>
              <a:t>A concurrent signal assignment statement can also be used to infer a latch (instead of process statement).</a:t>
            </a:r>
          </a:p>
        </p:txBody>
      </p:sp>
    </p:spTree>
    <p:extLst>
      <p:ext uri="{BB962C8B-B14F-4D97-AF65-F5344CB8AC3E}">
        <p14:creationId xmlns:p14="http://schemas.microsoft.com/office/powerpoint/2010/main" val="533246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7" grpId="0" animBg="1"/>
      <p:bldP spid="10"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13</a:t>
            </a:fld>
            <a:endParaRPr lang="en-US" altLang="et-EE" sz="1400" dirty="0"/>
          </a:p>
        </p:txBody>
      </p:sp>
      <p:sp>
        <p:nvSpPr>
          <p:cNvPr id="30723" name="Rectangle 9"/>
          <p:cNvSpPr>
            <a:spLocks noGrp="1" noChangeArrowheads="1"/>
          </p:cNvSpPr>
          <p:nvPr>
            <p:ph type="title"/>
          </p:nvPr>
        </p:nvSpPr>
        <p:spPr>
          <a:xfrm>
            <a:off x="457200" y="196850"/>
            <a:ext cx="8424863" cy="641350"/>
          </a:xfrm>
        </p:spPr>
        <p:txBody>
          <a:bodyPr anchor="ctr">
            <a:noAutofit/>
          </a:bodyPr>
          <a:lstStyle/>
          <a:p>
            <a:pPr algn="r"/>
            <a:r>
              <a:rPr lang="en-GB" altLang="et-EE" sz="3200" u="sng" dirty="0">
                <a:solidFill>
                  <a:srgbClr val="A20000"/>
                </a:solidFill>
                <a:latin typeface="Comic Sans MS" panose="030F0702030302020204" pitchFamily="66" charset="0"/>
              </a:rPr>
              <a:t>D latch with asynchronous set and clear inputs</a:t>
            </a:r>
            <a:endParaRPr lang="en-US" altLang="et-EE" sz="3200" u="sng" dirty="0">
              <a:solidFill>
                <a:srgbClr val="A20000"/>
              </a:solidFill>
              <a:latin typeface="Comic Sans MS" panose="030F0702030302020204" pitchFamily="66" charset="0"/>
            </a:endParaRPr>
          </a:p>
        </p:txBody>
      </p:sp>
      <p:sp>
        <p:nvSpPr>
          <p:cNvPr id="8" name="Text Box 13"/>
          <p:cNvSpPr txBox="1">
            <a:spLocks noChangeArrowheads="1"/>
          </p:cNvSpPr>
          <p:nvPr/>
        </p:nvSpPr>
        <p:spPr bwMode="auto">
          <a:xfrm>
            <a:off x="139700" y="609600"/>
            <a:ext cx="88519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r>
              <a:rPr lang="en-GB" sz="2400" b="1" dirty="0">
                <a:latin typeface="Arial" pitchFamily="34" charset="0"/>
                <a:cs typeface="Arial" pitchFamily="34" charset="0"/>
              </a:rPr>
              <a:t>entity </a:t>
            </a:r>
            <a:r>
              <a:rPr lang="en-GB" sz="2400" b="1" dirty="0" err="1">
                <a:latin typeface="Arial" pitchFamily="34" charset="0"/>
                <a:cs typeface="Arial" pitchFamily="34" charset="0"/>
              </a:rPr>
              <a:t>d_latch</a:t>
            </a:r>
            <a:r>
              <a:rPr lang="en-GB" sz="2400" b="1" dirty="0">
                <a:latin typeface="Arial" pitchFamily="34" charset="0"/>
                <a:cs typeface="Arial" pitchFamily="34" charset="0"/>
              </a:rPr>
              <a:t> is</a:t>
            </a:r>
          </a:p>
          <a:p>
            <a:r>
              <a:rPr lang="en-GB" sz="2400" b="1" dirty="0">
                <a:latin typeface="Arial" pitchFamily="34" charset="0"/>
                <a:cs typeface="Arial" pitchFamily="34" charset="0"/>
              </a:rPr>
              <a:t>port (</a:t>
            </a:r>
            <a:r>
              <a:rPr lang="en-GB" sz="2400" dirty="0">
                <a:latin typeface="Arial" pitchFamily="34" charset="0"/>
                <a:cs typeface="Arial" pitchFamily="34" charset="0"/>
              </a:rPr>
              <a:t>d, </a:t>
            </a:r>
            <a:r>
              <a:rPr lang="en-GB" sz="2400" dirty="0" err="1">
                <a:latin typeface="Arial" pitchFamily="34" charset="0"/>
                <a:cs typeface="Arial" pitchFamily="34" charset="0"/>
              </a:rPr>
              <a:t>clk</a:t>
            </a:r>
            <a:r>
              <a:rPr lang="en-GB" sz="2400" dirty="0">
                <a:latin typeface="Arial" pitchFamily="34" charset="0"/>
                <a:cs typeface="Arial" pitchFamily="34" charset="0"/>
              </a:rPr>
              <a:t>, </a:t>
            </a:r>
            <a:r>
              <a:rPr lang="en-GB" sz="2400" dirty="0" err="1">
                <a:latin typeface="Arial" pitchFamily="34" charset="0"/>
                <a:cs typeface="Arial" pitchFamily="34" charset="0"/>
              </a:rPr>
              <a:t>set_bar</a:t>
            </a:r>
            <a:r>
              <a:rPr lang="en-GB" sz="2400" dirty="0">
                <a:latin typeface="Arial" pitchFamily="34" charset="0"/>
                <a:cs typeface="Arial" pitchFamily="34" charset="0"/>
              </a:rPr>
              <a:t>, </a:t>
            </a:r>
            <a:r>
              <a:rPr lang="en-GB" sz="2400" dirty="0" err="1">
                <a:latin typeface="Arial" pitchFamily="34" charset="0"/>
                <a:cs typeface="Arial" pitchFamily="34" charset="0"/>
              </a:rPr>
              <a:t>clear_bar</a:t>
            </a:r>
            <a:r>
              <a:rPr lang="en-GB" sz="2400" dirty="0">
                <a:latin typeface="Arial" pitchFamily="34" charset="0"/>
                <a:cs typeface="Arial" pitchFamily="34" charset="0"/>
              </a:rPr>
              <a:t> : </a:t>
            </a:r>
            <a:r>
              <a:rPr lang="en-GB" sz="2400" b="1" dirty="0">
                <a:latin typeface="Arial" pitchFamily="34" charset="0"/>
                <a:cs typeface="Arial" pitchFamily="34" charset="0"/>
              </a:rPr>
              <a:t>in </a:t>
            </a:r>
            <a:r>
              <a:rPr lang="en-GB" sz="2400" dirty="0" err="1">
                <a:latin typeface="Arial" pitchFamily="34" charset="0"/>
                <a:cs typeface="Arial" pitchFamily="34" charset="0"/>
              </a:rPr>
              <a:t>std_logic</a:t>
            </a:r>
            <a:r>
              <a:rPr lang="en-GB" sz="2400" dirty="0">
                <a:latin typeface="Arial" pitchFamily="34" charset="0"/>
                <a:cs typeface="Arial" pitchFamily="34" charset="0"/>
              </a:rPr>
              <a:t>; q: out </a:t>
            </a:r>
            <a:r>
              <a:rPr lang="en-GB" sz="2400" dirty="0" err="1">
                <a:latin typeface="Arial" pitchFamily="34" charset="0"/>
                <a:cs typeface="Arial" pitchFamily="34" charset="0"/>
              </a:rPr>
              <a:t>std_logic</a:t>
            </a:r>
            <a:r>
              <a:rPr lang="en-GB" sz="2400" dirty="0">
                <a:latin typeface="Arial" pitchFamily="34" charset="0"/>
                <a:cs typeface="Arial" pitchFamily="34" charset="0"/>
              </a:rPr>
              <a:t>);</a:t>
            </a:r>
          </a:p>
          <a:p>
            <a:r>
              <a:rPr lang="en-GB" sz="2400" b="1" dirty="0">
                <a:latin typeface="Arial" pitchFamily="34" charset="0"/>
                <a:cs typeface="Arial" pitchFamily="34" charset="0"/>
              </a:rPr>
              <a:t>end </a:t>
            </a:r>
            <a:r>
              <a:rPr lang="en-GB" sz="2400" dirty="0" err="1">
                <a:latin typeface="Arial" pitchFamily="34" charset="0"/>
                <a:cs typeface="Arial" pitchFamily="34" charset="0"/>
              </a:rPr>
              <a:t>d_latch</a:t>
            </a:r>
            <a:r>
              <a:rPr lang="en-GB" sz="2400" dirty="0">
                <a:latin typeface="Arial" pitchFamily="34" charset="0"/>
                <a:cs typeface="Arial" pitchFamily="34" charset="0"/>
              </a:rPr>
              <a:t>;</a:t>
            </a:r>
          </a:p>
          <a:p>
            <a:r>
              <a:rPr lang="en-GB" sz="2400" b="1" dirty="0">
                <a:latin typeface="Arial" pitchFamily="34" charset="0"/>
                <a:cs typeface="Arial" pitchFamily="34" charset="0"/>
              </a:rPr>
              <a:t>architecture </a:t>
            </a:r>
            <a:r>
              <a:rPr lang="en-GB" sz="2400" dirty="0" err="1">
                <a:latin typeface="Arial" pitchFamily="34" charset="0"/>
                <a:cs typeface="Arial" pitchFamily="34" charset="0"/>
              </a:rPr>
              <a:t>behavioral</a:t>
            </a:r>
            <a:r>
              <a:rPr lang="en-GB" sz="2400" b="1" dirty="0">
                <a:latin typeface="Arial" pitchFamily="34" charset="0"/>
                <a:cs typeface="Arial" pitchFamily="34" charset="0"/>
              </a:rPr>
              <a:t> of </a:t>
            </a:r>
            <a:r>
              <a:rPr lang="en-GB" sz="2400" dirty="0" err="1">
                <a:latin typeface="Arial" pitchFamily="34" charset="0"/>
                <a:cs typeface="Arial" pitchFamily="34" charset="0"/>
              </a:rPr>
              <a:t>d_latch</a:t>
            </a:r>
            <a:r>
              <a:rPr lang="en-GB" sz="2400" b="1" dirty="0">
                <a:latin typeface="Arial" pitchFamily="34" charset="0"/>
                <a:cs typeface="Arial" pitchFamily="34" charset="0"/>
              </a:rPr>
              <a:t> is</a:t>
            </a:r>
          </a:p>
          <a:p>
            <a:r>
              <a:rPr lang="en-GB" sz="2400" b="1" dirty="0">
                <a:latin typeface="Arial" pitchFamily="34" charset="0"/>
                <a:cs typeface="Arial" pitchFamily="34" charset="0"/>
              </a:rPr>
              <a:t>begin</a:t>
            </a:r>
          </a:p>
          <a:p>
            <a:r>
              <a:rPr lang="en-GB" sz="2400" b="1" dirty="0">
                <a:latin typeface="Arial" pitchFamily="34" charset="0"/>
                <a:cs typeface="Arial" pitchFamily="34" charset="0"/>
              </a:rPr>
              <a:t>   process </a:t>
            </a:r>
            <a:r>
              <a:rPr lang="en-GB" sz="2400" dirty="0">
                <a:latin typeface="Arial" pitchFamily="34" charset="0"/>
                <a:cs typeface="Arial" pitchFamily="34" charset="0"/>
              </a:rPr>
              <a:t>(d, </a:t>
            </a:r>
            <a:r>
              <a:rPr lang="en-GB" sz="2400" dirty="0" err="1">
                <a:latin typeface="Arial" pitchFamily="34" charset="0"/>
                <a:cs typeface="Arial" pitchFamily="34" charset="0"/>
              </a:rPr>
              <a:t>clk</a:t>
            </a:r>
            <a:r>
              <a:rPr lang="en-GB" sz="2400" dirty="0">
                <a:latin typeface="Arial" pitchFamily="34" charset="0"/>
                <a:cs typeface="Arial" pitchFamily="34" charset="0"/>
              </a:rPr>
              <a:t>, </a:t>
            </a:r>
            <a:r>
              <a:rPr lang="en-GB" sz="2400" dirty="0" err="1">
                <a:latin typeface="Arial" pitchFamily="34" charset="0"/>
                <a:cs typeface="Arial" pitchFamily="34" charset="0"/>
              </a:rPr>
              <a:t>set_bar</a:t>
            </a:r>
            <a:r>
              <a:rPr lang="en-GB" sz="2400" dirty="0">
                <a:latin typeface="Arial" pitchFamily="34" charset="0"/>
                <a:cs typeface="Arial" pitchFamily="34" charset="0"/>
              </a:rPr>
              <a:t>, </a:t>
            </a:r>
            <a:r>
              <a:rPr lang="en-GB" sz="2400" dirty="0" err="1">
                <a:latin typeface="Arial" pitchFamily="34" charset="0"/>
                <a:cs typeface="Arial" pitchFamily="34" charset="0"/>
              </a:rPr>
              <a:t>clear_bar</a:t>
            </a:r>
            <a:r>
              <a:rPr lang="en-GB" sz="2400" dirty="0">
                <a:latin typeface="Arial" pitchFamily="34" charset="0"/>
                <a:cs typeface="Arial" pitchFamily="34" charset="0"/>
              </a:rPr>
              <a:t>)</a:t>
            </a:r>
          </a:p>
          <a:p>
            <a:r>
              <a:rPr lang="en-GB" sz="2400" b="1" dirty="0">
                <a:latin typeface="Arial" pitchFamily="34" charset="0"/>
                <a:cs typeface="Arial" pitchFamily="34" charset="0"/>
              </a:rPr>
              <a:t>   begin</a:t>
            </a:r>
          </a:p>
          <a:p>
            <a:r>
              <a:rPr lang="en-GB" sz="2400" b="1" dirty="0">
                <a:latin typeface="Arial" pitchFamily="34" charset="0"/>
                <a:cs typeface="Arial" pitchFamily="34" charset="0"/>
              </a:rPr>
              <a:t>	if </a:t>
            </a:r>
            <a:r>
              <a:rPr lang="en-GB" sz="2400" dirty="0" err="1">
                <a:latin typeface="Arial" pitchFamily="34" charset="0"/>
                <a:cs typeface="Arial" pitchFamily="34" charset="0"/>
              </a:rPr>
              <a:t>set_bar</a:t>
            </a:r>
            <a:r>
              <a:rPr lang="en-GB" sz="2400" dirty="0">
                <a:latin typeface="Arial" pitchFamily="34" charset="0"/>
                <a:cs typeface="Arial" pitchFamily="34" charset="0"/>
              </a:rPr>
              <a:t> = '0' </a:t>
            </a:r>
            <a:r>
              <a:rPr lang="en-GB" sz="2400" b="1" dirty="0">
                <a:latin typeface="Arial" pitchFamily="34" charset="0"/>
                <a:cs typeface="Arial" pitchFamily="34" charset="0"/>
              </a:rPr>
              <a:t>then </a:t>
            </a:r>
            <a:r>
              <a:rPr lang="en-GB" sz="2400" dirty="0">
                <a:latin typeface="Arial" pitchFamily="34" charset="0"/>
                <a:cs typeface="Arial" pitchFamily="34" charset="0"/>
              </a:rPr>
              <a:t>q &lt;= '1'; -- </a:t>
            </a:r>
            <a:r>
              <a:rPr lang="en-GB" sz="2400" i="1" dirty="0">
                <a:latin typeface="Arial" pitchFamily="34" charset="0"/>
                <a:cs typeface="Arial" pitchFamily="34" charset="0"/>
              </a:rPr>
              <a:t>asynchronous set</a:t>
            </a:r>
          </a:p>
          <a:p>
            <a:r>
              <a:rPr lang="en-GB" sz="2400" b="1" dirty="0">
                <a:latin typeface="Arial" pitchFamily="34" charset="0"/>
                <a:cs typeface="Arial" pitchFamily="34" charset="0"/>
              </a:rPr>
              <a:t>	</a:t>
            </a:r>
            <a:r>
              <a:rPr lang="en-GB" sz="2400" b="1" dirty="0" err="1">
                <a:latin typeface="Arial" pitchFamily="34" charset="0"/>
                <a:cs typeface="Arial" pitchFamily="34" charset="0"/>
              </a:rPr>
              <a:t>elsif</a:t>
            </a:r>
            <a:r>
              <a:rPr lang="en-GB" sz="2400" b="1" dirty="0">
                <a:latin typeface="Arial" pitchFamily="34" charset="0"/>
                <a:cs typeface="Arial" pitchFamily="34" charset="0"/>
              </a:rPr>
              <a:t> </a:t>
            </a:r>
            <a:r>
              <a:rPr lang="en-GB" sz="2400" dirty="0" err="1">
                <a:latin typeface="Arial" pitchFamily="34" charset="0"/>
                <a:cs typeface="Arial" pitchFamily="34" charset="0"/>
              </a:rPr>
              <a:t>clear_bar</a:t>
            </a:r>
            <a:r>
              <a:rPr lang="en-GB" sz="2400" dirty="0">
                <a:latin typeface="Arial" pitchFamily="34" charset="0"/>
                <a:cs typeface="Arial" pitchFamily="34" charset="0"/>
              </a:rPr>
              <a:t> = '0' </a:t>
            </a:r>
            <a:r>
              <a:rPr lang="en-GB" sz="2400" b="1" dirty="0">
                <a:latin typeface="Arial" pitchFamily="34" charset="0"/>
                <a:cs typeface="Arial" pitchFamily="34" charset="0"/>
              </a:rPr>
              <a:t>then </a:t>
            </a:r>
            <a:r>
              <a:rPr lang="en-GB" sz="2400" dirty="0">
                <a:latin typeface="Arial" pitchFamily="34" charset="0"/>
                <a:cs typeface="Arial" pitchFamily="34" charset="0"/>
              </a:rPr>
              <a:t>q &lt;= '0'; -- </a:t>
            </a:r>
            <a:r>
              <a:rPr lang="en-GB" sz="2400" i="1" dirty="0">
                <a:latin typeface="Arial" pitchFamily="34" charset="0"/>
                <a:cs typeface="Arial" pitchFamily="34" charset="0"/>
              </a:rPr>
              <a:t>asynchronous clear</a:t>
            </a:r>
          </a:p>
          <a:p>
            <a:r>
              <a:rPr lang="en-GB" sz="2400" b="1" dirty="0">
                <a:latin typeface="Arial" pitchFamily="34" charset="0"/>
                <a:cs typeface="Arial" pitchFamily="34" charset="0"/>
              </a:rPr>
              <a:t>	</a:t>
            </a:r>
            <a:r>
              <a:rPr lang="en-GB" sz="2400" b="1" dirty="0" err="1">
                <a:latin typeface="Arial" pitchFamily="34" charset="0"/>
                <a:cs typeface="Arial" pitchFamily="34" charset="0"/>
              </a:rPr>
              <a:t>elsif</a:t>
            </a:r>
            <a:r>
              <a:rPr lang="en-GB" sz="2400" b="1" dirty="0">
                <a:latin typeface="Arial" pitchFamily="34" charset="0"/>
                <a:cs typeface="Arial" pitchFamily="34" charset="0"/>
              </a:rPr>
              <a:t> </a:t>
            </a:r>
            <a:r>
              <a:rPr lang="en-GB" sz="2400" dirty="0" err="1">
                <a:latin typeface="Arial" pitchFamily="34" charset="0"/>
                <a:cs typeface="Arial" pitchFamily="34" charset="0"/>
              </a:rPr>
              <a:t>clk</a:t>
            </a:r>
            <a:r>
              <a:rPr lang="en-GB" sz="2400" dirty="0">
                <a:latin typeface="Arial" pitchFamily="34" charset="0"/>
                <a:cs typeface="Arial" pitchFamily="34" charset="0"/>
              </a:rPr>
              <a:t> = '1' </a:t>
            </a:r>
            <a:r>
              <a:rPr lang="en-GB" sz="2400" b="1" dirty="0">
                <a:latin typeface="Arial" pitchFamily="34" charset="0"/>
                <a:cs typeface="Arial" pitchFamily="34" charset="0"/>
              </a:rPr>
              <a:t>then </a:t>
            </a:r>
            <a:r>
              <a:rPr lang="en-GB" sz="2400" dirty="0">
                <a:latin typeface="Arial" pitchFamily="34" charset="0"/>
                <a:cs typeface="Arial" pitchFamily="34" charset="0"/>
              </a:rPr>
              <a:t>q &lt;= d;  -- </a:t>
            </a:r>
            <a:r>
              <a:rPr lang="en-GB" sz="2400" i="1" dirty="0">
                <a:latin typeface="Arial" pitchFamily="34" charset="0"/>
                <a:cs typeface="Arial" pitchFamily="34" charset="0"/>
              </a:rPr>
              <a:t>d latch</a:t>
            </a:r>
          </a:p>
          <a:p>
            <a:r>
              <a:rPr lang="en-GB" sz="2400" b="1" dirty="0">
                <a:latin typeface="Arial" pitchFamily="34" charset="0"/>
                <a:cs typeface="Arial" pitchFamily="34" charset="0"/>
              </a:rPr>
              <a:t>	end if;</a:t>
            </a:r>
          </a:p>
          <a:p>
            <a:r>
              <a:rPr lang="en-GB" sz="2400" b="1" dirty="0">
                <a:latin typeface="Arial" pitchFamily="34" charset="0"/>
                <a:cs typeface="Arial" pitchFamily="34" charset="0"/>
              </a:rPr>
              <a:t>   end process;</a:t>
            </a:r>
          </a:p>
          <a:p>
            <a:r>
              <a:rPr lang="en-GB" sz="2400" b="1" dirty="0">
                <a:latin typeface="Arial" pitchFamily="34" charset="0"/>
                <a:cs typeface="Arial" pitchFamily="34" charset="0"/>
              </a:rPr>
              <a:t>end </a:t>
            </a:r>
            <a:r>
              <a:rPr lang="en-GB" sz="2400" dirty="0" err="1">
                <a:latin typeface="Arial" pitchFamily="34" charset="0"/>
                <a:cs typeface="Arial" pitchFamily="34" charset="0"/>
              </a:rPr>
              <a:t>behavioral</a:t>
            </a:r>
            <a:r>
              <a:rPr lang="en-GB" sz="2400" dirty="0">
                <a:latin typeface="Arial" pitchFamily="34" charset="0"/>
                <a:cs typeface="Arial" pitchFamily="34" charset="0"/>
              </a:rPr>
              <a:t>;</a:t>
            </a:r>
            <a:endParaRPr lang="en-US" altLang="et-EE" sz="2400" dirty="0">
              <a:latin typeface="Arial" pitchFamily="34" charset="0"/>
              <a:cs typeface="Arial" pitchFamily="34" charset="0"/>
            </a:endParaRPr>
          </a:p>
        </p:txBody>
      </p:sp>
      <p:pic>
        <p:nvPicPr>
          <p:cNvPr id="12" name="Picture 4" descr="AAIJCQA0"/>
          <p:cNvPicPr>
            <a:picLocks noChangeAspect="1" noChangeArrowheads="1"/>
          </p:cNvPicPr>
          <p:nvPr/>
        </p:nvPicPr>
        <p:blipFill>
          <a:blip r:embed="rId2" cstate="print"/>
          <a:srcRect/>
          <a:stretch>
            <a:fillRect/>
          </a:stretch>
        </p:blipFill>
        <p:spPr bwMode="auto">
          <a:xfrm>
            <a:off x="6446387" y="4419600"/>
            <a:ext cx="1859413" cy="2362200"/>
          </a:xfrm>
          <a:prstGeom prst="rect">
            <a:avLst/>
          </a:prstGeom>
          <a:solidFill>
            <a:schemeClr val="tx2">
              <a:lumMod val="75000"/>
            </a:schemeClr>
          </a:solidFill>
        </p:spPr>
      </p:pic>
      <p:sp>
        <p:nvSpPr>
          <p:cNvPr id="14" name="TextBox 13"/>
          <p:cNvSpPr txBox="1"/>
          <p:nvPr/>
        </p:nvSpPr>
        <p:spPr>
          <a:xfrm>
            <a:off x="1295400" y="5486400"/>
            <a:ext cx="4953000" cy="1107996"/>
          </a:xfrm>
          <a:prstGeom prst="rect">
            <a:avLst/>
          </a:prstGeom>
          <a:noFill/>
          <a:ln w="19050">
            <a:solidFill>
              <a:schemeClr val="tx1"/>
            </a:solidFill>
          </a:ln>
        </p:spPr>
        <p:txBody>
          <a:bodyPr wrap="square" rtlCol="0">
            <a:spAutoFit/>
          </a:bodyPr>
          <a:lstStyle/>
          <a:p>
            <a:r>
              <a:rPr lang="en-GB" sz="2200" dirty="0"/>
              <a:t>Since all of the latch’s inputs are in the process’s sensitivity list, an event on any input causes the process to execute.</a:t>
            </a:r>
            <a:endParaRPr lang="en-GB" sz="2200" dirty="0">
              <a:latin typeface="Arial" pitchFamily="34" charset="0"/>
              <a:cs typeface="Arial" pitchFamily="34" charset="0"/>
            </a:endParaRPr>
          </a:p>
        </p:txBody>
      </p:sp>
    </p:spTree>
    <p:extLst>
      <p:ext uri="{BB962C8B-B14F-4D97-AF65-F5344CB8AC3E}">
        <p14:creationId xmlns:p14="http://schemas.microsoft.com/office/powerpoint/2010/main" val="533246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14</a:t>
            </a:fld>
            <a:endParaRPr lang="en-US" altLang="et-EE" sz="1400" dirty="0"/>
          </a:p>
        </p:txBody>
      </p:sp>
      <p:sp>
        <p:nvSpPr>
          <p:cNvPr id="30723" name="Rectangle 9"/>
          <p:cNvSpPr>
            <a:spLocks noGrp="1" noChangeArrowheads="1"/>
          </p:cNvSpPr>
          <p:nvPr>
            <p:ph type="title"/>
          </p:nvPr>
        </p:nvSpPr>
        <p:spPr>
          <a:xfrm>
            <a:off x="304800" y="0"/>
            <a:ext cx="8577263" cy="641350"/>
          </a:xfrm>
        </p:spPr>
        <p:txBody>
          <a:bodyPr anchor="ctr">
            <a:noAutofit/>
          </a:bodyPr>
          <a:lstStyle/>
          <a:p>
            <a:pPr algn="r"/>
            <a:r>
              <a:rPr lang="en-US" altLang="et-EE" sz="3200" u="sng" dirty="0">
                <a:solidFill>
                  <a:srgbClr val="A20000"/>
                </a:solidFill>
                <a:latin typeface="Comic Sans MS" panose="030F0702030302020204" pitchFamily="66" charset="0"/>
              </a:rPr>
              <a:t>Detecting clock edges</a:t>
            </a:r>
          </a:p>
        </p:txBody>
      </p:sp>
      <p:sp>
        <p:nvSpPr>
          <p:cNvPr id="9" name="Rectangle 9"/>
          <p:cNvSpPr txBox="1">
            <a:spLocks noChangeArrowheads="1"/>
          </p:cNvSpPr>
          <p:nvPr/>
        </p:nvSpPr>
        <p:spPr>
          <a:xfrm>
            <a:off x="76200" y="1720850"/>
            <a:ext cx="8991600" cy="64135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et-EE" altLang="et-EE" sz="2400" u="sng" dirty="0">
                <a:solidFill>
                  <a:srgbClr val="A20000"/>
                </a:solidFill>
                <a:latin typeface="Comic Sans MS" panose="030F0702030302020204" pitchFamily="66" charset="0"/>
                <a:ea typeface="+mj-ea"/>
                <a:cs typeface="+mj-cs"/>
              </a:rPr>
              <a:t>Three e</a:t>
            </a:r>
            <a:r>
              <a:rPr lang="en-US" altLang="et-EE" sz="2400" u="sng" dirty="0" err="1">
                <a:solidFill>
                  <a:srgbClr val="A20000"/>
                </a:solidFill>
                <a:latin typeface="Comic Sans MS" panose="030F0702030302020204" pitchFamily="66" charset="0"/>
                <a:ea typeface="+mj-ea"/>
                <a:cs typeface="+mj-cs"/>
              </a:rPr>
              <a:t>xpressions</a:t>
            </a:r>
            <a:r>
              <a:rPr lang="en-US" altLang="et-EE" sz="2400" u="sng" dirty="0">
                <a:solidFill>
                  <a:srgbClr val="A20000"/>
                </a:solidFill>
                <a:latin typeface="Comic Sans MS" panose="030F0702030302020204" pitchFamily="66" charset="0"/>
                <a:ea typeface="+mj-ea"/>
                <a:cs typeface="+mj-cs"/>
              </a:rPr>
              <a:t> for a positive clock-edge condition</a:t>
            </a:r>
            <a:endParaRPr kumimoji="0" lang="en-US" altLang="et-EE" sz="2400" b="0" i="0" u="sng" strike="noStrike" kern="1200" cap="none" spc="0" normalizeH="0" baseline="0" noProof="0" dirty="0">
              <a:ln>
                <a:noFill/>
              </a:ln>
              <a:solidFill>
                <a:srgbClr val="A20000"/>
              </a:solidFill>
              <a:effectLst/>
              <a:uLnTx/>
              <a:uFillTx/>
              <a:latin typeface="Comic Sans MS" panose="030F0702030302020204" pitchFamily="66" charset="0"/>
              <a:ea typeface="+mj-ea"/>
              <a:cs typeface="+mj-cs"/>
            </a:endParaRPr>
          </a:p>
        </p:txBody>
      </p:sp>
      <p:sp>
        <p:nvSpPr>
          <p:cNvPr id="8" name="TextBox 7"/>
          <p:cNvSpPr txBox="1"/>
          <p:nvPr/>
        </p:nvSpPr>
        <p:spPr>
          <a:xfrm>
            <a:off x="304800" y="2457271"/>
            <a:ext cx="8458200" cy="1200329"/>
          </a:xfrm>
          <a:prstGeom prst="rect">
            <a:avLst/>
          </a:prstGeom>
          <a:noFill/>
        </p:spPr>
        <p:txBody>
          <a:bodyPr wrap="square" rtlCol="0">
            <a:spAutoFit/>
          </a:bodyPr>
          <a:lstStyle/>
          <a:p>
            <a:r>
              <a:rPr lang="en-GB" sz="2400" dirty="0">
                <a:latin typeface="Arial" pitchFamily="34" charset="0"/>
                <a:cs typeface="Arial" pitchFamily="34" charset="0"/>
              </a:rPr>
              <a:t>(1)	</a:t>
            </a:r>
            <a:r>
              <a:rPr lang="en-GB" sz="2400" dirty="0" err="1">
                <a:latin typeface="Arial" pitchFamily="34" charset="0"/>
                <a:cs typeface="Arial" pitchFamily="34" charset="0"/>
              </a:rPr>
              <a:t>clk'event</a:t>
            </a:r>
            <a:r>
              <a:rPr lang="en-GB" sz="2400" dirty="0">
                <a:latin typeface="Arial" pitchFamily="34" charset="0"/>
                <a:cs typeface="Arial" pitchFamily="34" charset="0"/>
              </a:rPr>
              <a:t> </a:t>
            </a:r>
            <a:r>
              <a:rPr lang="en-GB" sz="2400" b="1" dirty="0">
                <a:latin typeface="Arial" pitchFamily="34" charset="0"/>
                <a:cs typeface="Arial" pitchFamily="34" charset="0"/>
              </a:rPr>
              <a:t>and </a:t>
            </a:r>
            <a:r>
              <a:rPr lang="en-GB" sz="2400" dirty="0" err="1">
                <a:latin typeface="Arial" pitchFamily="34" charset="0"/>
                <a:cs typeface="Arial" pitchFamily="34" charset="0"/>
              </a:rPr>
              <a:t>clk</a:t>
            </a:r>
            <a:r>
              <a:rPr lang="en-GB" sz="2400" dirty="0">
                <a:latin typeface="Arial" pitchFamily="34" charset="0"/>
                <a:cs typeface="Arial" pitchFamily="34" charset="0"/>
              </a:rPr>
              <a:t> = '1‘</a:t>
            </a:r>
          </a:p>
          <a:p>
            <a:r>
              <a:rPr lang="en-GB" sz="2400" dirty="0"/>
              <a:t>	The first </a:t>
            </a:r>
            <a:r>
              <a:rPr lang="en-GB" sz="2400" dirty="0" err="1"/>
              <a:t>subexpression</a:t>
            </a:r>
            <a:r>
              <a:rPr lang="en-GB" sz="2400" dirty="0"/>
              <a:t> is an event attribute (is true when 		there is a change in the associated signal’s value).</a:t>
            </a:r>
          </a:p>
        </p:txBody>
      </p:sp>
      <p:sp>
        <p:nvSpPr>
          <p:cNvPr id="11" name="TextBox 10"/>
          <p:cNvSpPr txBox="1"/>
          <p:nvPr/>
        </p:nvSpPr>
        <p:spPr>
          <a:xfrm>
            <a:off x="304800" y="628471"/>
            <a:ext cx="8686800" cy="1200329"/>
          </a:xfrm>
          <a:prstGeom prst="rect">
            <a:avLst/>
          </a:prstGeom>
          <a:noFill/>
        </p:spPr>
        <p:txBody>
          <a:bodyPr wrap="square" rtlCol="0">
            <a:spAutoFit/>
          </a:bodyPr>
          <a:lstStyle/>
          <a:p>
            <a:r>
              <a:rPr lang="en-GB" sz="2400" dirty="0"/>
              <a:t>There are several </a:t>
            </a:r>
            <a:r>
              <a:rPr lang="en-GB" sz="2400" dirty="0" err="1"/>
              <a:t>boolean</a:t>
            </a:r>
            <a:r>
              <a:rPr lang="en-GB" sz="2400" dirty="0"/>
              <a:t> type expressions that can be used to describe a condition that corresponds to the occurrence of a clock edge. We assume that a clock signal is named clk.</a:t>
            </a:r>
          </a:p>
        </p:txBody>
      </p:sp>
      <p:sp>
        <p:nvSpPr>
          <p:cNvPr id="12" name="TextBox 11"/>
          <p:cNvSpPr txBox="1"/>
          <p:nvPr/>
        </p:nvSpPr>
        <p:spPr>
          <a:xfrm>
            <a:off x="381000" y="3657600"/>
            <a:ext cx="8458200" cy="1200329"/>
          </a:xfrm>
          <a:prstGeom prst="rect">
            <a:avLst/>
          </a:prstGeom>
          <a:noFill/>
        </p:spPr>
        <p:txBody>
          <a:bodyPr wrap="square" rtlCol="0">
            <a:spAutoFit/>
          </a:bodyPr>
          <a:lstStyle/>
          <a:p>
            <a:r>
              <a:rPr lang="en-GB" sz="2400" dirty="0">
                <a:latin typeface="Arial" pitchFamily="34" charset="0"/>
                <a:cs typeface="Arial" pitchFamily="34" charset="0"/>
              </a:rPr>
              <a:t>(2)</a:t>
            </a:r>
            <a:r>
              <a:rPr lang="en-GB" sz="2400" b="1" dirty="0">
                <a:latin typeface="Arial" pitchFamily="34" charset="0"/>
                <a:cs typeface="Arial" pitchFamily="34" charset="0"/>
              </a:rPr>
              <a:t> 	not</a:t>
            </a:r>
            <a:r>
              <a:rPr lang="en-GB" sz="2400" dirty="0">
                <a:latin typeface="Arial" pitchFamily="34" charset="0"/>
                <a:cs typeface="Arial" pitchFamily="34" charset="0"/>
              </a:rPr>
              <a:t> </a:t>
            </a:r>
            <a:r>
              <a:rPr lang="en-GB" sz="2400" dirty="0" err="1">
                <a:latin typeface="Arial" pitchFamily="34" charset="0"/>
                <a:cs typeface="Arial" pitchFamily="34" charset="0"/>
              </a:rPr>
              <a:t>clk‘stable</a:t>
            </a:r>
            <a:r>
              <a:rPr lang="en-GB" sz="2400" dirty="0">
                <a:latin typeface="Arial" pitchFamily="34" charset="0"/>
                <a:cs typeface="Arial" pitchFamily="34" charset="0"/>
              </a:rPr>
              <a:t> </a:t>
            </a:r>
            <a:r>
              <a:rPr lang="en-GB" sz="2400" b="1" dirty="0">
                <a:latin typeface="Arial" pitchFamily="34" charset="0"/>
                <a:cs typeface="Arial" pitchFamily="34" charset="0"/>
              </a:rPr>
              <a:t>and </a:t>
            </a:r>
            <a:r>
              <a:rPr lang="en-GB" sz="2400" dirty="0" err="1">
                <a:latin typeface="Arial" pitchFamily="34" charset="0"/>
                <a:cs typeface="Arial" pitchFamily="34" charset="0"/>
              </a:rPr>
              <a:t>clk</a:t>
            </a:r>
            <a:r>
              <a:rPr lang="en-GB" sz="2400" dirty="0">
                <a:latin typeface="Arial" pitchFamily="34" charset="0"/>
                <a:cs typeface="Arial" pitchFamily="34" charset="0"/>
              </a:rPr>
              <a:t> = '1‘</a:t>
            </a:r>
          </a:p>
          <a:p>
            <a:r>
              <a:rPr lang="en-GB" sz="2400" dirty="0">
                <a:latin typeface="Arial" pitchFamily="34" charset="0"/>
                <a:cs typeface="Arial" pitchFamily="34" charset="0"/>
              </a:rPr>
              <a:t>	</a:t>
            </a:r>
            <a:r>
              <a:rPr lang="et-EE" sz="2400" dirty="0">
                <a:latin typeface="Arial" pitchFamily="34" charset="0"/>
                <a:cs typeface="Arial" pitchFamily="34" charset="0"/>
              </a:rPr>
              <a:t>not </a:t>
            </a:r>
            <a:r>
              <a:rPr lang="en-GB" sz="2400" dirty="0" err="1">
                <a:latin typeface="Arial" pitchFamily="34" charset="0"/>
                <a:cs typeface="Arial" pitchFamily="34" charset="0"/>
              </a:rPr>
              <a:t>clk‘stable</a:t>
            </a:r>
            <a:r>
              <a:rPr lang="en-GB" sz="2400" dirty="0">
                <a:latin typeface="Arial" pitchFamily="34" charset="0"/>
                <a:cs typeface="Arial" pitchFamily="34" charset="0"/>
              </a:rPr>
              <a:t> </a:t>
            </a:r>
            <a:r>
              <a:rPr lang="en-GB" sz="2400" dirty="0"/>
              <a:t>is true when </a:t>
            </a:r>
            <a:r>
              <a:rPr lang="en-GB" sz="2400" dirty="0" err="1"/>
              <a:t>clk</a:t>
            </a:r>
            <a:r>
              <a:rPr lang="en-GB" sz="2400" dirty="0"/>
              <a:t> is not stable during a </a:t>
            </a:r>
            <a:r>
              <a:rPr lang="et-EE" sz="2400" dirty="0"/>
              <a:t>	</a:t>
            </a:r>
            <a:r>
              <a:rPr lang="en-GB" sz="2400" dirty="0"/>
              <a:t>simulation cycle, which is equivalent to an event on clk.</a:t>
            </a:r>
            <a:endParaRPr lang="en-GB" sz="2400" dirty="0">
              <a:latin typeface="Arial" pitchFamily="34" charset="0"/>
              <a:cs typeface="Arial" pitchFamily="34" charset="0"/>
            </a:endParaRPr>
          </a:p>
        </p:txBody>
      </p:sp>
      <p:sp>
        <p:nvSpPr>
          <p:cNvPr id="13" name="TextBox 12"/>
          <p:cNvSpPr txBox="1"/>
          <p:nvPr/>
        </p:nvSpPr>
        <p:spPr>
          <a:xfrm>
            <a:off x="381000" y="4766608"/>
            <a:ext cx="8458200" cy="1938992"/>
          </a:xfrm>
          <a:prstGeom prst="rect">
            <a:avLst/>
          </a:prstGeom>
          <a:noFill/>
        </p:spPr>
        <p:txBody>
          <a:bodyPr wrap="square" rtlCol="0">
            <a:spAutoFit/>
          </a:bodyPr>
          <a:lstStyle/>
          <a:p>
            <a:r>
              <a:rPr lang="en-US" sz="2400" dirty="0">
                <a:latin typeface="Arial" pitchFamily="34" charset="0"/>
                <a:cs typeface="Arial" pitchFamily="34" charset="0"/>
              </a:rPr>
              <a:t>(3)	</a:t>
            </a:r>
            <a:r>
              <a:rPr lang="en-US" sz="2400" dirty="0" err="1">
                <a:latin typeface="Arial" pitchFamily="34" charset="0"/>
                <a:cs typeface="Arial" pitchFamily="34" charset="0"/>
              </a:rPr>
              <a:t>rising_edge</a:t>
            </a:r>
            <a:r>
              <a:rPr lang="en-US" sz="2400" dirty="0">
                <a:latin typeface="Arial" pitchFamily="34" charset="0"/>
                <a:cs typeface="Arial" pitchFamily="34" charset="0"/>
              </a:rPr>
              <a:t> (</a:t>
            </a:r>
            <a:r>
              <a:rPr lang="en-US" sz="2400" dirty="0" err="1">
                <a:latin typeface="Arial" pitchFamily="34" charset="0"/>
                <a:cs typeface="Arial" pitchFamily="34" charset="0"/>
              </a:rPr>
              <a:t>clk</a:t>
            </a:r>
            <a:r>
              <a:rPr lang="en-US" sz="2400" dirty="0">
                <a:latin typeface="Arial" pitchFamily="34" charset="0"/>
                <a:cs typeface="Arial" pitchFamily="34" charset="0"/>
              </a:rPr>
              <a:t>)</a:t>
            </a:r>
          </a:p>
          <a:p>
            <a:r>
              <a:rPr lang="en-GB" sz="2400" dirty="0"/>
              <a:t>	The </a:t>
            </a:r>
            <a:r>
              <a:rPr lang="en-GB" sz="2400" b="1" dirty="0"/>
              <a:t>function</a:t>
            </a:r>
            <a:r>
              <a:rPr lang="en-GB" sz="2400" dirty="0"/>
              <a:t> </a:t>
            </a:r>
            <a:r>
              <a:rPr lang="en-GB" sz="2400" dirty="0" err="1"/>
              <a:t>rising_edge</a:t>
            </a:r>
            <a:r>
              <a:rPr lang="en-GB" sz="2400" dirty="0"/>
              <a:t>, defined in package 	STD_LOGIC_1164. This function is true only if </a:t>
            </a:r>
            <a:r>
              <a:rPr lang="en-GB" sz="2400" dirty="0" err="1"/>
              <a:t>clk</a:t>
            </a:r>
            <a:r>
              <a:rPr lang="en-GB" sz="2400" dirty="0"/>
              <a:t> makes a 	transition from '0' to '1'. It is not true for a transition from 	any other value to a '1'.</a:t>
            </a:r>
            <a:endParaRPr lang="en-GB" sz="2400" dirty="0">
              <a:latin typeface="Arial" pitchFamily="34" charset="0"/>
              <a:cs typeface="Arial" pitchFamily="34" charset="0"/>
            </a:endParaRPr>
          </a:p>
        </p:txBody>
      </p:sp>
    </p:spTree>
    <p:extLst>
      <p:ext uri="{BB962C8B-B14F-4D97-AF65-F5344CB8AC3E}">
        <p14:creationId xmlns:p14="http://schemas.microsoft.com/office/powerpoint/2010/main" val="533246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11" grpId="0"/>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15</a:t>
            </a:fld>
            <a:endParaRPr lang="en-US" altLang="et-EE" sz="1400" dirty="0"/>
          </a:p>
        </p:txBody>
      </p:sp>
      <p:sp>
        <p:nvSpPr>
          <p:cNvPr id="30723" name="Rectangle 9"/>
          <p:cNvSpPr>
            <a:spLocks noGrp="1" noChangeArrowheads="1"/>
          </p:cNvSpPr>
          <p:nvPr>
            <p:ph type="title"/>
          </p:nvPr>
        </p:nvSpPr>
        <p:spPr>
          <a:xfrm>
            <a:off x="304800" y="0"/>
            <a:ext cx="8577263" cy="641350"/>
          </a:xfrm>
        </p:spPr>
        <p:txBody>
          <a:bodyPr anchor="ctr">
            <a:noAutofit/>
          </a:bodyPr>
          <a:lstStyle/>
          <a:p>
            <a:pPr algn="r"/>
            <a:r>
              <a:rPr lang="en-US" altLang="et-EE" sz="3200" u="sng" dirty="0">
                <a:solidFill>
                  <a:srgbClr val="A20000"/>
                </a:solidFill>
                <a:latin typeface="Comic Sans MS" panose="030F0702030302020204" pitchFamily="66" charset="0"/>
              </a:rPr>
              <a:t>Detecting clock edges</a:t>
            </a:r>
          </a:p>
        </p:txBody>
      </p:sp>
      <p:sp>
        <p:nvSpPr>
          <p:cNvPr id="9" name="Rectangle 9"/>
          <p:cNvSpPr txBox="1">
            <a:spLocks noChangeArrowheads="1"/>
          </p:cNvSpPr>
          <p:nvPr/>
        </p:nvSpPr>
        <p:spPr>
          <a:xfrm>
            <a:off x="457200" y="654050"/>
            <a:ext cx="8577263" cy="64135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et-EE" altLang="et-EE" sz="2800" u="sng" dirty="0">
                <a:solidFill>
                  <a:srgbClr val="A20000"/>
                </a:solidFill>
                <a:latin typeface="Comic Sans MS" panose="030F0702030302020204" pitchFamily="66" charset="0"/>
                <a:ea typeface="+mj-ea"/>
                <a:cs typeface="+mj-cs"/>
              </a:rPr>
              <a:t>Three e</a:t>
            </a:r>
            <a:r>
              <a:rPr lang="en-US" altLang="et-EE" sz="2800" u="sng" dirty="0" err="1">
                <a:solidFill>
                  <a:srgbClr val="A20000"/>
                </a:solidFill>
                <a:latin typeface="Comic Sans MS" panose="030F0702030302020204" pitchFamily="66" charset="0"/>
                <a:ea typeface="+mj-ea"/>
                <a:cs typeface="+mj-cs"/>
              </a:rPr>
              <a:t>xpressions</a:t>
            </a:r>
            <a:r>
              <a:rPr lang="en-US" altLang="et-EE" sz="2800" u="sng" dirty="0">
                <a:solidFill>
                  <a:srgbClr val="A20000"/>
                </a:solidFill>
                <a:latin typeface="Comic Sans MS" panose="030F0702030302020204" pitchFamily="66" charset="0"/>
                <a:ea typeface="+mj-ea"/>
                <a:cs typeface="+mj-cs"/>
              </a:rPr>
              <a:t> for a negative clock-edge condition</a:t>
            </a:r>
            <a:endParaRPr kumimoji="0" lang="en-US" altLang="et-EE" sz="2800" b="0" i="0" u="sng" strike="noStrike" kern="1200" cap="none" spc="0" normalizeH="0" baseline="0" noProof="0" dirty="0">
              <a:ln>
                <a:noFill/>
              </a:ln>
              <a:solidFill>
                <a:srgbClr val="A20000"/>
              </a:solidFill>
              <a:effectLst/>
              <a:uLnTx/>
              <a:uFillTx/>
              <a:latin typeface="Comic Sans MS" panose="030F0702030302020204" pitchFamily="66" charset="0"/>
              <a:ea typeface="+mj-ea"/>
              <a:cs typeface="+mj-cs"/>
            </a:endParaRPr>
          </a:p>
        </p:txBody>
      </p:sp>
      <p:sp>
        <p:nvSpPr>
          <p:cNvPr id="8" name="TextBox 7"/>
          <p:cNvSpPr txBox="1"/>
          <p:nvPr/>
        </p:nvSpPr>
        <p:spPr>
          <a:xfrm>
            <a:off x="304800" y="1706940"/>
            <a:ext cx="8458200" cy="461665"/>
          </a:xfrm>
          <a:prstGeom prst="rect">
            <a:avLst/>
          </a:prstGeom>
          <a:noFill/>
        </p:spPr>
        <p:txBody>
          <a:bodyPr wrap="square" rtlCol="0">
            <a:spAutoFit/>
          </a:bodyPr>
          <a:lstStyle/>
          <a:p>
            <a:r>
              <a:rPr lang="en-GB" sz="2400" dirty="0">
                <a:latin typeface="Arial" pitchFamily="34" charset="0"/>
                <a:cs typeface="Arial" pitchFamily="34" charset="0"/>
              </a:rPr>
              <a:t>(1)	</a:t>
            </a:r>
            <a:r>
              <a:rPr lang="en-GB" sz="2400" dirty="0" err="1">
                <a:latin typeface="Arial" pitchFamily="34" charset="0"/>
                <a:cs typeface="Arial" pitchFamily="34" charset="0"/>
              </a:rPr>
              <a:t>clk'event</a:t>
            </a:r>
            <a:r>
              <a:rPr lang="en-GB" sz="2400" dirty="0">
                <a:latin typeface="Arial" pitchFamily="34" charset="0"/>
                <a:cs typeface="Arial" pitchFamily="34" charset="0"/>
              </a:rPr>
              <a:t> </a:t>
            </a:r>
            <a:r>
              <a:rPr lang="en-GB" sz="2400" b="1" dirty="0">
                <a:latin typeface="Arial" pitchFamily="34" charset="0"/>
                <a:cs typeface="Arial" pitchFamily="34" charset="0"/>
              </a:rPr>
              <a:t>and </a:t>
            </a:r>
            <a:r>
              <a:rPr lang="en-GB" sz="2400" dirty="0" err="1">
                <a:latin typeface="Arial" pitchFamily="34" charset="0"/>
                <a:cs typeface="Arial" pitchFamily="34" charset="0"/>
              </a:rPr>
              <a:t>clk</a:t>
            </a:r>
            <a:r>
              <a:rPr lang="en-GB" sz="2400" dirty="0">
                <a:latin typeface="Arial" pitchFamily="34" charset="0"/>
                <a:cs typeface="Arial" pitchFamily="34" charset="0"/>
              </a:rPr>
              <a:t> = ‘0‘</a:t>
            </a:r>
          </a:p>
        </p:txBody>
      </p:sp>
      <p:sp>
        <p:nvSpPr>
          <p:cNvPr id="12" name="TextBox 11"/>
          <p:cNvSpPr txBox="1"/>
          <p:nvPr/>
        </p:nvSpPr>
        <p:spPr>
          <a:xfrm>
            <a:off x="381000" y="2773740"/>
            <a:ext cx="8458200" cy="461665"/>
          </a:xfrm>
          <a:prstGeom prst="rect">
            <a:avLst/>
          </a:prstGeom>
          <a:noFill/>
        </p:spPr>
        <p:txBody>
          <a:bodyPr wrap="square" rtlCol="0">
            <a:spAutoFit/>
          </a:bodyPr>
          <a:lstStyle/>
          <a:p>
            <a:r>
              <a:rPr lang="en-GB" sz="2400" dirty="0">
                <a:latin typeface="Arial" pitchFamily="34" charset="0"/>
                <a:cs typeface="Arial" pitchFamily="34" charset="0"/>
              </a:rPr>
              <a:t>(2)</a:t>
            </a:r>
            <a:r>
              <a:rPr lang="en-GB" sz="2400" b="1" dirty="0">
                <a:latin typeface="Arial" pitchFamily="34" charset="0"/>
                <a:cs typeface="Arial" pitchFamily="34" charset="0"/>
              </a:rPr>
              <a:t> 	not</a:t>
            </a:r>
            <a:r>
              <a:rPr lang="en-GB" sz="2400" dirty="0">
                <a:latin typeface="Arial" pitchFamily="34" charset="0"/>
                <a:cs typeface="Arial" pitchFamily="34" charset="0"/>
              </a:rPr>
              <a:t> </a:t>
            </a:r>
            <a:r>
              <a:rPr lang="en-GB" sz="2400" dirty="0" err="1">
                <a:latin typeface="Arial" pitchFamily="34" charset="0"/>
                <a:cs typeface="Arial" pitchFamily="34" charset="0"/>
              </a:rPr>
              <a:t>clk‘stable</a:t>
            </a:r>
            <a:r>
              <a:rPr lang="en-GB" sz="2400" dirty="0">
                <a:latin typeface="Arial" pitchFamily="34" charset="0"/>
                <a:cs typeface="Arial" pitchFamily="34" charset="0"/>
              </a:rPr>
              <a:t> </a:t>
            </a:r>
            <a:r>
              <a:rPr lang="en-GB" sz="2400" b="1" dirty="0">
                <a:latin typeface="Arial" pitchFamily="34" charset="0"/>
                <a:cs typeface="Arial" pitchFamily="34" charset="0"/>
              </a:rPr>
              <a:t>and </a:t>
            </a:r>
            <a:r>
              <a:rPr lang="en-GB" sz="2400" dirty="0" err="1">
                <a:latin typeface="Arial" pitchFamily="34" charset="0"/>
                <a:cs typeface="Arial" pitchFamily="34" charset="0"/>
              </a:rPr>
              <a:t>clk</a:t>
            </a:r>
            <a:r>
              <a:rPr lang="en-GB" sz="2400" dirty="0">
                <a:latin typeface="Arial" pitchFamily="34" charset="0"/>
                <a:cs typeface="Arial" pitchFamily="34" charset="0"/>
              </a:rPr>
              <a:t> = ‘0‘</a:t>
            </a:r>
          </a:p>
        </p:txBody>
      </p:sp>
      <p:sp>
        <p:nvSpPr>
          <p:cNvPr id="13" name="TextBox 12"/>
          <p:cNvSpPr txBox="1"/>
          <p:nvPr/>
        </p:nvSpPr>
        <p:spPr>
          <a:xfrm>
            <a:off x="457200" y="3916740"/>
            <a:ext cx="8458200" cy="1569660"/>
          </a:xfrm>
          <a:prstGeom prst="rect">
            <a:avLst/>
          </a:prstGeom>
          <a:noFill/>
        </p:spPr>
        <p:txBody>
          <a:bodyPr wrap="square" rtlCol="0">
            <a:spAutoFit/>
          </a:bodyPr>
          <a:lstStyle/>
          <a:p>
            <a:r>
              <a:rPr lang="en-US" sz="2400" dirty="0">
                <a:latin typeface="Arial" pitchFamily="34" charset="0"/>
                <a:cs typeface="Arial" pitchFamily="34" charset="0"/>
              </a:rPr>
              <a:t>(3)	</a:t>
            </a:r>
            <a:r>
              <a:rPr lang="en-US" sz="2400" dirty="0" err="1">
                <a:latin typeface="Arial" pitchFamily="34" charset="0"/>
                <a:cs typeface="Arial" pitchFamily="34" charset="0"/>
              </a:rPr>
              <a:t>falling_edge</a:t>
            </a:r>
            <a:r>
              <a:rPr lang="en-US" sz="2400" dirty="0">
                <a:latin typeface="Arial" pitchFamily="34" charset="0"/>
                <a:cs typeface="Arial" pitchFamily="34" charset="0"/>
              </a:rPr>
              <a:t> (</a:t>
            </a:r>
            <a:r>
              <a:rPr lang="en-US" sz="2400" dirty="0" err="1">
                <a:latin typeface="Arial" pitchFamily="34" charset="0"/>
                <a:cs typeface="Arial" pitchFamily="34" charset="0"/>
              </a:rPr>
              <a:t>clk</a:t>
            </a:r>
            <a:r>
              <a:rPr lang="en-US" sz="2400" dirty="0">
                <a:latin typeface="Arial" pitchFamily="34" charset="0"/>
                <a:cs typeface="Arial" pitchFamily="34" charset="0"/>
              </a:rPr>
              <a:t>)</a:t>
            </a:r>
          </a:p>
          <a:p>
            <a:r>
              <a:rPr lang="en-GB" sz="2400" dirty="0"/>
              <a:t>	 The </a:t>
            </a:r>
            <a:r>
              <a:rPr lang="en-GB" sz="2400" b="1" dirty="0"/>
              <a:t>function</a:t>
            </a:r>
            <a:r>
              <a:rPr lang="en-GB" sz="2400" dirty="0"/>
              <a:t> </a:t>
            </a:r>
            <a:r>
              <a:rPr lang="en-GB" sz="2400" dirty="0" err="1"/>
              <a:t>falling_edge</a:t>
            </a:r>
            <a:r>
              <a:rPr lang="en-GB" sz="2400" dirty="0"/>
              <a:t> serves the same purpose in 	detecting a negative clock edge as the function </a:t>
            </a:r>
            <a:r>
              <a:rPr lang="en-GB" sz="2400" dirty="0" err="1"/>
              <a:t>rising_edge</a:t>
            </a:r>
            <a:r>
              <a:rPr lang="en-GB" sz="2400" dirty="0"/>
              <a:t> 	does for a positive clock edge.</a:t>
            </a:r>
            <a:endParaRPr lang="en-GB" sz="2400" dirty="0">
              <a:latin typeface="Arial" pitchFamily="34" charset="0"/>
              <a:cs typeface="Arial" pitchFamily="34" charset="0"/>
            </a:endParaRPr>
          </a:p>
        </p:txBody>
      </p:sp>
    </p:spTree>
    <p:extLst>
      <p:ext uri="{BB962C8B-B14F-4D97-AF65-F5344CB8AC3E}">
        <p14:creationId xmlns:p14="http://schemas.microsoft.com/office/powerpoint/2010/main" val="533246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2B09694A-CEDC-4BED-9065-9805E693394E}" type="slidenum">
              <a:rPr lang="en-US" altLang="et-EE" sz="1400"/>
              <a:pPr eaLnBrk="1" hangingPunct="1"/>
              <a:t>16</a:t>
            </a:fld>
            <a:endParaRPr lang="en-US" altLang="et-EE" sz="1400"/>
          </a:p>
        </p:txBody>
      </p:sp>
      <p:sp>
        <p:nvSpPr>
          <p:cNvPr id="32771" name="Rectangle 9"/>
          <p:cNvSpPr>
            <a:spLocks noGrp="1" noChangeArrowheads="1"/>
          </p:cNvSpPr>
          <p:nvPr>
            <p:ph type="title"/>
          </p:nvPr>
        </p:nvSpPr>
        <p:spPr>
          <a:xfrm>
            <a:off x="304800" y="119063"/>
            <a:ext cx="8577263" cy="641350"/>
          </a:xfrm>
        </p:spPr>
        <p:txBody>
          <a:bodyPr anchor="ctr">
            <a:normAutofit/>
          </a:bodyPr>
          <a:lstStyle/>
          <a:p>
            <a:pPr algn="r" eaLnBrk="1" hangingPunct="1"/>
            <a:r>
              <a:rPr lang="en-US" altLang="et-EE" sz="3200" u="sng" dirty="0">
                <a:solidFill>
                  <a:srgbClr val="A20000"/>
                </a:solidFill>
                <a:latin typeface="Comic Sans MS" panose="030F0702030302020204" pitchFamily="66" charset="0"/>
              </a:rPr>
              <a:t>Positive-ed</a:t>
            </a:r>
            <a:r>
              <a:rPr lang="en-US" altLang="et-EE" sz="3200" dirty="0">
                <a:solidFill>
                  <a:srgbClr val="A20000"/>
                </a:solidFill>
                <a:latin typeface="Comic Sans MS" panose="030F0702030302020204" pitchFamily="66" charset="0"/>
              </a:rPr>
              <a:t>g</a:t>
            </a:r>
            <a:r>
              <a:rPr lang="en-US" altLang="et-EE" sz="3200" u="sng" dirty="0">
                <a:solidFill>
                  <a:srgbClr val="A20000"/>
                </a:solidFill>
                <a:latin typeface="Comic Sans MS" panose="030F0702030302020204" pitchFamily="66" charset="0"/>
              </a:rPr>
              <a:t>e-tri</a:t>
            </a:r>
            <a:r>
              <a:rPr lang="en-US" altLang="et-EE" sz="3200" dirty="0">
                <a:solidFill>
                  <a:srgbClr val="A20000"/>
                </a:solidFill>
                <a:latin typeface="Comic Sans MS" panose="030F0702030302020204" pitchFamily="66" charset="0"/>
              </a:rPr>
              <a:t>gg</a:t>
            </a:r>
            <a:r>
              <a:rPr lang="en-US" altLang="et-EE" sz="3200" u="sng" dirty="0">
                <a:solidFill>
                  <a:srgbClr val="A20000"/>
                </a:solidFill>
                <a:latin typeface="Comic Sans MS" panose="030F0702030302020204" pitchFamily="66" charset="0"/>
              </a:rPr>
              <a:t>ered D flip flop</a:t>
            </a:r>
          </a:p>
        </p:txBody>
      </p:sp>
      <p:sp>
        <p:nvSpPr>
          <p:cNvPr id="32772" name="Text Box 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
        <p:nvSpPr>
          <p:cNvPr id="7" name="Rectangle 6"/>
          <p:cNvSpPr/>
          <p:nvPr/>
        </p:nvSpPr>
        <p:spPr>
          <a:xfrm>
            <a:off x="304800" y="897553"/>
            <a:ext cx="7696200" cy="4524315"/>
          </a:xfrm>
          <a:prstGeom prst="rect">
            <a:avLst/>
          </a:prstGeom>
        </p:spPr>
        <p:txBody>
          <a:bodyPr wrap="square">
            <a:spAutoFit/>
          </a:bodyPr>
          <a:lstStyle/>
          <a:p>
            <a:r>
              <a:rPr lang="en-GB" sz="2400" b="1" dirty="0">
                <a:latin typeface="Arial" pitchFamily="34" charset="0"/>
                <a:cs typeface="Arial" pitchFamily="34" charset="0"/>
              </a:rPr>
              <a:t>library </a:t>
            </a:r>
            <a:r>
              <a:rPr lang="en-GB" sz="2400" dirty="0" err="1">
                <a:latin typeface="Arial" pitchFamily="34" charset="0"/>
                <a:cs typeface="Arial" pitchFamily="34" charset="0"/>
              </a:rPr>
              <a:t>ieee</a:t>
            </a:r>
            <a:r>
              <a:rPr lang="en-GB" sz="2400" dirty="0">
                <a:latin typeface="Arial" pitchFamily="34" charset="0"/>
                <a:cs typeface="Arial" pitchFamily="34" charset="0"/>
              </a:rPr>
              <a:t>;  </a:t>
            </a:r>
            <a:r>
              <a:rPr lang="en-GB" sz="2400" b="1" dirty="0">
                <a:latin typeface="Arial" pitchFamily="34" charset="0"/>
                <a:cs typeface="Arial" pitchFamily="34" charset="0"/>
              </a:rPr>
              <a:t>use </a:t>
            </a:r>
            <a:r>
              <a:rPr lang="en-GB" sz="2400" dirty="0">
                <a:latin typeface="Arial" pitchFamily="34" charset="0"/>
                <a:cs typeface="Arial" pitchFamily="34" charset="0"/>
              </a:rPr>
              <a:t>ieee.std_logic_1164</a:t>
            </a:r>
            <a:r>
              <a:rPr lang="en-GB" sz="2400" b="1" dirty="0">
                <a:latin typeface="Arial" pitchFamily="34" charset="0"/>
                <a:cs typeface="Arial" pitchFamily="34" charset="0"/>
              </a:rPr>
              <a:t>.all;</a:t>
            </a:r>
          </a:p>
          <a:p>
            <a:r>
              <a:rPr lang="en-GB" sz="2400" b="1" dirty="0">
                <a:latin typeface="Arial" pitchFamily="34" charset="0"/>
                <a:cs typeface="Arial" pitchFamily="34" charset="0"/>
              </a:rPr>
              <a:t>entity </a:t>
            </a:r>
            <a:r>
              <a:rPr lang="en-GB" sz="2400" dirty="0" err="1">
                <a:latin typeface="Arial" pitchFamily="34" charset="0"/>
                <a:cs typeface="Arial" pitchFamily="34" charset="0"/>
              </a:rPr>
              <a:t>d_ff_pe</a:t>
            </a:r>
            <a:r>
              <a:rPr lang="en-GB" sz="2400" dirty="0">
                <a:latin typeface="Arial" pitchFamily="34" charset="0"/>
                <a:cs typeface="Arial" pitchFamily="34" charset="0"/>
              </a:rPr>
              <a:t> </a:t>
            </a:r>
            <a:r>
              <a:rPr lang="en-GB" sz="2400" b="1" dirty="0">
                <a:latin typeface="Arial" pitchFamily="34" charset="0"/>
                <a:cs typeface="Arial" pitchFamily="34" charset="0"/>
              </a:rPr>
              <a:t>is</a:t>
            </a:r>
          </a:p>
          <a:p>
            <a:r>
              <a:rPr lang="en-GB" sz="2400" b="1" dirty="0">
                <a:latin typeface="Arial" pitchFamily="34" charset="0"/>
                <a:cs typeface="Arial" pitchFamily="34" charset="0"/>
              </a:rPr>
              <a:t>	port (</a:t>
            </a:r>
            <a:r>
              <a:rPr lang="en-GB" sz="2400" dirty="0">
                <a:latin typeface="Arial" pitchFamily="34" charset="0"/>
                <a:cs typeface="Arial" pitchFamily="34" charset="0"/>
              </a:rPr>
              <a:t>d, </a:t>
            </a:r>
            <a:r>
              <a:rPr lang="en-GB" sz="2400" dirty="0" err="1">
                <a:latin typeface="Arial" pitchFamily="34" charset="0"/>
                <a:cs typeface="Arial" pitchFamily="34" charset="0"/>
              </a:rPr>
              <a:t>clk</a:t>
            </a:r>
            <a:r>
              <a:rPr lang="en-GB" sz="2400" dirty="0">
                <a:latin typeface="Arial" pitchFamily="34" charset="0"/>
                <a:cs typeface="Arial" pitchFamily="34" charset="0"/>
              </a:rPr>
              <a:t>: </a:t>
            </a:r>
            <a:r>
              <a:rPr lang="en-GB" sz="2400" b="1" dirty="0">
                <a:latin typeface="Arial" pitchFamily="34" charset="0"/>
                <a:cs typeface="Arial" pitchFamily="34" charset="0"/>
              </a:rPr>
              <a:t>in </a:t>
            </a:r>
            <a:r>
              <a:rPr lang="en-GB" sz="2400" dirty="0" err="1">
                <a:latin typeface="Arial" pitchFamily="34" charset="0"/>
                <a:cs typeface="Arial" pitchFamily="34" charset="0"/>
              </a:rPr>
              <a:t>std_logic</a:t>
            </a:r>
            <a:r>
              <a:rPr lang="en-GB" sz="2400" dirty="0">
                <a:latin typeface="Arial" pitchFamily="34" charset="0"/>
                <a:cs typeface="Arial" pitchFamily="34" charset="0"/>
              </a:rPr>
              <a:t>; q: </a:t>
            </a:r>
            <a:r>
              <a:rPr lang="en-GB" sz="2400" b="1" dirty="0">
                <a:latin typeface="Arial" pitchFamily="34" charset="0"/>
                <a:cs typeface="Arial" pitchFamily="34" charset="0"/>
              </a:rPr>
              <a:t>out </a:t>
            </a:r>
            <a:r>
              <a:rPr lang="en-GB" sz="2400" dirty="0" err="1">
                <a:latin typeface="Arial" pitchFamily="34" charset="0"/>
                <a:cs typeface="Arial" pitchFamily="34" charset="0"/>
              </a:rPr>
              <a:t>std_logic</a:t>
            </a:r>
            <a:r>
              <a:rPr lang="en-GB" sz="2400" dirty="0">
                <a:latin typeface="Arial" pitchFamily="34" charset="0"/>
                <a:cs typeface="Arial" pitchFamily="34" charset="0"/>
              </a:rPr>
              <a:t>);</a:t>
            </a:r>
          </a:p>
          <a:p>
            <a:r>
              <a:rPr lang="en-GB" sz="2400" b="1" dirty="0">
                <a:latin typeface="Arial" pitchFamily="34" charset="0"/>
                <a:cs typeface="Arial" pitchFamily="34" charset="0"/>
              </a:rPr>
              <a:t>end </a:t>
            </a:r>
            <a:r>
              <a:rPr lang="en-GB" sz="2400" dirty="0" err="1">
                <a:latin typeface="Arial" pitchFamily="34" charset="0"/>
                <a:cs typeface="Arial" pitchFamily="34" charset="0"/>
              </a:rPr>
              <a:t>d_ff_pe</a:t>
            </a:r>
            <a:r>
              <a:rPr lang="en-GB" sz="2400" dirty="0">
                <a:latin typeface="Arial" pitchFamily="34" charset="0"/>
                <a:cs typeface="Arial" pitchFamily="34" charset="0"/>
              </a:rPr>
              <a:t>;</a:t>
            </a:r>
          </a:p>
          <a:p>
            <a:r>
              <a:rPr lang="en-GB" sz="2400" b="1" dirty="0">
                <a:latin typeface="Arial" pitchFamily="34" charset="0"/>
                <a:cs typeface="Arial" pitchFamily="34" charset="0"/>
              </a:rPr>
              <a:t>architecture </a:t>
            </a:r>
            <a:r>
              <a:rPr lang="en-GB" sz="2400" dirty="0" err="1">
                <a:latin typeface="Arial" pitchFamily="34" charset="0"/>
                <a:cs typeface="Arial" pitchFamily="34" charset="0"/>
              </a:rPr>
              <a:t>behavioral</a:t>
            </a:r>
            <a:r>
              <a:rPr lang="en-GB" sz="2400" b="1" dirty="0">
                <a:latin typeface="Arial" pitchFamily="34" charset="0"/>
                <a:cs typeface="Arial" pitchFamily="34" charset="0"/>
              </a:rPr>
              <a:t> of </a:t>
            </a:r>
            <a:r>
              <a:rPr lang="en-GB" sz="2400" dirty="0" err="1">
                <a:latin typeface="Arial" pitchFamily="34" charset="0"/>
                <a:cs typeface="Arial" pitchFamily="34" charset="0"/>
              </a:rPr>
              <a:t>d_ff_pe</a:t>
            </a:r>
            <a:r>
              <a:rPr lang="en-GB" sz="2400" b="1" dirty="0">
                <a:latin typeface="Arial" pitchFamily="34" charset="0"/>
                <a:cs typeface="Arial" pitchFamily="34" charset="0"/>
              </a:rPr>
              <a:t> is</a:t>
            </a:r>
          </a:p>
          <a:p>
            <a:r>
              <a:rPr lang="en-GB" sz="2400" b="1" dirty="0">
                <a:latin typeface="Arial" pitchFamily="34" charset="0"/>
                <a:cs typeface="Arial" pitchFamily="34" charset="0"/>
              </a:rPr>
              <a:t>begin</a:t>
            </a:r>
          </a:p>
          <a:p>
            <a:r>
              <a:rPr lang="en-GB" sz="2400" b="1" dirty="0">
                <a:latin typeface="Arial" pitchFamily="34" charset="0"/>
                <a:cs typeface="Arial" pitchFamily="34" charset="0"/>
              </a:rPr>
              <a:t>	process </a:t>
            </a:r>
            <a:r>
              <a:rPr lang="en-GB" sz="2400" dirty="0">
                <a:latin typeface="Arial" pitchFamily="34" charset="0"/>
                <a:cs typeface="Arial" pitchFamily="34" charset="0"/>
              </a:rPr>
              <a:t>(</a:t>
            </a:r>
            <a:r>
              <a:rPr lang="en-GB" sz="2400" dirty="0" err="1">
                <a:latin typeface="Arial" pitchFamily="34" charset="0"/>
                <a:cs typeface="Arial" pitchFamily="34" charset="0"/>
              </a:rPr>
              <a:t>clk</a:t>
            </a:r>
            <a:r>
              <a:rPr lang="en-GB" sz="2400" dirty="0">
                <a:latin typeface="Arial" pitchFamily="34" charset="0"/>
                <a:cs typeface="Arial" pitchFamily="34" charset="0"/>
              </a:rPr>
              <a:t>)</a:t>
            </a:r>
          </a:p>
          <a:p>
            <a:r>
              <a:rPr lang="en-GB" sz="2400" b="1" dirty="0">
                <a:latin typeface="Arial" pitchFamily="34" charset="0"/>
                <a:cs typeface="Arial" pitchFamily="34" charset="0"/>
              </a:rPr>
              <a:t>	begin</a:t>
            </a:r>
          </a:p>
          <a:p>
            <a:r>
              <a:rPr lang="en-GB" sz="2400" b="1" dirty="0">
                <a:latin typeface="Arial" pitchFamily="34" charset="0"/>
                <a:cs typeface="Arial" pitchFamily="34" charset="0"/>
              </a:rPr>
              <a:t>		if </a:t>
            </a:r>
            <a:r>
              <a:rPr lang="en-GB" sz="2400" dirty="0" err="1">
                <a:latin typeface="Arial" pitchFamily="34" charset="0"/>
                <a:cs typeface="Arial" pitchFamily="34" charset="0"/>
              </a:rPr>
              <a:t>clk'event</a:t>
            </a:r>
            <a:r>
              <a:rPr lang="en-GB" sz="2400" dirty="0">
                <a:latin typeface="Arial" pitchFamily="34" charset="0"/>
                <a:cs typeface="Arial" pitchFamily="34" charset="0"/>
              </a:rPr>
              <a:t> and </a:t>
            </a:r>
            <a:r>
              <a:rPr lang="en-GB" sz="2400" dirty="0" err="1">
                <a:latin typeface="Arial" pitchFamily="34" charset="0"/>
                <a:cs typeface="Arial" pitchFamily="34" charset="0"/>
              </a:rPr>
              <a:t>clk</a:t>
            </a:r>
            <a:r>
              <a:rPr lang="en-GB" sz="2400" dirty="0">
                <a:latin typeface="Arial" pitchFamily="34" charset="0"/>
                <a:cs typeface="Arial" pitchFamily="34" charset="0"/>
              </a:rPr>
              <a:t> = '1'</a:t>
            </a:r>
            <a:r>
              <a:rPr lang="en-GB" sz="2400" b="1" dirty="0">
                <a:latin typeface="Arial" pitchFamily="34" charset="0"/>
                <a:cs typeface="Arial" pitchFamily="34" charset="0"/>
              </a:rPr>
              <a:t> then </a:t>
            </a:r>
            <a:r>
              <a:rPr lang="en-GB" sz="2400" dirty="0">
                <a:latin typeface="Arial" pitchFamily="34" charset="0"/>
                <a:cs typeface="Arial" pitchFamily="34" charset="0"/>
              </a:rPr>
              <a:t>q &lt;= d;</a:t>
            </a:r>
          </a:p>
          <a:p>
            <a:r>
              <a:rPr lang="en-GB" sz="2400" b="1" dirty="0">
                <a:latin typeface="Arial" pitchFamily="34" charset="0"/>
                <a:cs typeface="Arial" pitchFamily="34" charset="0"/>
              </a:rPr>
              <a:t>		end if;</a:t>
            </a:r>
          </a:p>
          <a:p>
            <a:r>
              <a:rPr lang="en-GB" sz="2400" b="1" dirty="0">
                <a:latin typeface="Arial" pitchFamily="34" charset="0"/>
                <a:cs typeface="Arial" pitchFamily="34" charset="0"/>
              </a:rPr>
              <a:t>	end process;</a:t>
            </a:r>
          </a:p>
          <a:p>
            <a:r>
              <a:rPr lang="en-GB" sz="2400" b="1" dirty="0">
                <a:latin typeface="Arial" pitchFamily="34" charset="0"/>
                <a:cs typeface="Arial" pitchFamily="34" charset="0"/>
              </a:rPr>
              <a:t>end </a:t>
            </a:r>
            <a:r>
              <a:rPr lang="en-GB" sz="2400" dirty="0" err="1">
                <a:latin typeface="Arial" pitchFamily="34" charset="0"/>
                <a:cs typeface="Arial" pitchFamily="34" charset="0"/>
              </a:rPr>
              <a:t>behavioral</a:t>
            </a:r>
            <a:r>
              <a:rPr lang="en-GB" sz="2400" dirty="0">
                <a:latin typeface="Arial" pitchFamily="34" charset="0"/>
                <a:cs typeface="Arial" pitchFamily="34" charset="0"/>
              </a:rPr>
              <a:t>;</a:t>
            </a:r>
          </a:p>
        </p:txBody>
      </p:sp>
      <p:sp>
        <p:nvSpPr>
          <p:cNvPr id="6" name="TextBox 5"/>
          <p:cNvSpPr txBox="1"/>
          <p:nvPr/>
        </p:nvSpPr>
        <p:spPr>
          <a:xfrm>
            <a:off x="1905000" y="5521404"/>
            <a:ext cx="6858000" cy="1107996"/>
          </a:xfrm>
          <a:prstGeom prst="rect">
            <a:avLst/>
          </a:prstGeom>
          <a:noFill/>
          <a:ln w="19050">
            <a:solidFill>
              <a:schemeClr val="tx1"/>
            </a:solidFill>
          </a:ln>
        </p:spPr>
        <p:txBody>
          <a:bodyPr wrap="square" rtlCol="0">
            <a:spAutoFit/>
          </a:bodyPr>
          <a:lstStyle/>
          <a:p>
            <a:r>
              <a:rPr lang="en-GB" sz="2200" dirty="0"/>
              <a:t>Since the output  a D flip-flop that can only change at a triggering clock edge, </a:t>
            </a:r>
            <a:r>
              <a:rPr lang="en-GB" sz="2200" b="1" i="1" dirty="0"/>
              <a:t>d</a:t>
            </a:r>
            <a:r>
              <a:rPr lang="en-GB" sz="2200" dirty="0"/>
              <a:t> is not included in the process’s sensitivity list (here flip-flop has no asynchronous inputs).</a:t>
            </a:r>
          </a:p>
        </p:txBody>
      </p:sp>
    </p:spTree>
    <p:extLst>
      <p:ext uri="{BB962C8B-B14F-4D97-AF65-F5344CB8AC3E}">
        <p14:creationId xmlns:p14="http://schemas.microsoft.com/office/powerpoint/2010/main" val="400202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2B09694A-CEDC-4BED-9065-9805E693394E}" type="slidenum">
              <a:rPr lang="en-US" altLang="et-EE" sz="1400"/>
              <a:pPr eaLnBrk="1" hangingPunct="1"/>
              <a:t>17</a:t>
            </a:fld>
            <a:endParaRPr lang="en-US" altLang="et-EE" sz="1400"/>
          </a:p>
        </p:txBody>
      </p:sp>
      <p:sp>
        <p:nvSpPr>
          <p:cNvPr id="32771" name="Rectangle 9"/>
          <p:cNvSpPr>
            <a:spLocks noGrp="1" noChangeArrowheads="1"/>
          </p:cNvSpPr>
          <p:nvPr>
            <p:ph type="title"/>
          </p:nvPr>
        </p:nvSpPr>
        <p:spPr>
          <a:xfrm>
            <a:off x="304800" y="119063"/>
            <a:ext cx="8577263" cy="641350"/>
          </a:xfrm>
        </p:spPr>
        <p:txBody>
          <a:bodyPr anchor="ctr">
            <a:normAutofit/>
          </a:bodyPr>
          <a:lstStyle/>
          <a:p>
            <a:pPr algn="r"/>
            <a:r>
              <a:rPr lang="en-GB" altLang="et-EE" sz="3200" u="sng" dirty="0">
                <a:solidFill>
                  <a:srgbClr val="A20000"/>
                </a:solidFill>
                <a:latin typeface="Comic Sans MS" panose="030F0702030302020204" pitchFamily="66" charset="0"/>
              </a:rPr>
              <a:t>D flip-flop with asynchronous set and clear</a:t>
            </a:r>
            <a:endParaRPr lang="en-US" altLang="et-EE" sz="3200" u="sng" dirty="0">
              <a:solidFill>
                <a:srgbClr val="A20000"/>
              </a:solidFill>
              <a:latin typeface="Comic Sans MS" panose="030F0702030302020204" pitchFamily="66" charset="0"/>
            </a:endParaRPr>
          </a:p>
        </p:txBody>
      </p:sp>
      <p:sp>
        <p:nvSpPr>
          <p:cNvPr id="32772" name="Text Box 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
        <p:nvSpPr>
          <p:cNvPr id="7" name="Rectangle 6"/>
          <p:cNvSpPr/>
          <p:nvPr/>
        </p:nvSpPr>
        <p:spPr>
          <a:xfrm>
            <a:off x="304800" y="897553"/>
            <a:ext cx="8686800" cy="5632311"/>
          </a:xfrm>
          <a:prstGeom prst="rect">
            <a:avLst/>
          </a:prstGeom>
        </p:spPr>
        <p:txBody>
          <a:bodyPr wrap="square">
            <a:spAutoFit/>
          </a:bodyPr>
          <a:lstStyle/>
          <a:p>
            <a:r>
              <a:rPr lang="en-GB" sz="2400" b="1" dirty="0"/>
              <a:t>entity </a:t>
            </a:r>
            <a:r>
              <a:rPr lang="en-GB" sz="2400" dirty="0" err="1"/>
              <a:t>d_ff_pe_asc</a:t>
            </a:r>
            <a:r>
              <a:rPr lang="en-GB" sz="2400" b="1" dirty="0"/>
              <a:t> is</a:t>
            </a:r>
          </a:p>
          <a:p>
            <a:r>
              <a:rPr lang="en-GB" sz="2400" b="1" dirty="0"/>
              <a:t>	port </a:t>
            </a:r>
            <a:r>
              <a:rPr lang="en-GB" sz="2400" dirty="0"/>
              <a:t>(d, </a:t>
            </a:r>
            <a:r>
              <a:rPr lang="en-GB" sz="2400" dirty="0" err="1"/>
              <a:t>clk</a:t>
            </a:r>
            <a:r>
              <a:rPr lang="en-GB" sz="2400" dirty="0"/>
              <a:t>: </a:t>
            </a:r>
            <a:r>
              <a:rPr lang="en-GB" sz="2400" b="1" dirty="0"/>
              <a:t>in </a:t>
            </a:r>
            <a:r>
              <a:rPr lang="en-GB" sz="2400" dirty="0" err="1"/>
              <a:t>std_logic</a:t>
            </a:r>
            <a:r>
              <a:rPr lang="en-GB" sz="2400" dirty="0"/>
              <a:t>;</a:t>
            </a:r>
          </a:p>
          <a:p>
            <a:r>
              <a:rPr lang="en-GB" sz="2400" dirty="0"/>
              <a:t>	</a:t>
            </a:r>
            <a:r>
              <a:rPr lang="en-GB" sz="2400" dirty="0" err="1"/>
              <a:t>set_bar</a:t>
            </a:r>
            <a:r>
              <a:rPr lang="en-GB" sz="2400" dirty="0"/>
              <a:t>, </a:t>
            </a:r>
            <a:r>
              <a:rPr lang="en-GB" sz="2400" dirty="0" err="1"/>
              <a:t>clear_bar</a:t>
            </a:r>
            <a:r>
              <a:rPr lang="en-GB" sz="2400" dirty="0"/>
              <a:t>: </a:t>
            </a:r>
            <a:r>
              <a:rPr lang="en-GB" sz="2400" b="1" dirty="0"/>
              <a:t>in </a:t>
            </a:r>
            <a:r>
              <a:rPr lang="en-GB" sz="2400" b="1" dirty="0" err="1"/>
              <a:t>std_logic</a:t>
            </a:r>
            <a:r>
              <a:rPr lang="en-GB" sz="2400" b="1" dirty="0"/>
              <a:t>; </a:t>
            </a:r>
            <a:r>
              <a:rPr lang="en-GB" sz="2400" b="1" i="1" dirty="0"/>
              <a:t>-- asynchronous inputs</a:t>
            </a:r>
          </a:p>
          <a:p>
            <a:r>
              <a:rPr lang="en-GB" sz="2400" dirty="0"/>
              <a:t>	q: </a:t>
            </a:r>
            <a:r>
              <a:rPr lang="en-GB" sz="2400" b="1" dirty="0"/>
              <a:t>out </a:t>
            </a:r>
            <a:r>
              <a:rPr lang="en-GB" sz="2400" dirty="0" err="1"/>
              <a:t>std_logic</a:t>
            </a:r>
            <a:r>
              <a:rPr lang="en-GB" sz="2400" dirty="0"/>
              <a:t>);</a:t>
            </a:r>
          </a:p>
          <a:p>
            <a:r>
              <a:rPr lang="en-GB" sz="2400" b="1" dirty="0"/>
              <a:t>end </a:t>
            </a:r>
            <a:r>
              <a:rPr lang="en-GB" sz="2400" dirty="0" err="1"/>
              <a:t>d_ff_pe_asc</a:t>
            </a:r>
            <a:r>
              <a:rPr lang="en-GB" sz="2400" dirty="0"/>
              <a:t>;</a:t>
            </a:r>
          </a:p>
          <a:p>
            <a:r>
              <a:rPr lang="en-GB" sz="2400" b="1" dirty="0"/>
              <a:t>architecture </a:t>
            </a:r>
            <a:r>
              <a:rPr lang="en-GB" sz="2400" dirty="0" err="1"/>
              <a:t>behavioral</a:t>
            </a:r>
            <a:r>
              <a:rPr lang="en-GB" sz="2400" dirty="0"/>
              <a:t> </a:t>
            </a:r>
            <a:r>
              <a:rPr lang="en-GB" sz="2400" b="1" dirty="0"/>
              <a:t>of </a:t>
            </a:r>
            <a:r>
              <a:rPr lang="en-GB" sz="2400" dirty="0" err="1"/>
              <a:t>d_ff_pe_asc</a:t>
            </a:r>
            <a:r>
              <a:rPr lang="en-GB" sz="2400" b="1" dirty="0"/>
              <a:t> is</a:t>
            </a:r>
          </a:p>
          <a:p>
            <a:r>
              <a:rPr lang="en-GB" sz="2400" b="1" dirty="0"/>
              <a:t>begin</a:t>
            </a:r>
          </a:p>
          <a:p>
            <a:r>
              <a:rPr lang="en-GB" sz="2400" b="1" dirty="0"/>
              <a:t>	</a:t>
            </a:r>
            <a:r>
              <a:rPr lang="en-GB" sz="2400" b="1" dirty="0">
                <a:solidFill>
                  <a:srgbClr val="A20000"/>
                </a:solidFill>
              </a:rPr>
              <a:t>process </a:t>
            </a:r>
            <a:r>
              <a:rPr lang="en-GB" sz="2400" dirty="0">
                <a:solidFill>
                  <a:srgbClr val="A20000"/>
                </a:solidFill>
              </a:rPr>
              <a:t>(</a:t>
            </a:r>
            <a:r>
              <a:rPr lang="en-GB" sz="2400" dirty="0" err="1">
                <a:solidFill>
                  <a:srgbClr val="A20000"/>
                </a:solidFill>
              </a:rPr>
              <a:t>clk</a:t>
            </a:r>
            <a:r>
              <a:rPr lang="en-GB" sz="2400" dirty="0">
                <a:solidFill>
                  <a:srgbClr val="A20000"/>
                </a:solidFill>
              </a:rPr>
              <a:t>, </a:t>
            </a:r>
            <a:r>
              <a:rPr lang="en-GB" sz="2400" dirty="0" err="1">
                <a:solidFill>
                  <a:srgbClr val="A20000"/>
                </a:solidFill>
              </a:rPr>
              <a:t>set_bar</a:t>
            </a:r>
            <a:r>
              <a:rPr lang="en-GB" sz="2400" dirty="0">
                <a:solidFill>
                  <a:srgbClr val="A20000"/>
                </a:solidFill>
              </a:rPr>
              <a:t>, </a:t>
            </a:r>
            <a:r>
              <a:rPr lang="en-GB" sz="2400" dirty="0" err="1">
                <a:solidFill>
                  <a:srgbClr val="A20000"/>
                </a:solidFill>
              </a:rPr>
              <a:t>clear_bar</a:t>
            </a:r>
            <a:r>
              <a:rPr lang="en-GB" sz="2400" dirty="0">
                <a:solidFill>
                  <a:srgbClr val="A20000"/>
                </a:solidFill>
              </a:rPr>
              <a:t>)</a:t>
            </a:r>
          </a:p>
          <a:p>
            <a:r>
              <a:rPr lang="en-GB" sz="2400" b="1" dirty="0">
                <a:solidFill>
                  <a:srgbClr val="A20000"/>
                </a:solidFill>
              </a:rPr>
              <a:t>	begin</a:t>
            </a:r>
          </a:p>
          <a:p>
            <a:r>
              <a:rPr lang="en-GB" sz="2400" b="1" dirty="0">
                <a:solidFill>
                  <a:srgbClr val="A20000"/>
                </a:solidFill>
              </a:rPr>
              <a:t>		if </a:t>
            </a:r>
            <a:r>
              <a:rPr lang="en-GB" sz="2400" dirty="0" err="1">
                <a:solidFill>
                  <a:srgbClr val="A20000"/>
                </a:solidFill>
              </a:rPr>
              <a:t>set_bar</a:t>
            </a:r>
            <a:r>
              <a:rPr lang="en-GB" sz="2400" dirty="0">
                <a:solidFill>
                  <a:srgbClr val="A20000"/>
                </a:solidFill>
              </a:rPr>
              <a:t> = '0' </a:t>
            </a:r>
            <a:r>
              <a:rPr lang="en-GB" sz="2400" b="1" dirty="0">
                <a:solidFill>
                  <a:srgbClr val="A20000"/>
                </a:solidFill>
              </a:rPr>
              <a:t>then </a:t>
            </a:r>
            <a:r>
              <a:rPr lang="en-GB" sz="2400" dirty="0">
                <a:solidFill>
                  <a:srgbClr val="A20000"/>
                </a:solidFill>
              </a:rPr>
              <a:t>q &lt;= '1';</a:t>
            </a:r>
          </a:p>
          <a:p>
            <a:r>
              <a:rPr lang="en-GB" sz="2400" b="1" dirty="0">
                <a:solidFill>
                  <a:srgbClr val="A20000"/>
                </a:solidFill>
              </a:rPr>
              <a:t>		</a:t>
            </a:r>
            <a:r>
              <a:rPr lang="en-GB" sz="2400" b="1" dirty="0" err="1">
                <a:solidFill>
                  <a:srgbClr val="A20000"/>
                </a:solidFill>
              </a:rPr>
              <a:t>elsif</a:t>
            </a:r>
            <a:r>
              <a:rPr lang="en-GB" sz="2400" b="1" dirty="0">
                <a:solidFill>
                  <a:srgbClr val="A20000"/>
                </a:solidFill>
              </a:rPr>
              <a:t> </a:t>
            </a:r>
            <a:r>
              <a:rPr lang="en-GB" sz="2400" dirty="0" err="1">
                <a:solidFill>
                  <a:srgbClr val="A20000"/>
                </a:solidFill>
              </a:rPr>
              <a:t>clear_bar</a:t>
            </a:r>
            <a:r>
              <a:rPr lang="en-GB" sz="2400" dirty="0">
                <a:solidFill>
                  <a:srgbClr val="A20000"/>
                </a:solidFill>
              </a:rPr>
              <a:t> = '0' </a:t>
            </a:r>
            <a:r>
              <a:rPr lang="en-GB" sz="2400" b="1" dirty="0">
                <a:solidFill>
                  <a:srgbClr val="A20000"/>
                </a:solidFill>
              </a:rPr>
              <a:t>then </a:t>
            </a:r>
            <a:r>
              <a:rPr lang="en-GB" sz="2400" dirty="0">
                <a:solidFill>
                  <a:srgbClr val="A20000"/>
                </a:solidFill>
              </a:rPr>
              <a:t>q &lt;= '0';</a:t>
            </a:r>
          </a:p>
          <a:p>
            <a:r>
              <a:rPr lang="en-GB" sz="2400" b="1" dirty="0">
                <a:solidFill>
                  <a:srgbClr val="A20000"/>
                </a:solidFill>
              </a:rPr>
              <a:t>		</a:t>
            </a:r>
            <a:r>
              <a:rPr lang="en-GB" sz="2400" b="1" dirty="0" err="1">
                <a:solidFill>
                  <a:srgbClr val="A20000"/>
                </a:solidFill>
              </a:rPr>
              <a:t>elsif</a:t>
            </a:r>
            <a:r>
              <a:rPr lang="en-GB" sz="2400" b="1" dirty="0">
                <a:solidFill>
                  <a:srgbClr val="A20000"/>
                </a:solidFill>
              </a:rPr>
              <a:t> </a:t>
            </a:r>
            <a:r>
              <a:rPr lang="en-GB" sz="2400" dirty="0" err="1">
                <a:solidFill>
                  <a:srgbClr val="A20000"/>
                </a:solidFill>
              </a:rPr>
              <a:t>rising_edge</a:t>
            </a:r>
            <a:r>
              <a:rPr lang="en-GB" sz="2400" dirty="0">
                <a:solidFill>
                  <a:srgbClr val="A20000"/>
                </a:solidFill>
              </a:rPr>
              <a:t>(</a:t>
            </a:r>
            <a:r>
              <a:rPr lang="en-GB" sz="2400" dirty="0" err="1">
                <a:solidFill>
                  <a:srgbClr val="A20000"/>
                </a:solidFill>
              </a:rPr>
              <a:t>clk</a:t>
            </a:r>
            <a:r>
              <a:rPr lang="en-GB" sz="2400" dirty="0">
                <a:solidFill>
                  <a:srgbClr val="A20000"/>
                </a:solidFill>
              </a:rPr>
              <a:t>) </a:t>
            </a:r>
            <a:r>
              <a:rPr lang="en-GB" sz="2400" b="1" dirty="0">
                <a:solidFill>
                  <a:srgbClr val="A20000"/>
                </a:solidFill>
              </a:rPr>
              <a:t>then </a:t>
            </a:r>
            <a:r>
              <a:rPr lang="en-GB" sz="2400" dirty="0">
                <a:solidFill>
                  <a:srgbClr val="A20000"/>
                </a:solidFill>
              </a:rPr>
              <a:t>q &lt;= d;</a:t>
            </a:r>
          </a:p>
          <a:p>
            <a:r>
              <a:rPr lang="en-GB" sz="2400" b="1" dirty="0">
                <a:solidFill>
                  <a:srgbClr val="A20000"/>
                </a:solidFill>
              </a:rPr>
              <a:t>		end if;</a:t>
            </a:r>
          </a:p>
          <a:p>
            <a:r>
              <a:rPr lang="en-GB" sz="2400" b="1" dirty="0">
                <a:solidFill>
                  <a:srgbClr val="A20000"/>
                </a:solidFill>
              </a:rPr>
              <a:t>	end process;</a:t>
            </a:r>
          </a:p>
          <a:p>
            <a:r>
              <a:rPr lang="en-GB" sz="2400" b="1" dirty="0"/>
              <a:t>end </a:t>
            </a:r>
            <a:r>
              <a:rPr lang="en-GB" sz="2400" dirty="0" err="1"/>
              <a:t>behavioral</a:t>
            </a:r>
            <a:endParaRPr lang="en-GB" sz="2400" dirty="0">
              <a:latin typeface="Arial" pitchFamily="34" charset="0"/>
              <a:cs typeface="Arial" pitchFamily="34" charset="0"/>
            </a:endParaRPr>
          </a:p>
        </p:txBody>
      </p:sp>
    </p:spTree>
    <p:extLst>
      <p:ext uri="{BB962C8B-B14F-4D97-AF65-F5344CB8AC3E}">
        <p14:creationId xmlns:p14="http://schemas.microsoft.com/office/powerpoint/2010/main" val="400202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2B09694A-CEDC-4BED-9065-9805E693394E}" type="slidenum">
              <a:rPr lang="en-US" altLang="et-EE" sz="1400"/>
              <a:pPr eaLnBrk="1" hangingPunct="1"/>
              <a:t>18</a:t>
            </a:fld>
            <a:endParaRPr lang="en-US" altLang="et-EE" sz="1400"/>
          </a:p>
        </p:txBody>
      </p:sp>
      <p:sp>
        <p:nvSpPr>
          <p:cNvPr id="32771" name="Rectangle 9"/>
          <p:cNvSpPr>
            <a:spLocks noGrp="1" noChangeArrowheads="1"/>
          </p:cNvSpPr>
          <p:nvPr>
            <p:ph type="title"/>
          </p:nvPr>
        </p:nvSpPr>
        <p:spPr>
          <a:xfrm>
            <a:off x="338137" y="119063"/>
            <a:ext cx="8805863" cy="641350"/>
          </a:xfrm>
        </p:spPr>
        <p:txBody>
          <a:bodyPr anchor="ctr">
            <a:normAutofit/>
          </a:bodyPr>
          <a:lstStyle/>
          <a:p>
            <a:pPr algn="r"/>
            <a:r>
              <a:rPr lang="en-GB" altLang="et-EE" sz="3200" u="sng" dirty="0">
                <a:solidFill>
                  <a:srgbClr val="A20000"/>
                </a:solidFill>
                <a:latin typeface="Comic Sans MS" panose="030F0702030302020204" pitchFamily="66" charset="0"/>
              </a:rPr>
              <a:t>Using a wait statement</a:t>
            </a:r>
            <a:endParaRPr lang="en-US" altLang="et-EE" sz="3200" u="sng" dirty="0">
              <a:solidFill>
                <a:srgbClr val="A20000"/>
              </a:solidFill>
              <a:latin typeface="Comic Sans MS" panose="030F0702030302020204" pitchFamily="66" charset="0"/>
            </a:endParaRPr>
          </a:p>
        </p:txBody>
      </p:sp>
      <p:sp>
        <p:nvSpPr>
          <p:cNvPr id="32772" name="Text Box 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
        <p:nvSpPr>
          <p:cNvPr id="6" name="TextBox 5"/>
          <p:cNvSpPr txBox="1"/>
          <p:nvPr/>
        </p:nvSpPr>
        <p:spPr>
          <a:xfrm>
            <a:off x="914400" y="4191000"/>
            <a:ext cx="8153400" cy="2308324"/>
          </a:xfrm>
          <a:prstGeom prst="rect">
            <a:avLst/>
          </a:prstGeom>
          <a:noFill/>
          <a:ln w="19050">
            <a:solidFill>
              <a:schemeClr val="tx1"/>
            </a:solidFill>
          </a:ln>
        </p:spPr>
        <p:txBody>
          <a:bodyPr wrap="square" rtlCol="0">
            <a:spAutoFit/>
          </a:bodyPr>
          <a:lstStyle/>
          <a:p>
            <a:r>
              <a:rPr lang="en-GB" sz="2400" dirty="0"/>
              <a:t>When a single wait statement is used in a process to infer a flip-flop, it must be either the first or last statement in the process.</a:t>
            </a:r>
          </a:p>
          <a:p>
            <a:r>
              <a:rPr lang="en-GB" sz="2400" dirty="0"/>
              <a:t>A drawback in using a wait statement to infer a flip-flop is that it is not possible to add asynchronous set and/or clear inputs, because all assignments executed after the wait are synchronous assignments.</a:t>
            </a:r>
          </a:p>
        </p:txBody>
      </p:sp>
      <p:sp>
        <p:nvSpPr>
          <p:cNvPr id="7" name="TextBox 6"/>
          <p:cNvSpPr txBox="1"/>
          <p:nvPr/>
        </p:nvSpPr>
        <p:spPr>
          <a:xfrm>
            <a:off x="457200" y="914400"/>
            <a:ext cx="6324600" cy="3046988"/>
          </a:xfrm>
          <a:prstGeom prst="rect">
            <a:avLst/>
          </a:prstGeom>
          <a:noFill/>
        </p:spPr>
        <p:txBody>
          <a:bodyPr wrap="square" rtlCol="0">
            <a:spAutoFit/>
          </a:bodyPr>
          <a:lstStyle/>
          <a:p>
            <a:r>
              <a:rPr lang="en-GB" sz="2400" b="1" dirty="0">
                <a:latin typeface="Arial" pitchFamily="34" charset="0"/>
                <a:cs typeface="Arial" pitchFamily="34" charset="0"/>
              </a:rPr>
              <a:t>architecture </a:t>
            </a:r>
            <a:r>
              <a:rPr lang="en-GB" sz="2400" dirty="0" err="1">
                <a:latin typeface="Arial" pitchFamily="34" charset="0"/>
                <a:cs typeface="Arial" pitchFamily="34" charset="0"/>
              </a:rPr>
              <a:t>behavioral</a:t>
            </a:r>
            <a:r>
              <a:rPr lang="en-GB" sz="2400" b="1" dirty="0">
                <a:latin typeface="Arial" pitchFamily="34" charset="0"/>
                <a:cs typeface="Arial" pitchFamily="34" charset="0"/>
              </a:rPr>
              <a:t> of </a:t>
            </a:r>
            <a:r>
              <a:rPr lang="en-GB" sz="2400" dirty="0" err="1">
                <a:latin typeface="Arial" pitchFamily="34" charset="0"/>
                <a:cs typeface="Arial" pitchFamily="34" charset="0"/>
              </a:rPr>
              <a:t>d_ff_pe_wait</a:t>
            </a:r>
            <a:r>
              <a:rPr lang="en-GB" sz="2400" b="1" dirty="0">
                <a:latin typeface="Arial" pitchFamily="34" charset="0"/>
                <a:cs typeface="Arial" pitchFamily="34" charset="0"/>
              </a:rPr>
              <a:t> is</a:t>
            </a:r>
          </a:p>
          <a:p>
            <a:r>
              <a:rPr lang="en-GB" sz="2400" b="1" dirty="0">
                <a:latin typeface="Arial" pitchFamily="34" charset="0"/>
                <a:cs typeface="Arial" pitchFamily="34" charset="0"/>
              </a:rPr>
              <a:t>begin</a:t>
            </a:r>
          </a:p>
          <a:p>
            <a:r>
              <a:rPr lang="en-GB" sz="2400" b="1" dirty="0">
                <a:latin typeface="Arial" pitchFamily="34" charset="0"/>
                <a:cs typeface="Arial" pitchFamily="34" charset="0"/>
              </a:rPr>
              <a:t>	process</a:t>
            </a:r>
          </a:p>
          <a:p>
            <a:r>
              <a:rPr lang="en-GB" sz="2400" b="1" dirty="0">
                <a:latin typeface="Arial" pitchFamily="34" charset="0"/>
                <a:cs typeface="Arial" pitchFamily="34" charset="0"/>
              </a:rPr>
              <a:t>	begin</a:t>
            </a:r>
          </a:p>
          <a:p>
            <a:r>
              <a:rPr lang="en-GB" sz="2400" b="1" dirty="0">
                <a:latin typeface="Arial" pitchFamily="34" charset="0"/>
                <a:cs typeface="Arial" pitchFamily="34" charset="0"/>
              </a:rPr>
              <a:t>		wait until </a:t>
            </a:r>
            <a:r>
              <a:rPr lang="en-GB" sz="2400" dirty="0" err="1">
                <a:latin typeface="Arial" pitchFamily="34" charset="0"/>
                <a:cs typeface="Arial" pitchFamily="34" charset="0"/>
              </a:rPr>
              <a:t>clk</a:t>
            </a:r>
            <a:r>
              <a:rPr lang="en-GB" sz="2400" dirty="0">
                <a:latin typeface="Arial" pitchFamily="34" charset="0"/>
                <a:cs typeface="Arial" pitchFamily="34" charset="0"/>
              </a:rPr>
              <a:t> = '1';</a:t>
            </a:r>
          </a:p>
          <a:p>
            <a:r>
              <a:rPr lang="en-GB" sz="2400" dirty="0">
                <a:latin typeface="Arial" pitchFamily="34" charset="0"/>
                <a:cs typeface="Arial" pitchFamily="34" charset="0"/>
              </a:rPr>
              <a:t>		q &lt;= d;</a:t>
            </a:r>
          </a:p>
          <a:p>
            <a:r>
              <a:rPr lang="en-GB" sz="2400" b="1" dirty="0">
                <a:latin typeface="Arial" pitchFamily="34" charset="0"/>
                <a:cs typeface="Arial" pitchFamily="34" charset="0"/>
              </a:rPr>
              <a:t>	end process;</a:t>
            </a:r>
          </a:p>
          <a:p>
            <a:r>
              <a:rPr lang="en-GB" sz="2400" b="1" dirty="0">
                <a:latin typeface="Arial" pitchFamily="34" charset="0"/>
                <a:cs typeface="Arial" pitchFamily="34" charset="0"/>
              </a:rPr>
              <a:t>end </a:t>
            </a:r>
            <a:r>
              <a:rPr lang="en-GB" sz="2400" dirty="0" err="1">
                <a:latin typeface="Arial" pitchFamily="34" charset="0"/>
                <a:cs typeface="Arial" pitchFamily="34" charset="0"/>
              </a:rPr>
              <a:t>behavioral</a:t>
            </a:r>
            <a:r>
              <a:rPr lang="en-GB" sz="2400" dirty="0">
                <a:latin typeface="Arial" pitchFamily="34" charset="0"/>
                <a:cs typeface="Arial" pitchFamily="34" charset="0"/>
              </a:rPr>
              <a:t>;</a:t>
            </a:r>
          </a:p>
        </p:txBody>
      </p:sp>
    </p:spTree>
    <p:extLst>
      <p:ext uri="{BB962C8B-B14F-4D97-AF65-F5344CB8AC3E}">
        <p14:creationId xmlns:p14="http://schemas.microsoft.com/office/powerpoint/2010/main" val="400202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2B09694A-CEDC-4BED-9065-9805E693394E}" type="slidenum">
              <a:rPr lang="en-US" altLang="et-EE" sz="1400"/>
              <a:pPr eaLnBrk="1" hangingPunct="1"/>
              <a:t>19</a:t>
            </a:fld>
            <a:endParaRPr lang="en-US" altLang="et-EE" sz="1400"/>
          </a:p>
        </p:txBody>
      </p:sp>
      <p:sp>
        <p:nvSpPr>
          <p:cNvPr id="32771" name="Rectangle 9"/>
          <p:cNvSpPr>
            <a:spLocks noGrp="1" noChangeArrowheads="1"/>
          </p:cNvSpPr>
          <p:nvPr>
            <p:ph type="title"/>
          </p:nvPr>
        </p:nvSpPr>
        <p:spPr>
          <a:xfrm>
            <a:off x="304800" y="119063"/>
            <a:ext cx="8577263" cy="641350"/>
          </a:xfrm>
        </p:spPr>
        <p:txBody>
          <a:bodyPr anchor="ctr">
            <a:noAutofit/>
          </a:bodyPr>
          <a:lstStyle/>
          <a:p>
            <a:r>
              <a:rPr lang="en-GB" altLang="et-EE" sz="2900" u="sng" dirty="0">
                <a:solidFill>
                  <a:srgbClr val="A20000"/>
                </a:solidFill>
                <a:latin typeface="Comic Sans MS" panose="030F0702030302020204" pitchFamily="66" charset="0"/>
              </a:rPr>
              <a:t>Using a concurrent signal assignment statement</a:t>
            </a:r>
            <a:endParaRPr lang="en-US" altLang="et-EE" sz="2900" u="sng" dirty="0">
              <a:solidFill>
                <a:srgbClr val="A20000"/>
              </a:solidFill>
              <a:latin typeface="Comic Sans MS" panose="030F0702030302020204" pitchFamily="66" charset="0"/>
            </a:endParaRPr>
          </a:p>
        </p:txBody>
      </p:sp>
      <p:sp>
        <p:nvSpPr>
          <p:cNvPr id="32772" name="Text Box 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
        <p:nvSpPr>
          <p:cNvPr id="7" name="Rectangle 6"/>
          <p:cNvSpPr/>
          <p:nvPr/>
        </p:nvSpPr>
        <p:spPr>
          <a:xfrm>
            <a:off x="457200" y="2949476"/>
            <a:ext cx="8686800" cy="2308324"/>
          </a:xfrm>
          <a:prstGeom prst="rect">
            <a:avLst/>
          </a:prstGeom>
        </p:spPr>
        <p:txBody>
          <a:bodyPr wrap="square">
            <a:spAutoFit/>
          </a:bodyPr>
          <a:lstStyle/>
          <a:p>
            <a:r>
              <a:rPr lang="en-GB" sz="2400" b="1" dirty="0"/>
              <a:t>architecture </a:t>
            </a:r>
            <a:r>
              <a:rPr lang="en-GB" sz="2400" dirty="0" err="1"/>
              <a:t>behavioral</a:t>
            </a:r>
            <a:r>
              <a:rPr lang="en-GB" sz="2400" dirty="0"/>
              <a:t> </a:t>
            </a:r>
            <a:r>
              <a:rPr lang="en-GB" sz="2400" b="1" dirty="0"/>
              <a:t>of </a:t>
            </a:r>
            <a:r>
              <a:rPr lang="en-GB" sz="2400" dirty="0" err="1"/>
              <a:t>d_ff_pe_asc</a:t>
            </a:r>
            <a:r>
              <a:rPr lang="en-GB" sz="2400" b="1" dirty="0"/>
              <a:t> is</a:t>
            </a:r>
          </a:p>
          <a:p>
            <a:r>
              <a:rPr lang="en-GB" sz="2400" b="1" dirty="0"/>
              <a:t>begin</a:t>
            </a:r>
          </a:p>
          <a:p>
            <a:r>
              <a:rPr lang="en-GB" sz="2400" b="1" dirty="0"/>
              <a:t>	</a:t>
            </a:r>
            <a:r>
              <a:rPr lang="da-DK" sz="2400" dirty="0">
                <a:solidFill>
                  <a:srgbClr val="A20000"/>
                </a:solidFill>
              </a:rPr>
              <a:t> q &lt;= '1' </a:t>
            </a:r>
            <a:r>
              <a:rPr lang="da-DK" sz="2400" b="1" dirty="0">
                <a:solidFill>
                  <a:srgbClr val="A20000"/>
                </a:solidFill>
              </a:rPr>
              <a:t>when </a:t>
            </a:r>
            <a:r>
              <a:rPr lang="da-DK" sz="2400" dirty="0">
                <a:solidFill>
                  <a:srgbClr val="A20000"/>
                </a:solidFill>
              </a:rPr>
              <a:t>set_bar = '0' </a:t>
            </a:r>
            <a:r>
              <a:rPr lang="da-DK" sz="2400" b="1" dirty="0">
                <a:solidFill>
                  <a:srgbClr val="A20000"/>
                </a:solidFill>
              </a:rPr>
              <a:t>else</a:t>
            </a:r>
          </a:p>
          <a:p>
            <a:r>
              <a:rPr lang="en-GB" sz="2400" dirty="0">
                <a:solidFill>
                  <a:srgbClr val="A20000"/>
                </a:solidFill>
              </a:rPr>
              <a:t>		'0' </a:t>
            </a:r>
            <a:r>
              <a:rPr lang="en-GB" sz="2400" b="1" dirty="0">
                <a:solidFill>
                  <a:srgbClr val="A20000"/>
                </a:solidFill>
              </a:rPr>
              <a:t>when </a:t>
            </a:r>
            <a:r>
              <a:rPr lang="en-GB" sz="2400" dirty="0" err="1">
                <a:solidFill>
                  <a:srgbClr val="A20000"/>
                </a:solidFill>
              </a:rPr>
              <a:t>clear_bar</a:t>
            </a:r>
            <a:r>
              <a:rPr lang="en-GB" sz="2400" dirty="0">
                <a:solidFill>
                  <a:srgbClr val="A20000"/>
                </a:solidFill>
              </a:rPr>
              <a:t> = '0' </a:t>
            </a:r>
            <a:r>
              <a:rPr lang="en-GB" sz="2400" b="1" dirty="0">
                <a:solidFill>
                  <a:srgbClr val="A20000"/>
                </a:solidFill>
              </a:rPr>
              <a:t>else</a:t>
            </a:r>
          </a:p>
          <a:p>
            <a:r>
              <a:rPr lang="en-GB" sz="2400" dirty="0">
                <a:solidFill>
                  <a:srgbClr val="A20000"/>
                </a:solidFill>
              </a:rPr>
              <a:t>		d </a:t>
            </a:r>
            <a:r>
              <a:rPr lang="en-GB" sz="2400" b="1" dirty="0">
                <a:solidFill>
                  <a:srgbClr val="A20000"/>
                </a:solidFill>
              </a:rPr>
              <a:t>when </a:t>
            </a:r>
            <a:r>
              <a:rPr lang="en-GB" sz="2400" dirty="0" err="1">
                <a:solidFill>
                  <a:srgbClr val="A20000"/>
                </a:solidFill>
              </a:rPr>
              <a:t>rising_edge</a:t>
            </a:r>
            <a:r>
              <a:rPr lang="en-GB" sz="2400" dirty="0">
                <a:solidFill>
                  <a:srgbClr val="A20000"/>
                </a:solidFill>
              </a:rPr>
              <a:t>(</a:t>
            </a:r>
            <a:r>
              <a:rPr lang="en-GB" sz="2400" dirty="0" err="1">
                <a:solidFill>
                  <a:srgbClr val="A20000"/>
                </a:solidFill>
              </a:rPr>
              <a:t>clk</a:t>
            </a:r>
            <a:r>
              <a:rPr lang="en-GB" sz="2400" dirty="0">
                <a:solidFill>
                  <a:srgbClr val="A20000"/>
                </a:solidFill>
              </a:rPr>
              <a:t>);</a:t>
            </a:r>
          </a:p>
          <a:p>
            <a:r>
              <a:rPr lang="en-GB" sz="2400" b="1" dirty="0"/>
              <a:t>end </a:t>
            </a:r>
            <a:r>
              <a:rPr lang="en-GB" sz="2400" dirty="0" err="1"/>
              <a:t>behavioral</a:t>
            </a:r>
            <a:endParaRPr lang="en-GB" sz="2400" dirty="0">
              <a:latin typeface="Arial" pitchFamily="34" charset="0"/>
              <a:cs typeface="Arial" pitchFamily="34" charset="0"/>
            </a:endParaRPr>
          </a:p>
        </p:txBody>
      </p:sp>
      <p:sp>
        <p:nvSpPr>
          <p:cNvPr id="6" name="TextBox 5"/>
          <p:cNvSpPr txBox="1"/>
          <p:nvPr/>
        </p:nvSpPr>
        <p:spPr>
          <a:xfrm>
            <a:off x="381000" y="914400"/>
            <a:ext cx="8153400" cy="1569660"/>
          </a:xfrm>
          <a:prstGeom prst="rect">
            <a:avLst/>
          </a:prstGeom>
          <a:noFill/>
        </p:spPr>
        <p:txBody>
          <a:bodyPr wrap="square" rtlCol="0">
            <a:spAutoFit/>
          </a:bodyPr>
          <a:lstStyle/>
          <a:p>
            <a:r>
              <a:rPr lang="en-GB" sz="2400" dirty="0">
                <a:latin typeface="Arial" pitchFamily="34" charset="0"/>
                <a:cs typeface="Arial" pitchFamily="34" charset="0"/>
              </a:rPr>
              <a:t>A conditional signal assignment statement can also be used to infer a flip-flop: For example, the process statement (look previous slide) can be replaced by the single conditional signal assignment statement.</a:t>
            </a:r>
          </a:p>
        </p:txBody>
      </p:sp>
    </p:spTree>
    <p:extLst>
      <p:ext uri="{BB962C8B-B14F-4D97-AF65-F5344CB8AC3E}">
        <p14:creationId xmlns:p14="http://schemas.microsoft.com/office/powerpoint/2010/main" val="400202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2</a:t>
            </a:fld>
            <a:endParaRPr lang="en-US" altLang="et-EE" sz="1400" dirty="0"/>
          </a:p>
        </p:txBody>
      </p:sp>
      <p:sp>
        <p:nvSpPr>
          <p:cNvPr id="30723" name="Rectangle 9"/>
          <p:cNvSpPr>
            <a:spLocks noGrp="1" noChangeArrowheads="1"/>
          </p:cNvSpPr>
          <p:nvPr>
            <p:ph type="title"/>
          </p:nvPr>
        </p:nvSpPr>
        <p:spPr>
          <a:xfrm>
            <a:off x="533400" y="152400"/>
            <a:ext cx="8293100" cy="641350"/>
          </a:xfrm>
        </p:spPr>
        <p:txBody>
          <a:bodyPr anchor="ctr">
            <a:noAutofit/>
          </a:bodyPr>
          <a:lstStyle/>
          <a:p>
            <a:pPr algn="r" eaLnBrk="1" hangingPunct="1"/>
            <a:r>
              <a:rPr lang="en-US" altLang="et-EE" sz="3200" u="sng" dirty="0">
                <a:solidFill>
                  <a:srgbClr val="A20000"/>
                </a:solidFill>
                <a:latin typeface="Comic Sans MS" panose="030F0702030302020204" pitchFamily="66" charset="0"/>
              </a:rPr>
              <a:t>Sequential systems</a:t>
            </a:r>
          </a:p>
        </p:txBody>
      </p:sp>
      <p:sp>
        <p:nvSpPr>
          <p:cNvPr id="30724" name="Text Box 13"/>
          <p:cNvSpPr txBox="1">
            <a:spLocks noChangeArrowheads="1"/>
          </p:cNvSpPr>
          <p:nvPr/>
        </p:nvSpPr>
        <p:spPr bwMode="auto">
          <a:xfrm>
            <a:off x="549275" y="762000"/>
            <a:ext cx="828992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r>
              <a:rPr lang="en-GB" sz="2400" dirty="0"/>
              <a:t>Digital systems can be classified as either combinational or sequential. </a:t>
            </a:r>
          </a:p>
          <a:p>
            <a:r>
              <a:rPr lang="en-GB" sz="2400" dirty="0"/>
              <a:t>As we have seen, a combinational system’s outputs are completely determined by its present input values.</a:t>
            </a:r>
          </a:p>
          <a:p>
            <a:r>
              <a:rPr lang="en-GB" sz="2400" dirty="0"/>
              <a:t>In contrast, a </a:t>
            </a:r>
            <a:r>
              <a:rPr lang="en-GB" sz="2400" i="1" dirty="0"/>
              <a:t>sequential system’s outputs depend not only on its present input values, </a:t>
            </a:r>
            <a:r>
              <a:rPr lang="en-GB" sz="2400" dirty="0"/>
              <a:t>but also on its past history of input values. This history is represented by the binary </a:t>
            </a:r>
            <a:r>
              <a:rPr lang="en-GB" sz="2400" i="1" dirty="0"/>
              <a:t>present state value stored in memory elements in the sequential system. Accordingly, </a:t>
            </a:r>
            <a:r>
              <a:rPr lang="en-GB" sz="2400" dirty="0"/>
              <a:t>the output of a sequential system is a function of both its present input values and present state. A sequential system’s outputs are a function of both its present input</a:t>
            </a:r>
            <a:r>
              <a:rPr lang="ru-RU" sz="2400" dirty="0"/>
              <a:t> </a:t>
            </a:r>
            <a:r>
              <a:rPr lang="en-GB" sz="2400" dirty="0"/>
              <a:t>value and past history of its input values. </a:t>
            </a:r>
            <a:endParaRPr lang="en-US" altLang="et-EE" sz="2400" dirty="0"/>
          </a:p>
        </p:txBody>
      </p:sp>
      <p:sp>
        <p:nvSpPr>
          <p:cNvPr id="30725" name="Text Box 1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Tree>
    <p:extLst>
      <p:ext uri="{BB962C8B-B14F-4D97-AF65-F5344CB8AC3E}">
        <p14:creationId xmlns:p14="http://schemas.microsoft.com/office/powerpoint/2010/main" val="218224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animEffect transition="in" filter="fade">
                                      <p:cBhvr>
                                        <p:cTn id="7" dur="2000"/>
                                        <p:tgtEl>
                                          <p:spTgt spid="307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24">
                                            <p:txEl>
                                              <p:pRg st="1" end="1"/>
                                            </p:txEl>
                                          </p:spTgt>
                                        </p:tgtEl>
                                        <p:attrNameLst>
                                          <p:attrName>style.visibility</p:attrName>
                                        </p:attrNameLst>
                                      </p:cBhvr>
                                      <p:to>
                                        <p:strVal val="visible"/>
                                      </p:to>
                                    </p:set>
                                    <p:animEffect transition="in" filter="fade">
                                      <p:cBhvr>
                                        <p:cTn id="12" dur="2000"/>
                                        <p:tgtEl>
                                          <p:spTgt spid="307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724">
                                            <p:txEl>
                                              <p:pRg st="2" end="2"/>
                                            </p:txEl>
                                          </p:spTgt>
                                        </p:tgtEl>
                                        <p:attrNameLst>
                                          <p:attrName>style.visibility</p:attrName>
                                        </p:attrNameLst>
                                      </p:cBhvr>
                                      <p:to>
                                        <p:strVal val="visible"/>
                                      </p:to>
                                    </p:set>
                                    <p:animEffect transition="in" filter="fade">
                                      <p:cBhvr>
                                        <p:cTn id="17" dur="2000"/>
                                        <p:tgtEl>
                                          <p:spTgt spid="307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2B09694A-CEDC-4BED-9065-9805E693394E}" type="slidenum">
              <a:rPr lang="en-US" altLang="et-EE" sz="1400"/>
              <a:pPr eaLnBrk="1" hangingPunct="1"/>
              <a:t>20</a:t>
            </a:fld>
            <a:endParaRPr lang="en-US" altLang="et-EE" sz="1400"/>
          </a:p>
        </p:txBody>
      </p:sp>
      <p:sp>
        <p:nvSpPr>
          <p:cNvPr id="32771" name="Rectangle 9"/>
          <p:cNvSpPr>
            <a:spLocks noGrp="1" noChangeArrowheads="1"/>
          </p:cNvSpPr>
          <p:nvPr>
            <p:ph type="title"/>
          </p:nvPr>
        </p:nvSpPr>
        <p:spPr>
          <a:xfrm>
            <a:off x="304800" y="119063"/>
            <a:ext cx="8577263" cy="641350"/>
          </a:xfrm>
        </p:spPr>
        <p:txBody>
          <a:bodyPr anchor="ctr">
            <a:noAutofit/>
          </a:bodyPr>
          <a:lstStyle/>
          <a:p>
            <a:pPr algn="r"/>
            <a:r>
              <a:rPr lang="en-GB" altLang="et-EE" sz="2900" u="sng" dirty="0">
                <a:solidFill>
                  <a:srgbClr val="A20000"/>
                </a:solidFill>
                <a:latin typeface="Comic Sans MS" panose="030F0702030302020204" pitchFamily="66" charset="0"/>
              </a:rPr>
              <a:t>Gated flip-flop</a:t>
            </a:r>
            <a:endParaRPr lang="en-US" altLang="et-EE" sz="2900" u="sng" dirty="0">
              <a:solidFill>
                <a:srgbClr val="A20000"/>
              </a:solidFill>
              <a:latin typeface="Comic Sans MS" panose="030F0702030302020204" pitchFamily="66" charset="0"/>
            </a:endParaRPr>
          </a:p>
        </p:txBody>
      </p:sp>
      <p:sp>
        <p:nvSpPr>
          <p:cNvPr id="32772" name="Text Box 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
        <p:nvSpPr>
          <p:cNvPr id="6" name="TextBox 5"/>
          <p:cNvSpPr txBox="1"/>
          <p:nvPr/>
        </p:nvSpPr>
        <p:spPr>
          <a:xfrm>
            <a:off x="381000" y="914400"/>
            <a:ext cx="8153400" cy="3046988"/>
          </a:xfrm>
          <a:prstGeom prst="rect">
            <a:avLst/>
          </a:prstGeom>
          <a:noFill/>
        </p:spPr>
        <p:txBody>
          <a:bodyPr wrap="square" rtlCol="0">
            <a:spAutoFit/>
          </a:bodyPr>
          <a:lstStyle/>
          <a:p>
            <a:r>
              <a:rPr lang="en-GB" sz="2400" dirty="0"/>
              <a:t> Often there is a need to have a flip-flop store its data for more than one clock cycle. This is achieved by having the flip-flop store its input data only at selected triggering clock edges and not at others. At the other triggering clock edges, we want the flip-flop to remain in its previous state. To accomplish this, we add an enable (gate) input to the flip-flop. A D flip-flop with an </a:t>
            </a:r>
            <a:r>
              <a:rPr lang="en-GB" sz="2400" i="1" dirty="0"/>
              <a:t>enable input stores its input data at a triggering clock</a:t>
            </a:r>
          </a:p>
          <a:p>
            <a:r>
              <a:rPr lang="en-GB" sz="2400" dirty="0"/>
              <a:t>edge only if its enable input is asserted.</a:t>
            </a:r>
            <a:endParaRPr lang="en-GB" sz="2400" dirty="0">
              <a:latin typeface="Arial" pitchFamily="34" charset="0"/>
              <a:cs typeface="Arial" pitchFamily="34" charset="0"/>
            </a:endParaRPr>
          </a:p>
        </p:txBody>
      </p:sp>
    </p:spTree>
    <p:extLst>
      <p:ext uri="{BB962C8B-B14F-4D97-AF65-F5344CB8AC3E}">
        <p14:creationId xmlns:p14="http://schemas.microsoft.com/office/powerpoint/2010/main" val="400202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2B09694A-CEDC-4BED-9065-9805E693394E}" type="slidenum">
              <a:rPr lang="en-US" altLang="et-EE" sz="1400"/>
              <a:pPr eaLnBrk="1" hangingPunct="1"/>
              <a:t>21</a:t>
            </a:fld>
            <a:endParaRPr lang="en-US" altLang="et-EE" sz="1400"/>
          </a:p>
        </p:txBody>
      </p:sp>
      <p:sp>
        <p:nvSpPr>
          <p:cNvPr id="32771" name="Rectangle 9"/>
          <p:cNvSpPr>
            <a:spLocks noGrp="1" noChangeArrowheads="1"/>
          </p:cNvSpPr>
          <p:nvPr>
            <p:ph type="title"/>
          </p:nvPr>
        </p:nvSpPr>
        <p:spPr>
          <a:xfrm>
            <a:off x="304800" y="119063"/>
            <a:ext cx="8577263" cy="641350"/>
          </a:xfrm>
        </p:spPr>
        <p:txBody>
          <a:bodyPr anchor="ctr">
            <a:noAutofit/>
          </a:bodyPr>
          <a:lstStyle/>
          <a:p>
            <a:pPr algn="r"/>
            <a:r>
              <a:rPr lang="en-GB" altLang="et-EE" sz="2900" u="sng" dirty="0">
                <a:solidFill>
                  <a:srgbClr val="A20000"/>
                </a:solidFill>
                <a:latin typeface="Comic Sans MS" panose="030F0702030302020204" pitchFamily="66" charset="0"/>
              </a:rPr>
              <a:t>Gated clock flip-flop</a:t>
            </a:r>
            <a:endParaRPr lang="en-US" altLang="et-EE" sz="2900" u="sng" dirty="0">
              <a:solidFill>
                <a:srgbClr val="A20000"/>
              </a:solidFill>
              <a:latin typeface="Comic Sans MS" panose="030F0702030302020204" pitchFamily="66" charset="0"/>
            </a:endParaRPr>
          </a:p>
        </p:txBody>
      </p:sp>
      <p:sp>
        <p:nvSpPr>
          <p:cNvPr id="32772" name="Text Box 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
        <p:nvSpPr>
          <p:cNvPr id="6" name="TextBox 5"/>
          <p:cNvSpPr txBox="1"/>
          <p:nvPr/>
        </p:nvSpPr>
        <p:spPr>
          <a:xfrm>
            <a:off x="838200" y="3429000"/>
            <a:ext cx="8153400" cy="3046988"/>
          </a:xfrm>
          <a:prstGeom prst="rect">
            <a:avLst/>
          </a:prstGeom>
          <a:noFill/>
        </p:spPr>
        <p:txBody>
          <a:bodyPr wrap="square" rtlCol="0">
            <a:spAutoFit/>
          </a:bodyPr>
          <a:lstStyle/>
          <a:p>
            <a:r>
              <a:rPr lang="en-GB" sz="2400" dirty="0"/>
              <a:t>If the signal at the en input has glitches, there is a problem with this approach. Often, this signal is the output of a combinational system, which might produce glitches as its inputs change.</a:t>
            </a:r>
          </a:p>
          <a:p>
            <a:r>
              <a:rPr lang="en-GB" sz="2400" dirty="0"/>
              <a:t>There are situations in the design of low-power circuits where a clock is intentionally gated. In such cases, it is the designer’s responsibility to ensure that the circuit producing the enable signal is glitch free or that the clock is high for a sufficient time for any glitches to have ended.</a:t>
            </a:r>
            <a:endParaRPr lang="en-GB" sz="2400" dirty="0">
              <a:latin typeface="Arial" pitchFamily="34" charset="0"/>
              <a:cs typeface="Arial" pitchFamily="34" charset="0"/>
            </a:endParaRPr>
          </a:p>
        </p:txBody>
      </p:sp>
      <p:grpSp>
        <p:nvGrpSpPr>
          <p:cNvPr id="10" name="Group 9"/>
          <p:cNvGrpSpPr/>
          <p:nvPr/>
        </p:nvGrpSpPr>
        <p:grpSpPr>
          <a:xfrm>
            <a:off x="303213" y="762000"/>
            <a:ext cx="6630987" cy="2517257"/>
            <a:chOff x="303213" y="835543"/>
            <a:chExt cx="6630987" cy="2517257"/>
          </a:xfrm>
        </p:grpSpPr>
        <p:pic>
          <p:nvPicPr>
            <p:cNvPr id="9" name="Picture 4" descr="AAIJCQJ0"/>
            <p:cNvPicPr>
              <a:picLocks noChangeAspect="1" noChangeArrowheads="1"/>
            </p:cNvPicPr>
            <p:nvPr/>
          </p:nvPicPr>
          <p:blipFill>
            <a:blip r:embed="rId2" cstate="print"/>
            <a:srcRect/>
            <a:stretch>
              <a:fillRect/>
            </a:stretch>
          </p:blipFill>
          <p:spPr bwMode="auto">
            <a:xfrm>
              <a:off x="303213" y="835543"/>
              <a:ext cx="6630987" cy="2517257"/>
            </a:xfrm>
            <a:prstGeom prst="rect">
              <a:avLst/>
            </a:prstGeom>
            <a:noFill/>
          </p:spPr>
        </p:pic>
        <p:cxnSp>
          <p:nvCxnSpPr>
            <p:cNvPr id="8" name="Straight Arrow Connector 7"/>
            <p:cNvCxnSpPr/>
            <p:nvPr/>
          </p:nvCxnSpPr>
          <p:spPr>
            <a:xfrm flipV="1">
              <a:off x="3124200" y="1981200"/>
              <a:ext cx="4572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1" name="TextBox 10"/>
          <p:cNvSpPr txBox="1"/>
          <p:nvPr/>
        </p:nvSpPr>
        <p:spPr>
          <a:xfrm>
            <a:off x="3810000" y="838200"/>
            <a:ext cx="4724400" cy="461665"/>
          </a:xfrm>
          <a:prstGeom prst="rect">
            <a:avLst/>
          </a:prstGeom>
          <a:noFill/>
          <a:ln w="19050">
            <a:solidFill>
              <a:schemeClr val="tx1"/>
            </a:solidFill>
          </a:ln>
        </p:spPr>
        <p:txBody>
          <a:bodyPr wrap="square" rtlCol="0">
            <a:spAutoFit/>
          </a:bodyPr>
          <a:lstStyle/>
          <a:p>
            <a:r>
              <a:rPr lang="en-GB" sz="2400" b="1" dirty="0">
                <a:solidFill>
                  <a:srgbClr val="C00000"/>
                </a:solidFill>
              </a:rPr>
              <a:t>Considered a poor design practice</a:t>
            </a:r>
            <a:endParaRPr lang="en-GB" sz="2400" dirty="0">
              <a:solidFill>
                <a:srgbClr val="C00000"/>
              </a:solidFill>
            </a:endParaRPr>
          </a:p>
        </p:txBody>
      </p:sp>
    </p:spTree>
    <p:extLst>
      <p:ext uri="{BB962C8B-B14F-4D97-AF65-F5344CB8AC3E}">
        <p14:creationId xmlns:p14="http://schemas.microsoft.com/office/powerpoint/2010/main" val="400202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2B09694A-CEDC-4BED-9065-9805E693394E}" type="slidenum">
              <a:rPr lang="en-US" altLang="et-EE" sz="1400"/>
              <a:pPr eaLnBrk="1" hangingPunct="1"/>
              <a:t>22</a:t>
            </a:fld>
            <a:endParaRPr lang="en-US" altLang="et-EE" sz="1400"/>
          </a:p>
        </p:txBody>
      </p:sp>
      <p:sp>
        <p:nvSpPr>
          <p:cNvPr id="32771" name="Rectangle 9"/>
          <p:cNvSpPr>
            <a:spLocks noGrp="1" noChangeArrowheads="1"/>
          </p:cNvSpPr>
          <p:nvPr>
            <p:ph type="title"/>
          </p:nvPr>
        </p:nvSpPr>
        <p:spPr>
          <a:xfrm>
            <a:off x="304800" y="119063"/>
            <a:ext cx="8577263" cy="641350"/>
          </a:xfrm>
        </p:spPr>
        <p:txBody>
          <a:bodyPr anchor="ctr">
            <a:noAutofit/>
          </a:bodyPr>
          <a:lstStyle/>
          <a:p>
            <a:pPr algn="r"/>
            <a:r>
              <a:rPr lang="en-GB" altLang="et-EE" sz="2900" u="sng" dirty="0">
                <a:solidFill>
                  <a:srgbClr val="A20000"/>
                </a:solidFill>
                <a:latin typeface="Comic Sans MS" panose="030F0702030302020204" pitchFamily="66" charset="0"/>
              </a:rPr>
              <a:t>Gated clock flip-flop</a:t>
            </a:r>
            <a:endParaRPr lang="en-US" altLang="et-EE" sz="2900" u="sng" dirty="0">
              <a:solidFill>
                <a:srgbClr val="A20000"/>
              </a:solidFill>
              <a:latin typeface="Comic Sans MS" panose="030F0702030302020204" pitchFamily="66" charset="0"/>
            </a:endParaRPr>
          </a:p>
        </p:txBody>
      </p:sp>
      <p:sp>
        <p:nvSpPr>
          <p:cNvPr id="32772" name="Text Box 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
        <p:nvSpPr>
          <p:cNvPr id="7" name="Rectangle 6"/>
          <p:cNvSpPr/>
          <p:nvPr/>
        </p:nvSpPr>
        <p:spPr>
          <a:xfrm>
            <a:off x="990600" y="751344"/>
            <a:ext cx="7543800" cy="5509200"/>
          </a:xfrm>
          <a:prstGeom prst="rect">
            <a:avLst/>
          </a:prstGeom>
        </p:spPr>
        <p:txBody>
          <a:bodyPr wrap="square">
            <a:spAutoFit/>
          </a:bodyPr>
          <a:lstStyle/>
          <a:p>
            <a:r>
              <a:rPr lang="en-GB" sz="2200" b="1" dirty="0">
                <a:latin typeface="Arial" pitchFamily="34" charset="0"/>
                <a:cs typeface="Arial" pitchFamily="34" charset="0"/>
              </a:rPr>
              <a:t>entity </a:t>
            </a:r>
            <a:r>
              <a:rPr lang="en-GB" sz="2200" dirty="0" err="1">
                <a:latin typeface="Arial" pitchFamily="34" charset="0"/>
                <a:cs typeface="Arial" pitchFamily="34" charset="0"/>
              </a:rPr>
              <a:t>d_ff_gated</a:t>
            </a:r>
            <a:r>
              <a:rPr lang="en-GB" sz="2200" b="1" dirty="0">
                <a:latin typeface="Arial" pitchFamily="34" charset="0"/>
                <a:cs typeface="Arial" pitchFamily="34" charset="0"/>
              </a:rPr>
              <a:t> is</a:t>
            </a:r>
          </a:p>
          <a:p>
            <a:r>
              <a:rPr lang="en-GB" sz="2200" b="1" dirty="0">
                <a:latin typeface="Arial" pitchFamily="34" charset="0"/>
                <a:cs typeface="Arial" pitchFamily="34" charset="0"/>
              </a:rPr>
              <a:t>port ( </a:t>
            </a:r>
            <a:r>
              <a:rPr lang="en-GB" sz="2200" dirty="0">
                <a:latin typeface="Arial" pitchFamily="34" charset="0"/>
                <a:cs typeface="Arial" pitchFamily="34" charset="0"/>
              </a:rPr>
              <a:t>d, </a:t>
            </a:r>
            <a:r>
              <a:rPr lang="en-GB" sz="2200" dirty="0" err="1">
                <a:latin typeface="Arial" pitchFamily="34" charset="0"/>
                <a:cs typeface="Arial" pitchFamily="34" charset="0"/>
              </a:rPr>
              <a:t>clk</a:t>
            </a:r>
            <a:r>
              <a:rPr lang="en-GB" sz="2200" dirty="0">
                <a:latin typeface="Arial" pitchFamily="34" charset="0"/>
                <a:cs typeface="Arial" pitchFamily="34" charset="0"/>
              </a:rPr>
              <a:t>: </a:t>
            </a:r>
            <a:r>
              <a:rPr lang="en-GB" sz="2200" b="1" dirty="0">
                <a:latin typeface="Arial" pitchFamily="34" charset="0"/>
                <a:cs typeface="Arial" pitchFamily="34" charset="0"/>
              </a:rPr>
              <a:t>in </a:t>
            </a:r>
            <a:r>
              <a:rPr lang="en-GB" sz="2200" dirty="0" err="1">
                <a:latin typeface="Arial" pitchFamily="34" charset="0"/>
                <a:cs typeface="Arial" pitchFamily="34" charset="0"/>
              </a:rPr>
              <a:t>std_logic</a:t>
            </a:r>
            <a:r>
              <a:rPr lang="en-GB" sz="2200" dirty="0">
                <a:latin typeface="Arial" pitchFamily="34" charset="0"/>
                <a:cs typeface="Arial" pitchFamily="34" charset="0"/>
              </a:rPr>
              <a:t>;</a:t>
            </a:r>
          </a:p>
          <a:p>
            <a:r>
              <a:rPr lang="en-GB" sz="2200" dirty="0">
                <a:latin typeface="Arial" pitchFamily="34" charset="0"/>
                <a:cs typeface="Arial" pitchFamily="34" charset="0"/>
              </a:rPr>
              <a:t>	en: </a:t>
            </a:r>
            <a:r>
              <a:rPr lang="en-GB" sz="2200" b="1" dirty="0">
                <a:latin typeface="Arial" pitchFamily="34" charset="0"/>
                <a:cs typeface="Arial" pitchFamily="34" charset="0"/>
              </a:rPr>
              <a:t>in </a:t>
            </a:r>
            <a:r>
              <a:rPr lang="en-GB" sz="2200" dirty="0" err="1">
                <a:latin typeface="Arial" pitchFamily="34" charset="0"/>
                <a:cs typeface="Arial" pitchFamily="34" charset="0"/>
              </a:rPr>
              <a:t>std_logic</a:t>
            </a:r>
            <a:r>
              <a:rPr lang="en-GB" sz="2200" dirty="0">
                <a:latin typeface="Arial" pitchFamily="34" charset="0"/>
                <a:cs typeface="Arial" pitchFamily="34" charset="0"/>
              </a:rPr>
              <a:t>; </a:t>
            </a:r>
            <a:r>
              <a:rPr lang="en-GB" sz="2200" b="1" i="1" dirty="0">
                <a:solidFill>
                  <a:srgbClr val="C00000"/>
                </a:solidFill>
                <a:latin typeface="Arial" pitchFamily="34" charset="0"/>
                <a:cs typeface="Arial" pitchFamily="34" charset="0"/>
              </a:rPr>
              <a:t>-- enable input</a:t>
            </a:r>
          </a:p>
          <a:p>
            <a:r>
              <a:rPr lang="en-GB" sz="2200" dirty="0">
                <a:latin typeface="Arial" pitchFamily="34" charset="0"/>
                <a:cs typeface="Arial" pitchFamily="34" charset="0"/>
              </a:rPr>
              <a:t>	q: </a:t>
            </a:r>
            <a:r>
              <a:rPr lang="en-GB" sz="2200" b="1" dirty="0">
                <a:latin typeface="Arial" pitchFamily="34" charset="0"/>
                <a:cs typeface="Arial" pitchFamily="34" charset="0"/>
              </a:rPr>
              <a:t>out </a:t>
            </a:r>
            <a:r>
              <a:rPr lang="en-GB" sz="2200" dirty="0" err="1">
                <a:latin typeface="Arial" pitchFamily="34" charset="0"/>
                <a:cs typeface="Arial" pitchFamily="34" charset="0"/>
              </a:rPr>
              <a:t>std_logic</a:t>
            </a:r>
            <a:r>
              <a:rPr lang="en-GB" sz="2200" dirty="0">
                <a:latin typeface="Arial" pitchFamily="34" charset="0"/>
                <a:cs typeface="Arial" pitchFamily="34" charset="0"/>
              </a:rPr>
              <a:t>);</a:t>
            </a:r>
          </a:p>
          <a:p>
            <a:r>
              <a:rPr lang="en-GB" sz="2200" b="1" dirty="0">
                <a:latin typeface="Arial" pitchFamily="34" charset="0"/>
                <a:cs typeface="Arial" pitchFamily="34" charset="0"/>
              </a:rPr>
              <a:t>end </a:t>
            </a:r>
            <a:r>
              <a:rPr lang="en-GB" sz="2200" dirty="0" err="1">
                <a:latin typeface="Arial" pitchFamily="34" charset="0"/>
                <a:cs typeface="Arial" pitchFamily="34" charset="0"/>
              </a:rPr>
              <a:t>d_ff_gated</a:t>
            </a:r>
            <a:r>
              <a:rPr lang="en-GB" sz="2200" dirty="0">
                <a:latin typeface="Arial" pitchFamily="34" charset="0"/>
                <a:cs typeface="Arial" pitchFamily="34" charset="0"/>
              </a:rPr>
              <a:t>;</a:t>
            </a:r>
          </a:p>
          <a:p>
            <a:r>
              <a:rPr lang="en-GB" sz="2200" b="1" dirty="0">
                <a:latin typeface="Arial" pitchFamily="34" charset="0"/>
                <a:cs typeface="Arial" pitchFamily="34" charset="0"/>
              </a:rPr>
              <a:t>architecture </a:t>
            </a:r>
            <a:r>
              <a:rPr lang="en-GB" sz="2200" dirty="0" err="1">
                <a:latin typeface="Arial" pitchFamily="34" charset="0"/>
                <a:cs typeface="Arial" pitchFamily="34" charset="0"/>
              </a:rPr>
              <a:t>behavioral</a:t>
            </a:r>
            <a:r>
              <a:rPr lang="en-GB" sz="2200" b="1" dirty="0">
                <a:latin typeface="Arial" pitchFamily="34" charset="0"/>
                <a:cs typeface="Arial" pitchFamily="34" charset="0"/>
              </a:rPr>
              <a:t> of </a:t>
            </a:r>
            <a:r>
              <a:rPr lang="en-GB" sz="2200" dirty="0" err="1">
                <a:latin typeface="Arial" pitchFamily="34" charset="0"/>
                <a:cs typeface="Arial" pitchFamily="34" charset="0"/>
              </a:rPr>
              <a:t>d_ff_gated</a:t>
            </a:r>
            <a:r>
              <a:rPr lang="en-GB" sz="2200" dirty="0">
                <a:latin typeface="Arial" pitchFamily="34" charset="0"/>
                <a:cs typeface="Arial" pitchFamily="34" charset="0"/>
              </a:rPr>
              <a:t> </a:t>
            </a:r>
            <a:r>
              <a:rPr lang="en-GB" sz="2200" b="1" dirty="0">
                <a:latin typeface="Arial" pitchFamily="34" charset="0"/>
                <a:cs typeface="Arial" pitchFamily="34" charset="0"/>
              </a:rPr>
              <a:t>is</a:t>
            </a:r>
          </a:p>
          <a:p>
            <a:r>
              <a:rPr lang="en-GB" sz="2200" b="1" dirty="0">
                <a:latin typeface="Arial" pitchFamily="34" charset="0"/>
                <a:cs typeface="Arial" pitchFamily="34" charset="0"/>
              </a:rPr>
              <a:t>	signal </a:t>
            </a:r>
            <a:r>
              <a:rPr lang="en-GB" sz="2200" dirty="0" err="1">
                <a:latin typeface="Arial" pitchFamily="34" charset="0"/>
                <a:cs typeface="Arial" pitchFamily="34" charset="0"/>
              </a:rPr>
              <a:t>gated_clk</a:t>
            </a:r>
            <a:r>
              <a:rPr lang="en-GB" sz="2200" dirty="0">
                <a:latin typeface="Arial" pitchFamily="34" charset="0"/>
                <a:cs typeface="Arial" pitchFamily="34" charset="0"/>
              </a:rPr>
              <a:t> : </a:t>
            </a:r>
            <a:r>
              <a:rPr lang="en-GB" sz="2200" dirty="0" err="1">
                <a:latin typeface="Arial" pitchFamily="34" charset="0"/>
                <a:cs typeface="Arial" pitchFamily="34" charset="0"/>
              </a:rPr>
              <a:t>std_logic</a:t>
            </a:r>
            <a:r>
              <a:rPr lang="en-GB" sz="2200" dirty="0">
                <a:latin typeface="Arial" pitchFamily="34" charset="0"/>
                <a:cs typeface="Arial" pitchFamily="34" charset="0"/>
              </a:rPr>
              <a:t>;</a:t>
            </a:r>
          </a:p>
          <a:p>
            <a:r>
              <a:rPr lang="en-GB" sz="2200" b="1" dirty="0">
                <a:latin typeface="Arial" pitchFamily="34" charset="0"/>
                <a:cs typeface="Arial" pitchFamily="34" charset="0"/>
              </a:rPr>
              <a:t>begin</a:t>
            </a:r>
          </a:p>
          <a:p>
            <a:r>
              <a:rPr lang="en-GB" sz="2200" dirty="0">
                <a:latin typeface="Arial" pitchFamily="34" charset="0"/>
                <a:cs typeface="Arial" pitchFamily="34" charset="0"/>
              </a:rPr>
              <a:t>	</a:t>
            </a:r>
            <a:r>
              <a:rPr lang="en-GB" sz="2200" dirty="0" err="1">
                <a:latin typeface="Arial" pitchFamily="34" charset="0"/>
                <a:cs typeface="Arial" pitchFamily="34" charset="0"/>
              </a:rPr>
              <a:t>gated_clk</a:t>
            </a:r>
            <a:r>
              <a:rPr lang="en-GB" sz="2200" dirty="0">
                <a:latin typeface="Arial" pitchFamily="34" charset="0"/>
                <a:cs typeface="Arial" pitchFamily="34" charset="0"/>
              </a:rPr>
              <a:t> &lt;= </a:t>
            </a:r>
            <a:r>
              <a:rPr lang="en-GB" sz="2200" dirty="0" err="1">
                <a:latin typeface="Arial" pitchFamily="34" charset="0"/>
                <a:cs typeface="Arial" pitchFamily="34" charset="0"/>
              </a:rPr>
              <a:t>clk</a:t>
            </a:r>
            <a:r>
              <a:rPr lang="en-GB" sz="2200" dirty="0">
                <a:latin typeface="Arial" pitchFamily="34" charset="0"/>
                <a:cs typeface="Arial" pitchFamily="34" charset="0"/>
              </a:rPr>
              <a:t> </a:t>
            </a:r>
            <a:r>
              <a:rPr lang="en-GB" sz="2200" b="1" dirty="0">
                <a:latin typeface="Arial" pitchFamily="34" charset="0"/>
                <a:cs typeface="Arial" pitchFamily="34" charset="0"/>
              </a:rPr>
              <a:t>when </a:t>
            </a:r>
            <a:r>
              <a:rPr lang="en-GB" sz="2200" dirty="0">
                <a:latin typeface="Arial" pitchFamily="34" charset="0"/>
                <a:cs typeface="Arial" pitchFamily="34" charset="0"/>
              </a:rPr>
              <a:t>en = '1' </a:t>
            </a:r>
            <a:r>
              <a:rPr lang="en-GB" sz="2200" b="1" dirty="0">
                <a:latin typeface="Arial" pitchFamily="34" charset="0"/>
                <a:cs typeface="Arial" pitchFamily="34" charset="0"/>
              </a:rPr>
              <a:t>else </a:t>
            </a:r>
            <a:r>
              <a:rPr lang="en-GB" sz="2200" dirty="0">
                <a:latin typeface="Arial" pitchFamily="34" charset="0"/>
                <a:cs typeface="Arial" pitchFamily="34" charset="0"/>
              </a:rPr>
              <a:t>'1';</a:t>
            </a:r>
          </a:p>
          <a:p>
            <a:r>
              <a:rPr lang="en-GB" sz="2200" b="1" dirty="0">
                <a:latin typeface="Arial" pitchFamily="34" charset="0"/>
                <a:cs typeface="Arial" pitchFamily="34" charset="0"/>
              </a:rPr>
              <a:t>	process </a:t>
            </a:r>
            <a:r>
              <a:rPr lang="en-GB" sz="2200" dirty="0">
                <a:latin typeface="Arial" pitchFamily="34" charset="0"/>
                <a:cs typeface="Arial" pitchFamily="34" charset="0"/>
              </a:rPr>
              <a:t>(</a:t>
            </a:r>
            <a:r>
              <a:rPr lang="en-GB" sz="2200" dirty="0" err="1">
                <a:latin typeface="Arial" pitchFamily="34" charset="0"/>
                <a:cs typeface="Arial" pitchFamily="34" charset="0"/>
              </a:rPr>
              <a:t>gated_clk</a:t>
            </a:r>
            <a:r>
              <a:rPr lang="en-GB" sz="2200" dirty="0">
                <a:latin typeface="Arial" pitchFamily="34" charset="0"/>
                <a:cs typeface="Arial" pitchFamily="34" charset="0"/>
              </a:rPr>
              <a:t>)</a:t>
            </a:r>
          </a:p>
          <a:p>
            <a:r>
              <a:rPr lang="en-GB" sz="2200" b="1" dirty="0">
                <a:latin typeface="Arial" pitchFamily="34" charset="0"/>
                <a:cs typeface="Arial" pitchFamily="34" charset="0"/>
              </a:rPr>
              <a:t>	begin</a:t>
            </a:r>
          </a:p>
          <a:p>
            <a:r>
              <a:rPr lang="en-GB" sz="2200" b="1" dirty="0">
                <a:latin typeface="Arial" pitchFamily="34" charset="0"/>
                <a:cs typeface="Arial" pitchFamily="34" charset="0"/>
              </a:rPr>
              <a:t>		if </a:t>
            </a:r>
            <a:r>
              <a:rPr lang="en-GB" sz="2200" dirty="0" err="1">
                <a:latin typeface="Arial" pitchFamily="34" charset="0"/>
                <a:cs typeface="Arial" pitchFamily="34" charset="0"/>
              </a:rPr>
              <a:t>gated_clk'event</a:t>
            </a:r>
            <a:r>
              <a:rPr lang="en-GB" sz="2200" b="1" dirty="0">
                <a:latin typeface="Arial" pitchFamily="34" charset="0"/>
                <a:cs typeface="Arial" pitchFamily="34" charset="0"/>
              </a:rPr>
              <a:t> and </a:t>
            </a:r>
            <a:r>
              <a:rPr lang="en-GB" sz="2200" dirty="0" err="1">
                <a:latin typeface="Arial" pitchFamily="34" charset="0"/>
                <a:cs typeface="Arial" pitchFamily="34" charset="0"/>
              </a:rPr>
              <a:t>gated_clk</a:t>
            </a:r>
            <a:r>
              <a:rPr lang="en-GB" sz="2200" dirty="0">
                <a:latin typeface="Arial" pitchFamily="34" charset="0"/>
                <a:cs typeface="Arial" pitchFamily="34" charset="0"/>
              </a:rPr>
              <a:t> = '1' </a:t>
            </a:r>
          </a:p>
          <a:p>
            <a:r>
              <a:rPr lang="en-GB" sz="2200" b="1" dirty="0">
                <a:latin typeface="Arial" pitchFamily="34" charset="0"/>
                <a:cs typeface="Arial" pitchFamily="34" charset="0"/>
              </a:rPr>
              <a:t>		then </a:t>
            </a:r>
            <a:r>
              <a:rPr lang="en-GB" sz="2200" dirty="0">
                <a:latin typeface="Arial" pitchFamily="34" charset="0"/>
                <a:cs typeface="Arial" pitchFamily="34" charset="0"/>
              </a:rPr>
              <a:t>q &lt;= d;</a:t>
            </a:r>
          </a:p>
          <a:p>
            <a:r>
              <a:rPr lang="en-GB" sz="2200" b="1" dirty="0">
                <a:latin typeface="Arial" pitchFamily="34" charset="0"/>
                <a:cs typeface="Arial" pitchFamily="34" charset="0"/>
              </a:rPr>
              <a:t>		end if;</a:t>
            </a:r>
          </a:p>
          <a:p>
            <a:r>
              <a:rPr lang="en-GB" sz="2200" b="1" dirty="0">
                <a:latin typeface="Arial" pitchFamily="34" charset="0"/>
                <a:cs typeface="Arial" pitchFamily="34" charset="0"/>
              </a:rPr>
              <a:t>	end process;</a:t>
            </a:r>
          </a:p>
          <a:p>
            <a:r>
              <a:rPr lang="en-GB" sz="2200" b="1" dirty="0">
                <a:latin typeface="Arial" pitchFamily="34" charset="0"/>
                <a:cs typeface="Arial" pitchFamily="34" charset="0"/>
              </a:rPr>
              <a:t>end </a:t>
            </a:r>
            <a:r>
              <a:rPr lang="en-GB" sz="2200" dirty="0" err="1">
                <a:latin typeface="Arial" pitchFamily="34" charset="0"/>
                <a:cs typeface="Arial" pitchFamily="34" charset="0"/>
              </a:rPr>
              <a:t>behavioral</a:t>
            </a:r>
            <a:r>
              <a:rPr lang="en-GB" sz="2200" dirty="0">
                <a:latin typeface="Arial" pitchFamily="34" charset="0"/>
                <a:cs typeface="Arial" pitchFamily="34" charset="0"/>
              </a:rPr>
              <a:t>;</a:t>
            </a:r>
          </a:p>
        </p:txBody>
      </p:sp>
    </p:spTree>
    <p:extLst>
      <p:ext uri="{BB962C8B-B14F-4D97-AF65-F5344CB8AC3E}">
        <p14:creationId xmlns:p14="http://schemas.microsoft.com/office/powerpoint/2010/main" val="400202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2B09694A-CEDC-4BED-9065-9805E693394E}" type="slidenum">
              <a:rPr lang="en-US" altLang="et-EE" sz="1400"/>
              <a:pPr eaLnBrk="1" hangingPunct="1"/>
              <a:t>23</a:t>
            </a:fld>
            <a:endParaRPr lang="en-US" altLang="et-EE" sz="1400"/>
          </a:p>
        </p:txBody>
      </p:sp>
      <p:sp>
        <p:nvSpPr>
          <p:cNvPr id="32771" name="Rectangle 9"/>
          <p:cNvSpPr>
            <a:spLocks noGrp="1" noChangeArrowheads="1"/>
          </p:cNvSpPr>
          <p:nvPr>
            <p:ph type="title"/>
          </p:nvPr>
        </p:nvSpPr>
        <p:spPr>
          <a:xfrm>
            <a:off x="304800" y="119063"/>
            <a:ext cx="8577263" cy="641350"/>
          </a:xfrm>
        </p:spPr>
        <p:txBody>
          <a:bodyPr anchor="ctr">
            <a:noAutofit/>
          </a:bodyPr>
          <a:lstStyle/>
          <a:p>
            <a:pPr algn="r"/>
            <a:r>
              <a:rPr lang="en-GB" altLang="et-EE" sz="2900" u="sng" dirty="0">
                <a:solidFill>
                  <a:srgbClr val="A20000"/>
                </a:solidFill>
                <a:latin typeface="Comic Sans MS" panose="030F0702030302020204" pitchFamily="66" charset="0"/>
              </a:rPr>
              <a:t>Gated data flip-flop</a:t>
            </a:r>
            <a:endParaRPr lang="en-US" altLang="et-EE" sz="2900" u="sng" dirty="0">
              <a:solidFill>
                <a:srgbClr val="A20000"/>
              </a:solidFill>
              <a:latin typeface="Comic Sans MS" panose="030F0702030302020204" pitchFamily="66" charset="0"/>
            </a:endParaRPr>
          </a:p>
        </p:txBody>
      </p:sp>
      <p:sp>
        <p:nvSpPr>
          <p:cNvPr id="32772" name="Text Box 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pic>
        <p:nvPicPr>
          <p:cNvPr id="6" name="Picture 4" descr="AAIJCQK0"/>
          <p:cNvPicPr>
            <a:picLocks noChangeAspect="1" noChangeArrowheads="1"/>
          </p:cNvPicPr>
          <p:nvPr/>
        </p:nvPicPr>
        <p:blipFill>
          <a:blip r:embed="rId2" cstate="print"/>
          <a:srcRect/>
          <a:stretch>
            <a:fillRect/>
          </a:stretch>
        </p:blipFill>
        <p:spPr bwMode="auto">
          <a:xfrm>
            <a:off x="684213" y="679290"/>
            <a:ext cx="5792787" cy="2292510"/>
          </a:xfrm>
          <a:prstGeom prst="rect">
            <a:avLst/>
          </a:prstGeom>
          <a:noFill/>
        </p:spPr>
      </p:pic>
      <p:sp>
        <p:nvSpPr>
          <p:cNvPr id="8" name="TextBox 7"/>
          <p:cNvSpPr txBox="1"/>
          <p:nvPr/>
        </p:nvSpPr>
        <p:spPr>
          <a:xfrm>
            <a:off x="533400" y="3049012"/>
            <a:ext cx="8077200" cy="3046988"/>
          </a:xfrm>
          <a:prstGeom prst="rect">
            <a:avLst/>
          </a:prstGeom>
          <a:noFill/>
        </p:spPr>
        <p:txBody>
          <a:bodyPr wrap="square" rtlCol="0">
            <a:spAutoFit/>
          </a:bodyPr>
          <a:lstStyle/>
          <a:p>
            <a:r>
              <a:rPr lang="en-GB" sz="2400" dirty="0"/>
              <a:t>Glitches on the en input do not affect the state of the flip-flop, as long as en is stable for a time equal to the flip-flop’s setup time prior to the positive edge of the clock. If the enable signal is derived from logic clocked by the same clock, any changes (including glitches) in its value should occur immediately after the positive clock edge. Accordingly, any glitches in the enable signal will have ended long before the setup time of the next triggering clock edge.</a:t>
            </a:r>
          </a:p>
        </p:txBody>
      </p:sp>
    </p:spTree>
    <p:extLst>
      <p:ext uri="{BB962C8B-B14F-4D97-AF65-F5344CB8AC3E}">
        <p14:creationId xmlns:p14="http://schemas.microsoft.com/office/powerpoint/2010/main" val="400202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2B09694A-CEDC-4BED-9065-9805E693394E}" type="slidenum">
              <a:rPr lang="en-US" altLang="et-EE" sz="1400"/>
              <a:pPr eaLnBrk="1" hangingPunct="1"/>
              <a:t>24</a:t>
            </a:fld>
            <a:endParaRPr lang="en-US" altLang="et-EE" sz="1400"/>
          </a:p>
        </p:txBody>
      </p:sp>
      <p:sp>
        <p:nvSpPr>
          <p:cNvPr id="32771" name="Rectangle 9"/>
          <p:cNvSpPr>
            <a:spLocks noGrp="1" noChangeArrowheads="1"/>
          </p:cNvSpPr>
          <p:nvPr>
            <p:ph type="title"/>
          </p:nvPr>
        </p:nvSpPr>
        <p:spPr>
          <a:xfrm>
            <a:off x="304800" y="119063"/>
            <a:ext cx="8577263" cy="641350"/>
          </a:xfrm>
        </p:spPr>
        <p:txBody>
          <a:bodyPr anchor="ctr">
            <a:noAutofit/>
          </a:bodyPr>
          <a:lstStyle/>
          <a:p>
            <a:pPr algn="r"/>
            <a:r>
              <a:rPr lang="en-GB" altLang="et-EE" sz="2900" u="sng" dirty="0">
                <a:solidFill>
                  <a:srgbClr val="A20000"/>
                </a:solidFill>
                <a:latin typeface="Comic Sans MS" panose="030F0702030302020204" pitchFamily="66" charset="0"/>
              </a:rPr>
              <a:t>Gated data flip-flop</a:t>
            </a:r>
            <a:endParaRPr lang="en-US" altLang="et-EE" sz="2900" u="sng" dirty="0">
              <a:solidFill>
                <a:srgbClr val="A20000"/>
              </a:solidFill>
              <a:latin typeface="Comic Sans MS" panose="030F0702030302020204" pitchFamily="66" charset="0"/>
            </a:endParaRPr>
          </a:p>
        </p:txBody>
      </p:sp>
      <p:sp>
        <p:nvSpPr>
          <p:cNvPr id="32772" name="Text Box 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
        <p:nvSpPr>
          <p:cNvPr id="7" name="Rectangle 6"/>
          <p:cNvSpPr/>
          <p:nvPr/>
        </p:nvSpPr>
        <p:spPr>
          <a:xfrm>
            <a:off x="990600" y="751344"/>
            <a:ext cx="7543800" cy="5509200"/>
          </a:xfrm>
          <a:prstGeom prst="rect">
            <a:avLst/>
          </a:prstGeom>
        </p:spPr>
        <p:txBody>
          <a:bodyPr wrap="square">
            <a:spAutoFit/>
          </a:bodyPr>
          <a:lstStyle/>
          <a:p>
            <a:r>
              <a:rPr lang="en-GB" sz="2200" b="1" dirty="0">
                <a:latin typeface="Arial" pitchFamily="34" charset="0"/>
                <a:cs typeface="Arial" pitchFamily="34" charset="0"/>
              </a:rPr>
              <a:t>entity </a:t>
            </a:r>
            <a:r>
              <a:rPr lang="en-GB" sz="2200" dirty="0" err="1">
                <a:latin typeface="Arial" pitchFamily="34" charset="0"/>
                <a:cs typeface="Arial" pitchFamily="34" charset="0"/>
              </a:rPr>
              <a:t>d_ff_enabled</a:t>
            </a:r>
            <a:r>
              <a:rPr lang="en-GB" sz="2200" b="1" dirty="0">
                <a:latin typeface="Arial" pitchFamily="34" charset="0"/>
                <a:cs typeface="Arial" pitchFamily="34" charset="0"/>
              </a:rPr>
              <a:t> is</a:t>
            </a:r>
          </a:p>
          <a:p>
            <a:r>
              <a:rPr lang="en-GB" sz="2200" b="1" dirty="0">
                <a:latin typeface="Arial" pitchFamily="34" charset="0"/>
                <a:cs typeface="Arial" pitchFamily="34" charset="0"/>
              </a:rPr>
              <a:t>	port (</a:t>
            </a:r>
            <a:r>
              <a:rPr lang="en-GB" sz="2200" dirty="0">
                <a:latin typeface="Arial" pitchFamily="34" charset="0"/>
                <a:cs typeface="Arial" pitchFamily="34" charset="0"/>
              </a:rPr>
              <a:t>d, </a:t>
            </a:r>
            <a:r>
              <a:rPr lang="en-GB" sz="2200" dirty="0" err="1">
                <a:latin typeface="Arial" pitchFamily="34" charset="0"/>
                <a:cs typeface="Arial" pitchFamily="34" charset="0"/>
              </a:rPr>
              <a:t>clk</a:t>
            </a:r>
            <a:r>
              <a:rPr lang="en-GB" sz="2200" dirty="0">
                <a:latin typeface="Arial" pitchFamily="34" charset="0"/>
                <a:cs typeface="Arial" pitchFamily="34" charset="0"/>
              </a:rPr>
              <a:t>, en: </a:t>
            </a:r>
            <a:r>
              <a:rPr lang="en-GB" sz="2200" b="1" dirty="0">
                <a:latin typeface="Arial" pitchFamily="34" charset="0"/>
                <a:cs typeface="Arial" pitchFamily="34" charset="0"/>
              </a:rPr>
              <a:t>in </a:t>
            </a:r>
            <a:r>
              <a:rPr lang="en-GB" sz="2200" dirty="0" err="1">
                <a:latin typeface="Arial" pitchFamily="34" charset="0"/>
                <a:cs typeface="Arial" pitchFamily="34" charset="0"/>
              </a:rPr>
              <a:t>std_logic</a:t>
            </a:r>
            <a:r>
              <a:rPr lang="en-GB" sz="2200" dirty="0">
                <a:latin typeface="Arial" pitchFamily="34" charset="0"/>
                <a:cs typeface="Arial" pitchFamily="34" charset="0"/>
              </a:rPr>
              <a:t>; q: </a:t>
            </a:r>
            <a:r>
              <a:rPr lang="en-GB" sz="2200" b="1" dirty="0">
                <a:latin typeface="Arial" pitchFamily="34" charset="0"/>
                <a:cs typeface="Arial" pitchFamily="34" charset="0"/>
              </a:rPr>
              <a:t>out </a:t>
            </a:r>
            <a:r>
              <a:rPr lang="en-GB" sz="2200" dirty="0" err="1">
                <a:latin typeface="Arial" pitchFamily="34" charset="0"/>
                <a:cs typeface="Arial" pitchFamily="34" charset="0"/>
              </a:rPr>
              <a:t>std_logic</a:t>
            </a:r>
            <a:r>
              <a:rPr lang="en-GB" sz="2200" dirty="0">
                <a:latin typeface="Arial" pitchFamily="34" charset="0"/>
                <a:cs typeface="Arial" pitchFamily="34" charset="0"/>
              </a:rPr>
              <a:t>);</a:t>
            </a:r>
          </a:p>
          <a:p>
            <a:r>
              <a:rPr lang="en-GB" sz="2200" b="1" dirty="0">
                <a:latin typeface="Arial" pitchFamily="34" charset="0"/>
                <a:cs typeface="Arial" pitchFamily="34" charset="0"/>
              </a:rPr>
              <a:t>end </a:t>
            </a:r>
            <a:r>
              <a:rPr lang="en-GB" sz="2200" dirty="0" err="1">
                <a:latin typeface="Arial" pitchFamily="34" charset="0"/>
                <a:cs typeface="Arial" pitchFamily="34" charset="0"/>
              </a:rPr>
              <a:t>d_ff_enabled</a:t>
            </a:r>
            <a:r>
              <a:rPr lang="en-GB" sz="2200" dirty="0">
                <a:latin typeface="Arial" pitchFamily="34" charset="0"/>
                <a:cs typeface="Arial" pitchFamily="34" charset="0"/>
              </a:rPr>
              <a:t>;</a:t>
            </a:r>
          </a:p>
          <a:p>
            <a:r>
              <a:rPr lang="en-GB" sz="2200" b="1" dirty="0">
                <a:latin typeface="Arial" pitchFamily="34" charset="0"/>
                <a:cs typeface="Arial" pitchFamily="34" charset="0"/>
              </a:rPr>
              <a:t>architecture </a:t>
            </a:r>
            <a:r>
              <a:rPr lang="en-GB" sz="2200" dirty="0" err="1">
                <a:latin typeface="Arial" pitchFamily="34" charset="0"/>
                <a:cs typeface="Arial" pitchFamily="34" charset="0"/>
              </a:rPr>
              <a:t>behavioral</a:t>
            </a:r>
            <a:r>
              <a:rPr lang="en-GB" sz="2200" b="1" dirty="0">
                <a:latin typeface="Arial" pitchFamily="34" charset="0"/>
                <a:cs typeface="Arial" pitchFamily="34" charset="0"/>
              </a:rPr>
              <a:t> of </a:t>
            </a:r>
            <a:r>
              <a:rPr lang="en-GB" sz="2200" dirty="0" err="1">
                <a:latin typeface="Arial" pitchFamily="34" charset="0"/>
                <a:cs typeface="Arial" pitchFamily="34" charset="0"/>
              </a:rPr>
              <a:t>d_ff_enabled</a:t>
            </a:r>
            <a:r>
              <a:rPr lang="en-GB" sz="2200" b="1" dirty="0">
                <a:latin typeface="Arial" pitchFamily="34" charset="0"/>
                <a:cs typeface="Arial" pitchFamily="34" charset="0"/>
              </a:rPr>
              <a:t> is</a:t>
            </a:r>
          </a:p>
          <a:p>
            <a:r>
              <a:rPr lang="en-GB" sz="2200" b="1" dirty="0">
                <a:latin typeface="Arial" pitchFamily="34" charset="0"/>
                <a:cs typeface="Arial" pitchFamily="34" charset="0"/>
              </a:rPr>
              <a:t>	signal </a:t>
            </a:r>
            <a:r>
              <a:rPr lang="en-GB" sz="2200" dirty="0" err="1">
                <a:latin typeface="Arial" pitchFamily="34" charset="0"/>
                <a:cs typeface="Arial" pitchFamily="34" charset="0"/>
              </a:rPr>
              <a:t>q_sig</a:t>
            </a:r>
            <a:r>
              <a:rPr lang="en-GB" sz="2200" dirty="0">
                <a:latin typeface="Arial" pitchFamily="34" charset="0"/>
                <a:cs typeface="Arial" pitchFamily="34" charset="0"/>
              </a:rPr>
              <a:t> : </a:t>
            </a:r>
            <a:r>
              <a:rPr lang="en-GB" sz="2200" dirty="0" err="1">
                <a:latin typeface="Arial" pitchFamily="34" charset="0"/>
                <a:cs typeface="Arial" pitchFamily="34" charset="0"/>
              </a:rPr>
              <a:t>std_logic</a:t>
            </a:r>
            <a:r>
              <a:rPr lang="en-GB" sz="2200" dirty="0">
                <a:latin typeface="Arial" pitchFamily="34" charset="0"/>
                <a:cs typeface="Arial" pitchFamily="34" charset="0"/>
              </a:rPr>
              <a:t>;</a:t>
            </a:r>
          </a:p>
          <a:p>
            <a:r>
              <a:rPr lang="en-GB" sz="2200" b="1" dirty="0">
                <a:latin typeface="Arial" pitchFamily="34" charset="0"/>
                <a:cs typeface="Arial" pitchFamily="34" charset="0"/>
              </a:rPr>
              <a:t>begin</a:t>
            </a:r>
          </a:p>
          <a:p>
            <a:r>
              <a:rPr lang="en-GB" sz="2200" b="1" dirty="0">
                <a:latin typeface="Arial" pitchFamily="34" charset="0"/>
                <a:cs typeface="Arial" pitchFamily="34" charset="0"/>
              </a:rPr>
              <a:t>	process </a:t>
            </a:r>
            <a:r>
              <a:rPr lang="en-GB" sz="2200" dirty="0">
                <a:latin typeface="Arial" pitchFamily="34" charset="0"/>
                <a:cs typeface="Arial" pitchFamily="34" charset="0"/>
              </a:rPr>
              <a:t>(</a:t>
            </a:r>
            <a:r>
              <a:rPr lang="en-GB" sz="2200" dirty="0" err="1">
                <a:latin typeface="Arial" pitchFamily="34" charset="0"/>
                <a:cs typeface="Arial" pitchFamily="34" charset="0"/>
              </a:rPr>
              <a:t>clk</a:t>
            </a:r>
            <a:r>
              <a:rPr lang="en-GB" sz="2200" dirty="0">
                <a:latin typeface="Arial" pitchFamily="34" charset="0"/>
                <a:cs typeface="Arial" pitchFamily="34" charset="0"/>
              </a:rPr>
              <a:t>)</a:t>
            </a:r>
          </a:p>
          <a:p>
            <a:r>
              <a:rPr lang="en-GB" sz="2200" b="1" dirty="0">
                <a:latin typeface="Arial" pitchFamily="34" charset="0"/>
                <a:cs typeface="Arial" pitchFamily="34" charset="0"/>
              </a:rPr>
              <a:t>	begin</a:t>
            </a:r>
          </a:p>
          <a:p>
            <a:r>
              <a:rPr lang="en-GB" sz="2200" b="1" dirty="0">
                <a:latin typeface="Arial" pitchFamily="34" charset="0"/>
                <a:cs typeface="Arial" pitchFamily="34" charset="0"/>
              </a:rPr>
              <a:t>		if </a:t>
            </a:r>
            <a:r>
              <a:rPr lang="en-GB" sz="2200" dirty="0" err="1">
                <a:latin typeface="Arial" pitchFamily="34" charset="0"/>
                <a:cs typeface="Arial" pitchFamily="34" charset="0"/>
              </a:rPr>
              <a:t>clk'event</a:t>
            </a:r>
            <a:r>
              <a:rPr lang="en-GB" sz="2200" dirty="0">
                <a:latin typeface="Arial" pitchFamily="34" charset="0"/>
                <a:cs typeface="Arial" pitchFamily="34" charset="0"/>
              </a:rPr>
              <a:t> and </a:t>
            </a:r>
            <a:r>
              <a:rPr lang="en-GB" sz="2200" dirty="0" err="1">
                <a:latin typeface="Arial" pitchFamily="34" charset="0"/>
                <a:cs typeface="Arial" pitchFamily="34" charset="0"/>
              </a:rPr>
              <a:t>clk</a:t>
            </a:r>
            <a:r>
              <a:rPr lang="en-GB" sz="2200" dirty="0">
                <a:latin typeface="Arial" pitchFamily="34" charset="0"/>
                <a:cs typeface="Arial" pitchFamily="34" charset="0"/>
              </a:rPr>
              <a:t> = '1' </a:t>
            </a:r>
            <a:r>
              <a:rPr lang="en-GB" sz="2200" b="1" dirty="0">
                <a:latin typeface="Arial" pitchFamily="34" charset="0"/>
                <a:cs typeface="Arial" pitchFamily="34" charset="0"/>
              </a:rPr>
              <a:t>then</a:t>
            </a:r>
          </a:p>
          <a:p>
            <a:r>
              <a:rPr lang="en-GB" sz="2200" b="1" dirty="0">
                <a:latin typeface="Arial" pitchFamily="34" charset="0"/>
                <a:cs typeface="Arial" pitchFamily="34" charset="0"/>
              </a:rPr>
              <a:t>			if </a:t>
            </a:r>
            <a:r>
              <a:rPr lang="en-GB" sz="2200" dirty="0">
                <a:latin typeface="Arial" pitchFamily="34" charset="0"/>
                <a:cs typeface="Arial" pitchFamily="34" charset="0"/>
              </a:rPr>
              <a:t>en = '1' </a:t>
            </a:r>
            <a:r>
              <a:rPr lang="en-GB" sz="2200" b="1" dirty="0">
                <a:latin typeface="Arial" pitchFamily="34" charset="0"/>
                <a:cs typeface="Arial" pitchFamily="34" charset="0"/>
              </a:rPr>
              <a:t>then </a:t>
            </a:r>
            <a:r>
              <a:rPr lang="en-GB" sz="2200" dirty="0" err="1">
                <a:latin typeface="Arial" pitchFamily="34" charset="0"/>
                <a:cs typeface="Arial" pitchFamily="34" charset="0"/>
              </a:rPr>
              <a:t>q_sig</a:t>
            </a:r>
            <a:r>
              <a:rPr lang="en-GB" sz="2200" dirty="0">
                <a:latin typeface="Arial" pitchFamily="34" charset="0"/>
                <a:cs typeface="Arial" pitchFamily="34" charset="0"/>
              </a:rPr>
              <a:t> &lt;= d;</a:t>
            </a:r>
          </a:p>
          <a:p>
            <a:r>
              <a:rPr lang="en-GB" sz="2200" b="1" dirty="0">
                <a:latin typeface="Arial" pitchFamily="34" charset="0"/>
                <a:cs typeface="Arial" pitchFamily="34" charset="0"/>
              </a:rPr>
              <a:t>			else </a:t>
            </a:r>
            <a:r>
              <a:rPr lang="en-GB" sz="2200" dirty="0" err="1">
                <a:latin typeface="Arial" pitchFamily="34" charset="0"/>
                <a:cs typeface="Arial" pitchFamily="34" charset="0"/>
              </a:rPr>
              <a:t>q_sig</a:t>
            </a:r>
            <a:r>
              <a:rPr lang="en-GB" sz="2200" dirty="0">
                <a:latin typeface="Arial" pitchFamily="34" charset="0"/>
                <a:cs typeface="Arial" pitchFamily="34" charset="0"/>
              </a:rPr>
              <a:t> &lt;= </a:t>
            </a:r>
            <a:r>
              <a:rPr lang="en-GB" sz="2200" dirty="0" err="1">
                <a:latin typeface="Arial" pitchFamily="34" charset="0"/>
                <a:cs typeface="Arial" pitchFamily="34" charset="0"/>
              </a:rPr>
              <a:t>q_sig</a:t>
            </a:r>
            <a:r>
              <a:rPr lang="en-GB" sz="2200" dirty="0">
                <a:latin typeface="Arial" pitchFamily="34" charset="0"/>
                <a:cs typeface="Arial" pitchFamily="34" charset="0"/>
              </a:rPr>
              <a:t>;</a:t>
            </a:r>
          </a:p>
          <a:p>
            <a:r>
              <a:rPr lang="en-GB" sz="2200" b="1" dirty="0">
                <a:latin typeface="Arial" pitchFamily="34" charset="0"/>
                <a:cs typeface="Arial" pitchFamily="34" charset="0"/>
              </a:rPr>
              <a:t>			end if;</a:t>
            </a:r>
          </a:p>
          <a:p>
            <a:r>
              <a:rPr lang="en-GB" sz="2200" b="1" dirty="0">
                <a:latin typeface="Arial" pitchFamily="34" charset="0"/>
                <a:cs typeface="Arial" pitchFamily="34" charset="0"/>
              </a:rPr>
              <a:t>		end if;</a:t>
            </a:r>
          </a:p>
          <a:p>
            <a:r>
              <a:rPr lang="en-GB" sz="2200" b="1" dirty="0">
                <a:latin typeface="Arial" pitchFamily="34" charset="0"/>
                <a:cs typeface="Arial" pitchFamily="34" charset="0"/>
              </a:rPr>
              <a:t>	end process;</a:t>
            </a:r>
          </a:p>
          <a:p>
            <a:r>
              <a:rPr lang="en-GB" sz="2200" dirty="0">
                <a:latin typeface="Arial" pitchFamily="34" charset="0"/>
                <a:cs typeface="Arial" pitchFamily="34" charset="0"/>
              </a:rPr>
              <a:t>q &lt;= </a:t>
            </a:r>
            <a:r>
              <a:rPr lang="en-GB" sz="2200" dirty="0" err="1">
                <a:latin typeface="Arial" pitchFamily="34" charset="0"/>
                <a:cs typeface="Arial" pitchFamily="34" charset="0"/>
              </a:rPr>
              <a:t>q_sig</a:t>
            </a:r>
            <a:r>
              <a:rPr lang="en-GB" sz="2200" dirty="0">
                <a:latin typeface="Arial" pitchFamily="34" charset="0"/>
                <a:cs typeface="Arial" pitchFamily="34" charset="0"/>
              </a:rPr>
              <a:t>;</a:t>
            </a:r>
          </a:p>
          <a:p>
            <a:r>
              <a:rPr lang="en-GB" sz="2200" b="1" dirty="0">
                <a:latin typeface="Arial" pitchFamily="34" charset="0"/>
                <a:cs typeface="Arial" pitchFamily="34" charset="0"/>
              </a:rPr>
              <a:t>end </a:t>
            </a:r>
            <a:r>
              <a:rPr lang="en-GB" sz="2200" b="1" dirty="0" err="1">
                <a:latin typeface="Arial" pitchFamily="34" charset="0"/>
                <a:cs typeface="Arial" pitchFamily="34" charset="0"/>
              </a:rPr>
              <a:t>behavioral</a:t>
            </a:r>
            <a:r>
              <a:rPr lang="en-GB" sz="2200" b="1" dirty="0">
                <a:latin typeface="Arial" pitchFamily="34" charset="0"/>
                <a:cs typeface="Arial" pitchFamily="34" charset="0"/>
              </a:rPr>
              <a:t>;</a:t>
            </a:r>
            <a:endParaRPr lang="en-GB" sz="2200" dirty="0">
              <a:latin typeface="Arial" pitchFamily="34" charset="0"/>
              <a:cs typeface="Arial" pitchFamily="34" charset="0"/>
            </a:endParaRPr>
          </a:p>
        </p:txBody>
      </p:sp>
    </p:spTree>
    <p:extLst>
      <p:ext uri="{BB962C8B-B14F-4D97-AF65-F5344CB8AC3E}">
        <p14:creationId xmlns:p14="http://schemas.microsoft.com/office/powerpoint/2010/main" val="400202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2B09694A-CEDC-4BED-9065-9805E693394E}" type="slidenum">
              <a:rPr lang="en-US" altLang="et-EE" sz="1400"/>
              <a:pPr eaLnBrk="1" hangingPunct="1"/>
              <a:t>25</a:t>
            </a:fld>
            <a:endParaRPr lang="en-US" altLang="et-EE" sz="1400"/>
          </a:p>
        </p:txBody>
      </p:sp>
      <p:sp>
        <p:nvSpPr>
          <p:cNvPr id="32771" name="Rectangle 9"/>
          <p:cNvSpPr>
            <a:spLocks noGrp="1" noChangeArrowheads="1"/>
          </p:cNvSpPr>
          <p:nvPr>
            <p:ph type="title"/>
          </p:nvPr>
        </p:nvSpPr>
        <p:spPr>
          <a:xfrm>
            <a:off x="304800" y="119063"/>
            <a:ext cx="8577263" cy="641350"/>
          </a:xfrm>
        </p:spPr>
        <p:txBody>
          <a:bodyPr anchor="ctr">
            <a:noAutofit/>
          </a:bodyPr>
          <a:lstStyle/>
          <a:p>
            <a:pPr algn="r"/>
            <a:r>
              <a:rPr lang="en-GB" altLang="et-EE" sz="2900" u="sng" dirty="0">
                <a:solidFill>
                  <a:srgbClr val="A20000"/>
                </a:solidFill>
                <a:latin typeface="Comic Sans MS" panose="030F0702030302020204" pitchFamily="66" charset="0"/>
              </a:rPr>
              <a:t>Detecting non–clock signal edges</a:t>
            </a:r>
            <a:endParaRPr lang="en-US" altLang="et-EE" sz="2900" u="sng" dirty="0">
              <a:solidFill>
                <a:srgbClr val="A20000"/>
              </a:solidFill>
              <a:latin typeface="Comic Sans MS" panose="030F0702030302020204" pitchFamily="66" charset="0"/>
            </a:endParaRPr>
          </a:p>
        </p:txBody>
      </p:sp>
      <p:sp>
        <p:nvSpPr>
          <p:cNvPr id="32772" name="Text Box 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
        <p:nvSpPr>
          <p:cNvPr id="9" name="TextBox 8"/>
          <p:cNvSpPr txBox="1"/>
          <p:nvPr/>
        </p:nvSpPr>
        <p:spPr>
          <a:xfrm>
            <a:off x="381000" y="762000"/>
            <a:ext cx="8458200" cy="1938992"/>
          </a:xfrm>
          <a:prstGeom prst="rect">
            <a:avLst/>
          </a:prstGeom>
          <a:noFill/>
        </p:spPr>
        <p:txBody>
          <a:bodyPr wrap="square" rtlCol="0">
            <a:spAutoFit/>
          </a:bodyPr>
          <a:lstStyle/>
          <a:p>
            <a:r>
              <a:rPr lang="en-GB" sz="2400" dirty="0">
                <a:latin typeface="Arial" pitchFamily="34" charset="0"/>
                <a:cs typeface="Arial" pitchFamily="34" charset="0"/>
              </a:rPr>
              <a:t>Often a design requires that some action be carried out when an event occurs on a signal other than the clock signal.</a:t>
            </a:r>
          </a:p>
          <a:p>
            <a:r>
              <a:rPr lang="en-GB" sz="2400" dirty="0"/>
              <a:t>A </a:t>
            </a:r>
            <a:r>
              <a:rPr lang="en-GB" sz="2400" i="1" dirty="0"/>
              <a:t>synchronous edge detector </a:t>
            </a:r>
            <a:r>
              <a:rPr lang="en-GB" sz="2400" dirty="0"/>
              <a:t>generates a synchronous pulse of one clock duration whenever it detects the required edge of a specified signal.</a:t>
            </a:r>
          </a:p>
        </p:txBody>
      </p:sp>
      <p:sp>
        <p:nvSpPr>
          <p:cNvPr id="10" name="TextBox 9"/>
          <p:cNvSpPr txBox="1"/>
          <p:nvPr/>
        </p:nvSpPr>
        <p:spPr>
          <a:xfrm>
            <a:off x="609600" y="4876800"/>
            <a:ext cx="8153400" cy="1569660"/>
          </a:xfrm>
          <a:prstGeom prst="rect">
            <a:avLst/>
          </a:prstGeom>
          <a:noFill/>
        </p:spPr>
        <p:txBody>
          <a:bodyPr wrap="square" rtlCol="0">
            <a:spAutoFit/>
          </a:bodyPr>
          <a:lstStyle/>
          <a:p>
            <a:r>
              <a:rPr lang="en-GB" sz="2400" dirty="0">
                <a:latin typeface="Arial" pitchFamily="34" charset="0"/>
                <a:cs typeface="Arial" pitchFamily="34" charset="0"/>
              </a:rPr>
              <a:t>The objective is to detect positive edges of signal </a:t>
            </a:r>
            <a:r>
              <a:rPr lang="en-GB" sz="2400" i="1" dirty="0">
                <a:latin typeface="Arial" pitchFamily="34" charset="0"/>
                <a:cs typeface="Arial" pitchFamily="34" charset="0"/>
              </a:rPr>
              <a:t>a</a:t>
            </a:r>
            <a:r>
              <a:rPr lang="en-GB" sz="2400" dirty="0">
                <a:latin typeface="Arial" pitchFamily="34" charset="0"/>
                <a:cs typeface="Arial" pitchFamily="34" charset="0"/>
              </a:rPr>
              <a:t>. To do this, a version of signal a delayed by one clock cycle, called </a:t>
            </a:r>
            <a:r>
              <a:rPr lang="en-GB" sz="2400" i="1" dirty="0" err="1">
                <a:latin typeface="Arial" pitchFamily="34" charset="0"/>
                <a:cs typeface="Arial" pitchFamily="34" charset="0"/>
              </a:rPr>
              <a:t>a_delayed</a:t>
            </a:r>
            <a:r>
              <a:rPr lang="en-GB" sz="2400" dirty="0">
                <a:latin typeface="Arial" pitchFamily="34" charset="0"/>
                <a:cs typeface="Arial" pitchFamily="34" charset="0"/>
              </a:rPr>
              <a:t>, is created. This is done by storing </a:t>
            </a:r>
            <a:r>
              <a:rPr lang="en-GB" sz="2400" i="1" dirty="0">
                <a:latin typeface="Arial" pitchFamily="34" charset="0"/>
                <a:cs typeface="Arial" pitchFamily="34" charset="0"/>
              </a:rPr>
              <a:t>a</a:t>
            </a:r>
            <a:r>
              <a:rPr lang="en-GB" sz="2400" dirty="0">
                <a:latin typeface="Arial" pitchFamily="34" charset="0"/>
                <a:cs typeface="Arial" pitchFamily="34" charset="0"/>
              </a:rPr>
              <a:t> in a flip-flop at each triggering clock edge.</a:t>
            </a:r>
          </a:p>
        </p:txBody>
      </p:sp>
      <p:grpSp>
        <p:nvGrpSpPr>
          <p:cNvPr id="17" name="Group 16"/>
          <p:cNvGrpSpPr/>
          <p:nvPr/>
        </p:nvGrpSpPr>
        <p:grpSpPr>
          <a:xfrm>
            <a:off x="1447800" y="2514600"/>
            <a:ext cx="6859587" cy="2358902"/>
            <a:chOff x="1447800" y="2514600"/>
            <a:chExt cx="6859587" cy="2358902"/>
          </a:xfrm>
        </p:grpSpPr>
        <p:pic>
          <p:nvPicPr>
            <p:cNvPr id="8" name="Picture 4" descr="AAIJCRA0"/>
            <p:cNvPicPr>
              <a:picLocks noChangeAspect="1" noChangeArrowheads="1"/>
            </p:cNvPicPr>
            <p:nvPr/>
          </p:nvPicPr>
          <p:blipFill>
            <a:blip r:embed="rId2" cstate="print"/>
            <a:srcRect/>
            <a:stretch>
              <a:fillRect/>
            </a:stretch>
          </p:blipFill>
          <p:spPr bwMode="auto">
            <a:xfrm>
              <a:off x="1447800" y="2514600"/>
              <a:ext cx="6859587" cy="2358902"/>
            </a:xfrm>
            <a:prstGeom prst="rect">
              <a:avLst/>
            </a:prstGeom>
            <a:noFill/>
          </p:spPr>
        </p:pic>
        <p:cxnSp>
          <p:nvCxnSpPr>
            <p:cNvPr id="12" name="Straight Arrow Connector 11"/>
            <p:cNvCxnSpPr/>
            <p:nvPr/>
          </p:nvCxnSpPr>
          <p:spPr>
            <a:xfrm flipV="1">
              <a:off x="3886200" y="3733800"/>
              <a:ext cx="304800" cy="5334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638800" y="3657600"/>
              <a:ext cx="76200" cy="1524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0202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2B09694A-CEDC-4BED-9065-9805E693394E}" type="slidenum">
              <a:rPr lang="en-US" altLang="et-EE" sz="1400"/>
              <a:pPr eaLnBrk="1" hangingPunct="1"/>
              <a:t>26</a:t>
            </a:fld>
            <a:endParaRPr lang="en-US" altLang="et-EE" sz="1400"/>
          </a:p>
        </p:txBody>
      </p:sp>
      <p:sp>
        <p:nvSpPr>
          <p:cNvPr id="32771" name="Rectangle 9"/>
          <p:cNvSpPr>
            <a:spLocks noGrp="1" noChangeArrowheads="1"/>
          </p:cNvSpPr>
          <p:nvPr>
            <p:ph type="title"/>
          </p:nvPr>
        </p:nvSpPr>
        <p:spPr>
          <a:xfrm>
            <a:off x="304800" y="119063"/>
            <a:ext cx="8577263" cy="641350"/>
          </a:xfrm>
        </p:spPr>
        <p:txBody>
          <a:bodyPr anchor="ctr">
            <a:noAutofit/>
          </a:bodyPr>
          <a:lstStyle/>
          <a:p>
            <a:pPr algn="r"/>
            <a:r>
              <a:rPr lang="en-GB" altLang="et-EE" sz="2900" u="sng" dirty="0">
                <a:solidFill>
                  <a:srgbClr val="A20000"/>
                </a:solidFill>
                <a:latin typeface="Comic Sans MS" panose="030F0702030302020204" pitchFamily="66" charset="0"/>
              </a:rPr>
              <a:t>Detecting non–clock signal edges</a:t>
            </a:r>
            <a:endParaRPr lang="en-US" altLang="et-EE" sz="2900" u="sng" dirty="0">
              <a:solidFill>
                <a:srgbClr val="A20000"/>
              </a:solidFill>
              <a:latin typeface="Comic Sans MS" panose="030F0702030302020204" pitchFamily="66" charset="0"/>
            </a:endParaRPr>
          </a:p>
        </p:txBody>
      </p:sp>
      <p:sp>
        <p:nvSpPr>
          <p:cNvPr id="32772" name="Text Box 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pic>
        <p:nvPicPr>
          <p:cNvPr id="6" name="Picture 4" descr="AAIJCRB0"/>
          <p:cNvPicPr>
            <a:picLocks noChangeAspect="1" noChangeArrowheads="1"/>
          </p:cNvPicPr>
          <p:nvPr/>
        </p:nvPicPr>
        <p:blipFill>
          <a:blip r:embed="rId2" cstate="print"/>
          <a:srcRect/>
          <a:stretch>
            <a:fillRect/>
          </a:stretch>
        </p:blipFill>
        <p:spPr bwMode="auto">
          <a:xfrm>
            <a:off x="0" y="797011"/>
            <a:ext cx="9144000" cy="2022389"/>
          </a:xfrm>
          <a:prstGeom prst="rect">
            <a:avLst/>
          </a:prstGeom>
          <a:noFill/>
        </p:spPr>
      </p:pic>
      <p:sp>
        <p:nvSpPr>
          <p:cNvPr id="7" name="TextBox 6"/>
          <p:cNvSpPr txBox="1"/>
          <p:nvPr/>
        </p:nvSpPr>
        <p:spPr>
          <a:xfrm>
            <a:off x="152400" y="3124200"/>
            <a:ext cx="8610600" cy="1569660"/>
          </a:xfrm>
          <a:prstGeom prst="rect">
            <a:avLst/>
          </a:prstGeom>
          <a:noFill/>
        </p:spPr>
        <p:txBody>
          <a:bodyPr wrap="square" rtlCol="0">
            <a:spAutoFit/>
          </a:bodyPr>
          <a:lstStyle/>
          <a:p>
            <a:r>
              <a:rPr lang="en-GB" sz="2400" dirty="0">
                <a:latin typeface="Arial" pitchFamily="34" charset="0"/>
                <a:cs typeface="Arial" pitchFamily="34" charset="0"/>
              </a:rPr>
              <a:t>This edge detector system detects each positive edge of signal </a:t>
            </a:r>
            <a:r>
              <a:rPr lang="en-GB" sz="2400" i="1" dirty="0">
                <a:latin typeface="Arial" pitchFamily="34" charset="0"/>
                <a:cs typeface="Arial" pitchFamily="34" charset="0"/>
              </a:rPr>
              <a:t>a</a:t>
            </a:r>
            <a:r>
              <a:rPr lang="en-GB" sz="2400" dirty="0">
                <a:latin typeface="Arial" pitchFamily="34" charset="0"/>
                <a:cs typeface="Arial" pitchFamily="34" charset="0"/>
              </a:rPr>
              <a:t>, as long as the positive edge is not part of a narrow pulse that occurs between two adjacent triggering clock edges. </a:t>
            </a:r>
          </a:p>
        </p:txBody>
      </p:sp>
      <p:grpSp>
        <p:nvGrpSpPr>
          <p:cNvPr id="16" name="Group 15"/>
          <p:cNvGrpSpPr/>
          <p:nvPr/>
        </p:nvGrpSpPr>
        <p:grpSpPr>
          <a:xfrm>
            <a:off x="152400" y="1295400"/>
            <a:ext cx="8534400" cy="4906328"/>
            <a:chOff x="152400" y="1295400"/>
            <a:chExt cx="8534400" cy="4906328"/>
          </a:xfrm>
        </p:grpSpPr>
        <p:cxnSp>
          <p:nvCxnSpPr>
            <p:cNvPr id="10" name="Straight Arrow Connector 9"/>
            <p:cNvCxnSpPr/>
            <p:nvPr/>
          </p:nvCxnSpPr>
          <p:spPr>
            <a:xfrm flipV="1">
              <a:off x="2362200" y="1295400"/>
              <a:ext cx="4953000" cy="3429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362200" y="2133600"/>
              <a:ext cx="5105400" cy="2590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52400" y="4724400"/>
              <a:ext cx="8534400" cy="1477328"/>
            </a:xfrm>
            <a:prstGeom prst="rect">
              <a:avLst/>
            </a:prstGeom>
            <a:noFill/>
          </p:spPr>
          <p:txBody>
            <a:bodyPr wrap="square" rtlCol="0">
              <a:spAutoFit/>
            </a:bodyPr>
            <a:lstStyle/>
            <a:p>
              <a:r>
                <a:rPr lang="en-GB" sz="2400" dirty="0">
                  <a:latin typeface="Arial" pitchFamily="34" charset="0"/>
                  <a:cs typeface="Arial" pitchFamily="34" charset="0"/>
                </a:rPr>
                <a:t>The narrow pulse that occurs just before 800 ns is missed because this pulse occurs between two triggering clock edges (one at 750 ns and the other at 850 ns).</a:t>
              </a:r>
            </a:p>
            <a:p>
              <a:endParaRPr lang="en-GB" dirty="0"/>
            </a:p>
          </p:txBody>
        </p:sp>
      </p:grpSp>
    </p:spTree>
    <p:extLst>
      <p:ext uri="{BB962C8B-B14F-4D97-AF65-F5344CB8AC3E}">
        <p14:creationId xmlns:p14="http://schemas.microsoft.com/office/powerpoint/2010/main" val="40020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2B09694A-CEDC-4BED-9065-9805E693394E}" type="slidenum">
              <a:rPr lang="en-US" altLang="et-EE" sz="1400"/>
              <a:pPr eaLnBrk="1" hangingPunct="1"/>
              <a:t>27</a:t>
            </a:fld>
            <a:endParaRPr lang="en-US" altLang="et-EE" sz="1400"/>
          </a:p>
        </p:txBody>
      </p:sp>
      <p:sp>
        <p:nvSpPr>
          <p:cNvPr id="32771" name="Rectangle 9"/>
          <p:cNvSpPr>
            <a:spLocks noGrp="1" noChangeArrowheads="1"/>
          </p:cNvSpPr>
          <p:nvPr>
            <p:ph type="title"/>
          </p:nvPr>
        </p:nvSpPr>
        <p:spPr>
          <a:xfrm>
            <a:off x="304800" y="119063"/>
            <a:ext cx="8577263" cy="641350"/>
          </a:xfrm>
        </p:spPr>
        <p:txBody>
          <a:bodyPr anchor="ctr">
            <a:noAutofit/>
          </a:bodyPr>
          <a:lstStyle/>
          <a:p>
            <a:pPr algn="r"/>
            <a:r>
              <a:rPr lang="en-GB" altLang="et-EE" sz="2900" u="sng" dirty="0">
                <a:solidFill>
                  <a:srgbClr val="A20000"/>
                </a:solidFill>
                <a:latin typeface="Comic Sans MS" panose="030F0702030302020204" pitchFamily="66" charset="0"/>
              </a:rPr>
              <a:t>Detecting non–clock signal edges</a:t>
            </a:r>
            <a:endParaRPr lang="en-US" altLang="et-EE" sz="2900" u="sng" dirty="0">
              <a:solidFill>
                <a:srgbClr val="A20000"/>
              </a:solidFill>
              <a:latin typeface="Comic Sans MS" panose="030F0702030302020204" pitchFamily="66" charset="0"/>
            </a:endParaRPr>
          </a:p>
        </p:txBody>
      </p:sp>
      <p:sp>
        <p:nvSpPr>
          <p:cNvPr id="32772" name="Text Box 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
        <p:nvSpPr>
          <p:cNvPr id="7" name="TextBox 6"/>
          <p:cNvSpPr txBox="1"/>
          <p:nvPr/>
        </p:nvSpPr>
        <p:spPr>
          <a:xfrm>
            <a:off x="609600" y="838200"/>
            <a:ext cx="8077200" cy="5632311"/>
          </a:xfrm>
          <a:prstGeom prst="rect">
            <a:avLst/>
          </a:prstGeom>
          <a:noFill/>
        </p:spPr>
        <p:txBody>
          <a:bodyPr wrap="square" rtlCol="0">
            <a:spAutoFit/>
          </a:bodyPr>
          <a:lstStyle/>
          <a:p>
            <a:r>
              <a:rPr lang="en-GB" sz="2400" b="1" dirty="0"/>
              <a:t>entity </a:t>
            </a:r>
            <a:r>
              <a:rPr lang="en-GB" sz="2400" dirty="0" err="1"/>
              <a:t>posedge</a:t>
            </a:r>
            <a:r>
              <a:rPr lang="en-GB" sz="2400" b="1" dirty="0"/>
              <a:t> is</a:t>
            </a:r>
          </a:p>
          <a:p>
            <a:r>
              <a:rPr lang="en-GB" sz="2400" b="1" dirty="0"/>
              <a:t>   port </a:t>
            </a:r>
            <a:r>
              <a:rPr lang="en-GB" sz="2400" dirty="0"/>
              <a:t>(a : </a:t>
            </a:r>
            <a:r>
              <a:rPr lang="en-GB" sz="2400" b="1" dirty="0"/>
              <a:t>in </a:t>
            </a:r>
            <a:r>
              <a:rPr lang="en-GB" sz="2400" dirty="0" err="1"/>
              <a:t>std_logic</a:t>
            </a:r>
            <a:r>
              <a:rPr lang="en-GB" sz="2400" dirty="0"/>
              <a:t>; </a:t>
            </a:r>
            <a:r>
              <a:rPr lang="en-GB" sz="2400" dirty="0" err="1"/>
              <a:t>clr_bar</a:t>
            </a:r>
            <a:r>
              <a:rPr lang="en-GB" sz="2400" dirty="0"/>
              <a:t> : </a:t>
            </a:r>
            <a:r>
              <a:rPr lang="en-GB" sz="2400" b="1" dirty="0"/>
              <a:t>in </a:t>
            </a:r>
            <a:r>
              <a:rPr lang="en-GB" sz="2400" dirty="0" err="1"/>
              <a:t>std_logic</a:t>
            </a:r>
            <a:r>
              <a:rPr lang="en-GB" sz="2400" dirty="0"/>
              <a:t>; </a:t>
            </a:r>
            <a:r>
              <a:rPr lang="en-GB" sz="2400" dirty="0" err="1"/>
              <a:t>clk</a:t>
            </a:r>
            <a:r>
              <a:rPr lang="en-GB" sz="2400" dirty="0"/>
              <a:t> : </a:t>
            </a:r>
            <a:r>
              <a:rPr lang="en-GB" sz="2400" b="1" dirty="0"/>
              <a:t>in </a:t>
            </a:r>
            <a:r>
              <a:rPr lang="en-GB" sz="2400" dirty="0" err="1"/>
              <a:t>std_logic</a:t>
            </a:r>
            <a:r>
              <a:rPr lang="en-GB" sz="2400" dirty="0"/>
              <a:t>;</a:t>
            </a:r>
          </a:p>
          <a:p>
            <a:r>
              <a:rPr lang="en-GB" sz="2400" dirty="0"/>
              <a:t>   </a:t>
            </a:r>
            <a:r>
              <a:rPr lang="en-GB" sz="2400" dirty="0" err="1"/>
              <a:t>a_pe</a:t>
            </a:r>
            <a:r>
              <a:rPr lang="en-GB" sz="2400" dirty="0"/>
              <a:t> : </a:t>
            </a:r>
            <a:r>
              <a:rPr lang="en-GB" sz="2400" b="1" dirty="0"/>
              <a:t>out </a:t>
            </a:r>
            <a:r>
              <a:rPr lang="en-GB" sz="2400" dirty="0" err="1"/>
              <a:t>std_logic</a:t>
            </a:r>
            <a:r>
              <a:rPr lang="en-GB" sz="2400" dirty="0"/>
              <a:t>);</a:t>
            </a:r>
          </a:p>
          <a:p>
            <a:r>
              <a:rPr lang="en-GB" sz="2400" b="1" dirty="0"/>
              <a:t>end </a:t>
            </a:r>
            <a:r>
              <a:rPr lang="en-GB" sz="2400" dirty="0" err="1"/>
              <a:t>posedge</a:t>
            </a:r>
            <a:r>
              <a:rPr lang="en-GB" sz="2400" dirty="0"/>
              <a:t>;</a:t>
            </a:r>
          </a:p>
          <a:p>
            <a:r>
              <a:rPr lang="en-GB" sz="2400" b="1" dirty="0"/>
              <a:t>architecture </a:t>
            </a:r>
            <a:r>
              <a:rPr lang="en-GB" sz="2400" dirty="0" err="1"/>
              <a:t>behavioral</a:t>
            </a:r>
            <a:r>
              <a:rPr lang="en-GB" sz="2400" dirty="0"/>
              <a:t> </a:t>
            </a:r>
            <a:r>
              <a:rPr lang="en-GB" sz="2400" b="1" dirty="0"/>
              <a:t>of </a:t>
            </a:r>
            <a:r>
              <a:rPr lang="en-GB" sz="2400" dirty="0" err="1"/>
              <a:t>posedge</a:t>
            </a:r>
            <a:r>
              <a:rPr lang="en-GB" sz="2400" b="1" dirty="0"/>
              <a:t> is</a:t>
            </a:r>
          </a:p>
          <a:p>
            <a:r>
              <a:rPr lang="en-GB" sz="2400" b="1" dirty="0"/>
              <a:t>   signal </a:t>
            </a:r>
            <a:r>
              <a:rPr lang="en-GB" sz="2400" dirty="0" err="1"/>
              <a:t>a_delayed</a:t>
            </a:r>
            <a:r>
              <a:rPr lang="en-GB" sz="2400" dirty="0"/>
              <a:t> : </a:t>
            </a:r>
            <a:r>
              <a:rPr lang="en-GB" sz="2400" dirty="0" err="1"/>
              <a:t>std_logic</a:t>
            </a:r>
            <a:r>
              <a:rPr lang="en-GB" sz="2400" dirty="0"/>
              <a:t>;</a:t>
            </a:r>
          </a:p>
          <a:p>
            <a:r>
              <a:rPr lang="en-GB" sz="2400" b="1" dirty="0"/>
              <a:t>begin</a:t>
            </a:r>
          </a:p>
          <a:p>
            <a:r>
              <a:rPr lang="en-GB" sz="2400" dirty="0"/>
              <a:t>   </a:t>
            </a:r>
            <a:r>
              <a:rPr lang="en-GB" sz="2400" dirty="0" err="1"/>
              <a:t>posedge</a:t>
            </a:r>
            <a:r>
              <a:rPr lang="en-GB" sz="2400" dirty="0"/>
              <a:t>: </a:t>
            </a:r>
            <a:r>
              <a:rPr lang="en-GB" sz="2400" b="1" dirty="0"/>
              <a:t>process </a:t>
            </a:r>
            <a:r>
              <a:rPr lang="en-GB" sz="2400" dirty="0"/>
              <a:t>(</a:t>
            </a:r>
            <a:r>
              <a:rPr lang="en-GB" sz="2400" dirty="0" err="1"/>
              <a:t>clr_bar</a:t>
            </a:r>
            <a:r>
              <a:rPr lang="en-GB" sz="2400" dirty="0"/>
              <a:t>, </a:t>
            </a:r>
            <a:r>
              <a:rPr lang="en-GB" sz="2400" dirty="0" err="1"/>
              <a:t>clk</a:t>
            </a:r>
            <a:r>
              <a:rPr lang="en-GB" sz="2400" dirty="0"/>
              <a:t>)</a:t>
            </a:r>
          </a:p>
          <a:p>
            <a:r>
              <a:rPr lang="en-GB" sz="2400" b="1" dirty="0"/>
              <a:t>   begin</a:t>
            </a:r>
          </a:p>
          <a:p>
            <a:r>
              <a:rPr lang="en-GB" sz="2400" b="1" dirty="0"/>
              <a:t>        if </a:t>
            </a:r>
            <a:r>
              <a:rPr lang="en-GB" sz="2400" dirty="0" err="1"/>
              <a:t>clr_bar</a:t>
            </a:r>
            <a:r>
              <a:rPr lang="en-GB" sz="2400" dirty="0"/>
              <a:t> = '0' </a:t>
            </a:r>
            <a:r>
              <a:rPr lang="en-GB" sz="2400" b="1" dirty="0"/>
              <a:t>then </a:t>
            </a:r>
            <a:r>
              <a:rPr lang="en-GB" sz="2400" dirty="0" err="1"/>
              <a:t>a_pe</a:t>
            </a:r>
            <a:r>
              <a:rPr lang="en-GB" sz="2400" dirty="0"/>
              <a:t> &lt;= '0'; </a:t>
            </a:r>
            <a:r>
              <a:rPr lang="en-GB" sz="2400" dirty="0" err="1"/>
              <a:t>a_delayed</a:t>
            </a:r>
            <a:r>
              <a:rPr lang="en-GB" sz="2400" dirty="0"/>
              <a:t> &lt;= '0';</a:t>
            </a:r>
          </a:p>
          <a:p>
            <a:r>
              <a:rPr lang="en-GB" sz="2400" b="1" dirty="0"/>
              <a:t>        </a:t>
            </a:r>
            <a:r>
              <a:rPr lang="en-GB" sz="2400" b="1" dirty="0" err="1"/>
              <a:t>elsif</a:t>
            </a:r>
            <a:r>
              <a:rPr lang="en-GB" sz="2400" b="1" dirty="0"/>
              <a:t> </a:t>
            </a:r>
            <a:r>
              <a:rPr lang="en-GB" sz="2400" dirty="0" err="1"/>
              <a:t>rising_edge</a:t>
            </a:r>
            <a:r>
              <a:rPr lang="en-GB" sz="2400" dirty="0"/>
              <a:t> (</a:t>
            </a:r>
            <a:r>
              <a:rPr lang="en-GB" sz="2400" dirty="0" err="1"/>
              <a:t>clk</a:t>
            </a:r>
            <a:r>
              <a:rPr lang="en-GB" sz="2400" dirty="0"/>
              <a:t>) </a:t>
            </a:r>
            <a:r>
              <a:rPr lang="en-GB" sz="2400" b="1" dirty="0"/>
              <a:t>then </a:t>
            </a:r>
            <a:r>
              <a:rPr lang="en-GB" sz="2400" dirty="0" err="1"/>
              <a:t>a_delayed</a:t>
            </a:r>
            <a:r>
              <a:rPr lang="en-GB" sz="2400" dirty="0"/>
              <a:t> &lt;= a;</a:t>
            </a:r>
          </a:p>
          <a:p>
            <a:r>
              <a:rPr lang="en-GB" sz="2400" dirty="0"/>
              <a:t>           </a:t>
            </a:r>
            <a:r>
              <a:rPr lang="en-GB" sz="2400" dirty="0" err="1"/>
              <a:t>a_pe</a:t>
            </a:r>
            <a:r>
              <a:rPr lang="en-GB" sz="2400" dirty="0"/>
              <a:t> &lt;= </a:t>
            </a:r>
            <a:r>
              <a:rPr lang="en-GB" sz="2400" b="1" dirty="0"/>
              <a:t>not </a:t>
            </a:r>
            <a:r>
              <a:rPr lang="en-GB" sz="2400" dirty="0" err="1"/>
              <a:t>a_delayed</a:t>
            </a:r>
            <a:r>
              <a:rPr lang="en-GB" sz="2400" b="1" dirty="0"/>
              <a:t> and </a:t>
            </a:r>
            <a:r>
              <a:rPr lang="en-GB" sz="2400" dirty="0"/>
              <a:t>a;</a:t>
            </a:r>
          </a:p>
          <a:p>
            <a:r>
              <a:rPr lang="en-GB" sz="2400" b="1" dirty="0"/>
              <a:t>        end if;</a:t>
            </a:r>
          </a:p>
          <a:p>
            <a:r>
              <a:rPr lang="en-GB" sz="2400" b="1" dirty="0"/>
              <a:t>   end process;</a:t>
            </a:r>
          </a:p>
          <a:p>
            <a:r>
              <a:rPr lang="en-GB" sz="2400" b="1" dirty="0"/>
              <a:t>end </a:t>
            </a:r>
            <a:r>
              <a:rPr lang="en-GB" sz="2400" b="1" dirty="0" err="1"/>
              <a:t>behavioral</a:t>
            </a:r>
            <a:r>
              <a:rPr lang="en-GB" sz="2400" b="1" dirty="0"/>
              <a:t>;</a:t>
            </a:r>
            <a:endParaRPr lang="en-GB" sz="2400" dirty="0">
              <a:latin typeface="Arial" pitchFamily="34" charset="0"/>
              <a:cs typeface="Arial" pitchFamily="34" charset="0"/>
            </a:endParaRPr>
          </a:p>
        </p:txBody>
      </p:sp>
    </p:spTree>
    <p:extLst>
      <p:ext uri="{BB962C8B-B14F-4D97-AF65-F5344CB8AC3E}">
        <p14:creationId xmlns:p14="http://schemas.microsoft.com/office/powerpoint/2010/main" val="400202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2B09694A-CEDC-4BED-9065-9805E693394E}" type="slidenum">
              <a:rPr lang="en-US" altLang="et-EE" sz="1400"/>
              <a:pPr eaLnBrk="1" hangingPunct="1"/>
              <a:t>28</a:t>
            </a:fld>
            <a:endParaRPr lang="en-US" altLang="et-EE" sz="1400"/>
          </a:p>
        </p:txBody>
      </p:sp>
      <p:sp>
        <p:nvSpPr>
          <p:cNvPr id="32771" name="Rectangle 9"/>
          <p:cNvSpPr>
            <a:spLocks noGrp="1" noChangeArrowheads="1"/>
          </p:cNvSpPr>
          <p:nvPr>
            <p:ph type="title"/>
          </p:nvPr>
        </p:nvSpPr>
        <p:spPr>
          <a:xfrm>
            <a:off x="304800" y="119063"/>
            <a:ext cx="8577263" cy="641350"/>
          </a:xfrm>
        </p:spPr>
        <p:txBody>
          <a:bodyPr anchor="ctr">
            <a:normAutofit/>
          </a:bodyPr>
          <a:lstStyle/>
          <a:p>
            <a:pPr algn="r"/>
            <a:r>
              <a:rPr lang="en-GB" altLang="et-EE" sz="3200" u="sng" dirty="0">
                <a:solidFill>
                  <a:srgbClr val="A20000"/>
                </a:solidFill>
                <a:latin typeface="Comic Sans MS" panose="030F0702030302020204" pitchFamily="66" charset="0"/>
              </a:rPr>
              <a:t>Timing requirements</a:t>
            </a:r>
            <a:endParaRPr lang="en-US" altLang="et-EE" sz="3200" u="sng" dirty="0">
              <a:solidFill>
                <a:srgbClr val="A20000"/>
              </a:solidFill>
              <a:latin typeface="Comic Sans MS" panose="030F0702030302020204" pitchFamily="66" charset="0"/>
            </a:endParaRPr>
          </a:p>
        </p:txBody>
      </p:sp>
      <p:sp>
        <p:nvSpPr>
          <p:cNvPr id="32772" name="Text Box 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pic>
        <p:nvPicPr>
          <p:cNvPr id="6" name="Picture 4" descr="AAIJCQP0"/>
          <p:cNvPicPr>
            <a:picLocks noChangeAspect="1" noChangeArrowheads="1"/>
          </p:cNvPicPr>
          <p:nvPr/>
        </p:nvPicPr>
        <p:blipFill>
          <a:blip r:embed="rId2" cstate="print"/>
          <a:srcRect/>
          <a:stretch>
            <a:fillRect/>
          </a:stretch>
        </p:blipFill>
        <p:spPr bwMode="auto">
          <a:xfrm>
            <a:off x="1600200" y="802194"/>
            <a:ext cx="5715000" cy="2931606"/>
          </a:xfrm>
          <a:prstGeom prst="rect">
            <a:avLst/>
          </a:prstGeom>
          <a:noFill/>
        </p:spPr>
      </p:pic>
      <p:sp>
        <p:nvSpPr>
          <p:cNvPr id="8" name="TextBox 7"/>
          <p:cNvSpPr txBox="1"/>
          <p:nvPr/>
        </p:nvSpPr>
        <p:spPr>
          <a:xfrm>
            <a:off x="381000" y="3962400"/>
            <a:ext cx="8610600" cy="2308324"/>
          </a:xfrm>
          <a:prstGeom prst="rect">
            <a:avLst/>
          </a:prstGeom>
          <a:noFill/>
        </p:spPr>
        <p:txBody>
          <a:bodyPr wrap="square" rtlCol="0">
            <a:spAutoFit/>
          </a:bodyPr>
          <a:lstStyle/>
          <a:p>
            <a:r>
              <a:rPr lang="en-GB" sz="2400" i="1" dirty="0"/>
              <a:t>Physical </a:t>
            </a:r>
            <a:r>
              <a:rPr lang="en-GB" sz="2400" dirty="0"/>
              <a:t>memory elements have timing requirements that must be met to ensure their proper operation. For example, input data to a D </a:t>
            </a:r>
            <a:r>
              <a:rPr lang="en-GB" sz="2400" dirty="0" err="1"/>
              <a:t>flipflop</a:t>
            </a:r>
            <a:r>
              <a:rPr lang="en-GB" sz="2400" dirty="0"/>
              <a:t> must be stable for a period of time (</a:t>
            </a:r>
            <a:r>
              <a:rPr lang="en-GB" sz="2400" i="1" dirty="0"/>
              <a:t>setup time, </a:t>
            </a:r>
            <a:r>
              <a:rPr lang="en-GB" sz="2400" i="1" dirty="0" err="1"/>
              <a:t>t</a:t>
            </a:r>
            <a:r>
              <a:rPr lang="en-GB" sz="2400" i="1" baseline="-10000" dirty="0" err="1"/>
              <a:t>su</a:t>
            </a:r>
            <a:r>
              <a:rPr lang="en-GB" sz="2400" dirty="0"/>
              <a:t>)</a:t>
            </a:r>
            <a:r>
              <a:rPr lang="en-GB" sz="2400" i="1" dirty="0"/>
              <a:t> before a triggering clock edge </a:t>
            </a:r>
            <a:r>
              <a:rPr lang="en-GB" sz="2400" dirty="0"/>
              <a:t>and must remain stable for a period of time (</a:t>
            </a:r>
            <a:r>
              <a:rPr lang="en-GB" sz="2400" i="1" dirty="0"/>
              <a:t>hold time, </a:t>
            </a:r>
            <a:r>
              <a:rPr lang="en-GB" sz="2400" i="1" dirty="0" err="1"/>
              <a:t>t</a:t>
            </a:r>
            <a:r>
              <a:rPr lang="en-GB" sz="2400" i="1" baseline="-10000" dirty="0" err="1"/>
              <a:t>h</a:t>
            </a:r>
            <a:r>
              <a:rPr lang="en-GB" sz="2400" dirty="0"/>
              <a:t>) after a triggering clock edge</a:t>
            </a:r>
            <a:r>
              <a:rPr lang="en-GB" sz="2400" i="1" dirty="0"/>
              <a:t>. </a:t>
            </a:r>
            <a:r>
              <a:rPr lang="en-GB" sz="2400" dirty="0"/>
              <a:t>There is also a minimum clock width requirement (</a:t>
            </a:r>
            <a:r>
              <a:rPr lang="en-GB" sz="2400" i="1" dirty="0"/>
              <a:t>clock width, </a:t>
            </a:r>
            <a:r>
              <a:rPr lang="en-GB" sz="2400" i="1" dirty="0" err="1"/>
              <a:t>t</a:t>
            </a:r>
            <a:r>
              <a:rPr lang="en-GB" sz="2400" i="1" baseline="-10000" dirty="0" err="1"/>
              <a:t>wh</a:t>
            </a:r>
            <a:r>
              <a:rPr lang="en-GB" sz="2400" dirty="0"/>
              <a:t>) that must be met.</a:t>
            </a:r>
            <a:endParaRPr lang="en-GB" sz="2400" dirty="0">
              <a:latin typeface="Arial" pitchFamily="34" charset="0"/>
              <a:cs typeface="Arial" pitchFamily="34" charset="0"/>
            </a:endParaRPr>
          </a:p>
        </p:txBody>
      </p:sp>
    </p:spTree>
    <p:extLst>
      <p:ext uri="{BB962C8B-B14F-4D97-AF65-F5344CB8AC3E}">
        <p14:creationId xmlns:p14="http://schemas.microsoft.com/office/powerpoint/2010/main" val="595979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2B09694A-CEDC-4BED-9065-9805E693394E}" type="slidenum">
              <a:rPr lang="en-US" altLang="et-EE" sz="1400"/>
              <a:pPr eaLnBrk="1" hangingPunct="1"/>
              <a:t>29</a:t>
            </a:fld>
            <a:endParaRPr lang="en-US" altLang="et-EE" sz="1400"/>
          </a:p>
        </p:txBody>
      </p:sp>
      <p:sp>
        <p:nvSpPr>
          <p:cNvPr id="32771" name="Rectangle 9"/>
          <p:cNvSpPr>
            <a:spLocks noGrp="1" noChangeArrowheads="1"/>
          </p:cNvSpPr>
          <p:nvPr>
            <p:ph type="title"/>
          </p:nvPr>
        </p:nvSpPr>
        <p:spPr>
          <a:xfrm>
            <a:off x="304800" y="119063"/>
            <a:ext cx="8577263" cy="641350"/>
          </a:xfrm>
        </p:spPr>
        <p:txBody>
          <a:bodyPr anchor="ctr">
            <a:normAutofit fontScale="90000"/>
          </a:bodyPr>
          <a:lstStyle/>
          <a:p>
            <a:pPr algn="r"/>
            <a:r>
              <a:rPr lang="et-EE" altLang="et-EE" sz="3200" u="sng" dirty="0" err="1">
                <a:solidFill>
                  <a:srgbClr val="A20000"/>
                </a:solidFill>
                <a:latin typeface="Comic Sans MS" panose="030F0702030302020204" pitchFamily="66" charset="0"/>
              </a:rPr>
              <a:t>M</a:t>
            </a:r>
            <a:r>
              <a:rPr lang="en-GB" altLang="et-EE" sz="3200" u="sng" dirty="0" err="1">
                <a:solidFill>
                  <a:srgbClr val="A20000"/>
                </a:solidFill>
                <a:latin typeface="Comic Sans MS" panose="030F0702030302020204" pitchFamily="66" charset="0"/>
              </a:rPr>
              <a:t>etastable</a:t>
            </a:r>
            <a:r>
              <a:rPr lang="en-GB" altLang="et-EE" sz="3200" u="sng" dirty="0">
                <a:solidFill>
                  <a:srgbClr val="A20000"/>
                </a:solidFill>
                <a:latin typeface="Comic Sans MS" panose="030F0702030302020204" pitchFamily="66" charset="0"/>
              </a:rPr>
              <a:t> event</a:t>
            </a:r>
            <a:br>
              <a:rPr lang="et-EE" altLang="et-EE" sz="3200" u="sng" dirty="0">
                <a:solidFill>
                  <a:srgbClr val="A20000"/>
                </a:solidFill>
                <a:latin typeface="Comic Sans MS" panose="030F0702030302020204" pitchFamily="66" charset="0"/>
              </a:rPr>
            </a:br>
            <a:r>
              <a:rPr lang="en-GB" altLang="et-EE" sz="2700" u="sng" dirty="0">
                <a:solidFill>
                  <a:srgbClr val="A20000"/>
                </a:solidFill>
                <a:latin typeface="Comic Sans MS" panose="030F0702030302020204" pitchFamily="66" charset="0"/>
              </a:rPr>
              <a:t>Violating Setup</a:t>
            </a:r>
            <a:r>
              <a:rPr lang="et-EE" altLang="et-EE" sz="2700" u="sng" dirty="0">
                <a:solidFill>
                  <a:srgbClr val="A20000"/>
                </a:solidFill>
                <a:latin typeface="Comic Sans MS" panose="030F0702030302020204" pitchFamily="66" charset="0"/>
              </a:rPr>
              <a:t> </a:t>
            </a:r>
            <a:r>
              <a:rPr lang="en-GB" altLang="et-EE" sz="2700" u="sng" dirty="0">
                <a:solidFill>
                  <a:srgbClr val="A20000"/>
                </a:solidFill>
                <a:latin typeface="Comic Sans MS" panose="030F0702030302020204" pitchFamily="66" charset="0"/>
              </a:rPr>
              <a:t>Time or Hold Time</a:t>
            </a:r>
            <a:r>
              <a:rPr lang="et-EE" altLang="et-EE" sz="2700" u="sng" dirty="0">
                <a:solidFill>
                  <a:srgbClr val="A20000"/>
                </a:solidFill>
                <a:latin typeface="Comic Sans MS" panose="030F0702030302020204" pitchFamily="66" charset="0"/>
              </a:rPr>
              <a:t> </a:t>
            </a:r>
            <a:r>
              <a:rPr lang="en-GB" altLang="et-EE" sz="2700" u="sng" dirty="0">
                <a:solidFill>
                  <a:srgbClr val="A20000"/>
                </a:solidFill>
                <a:latin typeface="Comic Sans MS" panose="030F0702030302020204" pitchFamily="66" charset="0"/>
              </a:rPr>
              <a:t>Requirements</a:t>
            </a:r>
            <a:endParaRPr lang="en-US" altLang="et-EE" sz="2700" u="sng" dirty="0">
              <a:solidFill>
                <a:srgbClr val="A20000"/>
              </a:solidFill>
              <a:latin typeface="Comic Sans MS" panose="030F0702030302020204" pitchFamily="66" charset="0"/>
            </a:endParaRPr>
          </a:p>
        </p:txBody>
      </p:sp>
      <p:sp>
        <p:nvSpPr>
          <p:cNvPr id="32772" name="Text Box 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
        <p:nvSpPr>
          <p:cNvPr id="7" name="TextBox 6"/>
          <p:cNvSpPr txBox="1"/>
          <p:nvPr/>
        </p:nvSpPr>
        <p:spPr>
          <a:xfrm>
            <a:off x="609600" y="1219200"/>
            <a:ext cx="7924800" cy="3046988"/>
          </a:xfrm>
          <a:prstGeom prst="rect">
            <a:avLst/>
          </a:prstGeom>
          <a:noFill/>
        </p:spPr>
        <p:txBody>
          <a:bodyPr wrap="square" rtlCol="0">
            <a:spAutoFit/>
          </a:bodyPr>
          <a:lstStyle/>
          <a:p>
            <a:r>
              <a:rPr lang="en-GB" sz="2400" dirty="0">
                <a:latin typeface="Arial" pitchFamily="34" charset="0"/>
                <a:cs typeface="Arial" pitchFamily="34" charset="0"/>
              </a:rPr>
              <a:t>One result of not meeting setup time or hold time requirements is the possibility of a</a:t>
            </a:r>
            <a:r>
              <a:rPr lang="et-EE" sz="2400" dirty="0">
                <a:latin typeface="Arial" pitchFamily="34" charset="0"/>
                <a:cs typeface="Arial" pitchFamily="34" charset="0"/>
              </a:rPr>
              <a:t> </a:t>
            </a:r>
            <a:r>
              <a:rPr lang="en-GB" sz="2400" dirty="0" err="1">
                <a:latin typeface="Arial" pitchFamily="34" charset="0"/>
                <a:cs typeface="Arial" pitchFamily="34" charset="0"/>
              </a:rPr>
              <a:t>metastable</a:t>
            </a:r>
            <a:r>
              <a:rPr lang="en-GB" sz="2400" dirty="0">
                <a:latin typeface="Arial" pitchFamily="34" charset="0"/>
                <a:cs typeface="Arial" pitchFamily="34" charset="0"/>
              </a:rPr>
              <a:t> event. The term </a:t>
            </a:r>
            <a:r>
              <a:rPr lang="en-GB" sz="2400" i="1" dirty="0" err="1">
                <a:latin typeface="Arial" pitchFamily="34" charset="0"/>
                <a:cs typeface="Arial" pitchFamily="34" charset="0"/>
              </a:rPr>
              <a:t>metastable</a:t>
            </a:r>
            <a:r>
              <a:rPr lang="en-GB" sz="2400" i="1" dirty="0">
                <a:latin typeface="Arial" pitchFamily="34" charset="0"/>
                <a:cs typeface="Arial" pitchFamily="34" charset="0"/>
              </a:rPr>
              <a:t> event </a:t>
            </a:r>
            <a:r>
              <a:rPr lang="en-GB" sz="2400" dirty="0">
                <a:latin typeface="Arial" pitchFamily="34" charset="0"/>
                <a:cs typeface="Arial" pitchFamily="34" charset="0"/>
              </a:rPr>
              <a:t>denotes the situation where a flip-flop’s</a:t>
            </a:r>
            <a:r>
              <a:rPr lang="et-EE" sz="2400" i="1" dirty="0">
                <a:latin typeface="Arial" pitchFamily="34" charset="0"/>
                <a:cs typeface="Arial" pitchFamily="34" charset="0"/>
              </a:rPr>
              <a:t> </a:t>
            </a:r>
            <a:r>
              <a:rPr lang="en-GB" sz="2400" dirty="0">
                <a:latin typeface="Arial" pitchFamily="34" charset="0"/>
                <a:cs typeface="Arial" pitchFamily="34" charset="0"/>
              </a:rPr>
              <a:t>output either remains between valid states for an unusually long period of time or</a:t>
            </a:r>
            <a:r>
              <a:rPr lang="et-EE" sz="2400" dirty="0">
                <a:latin typeface="Arial" pitchFamily="34" charset="0"/>
                <a:cs typeface="Arial" pitchFamily="34" charset="0"/>
              </a:rPr>
              <a:t> </a:t>
            </a:r>
            <a:r>
              <a:rPr lang="en-GB" sz="2400" dirty="0">
                <a:latin typeface="Arial" pitchFamily="34" charset="0"/>
                <a:cs typeface="Arial" pitchFamily="34" charset="0"/>
              </a:rPr>
              <a:t>fails to complete the transition to the desired state after a triggering clock edge.</a:t>
            </a:r>
            <a:r>
              <a:rPr lang="et-EE" sz="2400" dirty="0">
                <a:latin typeface="Arial" pitchFamily="34" charset="0"/>
                <a:cs typeface="Arial" pitchFamily="34" charset="0"/>
              </a:rPr>
              <a:t> </a:t>
            </a:r>
            <a:r>
              <a:rPr lang="en-GB" sz="2400" dirty="0" err="1">
                <a:latin typeface="Arial" pitchFamily="34" charset="0"/>
                <a:cs typeface="Arial" pitchFamily="34" charset="0"/>
              </a:rPr>
              <a:t>Metastable</a:t>
            </a:r>
            <a:r>
              <a:rPr lang="en-GB" sz="2400" dirty="0">
                <a:latin typeface="Arial" pitchFamily="34" charset="0"/>
                <a:cs typeface="Arial" pitchFamily="34" charset="0"/>
              </a:rPr>
              <a:t> events can result in incorrect system operation.</a:t>
            </a:r>
          </a:p>
        </p:txBody>
      </p:sp>
    </p:spTree>
    <p:extLst>
      <p:ext uri="{BB962C8B-B14F-4D97-AF65-F5344CB8AC3E}">
        <p14:creationId xmlns:p14="http://schemas.microsoft.com/office/powerpoint/2010/main" val="2405357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3</a:t>
            </a:fld>
            <a:endParaRPr lang="en-US" altLang="et-EE" sz="1400" dirty="0"/>
          </a:p>
        </p:txBody>
      </p:sp>
      <p:sp>
        <p:nvSpPr>
          <p:cNvPr id="30723" name="Rectangle 9"/>
          <p:cNvSpPr>
            <a:spLocks noGrp="1" noChangeArrowheads="1"/>
          </p:cNvSpPr>
          <p:nvPr>
            <p:ph type="title"/>
          </p:nvPr>
        </p:nvSpPr>
        <p:spPr>
          <a:xfrm>
            <a:off x="533400" y="152400"/>
            <a:ext cx="8293100" cy="641350"/>
          </a:xfrm>
        </p:spPr>
        <p:txBody>
          <a:bodyPr anchor="ctr">
            <a:noAutofit/>
          </a:bodyPr>
          <a:lstStyle/>
          <a:p>
            <a:pPr algn="r" eaLnBrk="1" hangingPunct="1"/>
            <a:r>
              <a:rPr lang="en-US" altLang="et-EE" sz="3200" u="sng" dirty="0">
                <a:solidFill>
                  <a:srgbClr val="A20000"/>
                </a:solidFill>
                <a:latin typeface="Comic Sans MS" panose="030F0702030302020204" pitchFamily="66" charset="0"/>
              </a:rPr>
              <a:t>Memory </a:t>
            </a:r>
            <a:r>
              <a:rPr lang="en-US" altLang="et-EE" sz="3200" u="sng" dirty="0" err="1">
                <a:solidFill>
                  <a:srgbClr val="A20000"/>
                </a:solidFill>
                <a:latin typeface="Comic Sans MS" panose="030F0702030302020204" pitchFamily="66" charset="0"/>
              </a:rPr>
              <a:t>elemetns</a:t>
            </a:r>
            <a:r>
              <a:rPr lang="en-US" altLang="et-EE" sz="3200" u="sng" dirty="0">
                <a:solidFill>
                  <a:srgbClr val="A20000"/>
                </a:solidFill>
                <a:latin typeface="Comic Sans MS" panose="030F0702030302020204" pitchFamily="66" charset="0"/>
              </a:rPr>
              <a:t> </a:t>
            </a:r>
          </a:p>
        </p:txBody>
      </p:sp>
      <p:sp>
        <p:nvSpPr>
          <p:cNvPr id="30724" name="Text Box 13"/>
          <p:cNvSpPr txBox="1">
            <a:spLocks noChangeArrowheads="1"/>
          </p:cNvSpPr>
          <p:nvPr/>
        </p:nvSpPr>
        <p:spPr bwMode="auto">
          <a:xfrm>
            <a:off x="549275" y="1020425"/>
            <a:ext cx="8251825"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r>
              <a:rPr lang="en-GB" sz="2400" dirty="0"/>
              <a:t>A single memory element is, by itself, a simple sequential system that stores 1 bit of information. A </a:t>
            </a:r>
            <a:r>
              <a:rPr lang="en-GB" sz="2400" i="1" dirty="0"/>
              <a:t>memory element has two stable states, corresponding to its storing </a:t>
            </a:r>
            <a:r>
              <a:rPr lang="en-GB" sz="2400" dirty="0"/>
              <a:t>either a 0 or a 1. </a:t>
            </a:r>
          </a:p>
          <a:p>
            <a:r>
              <a:rPr lang="en-GB" sz="2400" dirty="0"/>
              <a:t> When a memory element stores a 0, it is said to be </a:t>
            </a:r>
            <a:r>
              <a:rPr lang="en-GB" sz="2400" i="1" dirty="0"/>
              <a:t>clear. When it </a:t>
            </a:r>
            <a:r>
              <a:rPr lang="en-GB" sz="2400" dirty="0"/>
              <a:t>stores a 1, it is said to be </a:t>
            </a:r>
            <a:r>
              <a:rPr lang="en-GB" sz="2400" i="1" dirty="0"/>
              <a:t>set. </a:t>
            </a:r>
          </a:p>
          <a:p>
            <a:r>
              <a:rPr lang="en-GB" sz="2400" i="1" dirty="0"/>
              <a:t>A memory element’s output indicates its present state. </a:t>
            </a:r>
          </a:p>
          <a:p>
            <a:pPr marL="0" lvl="1" indent="0"/>
            <a:r>
              <a:rPr lang="en-US" sz="2400" i="1" dirty="0"/>
              <a:t>State</a:t>
            </a:r>
            <a:r>
              <a:rPr lang="en-US" sz="2400" dirty="0"/>
              <a:t>: all the information about a circuit necessary to explain its future behavior</a:t>
            </a:r>
          </a:p>
          <a:p>
            <a:endParaRPr lang="en-US" altLang="et-EE" sz="2400" dirty="0"/>
          </a:p>
        </p:txBody>
      </p:sp>
      <p:sp>
        <p:nvSpPr>
          <p:cNvPr id="30725" name="Text Box 1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Tree>
    <p:extLst>
      <p:ext uri="{BB962C8B-B14F-4D97-AF65-F5344CB8AC3E}">
        <p14:creationId xmlns:p14="http://schemas.microsoft.com/office/powerpoint/2010/main" val="21822456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animEffect transition="in" filter="fade">
                                      <p:cBhvr>
                                        <p:cTn id="7" dur="2000"/>
                                        <p:tgtEl>
                                          <p:spTgt spid="307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24">
                                            <p:txEl>
                                              <p:pRg st="1" end="1"/>
                                            </p:txEl>
                                          </p:spTgt>
                                        </p:tgtEl>
                                        <p:attrNameLst>
                                          <p:attrName>style.visibility</p:attrName>
                                        </p:attrNameLst>
                                      </p:cBhvr>
                                      <p:to>
                                        <p:strVal val="visible"/>
                                      </p:to>
                                    </p:set>
                                    <p:animEffect transition="in" filter="fade">
                                      <p:cBhvr>
                                        <p:cTn id="12" dur="2000"/>
                                        <p:tgtEl>
                                          <p:spTgt spid="307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724">
                                            <p:txEl>
                                              <p:pRg st="2" end="2"/>
                                            </p:txEl>
                                          </p:spTgt>
                                        </p:tgtEl>
                                        <p:attrNameLst>
                                          <p:attrName>style.visibility</p:attrName>
                                        </p:attrNameLst>
                                      </p:cBhvr>
                                      <p:to>
                                        <p:strVal val="visible"/>
                                      </p:to>
                                    </p:set>
                                    <p:animEffect transition="in" filter="fade">
                                      <p:cBhvr>
                                        <p:cTn id="17" dur="2000"/>
                                        <p:tgtEl>
                                          <p:spTgt spid="30724">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0724">
                                            <p:txEl>
                                              <p:pRg st="3" end="3"/>
                                            </p:txEl>
                                          </p:spTgt>
                                        </p:tgtEl>
                                        <p:attrNameLst>
                                          <p:attrName>style.visibility</p:attrName>
                                        </p:attrNameLst>
                                      </p:cBhvr>
                                      <p:to>
                                        <p:strVal val="visible"/>
                                      </p:to>
                                    </p:set>
                                    <p:animEffect transition="in" filter="fade">
                                      <p:cBhvr>
                                        <p:cTn id="20" dur="2000"/>
                                        <p:tgtEl>
                                          <p:spTgt spid="3072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2B09694A-CEDC-4BED-9065-9805E693394E}" type="slidenum">
              <a:rPr lang="en-US" altLang="et-EE" sz="1400"/>
              <a:pPr eaLnBrk="1" hangingPunct="1"/>
              <a:t>30</a:t>
            </a:fld>
            <a:endParaRPr lang="en-US" altLang="et-EE" sz="1400"/>
          </a:p>
        </p:txBody>
      </p:sp>
      <p:sp>
        <p:nvSpPr>
          <p:cNvPr id="32771" name="Rectangle 9"/>
          <p:cNvSpPr>
            <a:spLocks noGrp="1" noChangeArrowheads="1"/>
          </p:cNvSpPr>
          <p:nvPr>
            <p:ph type="title"/>
          </p:nvPr>
        </p:nvSpPr>
        <p:spPr>
          <a:xfrm>
            <a:off x="304800" y="119063"/>
            <a:ext cx="8577263" cy="641350"/>
          </a:xfrm>
        </p:spPr>
        <p:txBody>
          <a:bodyPr anchor="ctr">
            <a:normAutofit/>
          </a:bodyPr>
          <a:lstStyle/>
          <a:p>
            <a:pPr algn="r"/>
            <a:r>
              <a:rPr lang="en-GB" altLang="et-EE" sz="3200" u="sng" dirty="0">
                <a:solidFill>
                  <a:srgbClr val="A20000"/>
                </a:solidFill>
                <a:latin typeface="Comic Sans MS" panose="030F0702030302020204" pitchFamily="66" charset="0"/>
              </a:rPr>
              <a:t>Synchronous </a:t>
            </a:r>
            <a:r>
              <a:rPr lang="et-EE" altLang="et-EE" sz="3200" u="sng" dirty="0">
                <a:solidFill>
                  <a:srgbClr val="A20000"/>
                </a:solidFill>
                <a:latin typeface="Comic Sans MS" panose="030F0702030302020204" pitchFamily="66" charset="0"/>
              </a:rPr>
              <a:t>i</a:t>
            </a:r>
            <a:r>
              <a:rPr lang="en-GB" altLang="et-EE" sz="3200" u="sng" dirty="0" err="1">
                <a:solidFill>
                  <a:srgbClr val="A20000"/>
                </a:solidFill>
                <a:latin typeface="Comic Sans MS" panose="030F0702030302020204" pitchFamily="66" charset="0"/>
              </a:rPr>
              <a:t>nput</a:t>
            </a:r>
            <a:r>
              <a:rPr lang="en-GB" altLang="et-EE" sz="3200" u="sng" dirty="0">
                <a:solidFill>
                  <a:srgbClr val="A20000"/>
                </a:solidFill>
                <a:latin typeface="Comic Sans MS" panose="030F0702030302020204" pitchFamily="66" charset="0"/>
              </a:rPr>
              <a:t> </a:t>
            </a:r>
            <a:r>
              <a:rPr lang="et-EE" altLang="et-EE" sz="3200" u="sng" dirty="0">
                <a:solidFill>
                  <a:srgbClr val="A20000"/>
                </a:solidFill>
                <a:latin typeface="Comic Sans MS" panose="030F0702030302020204" pitchFamily="66" charset="0"/>
              </a:rPr>
              <a:t>d</a:t>
            </a:r>
            <a:r>
              <a:rPr lang="en-GB" altLang="et-EE" sz="3200" u="sng" dirty="0" err="1">
                <a:solidFill>
                  <a:srgbClr val="A20000"/>
                </a:solidFill>
                <a:latin typeface="Comic Sans MS" panose="030F0702030302020204" pitchFamily="66" charset="0"/>
              </a:rPr>
              <a:t>ata</a:t>
            </a:r>
            <a:endParaRPr lang="en-US" altLang="et-EE" sz="3200" u="sng" dirty="0">
              <a:solidFill>
                <a:srgbClr val="A20000"/>
              </a:solidFill>
              <a:latin typeface="Comic Sans MS" panose="030F0702030302020204" pitchFamily="66" charset="0"/>
            </a:endParaRPr>
          </a:p>
        </p:txBody>
      </p:sp>
      <p:sp>
        <p:nvSpPr>
          <p:cNvPr id="32772" name="Text Box 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
        <p:nvSpPr>
          <p:cNvPr id="8" name="TextBox 7"/>
          <p:cNvSpPr txBox="1"/>
          <p:nvPr/>
        </p:nvSpPr>
        <p:spPr>
          <a:xfrm>
            <a:off x="381000" y="3711476"/>
            <a:ext cx="8610600" cy="2308324"/>
          </a:xfrm>
          <a:prstGeom prst="rect">
            <a:avLst/>
          </a:prstGeom>
          <a:noFill/>
        </p:spPr>
        <p:txBody>
          <a:bodyPr wrap="square" rtlCol="0">
            <a:spAutoFit/>
          </a:bodyPr>
          <a:lstStyle/>
          <a:p>
            <a:r>
              <a:rPr lang="en-GB" sz="2400" dirty="0"/>
              <a:t>If the Q output of one flip-flop provides input data to a second flip-flop that uses the same clock signal, the input data to the second flip-flop is </a:t>
            </a:r>
            <a:r>
              <a:rPr lang="en-GB" sz="2400" i="1" dirty="0"/>
              <a:t>synchronous input data. </a:t>
            </a:r>
          </a:p>
          <a:p>
            <a:r>
              <a:rPr lang="en-GB" sz="2400" dirty="0"/>
              <a:t>With synchronous input data and a sufficiently long clock period it is easy to ensure that a flip-flop’s setup time and hold time requirements are met.</a:t>
            </a:r>
            <a:endParaRPr lang="en-GB" sz="2400" dirty="0">
              <a:latin typeface="Arial" pitchFamily="34" charset="0"/>
              <a:cs typeface="Arial" pitchFamily="34" charset="0"/>
            </a:endParaRPr>
          </a:p>
        </p:txBody>
      </p:sp>
      <p:pic>
        <p:nvPicPr>
          <p:cNvPr id="7" name="Picture 4" descr="AAIJCQQ0"/>
          <p:cNvPicPr>
            <a:picLocks noChangeAspect="1" noChangeArrowheads="1"/>
          </p:cNvPicPr>
          <p:nvPr/>
        </p:nvPicPr>
        <p:blipFill>
          <a:blip r:embed="rId2" cstate="print"/>
          <a:srcRect/>
          <a:stretch>
            <a:fillRect/>
          </a:stretch>
        </p:blipFill>
        <p:spPr bwMode="auto">
          <a:xfrm>
            <a:off x="684213" y="949926"/>
            <a:ext cx="7088187" cy="2631474"/>
          </a:xfrm>
          <a:prstGeom prst="rect">
            <a:avLst/>
          </a:prstGeom>
          <a:noFill/>
        </p:spPr>
      </p:pic>
    </p:spTree>
    <p:extLst>
      <p:ext uri="{BB962C8B-B14F-4D97-AF65-F5344CB8AC3E}">
        <p14:creationId xmlns:p14="http://schemas.microsoft.com/office/powerpoint/2010/main" val="23176762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2B09694A-CEDC-4BED-9065-9805E693394E}" type="slidenum">
              <a:rPr lang="en-US" altLang="et-EE" sz="1400"/>
              <a:pPr eaLnBrk="1" hangingPunct="1"/>
              <a:t>31</a:t>
            </a:fld>
            <a:endParaRPr lang="en-US" altLang="et-EE" sz="1400"/>
          </a:p>
        </p:txBody>
      </p:sp>
      <p:sp>
        <p:nvSpPr>
          <p:cNvPr id="32771" name="Rectangle 9"/>
          <p:cNvSpPr>
            <a:spLocks noGrp="1" noChangeArrowheads="1"/>
          </p:cNvSpPr>
          <p:nvPr>
            <p:ph type="title"/>
          </p:nvPr>
        </p:nvSpPr>
        <p:spPr>
          <a:xfrm>
            <a:off x="304800" y="119063"/>
            <a:ext cx="8577263" cy="641350"/>
          </a:xfrm>
        </p:spPr>
        <p:txBody>
          <a:bodyPr anchor="ctr">
            <a:normAutofit/>
          </a:bodyPr>
          <a:lstStyle/>
          <a:p>
            <a:pPr algn="r"/>
            <a:r>
              <a:rPr lang="en-GB" altLang="et-EE" sz="3200" u="sng" dirty="0">
                <a:solidFill>
                  <a:srgbClr val="A20000"/>
                </a:solidFill>
                <a:latin typeface="Comic Sans MS" panose="030F0702030302020204" pitchFamily="66" charset="0"/>
              </a:rPr>
              <a:t>Use of </a:t>
            </a:r>
            <a:r>
              <a:rPr lang="et-EE" altLang="et-EE" sz="3200" u="sng" dirty="0">
                <a:solidFill>
                  <a:srgbClr val="A20000"/>
                </a:solidFill>
                <a:latin typeface="Comic Sans MS" panose="030F0702030302020204" pitchFamily="66" charset="0"/>
              </a:rPr>
              <a:t>f</a:t>
            </a:r>
            <a:r>
              <a:rPr lang="en-GB" altLang="et-EE" sz="3200" u="sng" dirty="0">
                <a:solidFill>
                  <a:srgbClr val="A20000"/>
                </a:solidFill>
                <a:latin typeface="Comic Sans MS" panose="030F0702030302020204" pitchFamily="66" charset="0"/>
              </a:rPr>
              <a:t>lip-flops</a:t>
            </a:r>
            <a:r>
              <a:rPr lang="et-EE" altLang="et-EE" sz="3200" u="sng" dirty="0">
                <a:solidFill>
                  <a:srgbClr val="A20000"/>
                </a:solidFill>
                <a:latin typeface="Comic Sans MS" panose="030F0702030302020204" pitchFamily="66" charset="0"/>
              </a:rPr>
              <a:t> </a:t>
            </a:r>
            <a:r>
              <a:rPr lang="en-GB" altLang="et-EE" sz="3200" u="sng" dirty="0">
                <a:solidFill>
                  <a:srgbClr val="A20000"/>
                </a:solidFill>
                <a:latin typeface="Comic Sans MS" panose="030F0702030302020204" pitchFamily="66" charset="0"/>
              </a:rPr>
              <a:t>versus </a:t>
            </a:r>
            <a:r>
              <a:rPr lang="et-EE" altLang="et-EE" sz="3200" u="sng" dirty="0">
                <a:solidFill>
                  <a:srgbClr val="A20000"/>
                </a:solidFill>
                <a:latin typeface="Comic Sans MS" panose="030F0702030302020204" pitchFamily="66" charset="0"/>
              </a:rPr>
              <a:t>l</a:t>
            </a:r>
            <a:r>
              <a:rPr lang="en-GB" altLang="et-EE" sz="3200" u="sng" dirty="0" err="1">
                <a:solidFill>
                  <a:srgbClr val="A20000"/>
                </a:solidFill>
                <a:latin typeface="Comic Sans MS" panose="030F0702030302020204" pitchFamily="66" charset="0"/>
              </a:rPr>
              <a:t>atches</a:t>
            </a:r>
            <a:endParaRPr lang="en-US" altLang="et-EE" sz="3200" u="sng" dirty="0">
              <a:solidFill>
                <a:srgbClr val="A20000"/>
              </a:solidFill>
              <a:latin typeface="Comic Sans MS" panose="030F0702030302020204" pitchFamily="66" charset="0"/>
            </a:endParaRPr>
          </a:p>
        </p:txBody>
      </p:sp>
      <p:sp>
        <p:nvSpPr>
          <p:cNvPr id="32772" name="Text Box 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
        <p:nvSpPr>
          <p:cNvPr id="8" name="TextBox 7"/>
          <p:cNvSpPr txBox="1"/>
          <p:nvPr/>
        </p:nvSpPr>
        <p:spPr>
          <a:xfrm>
            <a:off x="304800" y="1066800"/>
            <a:ext cx="8458200" cy="4524315"/>
          </a:xfrm>
          <a:prstGeom prst="rect">
            <a:avLst/>
          </a:prstGeom>
          <a:noFill/>
        </p:spPr>
        <p:txBody>
          <a:bodyPr wrap="square" rtlCol="0">
            <a:spAutoFit/>
          </a:bodyPr>
          <a:lstStyle/>
          <a:p>
            <a:r>
              <a:rPr lang="en-GB" sz="2400" b="1" dirty="0"/>
              <a:t>Generally, the use of latches as simple storage elements is not recommended</a:t>
            </a:r>
            <a:r>
              <a:rPr lang="et-EE" sz="2400" b="1" dirty="0"/>
              <a:t>.</a:t>
            </a:r>
            <a:r>
              <a:rPr lang="et-EE" sz="2400" b="1" dirty="0">
                <a:latin typeface="Arial" pitchFamily="34" charset="0"/>
                <a:cs typeface="Arial" pitchFamily="34" charset="0"/>
              </a:rPr>
              <a:t> </a:t>
            </a:r>
          </a:p>
          <a:p>
            <a:r>
              <a:rPr lang="en-GB" sz="2400" dirty="0"/>
              <a:t>Traditionally, latches had the</a:t>
            </a:r>
            <a:r>
              <a:rPr lang="et-EE" sz="2400" dirty="0"/>
              <a:t> </a:t>
            </a:r>
            <a:r>
              <a:rPr lang="en-GB" sz="2400" dirty="0"/>
              <a:t>advantage in custom IC design of requiring fewer transistors, thus requiring half as</a:t>
            </a:r>
            <a:r>
              <a:rPr lang="et-EE" sz="2400" dirty="0"/>
              <a:t> </a:t>
            </a:r>
            <a:r>
              <a:rPr lang="en-GB" sz="2400" dirty="0"/>
              <a:t>much IC area.</a:t>
            </a:r>
            <a:r>
              <a:rPr lang="et-EE" sz="2400" dirty="0"/>
              <a:t> </a:t>
            </a:r>
            <a:r>
              <a:rPr lang="en-GB" sz="2400" dirty="0"/>
              <a:t>However, latches in FPGAs are typically implemented using memory</a:t>
            </a:r>
            <a:r>
              <a:rPr lang="et-EE" sz="2400" dirty="0"/>
              <a:t> </a:t>
            </a:r>
            <a:r>
              <a:rPr lang="en-GB" sz="2400" dirty="0"/>
              <a:t>elements that can be configured as either a latch or flip-flop. The amount of chip area</a:t>
            </a:r>
            <a:r>
              <a:rPr lang="et-EE" sz="2400" dirty="0"/>
              <a:t> </a:t>
            </a:r>
            <a:r>
              <a:rPr lang="en-GB" sz="2400" dirty="0"/>
              <a:t>taken by a configurable memory element in a </a:t>
            </a:r>
            <a:r>
              <a:rPr lang="et-EE" sz="2400" dirty="0"/>
              <a:t>FPGA</a:t>
            </a:r>
            <a:r>
              <a:rPr lang="en-GB" sz="2400" dirty="0"/>
              <a:t> is fixed, regardless of whether it is</a:t>
            </a:r>
            <a:r>
              <a:rPr lang="et-EE" sz="2400" dirty="0"/>
              <a:t> </a:t>
            </a:r>
            <a:r>
              <a:rPr lang="en-GB" sz="2400" dirty="0"/>
              <a:t>configured as a latch or flip-flop. More importantly, </a:t>
            </a:r>
            <a:r>
              <a:rPr lang="en-GB" sz="2400" b="1" dirty="0"/>
              <a:t>use of latches increases the timing</a:t>
            </a:r>
            <a:r>
              <a:rPr lang="et-EE" sz="2400" b="1" dirty="0"/>
              <a:t> </a:t>
            </a:r>
            <a:r>
              <a:rPr lang="en-GB" sz="2400" b="1" dirty="0"/>
              <a:t>complexity of a design</a:t>
            </a:r>
            <a:r>
              <a:rPr lang="en-GB" sz="2400" dirty="0"/>
              <a:t>. This necessitates much more careful design techniques and</a:t>
            </a:r>
            <a:r>
              <a:rPr lang="et-EE" sz="2400" dirty="0"/>
              <a:t> </a:t>
            </a:r>
            <a:r>
              <a:rPr lang="en-GB" sz="2400" dirty="0"/>
              <a:t>timing analysis to ensure correct operation. </a:t>
            </a:r>
            <a:endParaRPr lang="et-EE" sz="2400" dirty="0"/>
          </a:p>
        </p:txBody>
      </p:sp>
    </p:spTree>
    <p:extLst>
      <p:ext uri="{BB962C8B-B14F-4D97-AF65-F5344CB8AC3E}">
        <p14:creationId xmlns:p14="http://schemas.microsoft.com/office/powerpoint/2010/main" val="29814274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2B09694A-CEDC-4BED-9065-9805E693394E}" type="slidenum">
              <a:rPr lang="en-US" altLang="et-EE" sz="1400"/>
              <a:pPr eaLnBrk="1" hangingPunct="1"/>
              <a:t>32</a:t>
            </a:fld>
            <a:endParaRPr lang="en-US" altLang="et-EE" sz="1400"/>
          </a:p>
        </p:txBody>
      </p:sp>
      <p:sp>
        <p:nvSpPr>
          <p:cNvPr id="32771" name="Rectangle 9"/>
          <p:cNvSpPr>
            <a:spLocks noGrp="1" noChangeArrowheads="1"/>
          </p:cNvSpPr>
          <p:nvPr>
            <p:ph type="title"/>
          </p:nvPr>
        </p:nvSpPr>
        <p:spPr>
          <a:xfrm>
            <a:off x="304800" y="119063"/>
            <a:ext cx="8577263" cy="641350"/>
          </a:xfrm>
        </p:spPr>
        <p:txBody>
          <a:bodyPr anchor="ctr">
            <a:normAutofit/>
          </a:bodyPr>
          <a:lstStyle/>
          <a:p>
            <a:pPr algn="r" eaLnBrk="1" hangingPunct="1"/>
            <a:r>
              <a:rPr lang="en-US" altLang="et-EE" sz="3200" u="sng" dirty="0" err="1">
                <a:solidFill>
                  <a:srgbClr val="A20000"/>
                </a:solidFill>
                <a:latin typeface="Comic Sans MS" panose="030F0702030302020204" pitchFamily="66" charset="0"/>
              </a:rPr>
              <a:t>Multibit</a:t>
            </a:r>
            <a:r>
              <a:rPr lang="en-US" altLang="et-EE" sz="3200" u="sng" dirty="0">
                <a:solidFill>
                  <a:srgbClr val="A20000"/>
                </a:solidFill>
                <a:latin typeface="Comic Sans MS" panose="030F0702030302020204" pitchFamily="66" charset="0"/>
              </a:rPr>
              <a:t> latches and registers</a:t>
            </a:r>
          </a:p>
        </p:txBody>
      </p:sp>
      <p:sp>
        <p:nvSpPr>
          <p:cNvPr id="32772" name="Text Box 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
        <p:nvSpPr>
          <p:cNvPr id="7" name="Rectangle 6"/>
          <p:cNvSpPr/>
          <p:nvPr/>
        </p:nvSpPr>
        <p:spPr>
          <a:xfrm>
            <a:off x="304800" y="762000"/>
            <a:ext cx="8458200" cy="1569660"/>
          </a:xfrm>
          <a:prstGeom prst="rect">
            <a:avLst/>
          </a:prstGeom>
        </p:spPr>
        <p:txBody>
          <a:bodyPr wrap="square">
            <a:spAutoFit/>
          </a:bodyPr>
          <a:lstStyle/>
          <a:p>
            <a:r>
              <a:rPr lang="en-GB" sz="2400" dirty="0"/>
              <a:t>Either latches or flip-flops can be interconnected to form memory structures that store multiple bits of information as a unit. Flip-flops can also be combined to form shift registers, shift register counters, and counters. </a:t>
            </a:r>
            <a:endParaRPr lang="en-GB" sz="2400" dirty="0">
              <a:latin typeface="Arial" pitchFamily="34" charset="0"/>
              <a:cs typeface="Arial" pitchFamily="34" charset="0"/>
            </a:endParaRPr>
          </a:p>
        </p:txBody>
      </p:sp>
      <p:pic>
        <p:nvPicPr>
          <p:cNvPr id="6" name="Picture 78" descr="AAIJCQR0"/>
          <p:cNvPicPr>
            <a:picLocks noChangeAspect="1" noChangeArrowheads="1"/>
          </p:cNvPicPr>
          <p:nvPr/>
        </p:nvPicPr>
        <p:blipFill>
          <a:blip r:embed="rId2" cstate="print"/>
          <a:srcRect/>
          <a:stretch>
            <a:fillRect/>
          </a:stretch>
        </p:blipFill>
        <p:spPr bwMode="auto">
          <a:xfrm>
            <a:off x="990600" y="3134408"/>
            <a:ext cx="7392987" cy="3155267"/>
          </a:xfrm>
          <a:prstGeom prst="rect">
            <a:avLst/>
          </a:prstGeom>
          <a:noFill/>
        </p:spPr>
      </p:pic>
    </p:spTree>
    <p:extLst>
      <p:ext uri="{BB962C8B-B14F-4D97-AF65-F5344CB8AC3E}">
        <p14:creationId xmlns:p14="http://schemas.microsoft.com/office/powerpoint/2010/main" val="17503824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2B09694A-CEDC-4BED-9065-9805E693394E}" type="slidenum">
              <a:rPr lang="en-US" altLang="et-EE" sz="1400"/>
              <a:pPr eaLnBrk="1" hangingPunct="1"/>
              <a:t>33</a:t>
            </a:fld>
            <a:endParaRPr lang="en-US" altLang="et-EE" sz="1400"/>
          </a:p>
        </p:txBody>
      </p:sp>
      <p:sp>
        <p:nvSpPr>
          <p:cNvPr id="32771" name="Rectangle 9"/>
          <p:cNvSpPr>
            <a:spLocks noGrp="1" noChangeArrowheads="1"/>
          </p:cNvSpPr>
          <p:nvPr>
            <p:ph type="title"/>
          </p:nvPr>
        </p:nvSpPr>
        <p:spPr>
          <a:xfrm>
            <a:off x="304800" y="119063"/>
            <a:ext cx="8577263" cy="641350"/>
          </a:xfrm>
        </p:spPr>
        <p:txBody>
          <a:bodyPr anchor="ctr">
            <a:normAutofit/>
          </a:bodyPr>
          <a:lstStyle/>
          <a:p>
            <a:pPr algn="r" eaLnBrk="1" hangingPunct="1"/>
            <a:r>
              <a:rPr lang="en-US" altLang="et-EE" sz="3200" u="sng" dirty="0">
                <a:solidFill>
                  <a:srgbClr val="A20000"/>
                </a:solidFill>
                <a:latin typeface="Comic Sans MS" panose="030F0702030302020204" pitchFamily="66" charset="0"/>
              </a:rPr>
              <a:t>A </a:t>
            </a:r>
            <a:r>
              <a:rPr lang="en-US" altLang="et-EE" sz="3200" u="sng" dirty="0" err="1">
                <a:solidFill>
                  <a:srgbClr val="A20000"/>
                </a:solidFill>
                <a:latin typeface="Comic Sans MS" panose="030F0702030302020204" pitchFamily="66" charset="0"/>
              </a:rPr>
              <a:t>multibit</a:t>
            </a:r>
            <a:r>
              <a:rPr lang="en-US" altLang="et-EE" sz="3200" u="sng" dirty="0">
                <a:solidFill>
                  <a:srgbClr val="A20000"/>
                </a:solidFill>
                <a:latin typeface="Comic Sans MS" panose="030F0702030302020204" pitchFamily="66" charset="0"/>
              </a:rPr>
              <a:t> D latch</a:t>
            </a:r>
          </a:p>
        </p:txBody>
      </p:sp>
      <p:sp>
        <p:nvSpPr>
          <p:cNvPr id="32772" name="Text Box 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
        <p:nvSpPr>
          <p:cNvPr id="7" name="Rectangle 6"/>
          <p:cNvSpPr/>
          <p:nvPr/>
        </p:nvSpPr>
        <p:spPr>
          <a:xfrm>
            <a:off x="304800" y="762000"/>
            <a:ext cx="8458200" cy="5632311"/>
          </a:xfrm>
          <a:prstGeom prst="rect">
            <a:avLst/>
          </a:prstGeom>
        </p:spPr>
        <p:txBody>
          <a:bodyPr wrap="square">
            <a:spAutoFit/>
          </a:bodyPr>
          <a:lstStyle/>
          <a:p>
            <a:r>
              <a:rPr lang="en-GB" sz="2400" b="1" dirty="0">
                <a:latin typeface="Arial" pitchFamily="34" charset="0"/>
                <a:cs typeface="Arial" pitchFamily="34" charset="0"/>
              </a:rPr>
              <a:t>entity </a:t>
            </a:r>
            <a:r>
              <a:rPr lang="en-GB" sz="2400" dirty="0" err="1">
                <a:latin typeface="Arial" pitchFamily="34" charset="0"/>
                <a:cs typeface="Arial" pitchFamily="34" charset="0"/>
              </a:rPr>
              <a:t>octal_d_latch</a:t>
            </a:r>
            <a:r>
              <a:rPr lang="en-GB" sz="2400" b="1" dirty="0">
                <a:latin typeface="Arial" pitchFamily="34" charset="0"/>
                <a:cs typeface="Arial" pitchFamily="34" charset="0"/>
              </a:rPr>
              <a:t> is</a:t>
            </a:r>
          </a:p>
          <a:p>
            <a:r>
              <a:rPr lang="en-GB" sz="2400" b="1" dirty="0">
                <a:latin typeface="Arial" pitchFamily="34" charset="0"/>
                <a:cs typeface="Arial" pitchFamily="34" charset="0"/>
              </a:rPr>
              <a:t>port</a:t>
            </a:r>
            <a:r>
              <a:rPr lang="en-GB" sz="2400" dirty="0">
                <a:latin typeface="Arial" pitchFamily="34" charset="0"/>
                <a:cs typeface="Arial" pitchFamily="34" charset="0"/>
              </a:rPr>
              <a:t> (d: </a:t>
            </a:r>
            <a:r>
              <a:rPr lang="en-GB" sz="2400" b="1" dirty="0">
                <a:latin typeface="Arial" pitchFamily="34" charset="0"/>
                <a:cs typeface="Arial" pitchFamily="34" charset="0"/>
              </a:rPr>
              <a:t>in </a:t>
            </a:r>
            <a:r>
              <a:rPr lang="en-GB" sz="2400" dirty="0" err="1">
                <a:latin typeface="Arial" pitchFamily="34" charset="0"/>
                <a:cs typeface="Arial" pitchFamily="34" charset="0"/>
              </a:rPr>
              <a:t>std_logic_vector</a:t>
            </a:r>
            <a:r>
              <a:rPr lang="en-GB" sz="2400" dirty="0">
                <a:latin typeface="Arial" pitchFamily="34" charset="0"/>
                <a:cs typeface="Arial" pitchFamily="34" charset="0"/>
              </a:rPr>
              <a:t>(7</a:t>
            </a:r>
            <a:r>
              <a:rPr lang="en-GB" sz="2400" b="1" dirty="0">
                <a:latin typeface="Arial" pitchFamily="34" charset="0"/>
                <a:cs typeface="Arial" pitchFamily="34" charset="0"/>
              </a:rPr>
              <a:t> </a:t>
            </a:r>
            <a:r>
              <a:rPr lang="en-GB" sz="2400" b="1" dirty="0" err="1">
                <a:latin typeface="Arial" pitchFamily="34" charset="0"/>
                <a:cs typeface="Arial" pitchFamily="34" charset="0"/>
              </a:rPr>
              <a:t>downto</a:t>
            </a:r>
            <a:r>
              <a:rPr lang="en-GB" sz="2400" b="1" dirty="0">
                <a:latin typeface="Arial" pitchFamily="34" charset="0"/>
                <a:cs typeface="Arial" pitchFamily="34" charset="0"/>
              </a:rPr>
              <a:t> </a:t>
            </a:r>
            <a:r>
              <a:rPr lang="en-GB" sz="2400" dirty="0">
                <a:latin typeface="Arial" pitchFamily="34" charset="0"/>
                <a:cs typeface="Arial" pitchFamily="34" charset="0"/>
              </a:rPr>
              <a:t>0);</a:t>
            </a:r>
          </a:p>
          <a:p>
            <a:r>
              <a:rPr lang="en-GB" sz="2400" dirty="0" err="1">
                <a:latin typeface="Arial" pitchFamily="34" charset="0"/>
                <a:cs typeface="Arial" pitchFamily="34" charset="0"/>
              </a:rPr>
              <a:t>clk</a:t>
            </a:r>
            <a:r>
              <a:rPr lang="en-GB" sz="2400" dirty="0">
                <a:latin typeface="Arial" pitchFamily="34" charset="0"/>
                <a:cs typeface="Arial" pitchFamily="34" charset="0"/>
              </a:rPr>
              <a:t>, </a:t>
            </a:r>
            <a:r>
              <a:rPr lang="en-GB" sz="2400" dirty="0" err="1">
                <a:latin typeface="Arial" pitchFamily="34" charset="0"/>
                <a:cs typeface="Arial" pitchFamily="34" charset="0"/>
              </a:rPr>
              <a:t>set_bar</a:t>
            </a:r>
            <a:r>
              <a:rPr lang="en-GB" sz="2400" dirty="0">
                <a:latin typeface="Arial" pitchFamily="34" charset="0"/>
                <a:cs typeface="Arial" pitchFamily="34" charset="0"/>
              </a:rPr>
              <a:t>, </a:t>
            </a:r>
            <a:r>
              <a:rPr lang="en-GB" sz="2400" dirty="0" err="1">
                <a:latin typeface="Arial" pitchFamily="34" charset="0"/>
                <a:cs typeface="Arial" pitchFamily="34" charset="0"/>
              </a:rPr>
              <a:t>clear_bar</a:t>
            </a:r>
            <a:r>
              <a:rPr lang="en-GB" sz="2400" dirty="0">
                <a:latin typeface="Arial" pitchFamily="34" charset="0"/>
                <a:cs typeface="Arial" pitchFamily="34" charset="0"/>
              </a:rPr>
              <a:t>: </a:t>
            </a:r>
            <a:r>
              <a:rPr lang="en-GB" sz="2400" b="1" dirty="0">
                <a:latin typeface="Arial" pitchFamily="34" charset="0"/>
                <a:cs typeface="Arial" pitchFamily="34" charset="0"/>
              </a:rPr>
              <a:t>in </a:t>
            </a:r>
            <a:r>
              <a:rPr lang="en-GB" sz="2400" dirty="0" err="1">
                <a:latin typeface="Arial" pitchFamily="34" charset="0"/>
                <a:cs typeface="Arial" pitchFamily="34" charset="0"/>
              </a:rPr>
              <a:t>std_logic</a:t>
            </a:r>
            <a:r>
              <a:rPr lang="en-GB" sz="2400" dirty="0">
                <a:latin typeface="Arial" pitchFamily="34" charset="0"/>
                <a:cs typeface="Arial" pitchFamily="34" charset="0"/>
              </a:rPr>
              <a:t>;</a:t>
            </a:r>
          </a:p>
          <a:p>
            <a:r>
              <a:rPr lang="en-GB" sz="2400" dirty="0">
                <a:latin typeface="Arial" pitchFamily="34" charset="0"/>
                <a:cs typeface="Arial" pitchFamily="34" charset="0"/>
              </a:rPr>
              <a:t>q: </a:t>
            </a:r>
            <a:r>
              <a:rPr lang="en-GB" sz="2400" b="1" dirty="0">
                <a:latin typeface="Arial" pitchFamily="34" charset="0"/>
                <a:cs typeface="Arial" pitchFamily="34" charset="0"/>
              </a:rPr>
              <a:t>out </a:t>
            </a:r>
            <a:r>
              <a:rPr lang="en-GB" sz="2400" dirty="0" err="1">
                <a:latin typeface="Arial" pitchFamily="34" charset="0"/>
                <a:cs typeface="Arial" pitchFamily="34" charset="0"/>
              </a:rPr>
              <a:t>std_logic_vector</a:t>
            </a:r>
            <a:r>
              <a:rPr lang="en-GB" sz="2400" dirty="0">
                <a:latin typeface="Arial" pitchFamily="34" charset="0"/>
                <a:cs typeface="Arial" pitchFamily="34" charset="0"/>
              </a:rPr>
              <a:t>(7 </a:t>
            </a:r>
            <a:r>
              <a:rPr lang="en-GB" sz="2400" b="1" dirty="0" err="1">
                <a:latin typeface="Arial" pitchFamily="34" charset="0"/>
                <a:cs typeface="Arial" pitchFamily="34" charset="0"/>
              </a:rPr>
              <a:t>downto</a:t>
            </a:r>
            <a:r>
              <a:rPr lang="en-GB" sz="2400" b="1" dirty="0">
                <a:latin typeface="Arial" pitchFamily="34" charset="0"/>
                <a:cs typeface="Arial" pitchFamily="34" charset="0"/>
              </a:rPr>
              <a:t> </a:t>
            </a:r>
            <a:r>
              <a:rPr lang="en-GB" sz="2400" dirty="0">
                <a:latin typeface="Arial" pitchFamily="34" charset="0"/>
                <a:cs typeface="Arial" pitchFamily="34" charset="0"/>
              </a:rPr>
              <a:t>0));</a:t>
            </a:r>
          </a:p>
          <a:p>
            <a:r>
              <a:rPr lang="en-GB" sz="2400" b="1" dirty="0">
                <a:latin typeface="Arial" pitchFamily="34" charset="0"/>
                <a:cs typeface="Arial" pitchFamily="34" charset="0"/>
              </a:rPr>
              <a:t>end </a:t>
            </a:r>
            <a:r>
              <a:rPr lang="en-GB" sz="2400" dirty="0" err="1">
                <a:latin typeface="Arial" pitchFamily="34" charset="0"/>
                <a:cs typeface="Arial" pitchFamily="34" charset="0"/>
              </a:rPr>
              <a:t>octal_d_latch</a:t>
            </a:r>
            <a:r>
              <a:rPr lang="en-GB" sz="2400" dirty="0">
                <a:latin typeface="Arial" pitchFamily="34" charset="0"/>
                <a:cs typeface="Arial" pitchFamily="34" charset="0"/>
              </a:rPr>
              <a:t>;</a:t>
            </a:r>
          </a:p>
          <a:p>
            <a:r>
              <a:rPr lang="en-GB" sz="2400" b="1" dirty="0">
                <a:latin typeface="Arial" pitchFamily="34" charset="0"/>
                <a:cs typeface="Arial" pitchFamily="34" charset="0"/>
              </a:rPr>
              <a:t>architecture </a:t>
            </a:r>
            <a:r>
              <a:rPr lang="en-GB" sz="2400" dirty="0" err="1">
                <a:latin typeface="Arial" pitchFamily="34" charset="0"/>
                <a:cs typeface="Arial" pitchFamily="34" charset="0"/>
              </a:rPr>
              <a:t>behavioral</a:t>
            </a:r>
            <a:r>
              <a:rPr lang="en-GB" sz="2400" b="1" dirty="0">
                <a:latin typeface="Arial" pitchFamily="34" charset="0"/>
                <a:cs typeface="Arial" pitchFamily="34" charset="0"/>
              </a:rPr>
              <a:t> of </a:t>
            </a:r>
            <a:r>
              <a:rPr lang="en-GB" sz="2400" dirty="0" err="1">
                <a:latin typeface="Arial" pitchFamily="34" charset="0"/>
                <a:cs typeface="Arial" pitchFamily="34" charset="0"/>
              </a:rPr>
              <a:t>octal_d_latch</a:t>
            </a:r>
            <a:r>
              <a:rPr lang="en-GB" sz="2400" b="1" dirty="0">
                <a:latin typeface="Arial" pitchFamily="34" charset="0"/>
                <a:cs typeface="Arial" pitchFamily="34" charset="0"/>
              </a:rPr>
              <a:t> is</a:t>
            </a:r>
          </a:p>
          <a:p>
            <a:r>
              <a:rPr lang="en-GB" sz="2400" b="1" dirty="0">
                <a:latin typeface="Arial" pitchFamily="34" charset="0"/>
                <a:cs typeface="Arial" pitchFamily="34" charset="0"/>
              </a:rPr>
              <a:t>begin</a:t>
            </a:r>
          </a:p>
          <a:p>
            <a:r>
              <a:rPr lang="en-GB" sz="2400" b="1" dirty="0">
                <a:latin typeface="Arial" pitchFamily="34" charset="0"/>
                <a:cs typeface="Arial" pitchFamily="34" charset="0"/>
              </a:rPr>
              <a:t>	process </a:t>
            </a:r>
            <a:r>
              <a:rPr lang="en-GB" sz="2400" dirty="0">
                <a:latin typeface="Arial" pitchFamily="34" charset="0"/>
                <a:cs typeface="Arial" pitchFamily="34" charset="0"/>
              </a:rPr>
              <a:t>(d, </a:t>
            </a:r>
            <a:r>
              <a:rPr lang="en-GB" sz="2400" dirty="0" err="1">
                <a:latin typeface="Arial" pitchFamily="34" charset="0"/>
                <a:cs typeface="Arial" pitchFamily="34" charset="0"/>
              </a:rPr>
              <a:t>clk</a:t>
            </a:r>
            <a:r>
              <a:rPr lang="en-GB" sz="2400" dirty="0">
                <a:latin typeface="Arial" pitchFamily="34" charset="0"/>
                <a:cs typeface="Arial" pitchFamily="34" charset="0"/>
              </a:rPr>
              <a:t>, </a:t>
            </a:r>
            <a:r>
              <a:rPr lang="en-GB" sz="2400" dirty="0" err="1">
                <a:latin typeface="Arial" pitchFamily="34" charset="0"/>
                <a:cs typeface="Arial" pitchFamily="34" charset="0"/>
              </a:rPr>
              <a:t>set_bar</a:t>
            </a:r>
            <a:r>
              <a:rPr lang="en-GB" sz="2400" dirty="0">
                <a:latin typeface="Arial" pitchFamily="34" charset="0"/>
                <a:cs typeface="Arial" pitchFamily="34" charset="0"/>
              </a:rPr>
              <a:t>, </a:t>
            </a:r>
            <a:r>
              <a:rPr lang="en-GB" sz="2400" dirty="0" err="1">
                <a:latin typeface="Arial" pitchFamily="34" charset="0"/>
                <a:cs typeface="Arial" pitchFamily="34" charset="0"/>
              </a:rPr>
              <a:t>clear_bar</a:t>
            </a:r>
            <a:r>
              <a:rPr lang="en-GB" sz="2400" dirty="0">
                <a:latin typeface="Arial" pitchFamily="34" charset="0"/>
                <a:cs typeface="Arial" pitchFamily="34" charset="0"/>
              </a:rPr>
              <a:t>)</a:t>
            </a:r>
          </a:p>
          <a:p>
            <a:r>
              <a:rPr lang="en-GB" sz="2400" b="1" dirty="0">
                <a:latin typeface="Arial" pitchFamily="34" charset="0"/>
                <a:cs typeface="Arial" pitchFamily="34" charset="0"/>
              </a:rPr>
              <a:t>	begin</a:t>
            </a:r>
          </a:p>
          <a:p>
            <a:r>
              <a:rPr lang="en-GB" sz="2400" b="1" dirty="0">
                <a:latin typeface="Arial" pitchFamily="34" charset="0"/>
                <a:cs typeface="Arial" pitchFamily="34" charset="0"/>
              </a:rPr>
              <a:t>	  if </a:t>
            </a:r>
            <a:r>
              <a:rPr lang="en-GB" sz="2400" dirty="0" err="1">
                <a:latin typeface="Arial" pitchFamily="34" charset="0"/>
                <a:cs typeface="Arial" pitchFamily="34" charset="0"/>
              </a:rPr>
              <a:t>set_bar</a:t>
            </a:r>
            <a:r>
              <a:rPr lang="en-GB" sz="2400" dirty="0">
                <a:latin typeface="Arial" pitchFamily="34" charset="0"/>
                <a:cs typeface="Arial" pitchFamily="34" charset="0"/>
              </a:rPr>
              <a:t> = '0</a:t>
            </a:r>
            <a:r>
              <a:rPr lang="en-GB" sz="2400" b="1" dirty="0">
                <a:latin typeface="Arial" pitchFamily="34" charset="0"/>
                <a:cs typeface="Arial" pitchFamily="34" charset="0"/>
              </a:rPr>
              <a:t>' then </a:t>
            </a:r>
            <a:r>
              <a:rPr lang="en-GB" sz="2400" dirty="0">
                <a:latin typeface="Arial" pitchFamily="34" charset="0"/>
                <a:cs typeface="Arial" pitchFamily="34" charset="0"/>
              </a:rPr>
              <a:t>q &lt;= (</a:t>
            </a:r>
            <a:r>
              <a:rPr lang="en-GB" sz="2400" b="1" dirty="0">
                <a:latin typeface="Arial" pitchFamily="34" charset="0"/>
                <a:cs typeface="Arial" pitchFamily="34" charset="0"/>
              </a:rPr>
              <a:t>others </a:t>
            </a:r>
            <a:r>
              <a:rPr lang="en-GB" sz="2400" dirty="0">
                <a:latin typeface="Arial" pitchFamily="34" charset="0"/>
                <a:cs typeface="Arial" pitchFamily="34" charset="0"/>
              </a:rPr>
              <a:t>=&gt; '1');</a:t>
            </a:r>
          </a:p>
          <a:p>
            <a:r>
              <a:rPr lang="en-GB" sz="2400" b="1" dirty="0">
                <a:latin typeface="Arial" pitchFamily="34" charset="0"/>
                <a:cs typeface="Arial" pitchFamily="34" charset="0"/>
              </a:rPr>
              <a:t>	    </a:t>
            </a:r>
            <a:r>
              <a:rPr lang="en-GB" sz="2400" b="1" dirty="0" err="1">
                <a:latin typeface="Arial" pitchFamily="34" charset="0"/>
                <a:cs typeface="Arial" pitchFamily="34" charset="0"/>
              </a:rPr>
              <a:t>elsif</a:t>
            </a:r>
            <a:r>
              <a:rPr lang="en-GB" sz="2400" b="1" dirty="0">
                <a:latin typeface="Arial" pitchFamily="34" charset="0"/>
                <a:cs typeface="Arial" pitchFamily="34" charset="0"/>
              </a:rPr>
              <a:t> </a:t>
            </a:r>
            <a:r>
              <a:rPr lang="en-GB" sz="2400" dirty="0" err="1">
                <a:latin typeface="Arial" pitchFamily="34" charset="0"/>
                <a:cs typeface="Arial" pitchFamily="34" charset="0"/>
              </a:rPr>
              <a:t>clear_bar</a:t>
            </a:r>
            <a:r>
              <a:rPr lang="en-GB" sz="2400" dirty="0">
                <a:latin typeface="Arial" pitchFamily="34" charset="0"/>
                <a:cs typeface="Arial" pitchFamily="34" charset="0"/>
              </a:rPr>
              <a:t> = '0' </a:t>
            </a:r>
            <a:r>
              <a:rPr lang="en-GB" sz="2400" b="1" dirty="0">
                <a:latin typeface="Arial" pitchFamily="34" charset="0"/>
                <a:cs typeface="Arial" pitchFamily="34" charset="0"/>
              </a:rPr>
              <a:t>then </a:t>
            </a:r>
            <a:r>
              <a:rPr lang="en-GB" sz="2400" dirty="0">
                <a:latin typeface="Arial" pitchFamily="34" charset="0"/>
                <a:cs typeface="Arial" pitchFamily="34" charset="0"/>
              </a:rPr>
              <a:t>q &lt;= (</a:t>
            </a:r>
            <a:r>
              <a:rPr lang="en-GB" sz="2400" b="1" dirty="0">
                <a:latin typeface="Arial" pitchFamily="34" charset="0"/>
                <a:cs typeface="Arial" pitchFamily="34" charset="0"/>
              </a:rPr>
              <a:t>others </a:t>
            </a:r>
            <a:r>
              <a:rPr lang="en-GB" sz="2400" dirty="0">
                <a:latin typeface="Arial" pitchFamily="34" charset="0"/>
                <a:cs typeface="Arial" pitchFamily="34" charset="0"/>
              </a:rPr>
              <a:t>=&gt; '0');</a:t>
            </a:r>
          </a:p>
          <a:p>
            <a:r>
              <a:rPr lang="en-GB" sz="2400" b="1" dirty="0">
                <a:latin typeface="Arial" pitchFamily="34" charset="0"/>
                <a:cs typeface="Arial" pitchFamily="34" charset="0"/>
              </a:rPr>
              <a:t>	    </a:t>
            </a:r>
            <a:r>
              <a:rPr lang="en-GB" sz="2400" b="1" dirty="0" err="1">
                <a:latin typeface="Arial" pitchFamily="34" charset="0"/>
                <a:cs typeface="Arial" pitchFamily="34" charset="0"/>
              </a:rPr>
              <a:t>elsif</a:t>
            </a:r>
            <a:r>
              <a:rPr lang="en-GB" sz="2400" b="1" dirty="0">
                <a:latin typeface="Arial" pitchFamily="34" charset="0"/>
                <a:cs typeface="Arial" pitchFamily="34" charset="0"/>
              </a:rPr>
              <a:t> </a:t>
            </a:r>
            <a:r>
              <a:rPr lang="en-GB" sz="2400" dirty="0" err="1">
                <a:latin typeface="Arial" pitchFamily="34" charset="0"/>
                <a:cs typeface="Arial" pitchFamily="34" charset="0"/>
              </a:rPr>
              <a:t>clk</a:t>
            </a:r>
            <a:r>
              <a:rPr lang="en-GB" sz="2400" dirty="0">
                <a:latin typeface="Arial" pitchFamily="34" charset="0"/>
                <a:cs typeface="Arial" pitchFamily="34" charset="0"/>
              </a:rPr>
              <a:t> = '1' </a:t>
            </a:r>
            <a:r>
              <a:rPr lang="en-GB" sz="2400" b="1" dirty="0">
                <a:latin typeface="Arial" pitchFamily="34" charset="0"/>
                <a:cs typeface="Arial" pitchFamily="34" charset="0"/>
              </a:rPr>
              <a:t>then </a:t>
            </a:r>
            <a:r>
              <a:rPr lang="en-GB" sz="2400" dirty="0">
                <a:latin typeface="Arial" pitchFamily="34" charset="0"/>
                <a:cs typeface="Arial" pitchFamily="34" charset="0"/>
              </a:rPr>
              <a:t>q &lt;= d;</a:t>
            </a:r>
          </a:p>
          <a:p>
            <a:r>
              <a:rPr lang="en-GB" sz="2400" b="1" dirty="0">
                <a:latin typeface="Arial" pitchFamily="34" charset="0"/>
                <a:cs typeface="Arial" pitchFamily="34" charset="0"/>
              </a:rPr>
              <a:t>	  end if;</a:t>
            </a:r>
          </a:p>
          <a:p>
            <a:r>
              <a:rPr lang="en-GB" sz="2400" b="1" dirty="0">
                <a:latin typeface="Arial" pitchFamily="34" charset="0"/>
                <a:cs typeface="Arial" pitchFamily="34" charset="0"/>
              </a:rPr>
              <a:t>	end process;</a:t>
            </a:r>
          </a:p>
          <a:p>
            <a:r>
              <a:rPr lang="en-GB" sz="2400" b="1" dirty="0">
                <a:latin typeface="Arial" pitchFamily="34" charset="0"/>
                <a:cs typeface="Arial" pitchFamily="34" charset="0"/>
              </a:rPr>
              <a:t>end </a:t>
            </a:r>
            <a:r>
              <a:rPr lang="en-GB" sz="2400" dirty="0" err="1">
                <a:latin typeface="Arial" pitchFamily="34" charset="0"/>
                <a:cs typeface="Arial" pitchFamily="34" charset="0"/>
              </a:rPr>
              <a:t>behavioral</a:t>
            </a:r>
            <a:r>
              <a:rPr lang="en-GB" sz="2400" b="1" dirty="0">
                <a:latin typeface="Arial" pitchFamily="34" charset="0"/>
                <a:cs typeface="Arial" pitchFamily="34" charset="0"/>
              </a:rPr>
              <a:t>;</a:t>
            </a:r>
            <a:endParaRPr lang="en-GB" sz="2400" dirty="0">
              <a:latin typeface="Arial" pitchFamily="34" charset="0"/>
              <a:cs typeface="Arial" pitchFamily="34" charset="0"/>
            </a:endParaRPr>
          </a:p>
        </p:txBody>
      </p:sp>
    </p:spTree>
    <p:extLst>
      <p:ext uri="{BB962C8B-B14F-4D97-AF65-F5344CB8AC3E}">
        <p14:creationId xmlns:p14="http://schemas.microsoft.com/office/powerpoint/2010/main" val="2156718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34</a:t>
            </a:fld>
            <a:endParaRPr lang="en-US" altLang="et-EE" sz="1400" dirty="0"/>
          </a:p>
        </p:txBody>
      </p:sp>
      <p:sp>
        <p:nvSpPr>
          <p:cNvPr id="30723" name="Rectangle 9"/>
          <p:cNvSpPr>
            <a:spLocks noGrp="1" noChangeArrowheads="1"/>
          </p:cNvSpPr>
          <p:nvPr>
            <p:ph type="title"/>
          </p:nvPr>
        </p:nvSpPr>
        <p:spPr>
          <a:xfrm>
            <a:off x="304800" y="119063"/>
            <a:ext cx="8577263" cy="641350"/>
          </a:xfrm>
        </p:spPr>
        <p:txBody>
          <a:bodyPr anchor="ctr">
            <a:noAutofit/>
          </a:bodyPr>
          <a:lstStyle/>
          <a:p>
            <a:pPr algn="r"/>
            <a:r>
              <a:rPr lang="en-US" altLang="et-EE" sz="3200" u="sng" dirty="0">
                <a:solidFill>
                  <a:srgbClr val="A20000"/>
                </a:solidFill>
                <a:latin typeface="Comic Sans MS" panose="030F0702030302020204" pitchFamily="66" charset="0"/>
              </a:rPr>
              <a:t>Counters</a:t>
            </a:r>
          </a:p>
        </p:txBody>
      </p:sp>
      <p:sp>
        <p:nvSpPr>
          <p:cNvPr id="4" name="TextBox 3"/>
          <p:cNvSpPr txBox="1"/>
          <p:nvPr/>
        </p:nvSpPr>
        <p:spPr>
          <a:xfrm>
            <a:off x="381000" y="838200"/>
            <a:ext cx="8534400" cy="2800767"/>
          </a:xfrm>
          <a:prstGeom prst="rect">
            <a:avLst/>
          </a:prstGeom>
          <a:noFill/>
        </p:spPr>
        <p:txBody>
          <a:bodyPr wrap="square" rtlCol="0">
            <a:spAutoFit/>
          </a:bodyPr>
          <a:lstStyle/>
          <a:p>
            <a:r>
              <a:rPr lang="en-GB" sz="2200" b="1" dirty="0">
                <a:latin typeface="Arial" pitchFamily="34" charset="0"/>
                <a:cs typeface="Arial" pitchFamily="34" charset="0"/>
              </a:rPr>
              <a:t>Counters are simple examples of finite state machines</a:t>
            </a:r>
            <a:r>
              <a:rPr lang="et-EE" sz="2200" b="1" dirty="0">
                <a:latin typeface="Arial" pitchFamily="34" charset="0"/>
                <a:cs typeface="Arial" pitchFamily="34" charset="0"/>
              </a:rPr>
              <a:t> </a:t>
            </a:r>
            <a:r>
              <a:rPr lang="en-GB" sz="2200" b="1" dirty="0">
                <a:latin typeface="Arial" pitchFamily="34" charset="0"/>
                <a:cs typeface="Arial" pitchFamily="34" charset="0"/>
              </a:rPr>
              <a:t>(FSMs).</a:t>
            </a:r>
            <a:r>
              <a:rPr lang="en-GB" sz="2200" i="1" dirty="0">
                <a:latin typeface="Arial" pitchFamily="34" charset="0"/>
                <a:cs typeface="Arial" pitchFamily="34" charset="0"/>
              </a:rPr>
              <a:t> </a:t>
            </a:r>
            <a:r>
              <a:rPr lang="en-GB" sz="2200" dirty="0">
                <a:latin typeface="Arial" pitchFamily="34" charset="0"/>
                <a:cs typeface="Arial" pitchFamily="34" charset="0"/>
              </a:rPr>
              <a:t> </a:t>
            </a:r>
          </a:p>
          <a:p>
            <a:r>
              <a:rPr lang="et-EE" sz="2200" dirty="0">
                <a:latin typeface="Arial" pitchFamily="34" charset="0"/>
                <a:cs typeface="Arial" pitchFamily="34" charset="0"/>
              </a:rPr>
              <a:t>C</a:t>
            </a:r>
            <a:r>
              <a:rPr lang="en-GB" sz="2200" dirty="0" err="1">
                <a:latin typeface="Arial" pitchFamily="34" charset="0"/>
                <a:cs typeface="Arial" pitchFamily="34" charset="0"/>
              </a:rPr>
              <a:t>ounters</a:t>
            </a:r>
            <a:r>
              <a:rPr lang="en-GB" sz="2200" dirty="0">
                <a:latin typeface="Arial" pitchFamily="34" charset="0"/>
                <a:cs typeface="Arial" pitchFamily="34" charset="0"/>
              </a:rPr>
              <a:t> are used to count events, generate time intervals,</a:t>
            </a:r>
            <a:r>
              <a:rPr lang="et-EE" sz="2200" dirty="0">
                <a:latin typeface="Arial" pitchFamily="34" charset="0"/>
                <a:cs typeface="Arial" pitchFamily="34" charset="0"/>
              </a:rPr>
              <a:t> </a:t>
            </a:r>
            <a:r>
              <a:rPr lang="en-GB" sz="2200" dirty="0">
                <a:latin typeface="Arial" pitchFamily="34" charset="0"/>
                <a:cs typeface="Arial" pitchFamily="34" charset="0"/>
              </a:rPr>
              <a:t>generate events, and divide down an input signal to create a lower frequency output</a:t>
            </a:r>
            <a:r>
              <a:rPr lang="et-EE" sz="2200" dirty="0">
                <a:latin typeface="Arial" pitchFamily="34" charset="0"/>
                <a:cs typeface="Arial" pitchFamily="34" charset="0"/>
              </a:rPr>
              <a:t> </a:t>
            </a:r>
            <a:r>
              <a:rPr lang="en-GB" sz="2200" dirty="0">
                <a:latin typeface="Arial" pitchFamily="34" charset="0"/>
                <a:cs typeface="Arial" pitchFamily="34" charset="0"/>
              </a:rPr>
              <a:t>signal.</a:t>
            </a:r>
          </a:p>
          <a:p>
            <a:r>
              <a:rPr lang="en-GB" sz="2200" dirty="0">
                <a:latin typeface="Arial" pitchFamily="34" charset="0"/>
                <a:cs typeface="Arial" pitchFamily="34" charset="0"/>
              </a:rPr>
              <a:t>A counter’s next state is the state it goes to from its present state at a triggering</a:t>
            </a:r>
            <a:r>
              <a:rPr lang="et-EE" sz="2200" dirty="0">
                <a:latin typeface="Arial" pitchFamily="34" charset="0"/>
                <a:cs typeface="Arial" pitchFamily="34" charset="0"/>
              </a:rPr>
              <a:t> </a:t>
            </a:r>
            <a:r>
              <a:rPr lang="en-GB" sz="2200" dirty="0">
                <a:latin typeface="Arial" pitchFamily="34" charset="0"/>
                <a:cs typeface="Arial" pitchFamily="34" charset="0"/>
              </a:rPr>
              <a:t>clock edge. A simple counter transitions from one unique state to another, until it</a:t>
            </a:r>
            <a:r>
              <a:rPr lang="et-EE" sz="2200" dirty="0">
                <a:latin typeface="Arial" pitchFamily="34" charset="0"/>
                <a:cs typeface="Arial" pitchFamily="34" charset="0"/>
              </a:rPr>
              <a:t> </a:t>
            </a:r>
            <a:r>
              <a:rPr lang="en-GB" sz="2200" dirty="0">
                <a:latin typeface="Arial" pitchFamily="34" charset="0"/>
                <a:cs typeface="Arial" pitchFamily="34" charset="0"/>
              </a:rPr>
              <a:t>eventually returns to its initial state, after which its state transitions repeat.</a:t>
            </a:r>
          </a:p>
        </p:txBody>
      </p:sp>
      <p:pic>
        <p:nvPicPr>
          <p:cNvPr id="5" name="Picture 4" descr="AAIJCQX0"/>
          <p:cNvPicPr>
            <a:picLocks noChangeAspect="1" noChangeArrowheads="1"/>
          </p:cNvPicPr>
          <p:nvPr/>
        </p:nvPicPr>
        <p:blipFill>
          <a:blip r:embed="rId2" cstate="print"/>
          <a:srcRect/>
          <a:stretch>
            <a:fillRect/>
          </a:stretch>
        </p:blipFill>
        <p:spPr bwMode="auto">
          <a:xfrm>
            <a:off x="1293813" y="3783014"/>
            <a:ext cx="6326187" cy="2068251"/>
          </a:xfrm>
          <a:prstGeom prst="rect">
            <a:avLst/>
          </a:prstGeom>
          <a:noFill/>
        </p:spPr>
      </p:pic>
      <p:sp>
        <p:nvSpPr>
          <p:cNvPr id="6" name="TextBox 5"/>
          <p:cNvSpPr txBox="1"/>
          <p:nvPr/>
        </p:nvSpPr>
        <p:spPr>
          <a:xfrm>
            <a:off x="2362200" y="6019800"/>
            <a:ext cx="3886200" cy="430887"/>
          </a:xfrm>
          <a:prstGeom prst="rect">
            <a:avLst/>
          </a:prstGeom>
          <a:noFill/>
        </p:spPr>
        <p:txBody>
          <a:bodyPr wrap="square" rtlCol="0">
            <a:spAutoFit/>
          </a:bodyPr>
          <a:lstStyle/>
          <a:p>
            <a:r>
              <a:rPr lang="et-EE" sz="2200" dirty="0"/>
              <a:t>State diagram for a 3</a:t>
            </a:r>
            <a:r>
              <a:rPr lang="en-US" sz="2200" dirty="0"/>
              <a:t>-bit counter</a:t>
            </a:r>
            <a:endParaRPr lang="en-GB" sz="2200" dirty="0"/>
          </a:p>
        </p:txBody>
      </p:sp>
    </p:spTree>
    <p:extLst>
      <p:ext uri="{BB962C8B-B14F-4D97-AF65-F5344CB8AC3E}">
        <p14:creationId xmlns:p14="http://schemas.microsoft.com/office/powerpoint/2010/main" val="2401534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35</a:t>
            </a:fld>
            <a:endParaRPr lang="en-US" altLang="et-EE" sz="1400" dirty="0"/>
          </a:p>
        </p:txBody>
      </p:sp>
      <p:sp>
        <p:nvSpPr>
          <p:cNvPr id="30723" name="Rectangle 9"/>
          <p:cNvSpPr>
            <a:spLocks noGrp="1" noChangeArrowheads="1"/>
          </p:cNvSpPr>
          <p:nvPr>
            <p:ph type="title"/>
          </p:nvPr>
        </p:nvSpPr>
        <p:spPr>
          <a:xfrm>
            <a:off x="304800" y="119063"/>
            <a:ext cx="8577263" cy="641350"/>
          </a:xfrm>
        </p:spPr>
        <p:txBody>
          <a:bodyPr anchor="ctr">
            <a:noAutofit/>
          </a:bodyPr>
          <a:lstStyle/>
          <a:p>
            <a:pPr algn="r"/>
            <a:r>
              <a:rPr lang="en-US" altLang="et-EE" sz="3200" u="sng" dirty="0">
                <a:solidFill>
                  <a:srgbClr val="A20000"/>
                </a:solidFill>
                <a:latin typeface="Comic Sans MS" panose="030F0702030302020204" pitchFamily="66" charset="0"/>
              </a:rPr>
              <a:t>Counters</a:t>
            </a:r>
          </a:p>
        </p:txBody>
      </p:sp>
      <p:sp>
        <p:nvSpPr>
          <p:cNvPr id="11" name="TextBox 10"/>
          <p:cNvSpPr txBox="1"/>
          <p:nvPr/>
        </p:nvSpPr>
        <p:spPr>
          <a:xfrm>
            <a:off x="381000" y="1066800"/>
            <a:ext cx="8382000" cy="5201424"/>
          </a:xfrm>
          <a:prstGeom prst="rect">
            <a:avLst/>
          </a:prstGeom>
          <a:noFill/>
        </p:spPr>
        <p:txBody>
          <a:bodyPr wrap="square" rtlCol="0">
            <a:spAutoFit/>
          </a:bodyPr>
          <a:lstStyle/>
          <a:p>
            <a:r>
              <a:rPr lang="en-GB" sz="2200" dirty="0">
                <a:latin typeface="Arial" pitchFamily="34" charset="0"/>
                <a:cs typeface="Arial" pitchFamily="34" charset="0"/>
              </a:rPr>
              <a:t>A straightforward approach to the description of a counter involves use of arithmetic operators. For example, an up counter is simply a register whose value is incremented. Incrementing </a:t>
            </a:r>
            <a:r>
              <a:rPr lang="en-GB" sz="2400" dirty="0"/>
              <a:t>a register is accomplished by adding 1 to its present value.</a:t>
            </a:r>
            <a:endParaRPr lang="en-GB" sz="2200" dirty="0">
              <a:latin typeface="Arial" pitchFamily="34" charset="0"/>
              <a:cs typeface="Arial" pitchFamily="34" charset="0"/>
            </a:endParaRPr>
          </a:p>
          <a:p>
            <a:r>
              <a:rPr lang="en-GB" sz="2200" dirty="0">
                <a:latin typeface="Arial" pitchFamily="34" charset="0"/>
                <a:cs typeface="Arial" pitchFamily="34" charset="0"/>
              </a:rPr>
              <a:t>But in VHDL, addition and subtraction operations are predefined for </a:t>
            </a:r>
            <a:r>
              <a:rPr lang="en-GB" sz="2200" b="1" dirty="0">
                <a:latin typeface="Arial" pitchFamily="34" charset="0"/>
                <a:cs typeface="Arial" pitchFamily="34" charset="0"/>
              </a:rPr>
              <a:t>only the types integer</a:t>
            </a:r>
            <a:r>
              <a:rPr lang="en-GB" sz="2200" dirty="0">
                <a:latin typeface="Arial" pitchFamily="34" charset="0"/>
                <a:cs typeface="Arial" pitchFamily="34" charset="0"/>
              </a:rPr>
              <a:t>, real, and time. Since we are using </a:t>
            </a:r>
            <a:r>
              <a:rPr lang="en-GB" sz="2200" dirty="0" err="1">
                <a:latin typeface="Arial" pitchFamily="34" charset="0"/>
                <a:cs typeface="Arial" pitchFamily="34" charset="0"/>
              </a:rPr>
              <a:t>std_logic</a:t>
            </a:r>
            <a:r>
              <a:rPr lang="en-GB" sz="2200" dirty="0">
                <a:latin typeface="Arial" pitchFamily="34" charset="0"/>
                <a:cs typeface="Arial" pitchFamily="34" charset="0"/>
              </a:rPr>
              <a:t> or </a:t>
            </a:r>
            <a:r>
              <a:rPr lang="en-GB" sz="2200" dirty="0" err="1">
                <a:latin typeface="Arial" pitchFamily="34" charset="0"/>
                <a:cs typeface="Arial" pitchFamily="34" charset="0"/>
              </a:rPr>
              <a:t>std_logic_vector</a:t>
            </a:r>
            <a:r>
              <a:rPr lang="en-GB" sz="2200" dirty="0">
                <a:latin typeface="Arial" pitchFamily="34" charset="0"/>
                <a:cs typeface="Arial" pitchFamily="34" charset="0"/>
              </a:rPr>
              <a:t> types for inputs and outputs, we cannot use the predefined + and – operators directly. Two ways to solve this problem are:</a:t>
            </a:r>
          </a:p>
          <a:p>
            <a:r>
              <a:rPr lang="en-GB" sz="2200" dirty="0">
                <a:latin typeface="Arial" pitchFamily="34" charset="0"/>
                <a:cs typeface="Arial" pitchFamily="34" charset="0"/>
              </a:rPr>
              <a:t>1. Use type integer signals or variables along with the predefined + and – operators, then use functions to convert the integer results to </a:t>
            </a:r>
            <a:r>
              <a:rPr lang="en-GB" sz="2200" dirty="0" err="1">
                <a:latin typeface="Arial" pitchFamily="34" charset="0"/>
                <a:cs typeface="Arial" pitchFamily="34" charset="0"/>
              </a:rPr>
              <a:t>std_logic</a:t>
            </a:r>
            <a:r>
              <a:rPr lang="en-GB" sz="2200" dirty="0">
                <a:latin typeface="Arial" pitchFamily="34" charset="0"/>
                <a:cs typeface="Arial" pitchFamily="34" charset="0"/>
              </a:rPr>
              <a:t>.</a:t>
            </a:r>
          </a:p>
          <a:p>
            <a:r>
              <a:rPr lang="en-GB" sz="2200" dirty="0">
                <a:latin typeface="Arial" pitchFamily="34" charset="0"/>
                <a:cs typeface="Arial" pitchFamily="34" charset="0"/>
              </a:rPr>
              <a:t>2. Use type unsigned from the package NUMERIC_STD, which also overloads the + and – operators for this type, then convert the unsigned results to </a:t>
            </a:r>
            <a:r>
              <a:rPr lang="en-GB" sz="2200" dirty="0" err="1">
                <a:latin typeface="Arial" pitchFamily="34" charset="0"/>
                <a:cs typeface="Arial" pitchFamily="34" charset="0"/>
              </a:rPr>
              <a:t>std_logic_vector</a:t>
            </a:r>
            <a:r>
              <a:rPr lang="en-GB" sz="2200" dirty="0">
                <a:latin typeface="Arial" pitchFamily="34" charset="0"/>
                <a:cs typeface="Arial" pitchFamily="34" charset="0"/>
              </a:rPr>
              <a:t>.</a:t>
            </a:r>
          </a:p>
        </p:txBody>
      </p:sp>
    </p:spTree>
    <p:extLst>
      <p:ext uri="{BB962C8B-B14F-4D97-AF65-F5344CB8AC3E}">
        <p14:creationId xmlns:p14="http://schemas.microsoft.com/office/powerpoint/2010/main" val="4293330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36</a:t>
            </a:fld>
            <a:endParaRPr lang="en-US" altLang="et-EE" sz="1400" dirty="0"/>
          </a:p>
        </p:txBody>
      </p:sp>
      <p:sp>
        <p:nvSpPr>
          <p:cNvPr id="30723" name="Rectangle 9"/>
          <p:cNvSpPr>
            <a:spLocks noGrp="1" noChangeArrowheads="1"/>
          </p:cNvSpPr>
          <p:nvPr>
            <p:ph type="title"/>
          </p:nvPr>
        </p:nvSpPr>
        <p:spPr>
          <a:xfrm>
            <a:off x="304800" y="0"/>
            <a:ext cx="8577263" cy="641350"/>
          </a:xfrm>
        </p:spPr>
        <p:txBody>
          <a:bodyPr anchor="ctr">
            <a:noAutofit/>
          </a:bodyPr>
          <a:lstStyle/>
          <a:p>
            <a:pPr algn="r"/>
            <a:r>
              <a:rPr lang="en-US" altLang="et-EE" sz="3200" u="sng" dirty="0">
                <a:solidFill>
                  <a:srgbClr val="A20000"/>
                </a:solidFill>
                <a:latin typeface="Comic Sans MS" panose="030F0702030302020204" pitchFamily="66" charset="0"/>
              </a:rPr>
              <a:t>Counters</a:t>
            </a:r>
          </a:p>
        </p:txBody>
      </p:sp>
      <p:sp>
        <p:nvSpPr>
          <p:cNvPr id="9" name="Rectangle 9"/>
          <p:cNvSpPr txBox="1">
            <a:spLocks noChangeArrowheads="1"/>
          </p:cNvSpPr>
          <p:nvPr/>
        </p:nvSpPr>
        <p:spPr>
          <a:xfrm>
            <a:off x="457200" y="490537"/>
            <a:ext cx="8577263" cy="64135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et-EE" altLang="et-EE" sz="2800" u="sng" noProof="0" dirty="0">
                <a:solidFill>
                  <a:srgbClr val="A20000"/>
                </a:solidFill>
                <a:latin typeface="Comic Sans MS" panose="030F0702030302020204" pitchFamily="66" charset="0"/>
                <a:ea typeface="+mj-ea"/>
                <a:cs typeface="+mj-cs"/>
              </a:rPr>
              <a:t>using </a:t>
            </a:r>
            <a:r>
              <a:rPr lang="en-US" altLang="et-EE" sz="2800" u="sng" dirty="0">
                <a:solidFill>
                  <a:srgbClr val="A20000"/>
                </a:solidFill>
                <a:latin typeface="Comic Sans MS" panose="030F0702030302020204" pitchFamily="66" charset="0"/>
                <a:ea typeface="+mj-ea"/>
                <a:cs typeface="+mj-cs"/>
              </a:rPr>
              <a:t>an integer signal</a:t>
            </a:r>
            <a:r>
              <a:rPr lang="et-EE" altLang="et-EE" sz="2800" u="sng" noProof="0" dirty="0">
                <a:solidFill>
                  <a:srgbClr val="A20000"/>
                </a:solidFill>
                <a:latin typeface="Comic Sans MS" panose="030F0702030302020204" pitchFamily="66" charset="0"/>
                <a:ea typeface="+mj-ea"/>
                <a:cs typeface="+mj-cs"/>
              </a:rPr>
              <a:t> </a:t>
            </a:r>
            <a:endParaRPr kumimoji="0" lang="en-US" altLang="et-EE" sz="2800" b="0" i="0" u="sng" strike="noStrike" kern="1200" cap="none" spc="0" normalizeH="0" baseline="0" noProof="0" dirty="0">
              <a:ln>
                <a:noFill/>
              </a:ln>
              <a:solidFill>
                <a:srgbClr val="A20000"/>
              </a:solidFill>
              <a:effectLst/>
              <a:uLnTx/>
              <a:uFillTx/>
              <a:latin typeface="Comic Sans MS" panose="030F0702030302020204" pitchFamily="66" charset="0"/>
              <a:ea typeface="+mj-ea"/>
              <a:cs typeface="+mj-cs"/>
            </a:endParaRPr>
          </a:p>
        </p:txBody>
      </p:sp>
      <p:sp>
        <p:nvSpPr>
          <p:cNvPr id="10" name="TextBox 9"/>
          <p:cNvSpPr txBox="1"/>
          <p:nvPr/>
        </p:nvSpPr>
        <p:spPr>
          <a:xfrm>
            <a:off x="533400" y="2767548"/>
            <a:ext cx="8229600" cy="3785652"/>
          </a:xfrm>
          <a:prstGeom prst="rect">
            <a:avLst/>
          </a:prstGeom>
          <a:noFill/>
        </p:spPr>
        <p:txBody>
          <a:bodyPr wrap="square" rtlCol="0">
            <a:spAutoFit/>
          </a:bodyPr>
          <a:lstStyle/>
          <a:p>
            <a:r>
              <a:rPr lang="en-GB" sz="2400" b="1" dirty="0"/>
              <a:t>library </a:t>
            </a:r>
            <a:r>
              <a:rPr lang="en-GB" sz="2400" dirty="0" err="1"/>
              <a:t>ieee</a:t>
            </a:r>
            <a:r>
              <a:rPr lang="en-GB" sz="2400" dirty="0"/>
              <a:t>;</a:t>
            </a:r>
          </a:p>
          <a:p>
            <a:r>
              <a:rPr lang="en-GB" sz="2400" b="1" dirty="0"/>
              <a:t>use </a:t>
            </a:r>
            <a:r>
              <a:rPr lang="en-GB" sz="2400" dirty="0"/>
              <a:t>ieee.std_logic_1164.</a:t>
            </a:r>
            <a:r>
              <a:rPr lang="en-GB" sz="2400" b="1" dirty="0"/>
              <a:t>all;</a:t>
            </a:r>
          </a:p>
          <a:p>
            <a:r>
              <a:rPr lang="en-GB" sz="2400" b="1" dirty="0">
                <a:solidFill>
                  <a:srgbClr val="A20000"/>
                </a:solidFill>
              </a:rPr>
              <a:t>use </a:t>
            </a:r>
            <a:r>
              <a:rPr lang="en-GB" sz="2400" dirty="0" err="1">
                <a:solidFill>
                  <a:srgbClr val="A20000"/>
                </a:solidFill>
              </a:rPr>
              <a:t>ieee.numeric_std.</a:t>
            </a:r>
            <a:r>
              <a:rPr lang="en-GB" sz="2400" b="1" dirty="0" err="1">
                <a:solidFill>
                  <a:srgbClr val="A20000"/>
                </a:solidFill>
              </a:rPr>
              <a:t>all</a:t>
            </a:r>
            <a:r>
              <a:rPr lang="en-GB" sz="2400" b="1" dirty="0">
                <a:solidFill>
                  <a:srgbClr val="A20000"/>
                </a:solidFill>
              </a:rPr>
              <a:t>;</a:t>
            </a:r>
          </a:p>
          <a:p>
            <a:r>
              <a:rPr lang="en-GB" sz="2400" b="1" dirty="0"/>
              <a:t>entity </a:t>
            </a:r>
            <a:r>
              <a:rPr lang="en-GB" sz="2400" dirty="0"/>
              <a:t>counter_4bit </a:t>
            </a:r>
            <a:r>
              <a:rPr lang="en-GB" sz="2400" b="1" dirty="0"/>
              <a:t>is</a:t>
            </a:r>
          </a:p>
          <a:p>
            <a:r>
              <a:rPr lang="en-GB" sz="2400" b="1" dirty="0"/>
              <a:t>	port </a:t>
            </a:r>
            <a:r>
              <a:rPr lang="en-GB" sz="2400" dirty="0"/>
              <a:t>(</a:t>
            </a:r>
            <a:r>
              <a:rPr lang="en-GB" sz="2400" dirty="0" err="1"/>
              <a:t>clk</a:t>
            </a:r>
            <a:r>
              <a:rPr lang="en-GB" sz="2400" dirty="0"/>
              <a:t>, </a:t>
            </a:r>
            <a:r>
              <a:rPr lang="en-GB" sz="2400" dirty="0" err="1"/>
              <a:t>reset_bar</a:t>
            </a:r>
            <a:r>
              <a:rPr lang="en-GB" sz="2400" dirty="0"/>
              <a:t>: </a:t>
            </a:r>
            <a:r>
              <a:rPr lang="en-GB" sz="2400" b="1" dirty="0"/>
              <a:t>in </a:t>
            </a:r>
            <a:r>
              <a:rPr lang="en-GB" sz="2400" dirty="0" err="1"/>
              <a:t>std_logic</a:t>
            </a:r>
            <a:r>
              <a:rPr lang="en-GB" sz="2400" dirty="0"/>
              <a:t>;</a:t>
            </a:r>
          </a:p>
          <a:p>
            <a:r>
              <a:rPr lang="en-GB" sz="2400" dirty="0"/>
              <a:t>	count: </a:t>
            </a:r>
            <a:r>
              <a:rPr lang="en-GB" sz="2400" b="1" dirty="0"/>
              <a:t>out </a:t>
            </a:r>
            <a:r>
              <a:rPr lang="en-GB" sz="2400" dirty="0" err="1"/>
              <a:t>std_logic_vector</a:t>
            </a:r>
            <a:r>
              <a:rPr lang="en-GB" sz="2400" dirty="0"/>
              <a:t> (3</a:t>
            </a:r>
            <a:r>
              <a:rPr lang="en-GB" sz="2400" b="1" dirty="0"/>
              <a:t> </a:t>
            </a:r>
            <a:r>
              <a:rPr lang="en-GB" sz="2400" b="1" dirty="0" err="1"/>
              <a:t>downto</a:t>
            </a:r>
            <a:r>
              <a:rPr lang="en-GB" sz="2400" b="1" dirty="0"/>
              <a:t> </a:t>
            </a:r>
            <a:r>
              <a:rPr lang="en-GB" sz="2400" dirty="0"/>
              <a:t>0));</a:t>
            </a:r>
          </a:p>
          <a:p>
            <a:r>
              <a:rPr lang="en-GB" sz="2400" b="1" dirty="0"/>
              <a:t>end </a:t>
            </a:r>
            <a:r>
              <a:rPr lang="en-GB" sz="2400" dirty="0"/>
              <a:t>counter_4bit;</a:t>
            </a:r>
          </a:p>
          <a:p>
            <a:r>
              <a:rPr lang="en-GB" sz="2400" b="1" dirty="0"/>
              <a:t>architecture </a:t>
            </a:r>
            <a:r>
              <a:rPr lang="en-GB" sz="2400" dirty="0" err="1"/>
              <a:t>behav_int</a:t>
            </a:r>
            <a:r>
              <a:rPr lang="en-GB" sz="2400" dirty="0"/>
              <a:t> of counter_4bit </a:t>
            </a:r>
            <a:r>
              <a:rPr lang="en-GB" sz="2400" b="1" dirty="0"/>
              <a:t>is</a:t>
            </a:r>
          </a:p>
          <a:p>
            <a:r>
              <a:rPr lang="en-GB" sz="2400" b="1" dirty="0"/>
              <a:t>signal </a:t>
            </a:r>
            <a:r>
              <a:rPr lang="en-GB" sz="2400" dirty="0" err="1"/>
              <a:t>count_int</a:t>
            </a:r>
            <a:r>
              <a:rPr lang="en-GB" sz="2400" dirty="0"/>
              <a:t> :</a:t>
            </a:r>
            <a:r>
              <a:rPr lang="en-GB" sz="2400" b="1" dirty="0"/>
              <a:t> </a:t>
            </a:r>
            <a:r>
              <a:rPr lang="en-GB" sz="2400" dirty="0"/>
              <a:t>integer </a:t>
            </a:r>
            <a:r>
              <a:rPr lang="en-GB" sz="2400" b="1" dirty="0"/>
              <a:t>range </a:t>
            </a:r>
            <a:r>
              <a:rPr lang="en-GB" sz="2400" dirty="0"/>
              <a:t>0</a:t>
            </a:r>
            <a:r>
              <a:rPr lang="en-GB" sz="2400" b="1" dirty="0"/>
              <a:t> to </a:t>
            </a:r>
            <a:r>
              <a:rPr lang="en-GB" sz="2400" dirty="0"/>
              <a:t>15</a:t>
            </a:r>
            <a:r>
              <a:rPr lang="en-GB" sz="2400" b="1" dirty="0"/>
              <a:t>;</a:t>
            </a:r>
          </a:p>
          <a:p>
            <a:r>
              <a:rPr lang="en-GB" sz="2400" b="1" dirty="0"/>
              <a:t>begin</a:t>
            </a:r>
          </a:p>
        </p:txBody>
      </p:sp>
      <p:sp>
        <p:nvSpPr>
          <p:cNvPr id="6" name="Down Arrow 5"/>
          <p:cNvSpPr/>
          <p:nvPr/>
        </p:nvSpPr>
        <p:spPr>
          <a:xfrm>
            <a:off x="3429000" y="6324600"/>
            <a:ext cx="685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228600" y="1111984"/>
            <a:ext cx="8763000" cy="1631216"/>
          </a:xfrm>
          <a:prstGeom prst="rect">
            <a:avLst/>
          </a:prstGeom>
          <a:noFill/>
          <a:ln w="6350">
            <a:solidFill>
              <a:schemeClr val="tx1"/>
            </a:solidFill>
          </a:ln>
        </p:spPr>
        <p:txBody>
          <a:bodyPr wrap="square" rtlCol="0">
            <a:spAutoFit/>
          </a:bodyPr>
          <a:lstStyle/>
          <a:p>
            <a:r>
              <a:rPr lang="en-GB" sz="2000" dirty="0">
                <a:latin typeface="Arial" pitchFamily="34" charset="0"/>
                <a:cs typeface="Arial" pitchFamily="34" charset="0"/>
              </a:rPr>
              <a:t>Signal </a:t>
            </a:r>
            <a:r>
              <a:rPr lang="en-GB" sz="2000" dirty="0" err="1">
                <a:latin typeface="Arial" pitchFamily="34" charset="0"/>
                <a:cs typeface="Arial" pitchFamily="34" charset="0"/>
              </a:rPr>
              <a:t>count_int</a:t>
            </a:r>
            <a:r>
              <a:rPr lang="en-GB" sz="2000" dirty="0">
                <a:latin typeface="Arial" pitchFamily="34" charset="0"/>
                <a:cs typeface="Arial" pitchFamily="34" charset="0"/>
              </a:rPr>
              <a:t> is declared as type integer with a range of 0 to 15. This range is consistent with that of a 4-bit binary counter. Signal </a:t>
            </a:r>
            <a:r>
              <a:rPr lang="en-GB" sz="2000" dirty="0" err="1">
                <a:latin typeface="Arial" pitchFamily="34" charset="0"/>
                <a:cs typeface="Arial" pitchFamily="34" charset="0"/>
              </a:rPr>
              <a:t>count_int</a:t>
            </a:r>
            <a:r>
              <a:rPr lang="en-GB" sz="2000" dirty="0">
                <a:latin typeface="Arial" pitchFamily="34" charset="0"/>
                <a:cs typeface="Arial" pitchFamily="34" charset="0"/>
              </a:rPr>
              <a:t> maintains the counter’s value and is incremented by the process at each triggering clock edge. Use of signal </a:t>
            </a:r>
            <a:r>
              <a:rPr lang="en-GB" sz="2000" dirty="0" err="1">
                <a:latin typeface="Arial" pitchFamily="34" charset="0"/>
                <a:cs typeface="Arial" pitchFamily="34" charset="0"/>
              </a:rPr>
              <a:t>count_int</a:t>
            </a:r>
            <a:r>
              <a:rPr lang="en-GB" sz="2000" dirty="0">
                <a:latin typeface="Arial" pitchFamily="34" charset="0"/>
                <a:cs typeface="Arial" pitchFamily="34" charset="0"/>
              </a:rPr>
              <a:t> is another example of the technique used to read the value assigned to a mode out port.</a:t>
            </a:r>
          </a:p>
        </p:txBody>
      </p:sp>
    </p:spTree>
    <p:extLst>
      <p:ext uri="{BB962C8B-B14F-4D97-AF65-F5344CB8AC3E}">
        <p14:creationId xmlns:p14="http://schemas.microsoft.com/office/powerpoint/2010/main" val="31342102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37</a:t>
            </a:fld>
            <a:endParaRPr lang="en-US" altLang="et-EE" sz="1400" dirty="0"/>
          </a:p>
        </p:txBody>
      </p:sp>
      <p:sp>
        <p:nvSpPr>
          <p:cNvPr id="30723" name="Rectangle 9"/>
          <p:cNvSpPr>
            <a:spLocks noGrp="1" noChangeArrowheads="1"/>
          </p:cNvSpPr>
          <p:nvPr>
            <p:ph type="title"/>
          </p:nvPr>
        </p:nvSpPr>
        <p:spPr>
          <a:xfrm>
            <a:off x="304800" y="76200"/>
            <a:ext cx="8577263" cy="641350"/>
          </a:xfrm>
        </p:spPr>
        <p:txBody>
          <a:bodyPr anchor="ctr">
            <a:noAutofit/>
          </a:bodyPr>
          <a:lstStyle/>
          <a:p>
            <a:pPr algn="r"/>
            <a:r>
              <a:rPr lang="en-US" altLang="et-EE" sz="3200" u="sng" dirty="0">
                <a:solidFill>
                  <a:srgbClr val="A20000"/>
                </a:solidFill>
                <a:latin typeface="Comic Sans MS" panose="030F0702030302020204" pitchFamily="66" charset="0"/>
              </a:rPr>
              <a:t>Counters</a:t>
            </a:r>
          </a:p>
        </p:txBody>
      </p:sp>
      <p:sp>
        <p:nvSpPr>
          <p:cNvPr id="9" name="Rectangle 9"/>
          <p:cNvSpPr txBox="1">
            <a:spLocks noChangeArrowheads="1"/>
          </p:cNvSpPr>
          <p:nvPr/>
        </p:nvSpPr>
        <p:spPr>
          <a:xfrm>
            <a:off x="457200" y="566737"/>
            <a:ext cx="8577263" cy="64135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et-EE" altLang="et-EE" sz="2800" u="sng" noProof="0" dirty="0">
                <a:solidFill>
                  <a:srgbClr val="A20000"/>
                </a:solidFill>
                <a:latin typeface="Comic Sans MS" panose="030F0702030302020204" pitchFamily="66" charset="0"/>
                <a:ea typeface="+mj-ea"/>
                <a:cs typeface="+mj-cs"/>
              </a:rPr>
              <a:t>using </a:t>
            </a:r>
            <a:r>
              <a:rPr lang="en-US" altLang="et-EE" sz="2800" u="sng" dirty="0">
                <a:solidFill>
                  <a:srgbClr val="A20000"/>
                </a:solidFill>
                <a:latin typeface="Comic Sans MS" panose="030F0702030302020204" pitchFamily="66" charset="0"/>
                <a:ea typeface="+mj-ea"/>
                <a:cs typeface="+mj-cs"/>
              </a:rPr>
              <a:t>an integer signal</a:t>
            </a:r>
            <a:r>
              <a:rPr lang="et-EE" altLang="et-EE" sz="2800" u="sng" noProof="0" dirty="0">
                <a:solidFill>
                  <a:srgbClr val="A20000"/>
                </a:solidFill>
                <a:latin typeface="Comic Sans MS" panose="030F0702030302020204" pitchFamily="66" charset="0"/>
                <a:ea typeface="+mj-ea"/>
                <a:cs typeface="+mj-cs"/>
              </a:rPr>
              <a:t> </a:t>
            </a:r>
            <a:endParaRPr kumimoji="0" lang="en-US" altLang="et-EE" sz="2800" b="0" i="0" u="sng" strike="noStrike" kern="1200" cap="none" spc="0" normalizeH="0" baseline="0" noProof="0" dirty="0">
              <a:ln>
                <a:noFill/>
              </a:ln>
              <a:solidFill>
                <a:srgbClr val="A20000"/>
              </a:solidFill>
              <a:effectLst/>
              <a:uLnTx/>
              <a:uFillTx/>
              <a:latin typeface="Comic Sans MS" panose="030F0702030302020204" pitchFamily="66" charset="0"/>
              <a:ea typeface="+mj-ea"/>
              <a:cs typeface="+mj-cs"/>
            </a:endParaRPr>
          </a:p>
        </p:txBody>
      </p:sp>
      <p:sp>
        <p:nvSpPr>
          <p:cNvPr id="10" name="TextBox 9"/>
          <p:cNvSpPr txBox="1"/>
          <p:nvPr/>
        </p:nvSpPr>
        <p:spPr>
          <a:xfrm>
            <a:off x="533400" y="1295400"/>
            <a:ext cx="8229600" cy="5262979"/>
          </a:xfrm>
          <a:prstGeom prst="rect">
            <a:avLst/>
          </a:prstGeom>
          <a:noFill/>
        </p:spPr>
        <p:txBody>
          <a:bodyPr wrap="square" rtlCol="0">
            <a:spAutoFit/>
          </a:bodyPr>
          <a:lstStyle/>
          <a:p>
            <a:r>
              <a:rPr lang="en-GB" sz="2400" dirty="0" err="1"/>
              <a:t>cnt_int</a:t>
            </a:r>
            <a:r>
              <a:rPr lang="en-GB" sz="2400" dirty="0"/>
              <a:t>: </a:t>
            </a:r>
            <a:r>
              <a:rPr lang="en-GB" sz="2400" b="1" dirty="0"/>
              <a:t>process </a:t>
            </a:r>
            <a:r>
              <a:rPr lang="en-GB" sz="2400" dirty="0"/>
              <a:t>(</a:t>
            </a:r>
            <a:r>
              <a:rPr lang="en-GB" sz="2400" dirty="0" err="1"/>
              <a:t>clk</a:t>
            </a:r>
            <a:r>
              <a:rPr lang="en-GB" sz="2400" dirty="0"/>
              <a:t>, </a:t>
            </a:r>
            <a:r>
              <a:rPr lang="en-GB" sz="2400" dirty="0" err="1"/>
              <a:t>reset_bar</a:t>
            </a:r>
            <a:r>
              <a:rPr lang="en-GB" sz="2400" dirty="0"/>
              <a:t>)</a:t>
            </a:r>
          </a:p>
          <a:p>
            <a:r>
              <a:rPr lang="en-GB" sz="2400" b="1" dirty="0"/>
              <a:t>begin</a:t>
            </a:r>
          </a:p>
          <a:p>
            <a:r>
              <a:rPr lang="en-GB" sz="2400" b="1" dirty="0"/>
              <a:t>	if </a:t>
            </a:r>
            <a:r>
              <a:rPr lang="en-GB" sz="2400" dirty="0" err="1"/>
              <a:t>reset_bar</a:t>
            </a:r>
            <a:r>
              <a:rPr lang="en-GB" sz="2400" dirty="0"/>
              <a:t> = '0' </a:t>
            </a:r>
            <a:r>
              <a:rPr lang="en-GB" sz="2400" b="1" dirty="0"/>
              <a:t>then</a:t>
            </a:r>
          </a:p>
          <a:p>
            <a:r>
              <a:rPr lang="en-GB" sz="2400" dirty="0"/>
              <a:t>	</a:t>
            </a:r>
            <a:r>
              <a:rPr lang="en-GB" sz="2400" dirty="0" err="1"/>
              <a:t>count_int</a:t>
            </a:r>
            <a:r>
              <a:rPr lang="en-GB" sz="2400" dirty="0"/>
              <a:t> &lt;= 0;</a:t>
            </a:r>
          </a:p>
          <a:p>
            <a:r>
              <a:rPr lang="en-GB" sz="2400" b="1" dirty="0" err="1"/>
              <a:t>elsif</a:t>
            </a:r>
            <a:r>
              <a:rPr lang="en-GB" sz="2400" b="1" dirty="0"/>
              <a:t> </a:t>
            </a:r>
            <a:r>
              <a:rPr lang="en-GB" sz="2400" dirty="0" err="1"/>
              <a:t>rising_edge</a:t>
            </a:r>
            <a:r>
              <a:rPr lang="en-GB" sz="2400" dirty="0"/>
              <a:t>(</a:t>
            </a:r>
            <a:r>
              <a:rPr lang="en-GB" sz="2400" dirty="0" err="1"/>
              <a:t>clk</a:t>
            </a:r>
            <a:r>
              <a:rPr lang="en-GB" sz="2400" dirty="0"/>
              <a:t>)</a:t>
            </a:r>
            <a:r>
              <a:rPr lang="en-GB" sz="2400" b="1" dirty="0"/>
              <a:t> then</a:t>
            </a:r>
          </a:p>
          <a:p>
            <a:r>
              <a:rPr lang="en-GB" sz="2400" b="1" dirty="0"/>
              <a:t>	if </a:t>
            </a:r>
            <a:r>
              <a:rPr lang="en-GB" sz="2400" dirty="0" err="1"/>
              <a:t>count_int</a:t>
            </a:r>
            <a:r>
              <a:rPr lang="en-GB" sz="2400" dirty="0"/>
              <a:t> = 15 </a:t>
            </a:r>
            <a:r>
              <a:rPr lang="en-GB" sz="2400" b="1" dirty="0"/>
              <a:t>then</a:t>
            </a:r>
          </a:p>
          <a:p>
            <a:r>
              <a:rPr lang="en-GB" sz="2400" dirty="0"/>
              <a:t>	</a:t>
            </a:r>
            <a:r>
              <a:rPr lang="en-GB" sz="2400" dirty="0" err="1"/>
              <a:t>count_int</a:t>
            </a:r>
            <a:r>
              <a:rPr lang="en-GB" sz="2400" dirty="0"/>
              <a:t> &lt;= 0;</a:t>
            </a:r>
          </a:p>
          <a:p>
            <a:r>
              <a:rPr lang="en-GB" sz="2400" b="1" dirty="0"/>
              <a:t>else</a:t>
            </a:r>
          </a:p>
          <a:p>
            <a:r>
              <a:rPr lang="en-GB" sz="2400" dirty="0"/>
              <a:t>      </a:t>
            </a:r>
            <a:r>
              <a:rPr lang="en-GB" sz="2400" dirty="0" err="1"/>
              <a:t>count_int</a:t>
            </a:r>
            <a:r>
              <a:rPr lang="en-GB" sz="2400" dirty="0"/>
              <a:t> &lt;= </a:t>
            </a:r>
            <a:r>
              <a:rPr lang="en-GB" sz="2400" dirty="0" err="1"/>
              <a:t>count_int</a:t>
            </a:r>
            <a:r>
              <a:rPr lang="en-GB" sz="2400" dirty="0"/>
              <a:t> + 1;      --</a:t>
            </a:r>
            <a:r>
              <a:rPr lang="en-GB" sz="2400" i="1" dirty="0"/>
              <a:t>read and increment </a:t>
            </a:r>
            <a:r>
              <a:rPr lang="en-GB" sz="2400" i="1" dirty="0" err="1"/>
              <a:t>count_int</a:t>
            </a:r>
            <a:endParaRPr lang="en-GB" sz="2400" i="1" dirty="0"/>
          </a:p>
          <a:p>
            <a:r>
              <a:rPr lang="en-GB" sz="2400" b="1" i="1" dirty="0"/>
              <a:t>	</a:t>
            </a:r>
            <a:r>
              <a:rPr lang="en-GB" sz="2400" b="1" dirty="0"/>
              <a:t>end if;</a:t>
            </a:r>
          </a:p>
          <a:p>
            <a:r>
              <a:rPr lang="en-GB" sz="2400" b="1" dirty="0"/>
              <a:t>       end if;</a:t>
            </a:r>
          </a:p>
          <a:p>
            <a:r>
              <a:rPr lang="en-GB" sz="2400" b="1" dirty="0"/>
              <a:t>    end process;</a:t>
            </a:r>
          </a:p>
          <a:p>
            <a:r>
              <a:rPr lang="en-GB" sz="2400" dirty="0">
                <a:solidFill>
                  <a:srgbClr val="A20000"/>
                </a:solidFill>
              </a:rPr>
              <a:t>count &lt;= </a:t>
            </a:r>
            <a:r>
              <a:rPr lang="en-GB" sz="2400" dirty="0" err="1">
                <a:solidFill>
                  <a:srgbClr val="A20000"/>
                </a:solidFill>
              </a:rPr>
              <a:t>std_logic_vector</a:t>
            </a:r>
            <a:r>
              <a:rPr lang="en-GB" sz="2400" dirty="0">
                <a:solidFill>
                  <a:srgbClr val="A20000"/>
                </a:solidFill>
              </a:rPr>
              <a:t>(</a:t>
            </a:r>
            <a:r>
              <a:rPr lang="en-GB" sz="2400" dirty="0" err="1">
                <a:solidFill>
                  <a:srgbClr val="A20000"/>
                </a:solidFill>
              </a:rPr>
              <a:t>to_unsigned</a:t>
            </a:r>
            <a:r>
              <a:rPr lang="en-GB" sz="2400" dirty="0">
                <a:solidFill>
                  <a:srgbClr val="A20000"/>
                </a:solidFill>
              </a:rPr>
              <a:t>(count_int,4));</a:t>
            </a:r>
          </a:p>
          <a:p>
            <a:r>
              <a:rPr lang="en-GB" sz="2400" b="1" dirty="0"/>
              <a:t>end </a:t>
            </a:r>
            <a:r>
              <a:rPr lang="en-GB" sz="2400" dirty="0" err="1"/>
              <a:t>behav_int</a:t>
            </a:r>
            <a:r>
              <a:rPr lang="en-GB" sz="2400" dirty="0"/>
              <a:t>;</a:t>
            </a:r>
          </a:p>
        </p:txBody>
      </p:sp>
      <p:sp>
        <p:nvSpPr>
          <p:cNvPr id="6" name="Down Arrow 5"/>
          <p:cNvSpPr/>
          <p:nvPr/>
        </p:nvSpPr>
        <p:spPr>
          <a:xfrm>
            <a:off x="3048000" y="838200"/>
            <a:ext cx="685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142550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38</a:t>
            </a:fld>
            <a:endParaRPr lang="en-US" altLang="et-EE" sz="1400" dirty="0"/>
          </a:p>
        </p:txBody>
      </p:sp>
      <p:sp>
        <p:nvSpPr>
          <p:cNvPr id="30723" name="Rectangle 9"/>
          <p:cNvSpPr>
            <a:spLocks noGrp="1" noChangeArrowheads="1"/>
          </p:cNvSpPr>
          <p:nvPr>
            <p:ph type="title"/>
          </p:nvPr>
        </p:nvSpPr>
        <p:spPr>
          <a:xfrm>
            <a:off x="304800" y="76200"/>
            <a:ext cx="8577263" cy="641350"/>
          </a:xfrm>
        </p:spPr>
        <p:txBody>
          <a:bodyPr anchor="ctr">
            <a:noAutofit/>
          </a:bodyPr>
          <a:lstStyle/>
          <a:p>
            <a:pPr algn="r"/>
            <a:r>
              <a:rPr lang="en-US" altLang="et-EE" sz="3200" u="sng" dirty="0">
                <a:solidFill>
                  <a:srgbClr val="A20000"/>
                </a:solidFill>
                <a:latin typeface="Comic Sans MS" panose="030F0702030302020204" pitchFamily="66" charset="0"/>
              </a:rPr>
              <a:t>Counters</a:t>
            </a:r>
          </a:p>
        </p:txBody>
      </p:sp>
      <p:sp>
        <p:nvSpPr>
          <p:cNvPr id="9" name="Rectangle 9"/>
          <p:cNvSpPr txBox="1">
            <a:spLocks noChangeArrowheads="1"/>
          </p:cNvSpPr>
          <p:nvPr/>
        </p:nvSpPr>
        <p:spPr>
          <a:xfrm>
            <a:off x="457200" y="566737"/>
            <a:ext cx="8577263" cy="64135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et-EE" altLang="et-EE" sz="2800" u="sng" noProof="0" dirty="0">
                <a:solidFill>
                  <a:srgbClr val="A20000"/>
                </a:solidFill>
                <a:latin typeface="Comic Sans MS" panose="030F0702030302020204" pitchFamily="66" charset="0"/>
                <a:ea typeface="+mj-ea"/>
                <a:cs typeface="+mj-cs"/>
              </a:rPr>
              <a:t>using </a:t>
            </a:r>
            <a:r>
              <a:rPr lang="en-US" altLang="et-EE" sz="2800" u="sng" dirty="0">
                <a:solidFill>
                  <a:srgbClr val="A20000"/>
                </a:solidFill>
                <a:latin typeface="Comic Sans MS" panose="030F0702030302020204" pitchFamily="66" charset="0"/>
                <a:ea typeface="+mj-ea"/>
                <a:cs typeface="+mj-cs"/>
              </a:rPr>
              <a:t>an integer signal</a:t>
            </a:r>
            <a:r>
              <a:rPr lang="et-EE" altLang="et-EE" sz="2800" u="sng" noProof="0" dirty="0">
                <a:solidFill>
                  <a:srgbClr val="A20000"/>
                </a:solidFill>
                <a:latin typeface="Comic Sans MS" panose="030F0702030302020204" pitchFamily="66" charset="0"/>
                <a:ea typeface="+mj-ea"/>
                <a:cs typeface="+mj-cs"/>
              </a:rPr>
              <a:t> </a:t>
            </a:r>
            <a:endParaRPr kumimoji="0" lang="en-US" altLang="et-EE" sz="2800" b="0" i="0" u="sng" strike="noStrike" kern="1200" cap="none" spc="0" normalizeH="0" baseline="0" noProof="0" dirty="0">
              <a:ln>
                <a:noFill/>
              </a:ln>
              <a:solidFill>
                <a:srgbClr val="A20000"/>
              </a:solidFill>
              <a:effectLst/>
              <a:uLnTx/>
              <a:uFillTx/>
              <a:latin typeface="Comic Sans MS" panose="030F0702030302020204" pitchFamily="66" charset="0"/>
              <a:ea typeface="+mj-ea"/>
              <a:cs typeface="+mj-cs"/>
            </a:endParaRPr>
          </a:p>
        </p:txBody>
      </p:sp>
      <p:sp>
        <p:nvSpPr>
          <p:cNvPr id="7" name="TextBox 6"/>
          <p:cNvSpPr txBox="1"/>
          <p:nvPr/>
        </p:nvSpPr>
        <p:spPr>
          <a:xfrm>
            <a:off x="762000" y="1295400"/>
            <a:ext cx="8077200" cy="4832092"/>
          </a:xfrm>
          <a:prstGeom prst="rect">
            <a:avLst/>
          </a:prstGeom>
          <a:noFill/>
        </p:spPr>
        <p:txBody>
          <a:bodyPr wrap="square" rtlCol="0">
            <a:spAutoFit/>
          </a:bodyPr>
          <a:lstStyle/>
          <a:p>
            <a:r>
              <a:rPr lang="en-GB" sz="2200" dirty="0"/>
              <a:t>Signal </a:t>
            </a:r>
            <a:r>
              <a:rPr lang="en-GB" sz="2200" i="1" dirty="0" err="1"/>
              <a:t>count_int</a:t>
            </a:r>
            <a:r>
              <a:rPr lang="en-GB" sz="2200" dirty="0"/>
              <a:t> is needed for two reasons. </a:t>
            </a:r>
            <a:r>
              <a:rPr lang="en-GB" sz="2200" b="1" dirty="0"/>
              <a:t>First</a:t>
            </a:r>
            <a:r>
              <a:rPr lang="en-GB" sz="2200" dirty="0"/>
              <a:t>, we want an integer signal so that we can use the predefined + operator. This integer signal is then converted to a </a:t>
            </a:r>
            <a:r>
              <a:rPr lang="en-GB" sz="2200" dirty="0" err="1"/>
              <a:t>std_logic_vector</a:t>
            </a:r>
            <a:r>
              <a:rPr lang="en-GB" sz="2200" dirty="0"/>
              <a:t> for output. </a:t>
            </a:r>
            <a:r>
              <a:rPr lang="en-GB" sz="2200" b="1" dirty="0"/>
              <a:t>Second</a:t>
            </a:r>
            <a:r>
              <a:rPr lang="en-GB" sz="2200" dirty="0"/>
              <a:t>, in order to increment this signal, we need to be able to read the present value of the counter. We can’t read that value directly from count, because count is a mode out port.</a:t>
            </a:r>
          </a:p>
          <a:p>
            <a:r>
              <a:rPr lang="en-GB" sz="2200" dirty="0"/>
              <a:t>The concurrent assignment statement</a:t>
            </a:r>
          </a:p>
          <a:p>
            <a:r>
              <a:rPr lang="en-GB" sz="2200" b="1" dirty="0"/>
              <a:t>count &lt;= </a:t>
            </a:r>
            <a:r>
              <a:rPr lang="en-GB" sz="2200" b="1" dirty="0" err="1"/>
              <a:t>std_logic_vector</a:t>
            </a:r>
            <a:r>
              <a:rPr lang="en-GB" sz="2200" b="1" dirty="0"/>
              <a:t>(</a:t>
            </a:r>
            <a:r>
              <a:rPr lang="en-GB" sz="2200" b="1" dirty="0" err="1"/>
              <a:t>to_unsigned</a:t>
            </a:r>
            <a:r>
              <a:rPr lang="en-GB" sz="2200" b="1" dirty="0"/>
              <a:t>(count_int,4));</a:t>
            </a:r>
          </a:p>
          <a:p>
            <a:r>
              <a:rPr lang="en-GB" sz="2200" dirty="0"/>
              <a:t>first uses the function </a:t>
            </a:r>
            <a:r>
              <a:rPr lang="en-GB" sz="2200" dirty="0" err="1"/>
              <a:t>to_unsigned</a:t>
            </a:r>
            <a:r>
              <a:rPr lang="en-GB" sz="2200" dirty="0"/>
              <a:t> to convert integer signal </a:t>
            </a:r>
            <a:r>
              <a:rPr lang="en-GB" sz="2200" i="1" dirty="0" err="1"/>
              <a:t>count_int</a:t>
            </a:r>
            <a:r>
              <a:rPr lang="en-GB" sz="2200" i="1" dirty="0"/>
              <a:t> </a:t>
            </a:r>
            <a:r>
              <a:rPr lang="en-GB" sz="2200" dirty="0"/>
              <a:t>into a 4-bit unsigned vector. The value returned by this function is then converted to type </a:t>
            </a:r>
            <a:r>
              <a:rPr lang="en-GB" sz="2200" dirty="0" err="1"/>
              <a:t>std_logic_vector</a:t>
            </a:r>
            <a:r>
              <a:rPr lang="en-GB" sz="2200" dirty="0"/>
              <a:t> and assigned to output count. Since this assignment statement is a </a:t>
            </a:r>
            <a:r>
              <a:rPr lang="en-GB" sz="2200" b="1" dirty="0"/>
              <a:t>concurrent function call</a:t>
            </a:r>
            <a:r>
              <a:rPr lang="en-GB" sz="2200" dirty="0"/>
              <a:t>, it executes anytime there is an event on the parameter </a:t>
            </a:r>
            <a:r>
              <a:rPr lang="en-GB" sz="2200" i="1" dirty="0" err="1"/>
              <a:t>count_int</a:t>
            </a:r>
            <a:r>
              <a:rPr lang="en-GB" sz="2200" dirty="0"/>
              <a:t> of the function </a:t>
            </a:r>
            <a:r>
              <a:rPr lang="en-GB" sz="2200" dirty="0" err="1"/>
              <a:t>to_unsigned</a:t>
            </a:r>
            <a:r>
              <a:rPr lang="en-GB" sz="2200" dirty="0"/>
              <a:t>.</a:t>
            </a:r>
          </a:p>
        </p:txBody>
      </p:sp>
    </p:spTree>
    <p:extLst>
      <p:ext uri="{BB962C8B-B14F-4D97-AF65-F5344CB8AC3E}">
        <p14:creationId xmlns:p14="http://schemas.microsoft.com/office/powerpoint/2010/main" val="34778470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39</a:t>
            </a:fld>
            <a:endParaRPr lang="en-US" altLang="et-EE" sz="1400" dirty="0"/>
          </a:p>
        </p:txBody>
      </p:sp>
      <p:sp>
        <p:nvSpPr>
          <p:cNvPr id="30723" name="Rectangle 9"/>
          <p:cNvSpPr>
            <a:spLocks noGrp="1" noChangeArrowheads="1"/>
          </p:cNvSpPr>
          <p:nvPr>
            <p:ph type="title"/>
          </p:nvPr>
        </p:nvSpPr>
        <p:spPr>
          <a:xfrm>
            <a:off x="304800" y="119063"/>
            <a:ext cx="8577263" cy="641350"/>
          </a:xfrm>
        </p:spPr>
        <p:txBody>
          <a:bodyPr anchor="ctr">
            <a:noAutofit/>
          </a:bodyPr>
          <a:lstStyle/>
          <a:p>
            <a:pPr algn="r"/>
            <a:r>
              <a:rPr lang="en-US" altLang="et-EE" sz="3200" u="sng" dirty="0">
                <a:solidFill>
                  <a:srgbClr val="A20000"/>
                </a:solidFill>
                <a:latin typeface="Comic Sans MS" panose="030F0702030302020204" pitchFamily="66" charset="0"/>
              </a:rPr>
              <a:t>Counter</a:t>
            </a:r>
          </a:p>
        </p:txBody>
      </p:sp>
      <p:sp>
        <p:nvSpPr>
          <p:cNvPr id="9" name="Rectangle 9"/>
          <p:cNvSpPr txBox="1">
            <a:spLocks noChangeArrowheads="1"/>
          </p:cNvSpPr>
          <p:nvPr/>
        </p:nvSpPr>
        <p:spPr>
          <a:xfrm>
            <a:off x="457200" y="609600"/>
            <a:ext cx="8577263" cy="64135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en-US" altLang="et-EE" sz="2800" u="sng" dirty="0">
                <a:solidFill>
                  <a:srgbClr val="A20000"/>
                </a:solidFill>
                <a:latin typeface="Comic Sans MS" panose="030F0702030302020204" pitchFamily="66" charset="0"/>
                <a:ea typeface="+mj-ea"/>
                <a:cs typeface="+mj-cs"/>
              </a:rPr>
              <a:t>using unsigned signal </a:t>
            </a:r>
            <a:r>
              <a:rPr lang="et-EE" altLang="et-EE" sz="2800" u="sng" noProof="0" dirty="0">
                <a:solidFill>
                  <a:srgbClr val="A20000"/>
                </a:solidFill>
                <a:latin typeface="Comic Sans MS" panose="030F0702030302020204" pitchFamily="66" charset="0"/>
                <a:ea typeface="+mj-ea"/>
                <a:cs typeface="+mj-cs"/>
              </a:rPr>
              <a:t> </a:t>
            </a:r>
            <a:endParaRPr kumimoji="0" lang="en-US" altLang="et-EE" sz="2800" b="0" i="0" u="sng" strike="noStrike" kern="1200" cap="none" spc="0" normalizeH="0" baseline="0" noProof="0" dirty="0">
              <a:ln>
                <a:noFill/>
              </a:ln>
              <a:solidFill>
                <a:srgbClr val="A20000"/>
              </a:solidFill>
              <a:effectLst/>
              <a:uLnTx/>
              <a:uFillTx/>
              <a:latin typeface="Comic Sans MS" panose="030F0702030302020204" pitchFamily="66" charset="0"/>
              <a:ea typeface="+mj-ea"/>
              <a:cs typeface="+mj-cs"/>
            </a:endParaRPr>
          </a:p>
        </p:txBody>
      </p:sp>
      <p:sp>
        <p:nvSpPr>
          <p:cNvPr id="6" name="TextBox 5"/>
          <p:cNvSpPr txBox="1"/>
          <p:nvPr/>
        </p:nvSpPr>
        <p:spPr>
          <a:xfrm>
            <a:off x="152400" y="152400"/>
            <a:ext cx="8001000" cy="5632311"/>
          </a:xfrm>
          <a:prstGeom prst="rect">
            <a:avLst/>
          </a:prstGeom>
          <a:noFill/>
        </p:spPr>
        <p:txBody>
          <a:bodyPr wrap="square" rtlCol="0">
            <a:spAutoFit/>
          </a:bodyPr>
          <a:lstStyle/>
          <a:p>
            <a:r>
              <a:rPr lang="en-GB" sz="2000" b="1" dirty="0"/>
              <a:t>library </a:t>
            </a:r>
            <a:r>
              <a:rPr lang="en-GB" sz="2000" dirty="0" err="1"/>
              <a:t>ieee</a:t>
            </a:r>
            <a:r>
              <a:rPr lang="en-GB" sz="2000" dirty="0"/>
              <a:t>;</a:t>
            </a:r>
          </a:p>
          <a:p>
            <a:r>
              <a:rPr lang="en-GB" sz="2000" dirty="0"/>
              <a:t>use ieee.std_logic_1164.</a:t>
            </a:r>
            <a:r>
              <a:rPr lang="en-GB" sz="2000" b="1" dirty="0"/>
              <a:t>all;</a:t>
            </a:r>
          </a:p>
          <a:p>
            <a:r>
              <a:rPr lang="en-GB" sz="2000" b="1" dirty="0">
                <a:solidFill>
                  <a:srgbClr val="A20000"/>
                </a:solidFill>
              </a:rPr>
              <a:t>use </a:t>
            </a:r>
            <a:r>
              <a:rPr lang="en-GB" sz="2000" dirty="0" err="1">
                <a:solidFill>
                  <a:srgbClr val="A20000"/>
                </a:solidFill>
              </a:rPr>
              <a:t>ieee.numeric_std.</a:t>
            </a:r>
            <a:r>
              <a:rPr lang="en-GB" sz="2000" b="1" dirty="0" err="1">
                <a:solidFill>
                  <a:srgbClr val="A20000"/>
                </a:solidFill>
              </a:rPr>
              <a:t>all</a:t>
            </a:r>
            <a:r>
              <a:rPr lang="en-GB" sz="2000" b="1" dirty="0">
                <a:solidFill>
                  <a:srgbClr val="A20000"/>
                </a:solidFill>
              </a:rPr>
              <a:t>;</a:t>
            </a:r>
          </a:p>
          <a:p>
            <a:r>
              <a:rPr lang="en-GB" sz="2000" b="1" dirty="0"/>
              <a:t>entity </a:t>
            </a:r>
            <a:r>
              <a:rPr lang="en-GB" sz="2000" dirty="0"/>
              <a:t>counter_4bit</a:t>
            </a:r>
            <a:r>
              <a:rPr lang="en-GB" sz="2000" b="1" dirty="0"/>
              <a:t> is</a:t>
            </a:r>
          </a:p>
          <a:p>
            <a:r>
              <a:rPr lang="en-GB" sz="2000" b="1" dirty="0"/>
              <a:t>	port </a:t>
            </a:r>
            <a:r>
              <a:rPr lang="en-GB" sz="2000" dirty="0"/>
              <a:t>(</a:t>
            </a:r>
            <a:r>
              <a:rPr lang="en-GB" sz="2000" dirty="0" err="1"/>
              <a:t>clk</a:t>
            </a:r>
            <a:r>
              <a:rPr lang="en-GB" sz="2000" dirty="0"/>
              <a:t>, </a:t>
            </a:r>
            <a:r>
              <a:rPr lang="en-GB" sz="2000" dirty="0" err="1"/>
              <a:t>reset_bar</a:t>
            </a:r>
            <a:r>
              <a:rPr lang="en-GB" sz="2000" dirty="0"/>
              <a:t>: </a:t>
            </a:r>
            <a:r>
              <a:rPr lang="en-GB" sz="2000" b="1" dirty="0"/>
              <a:t>in </a:t>
            </a:r>
            <a:r>
              <a:rPr lang="en-GB" sz="2000" dirty="0" err="1"/>
              <a:t>std_logic</a:t>
            </a:r>
            <a:r>
              <a:rPr lang="en-GB" sz="2000" dirty="0"/>
              <a:t>;</a:t>
            </a:r>
          </a:p>
          <a:p>
            <a:r>
              <a:rPr lang="en-GB" sz="2000" dirty="0"/>
              <a:t>	count: </a:t>
            </a:r>
            <a:r>
              <a:rPr lang="en-GB" sz="2000" b="1" dirty="0"/>
              <a:t>out </a:t>
            </a:r>
            <a:r>
              <a:rPr lang="en-GB" sz="2000" dirty="0" err="1"/>
              <a:t>std_logic_vector</a:t>
            </a:r>
            <a:r>
              <a:rPr lang="en-GB" sz="2000" dirty="0"/>
              <a:t> (3</a:t>
            </a:r>
            <a:r>
              <a:rPr lang="en-GB" sz="2000" b="1" dirty="0"/>
              <a:t> </a:t>
            </a:r>
            <a:r>
              <a:rPr lang="en-GB" sz="2000" b="1" dirty="0" err="1"/>
              <a:t>downto</a:t>
            </a:r>
            <a:r>
              <a:rPr lang="en-GB" sz="2000" b="1" dirty="0"/>
              <a:t> </a:t>
            </a:r>
            <a:r>
              <a:rPr lang="en-GB" sz="2000" dirty="0"/>
              <a:t>0));</a:t>
            </a:r>
          </a:p>
          <a:p>
            <a:r>
              <a:rPr lang="en-GB" sz="2000" b="1" dirty="0"/>
              <a:t>end </a:t>
            </a:r>
            <a:r>
              <a:rPr lang="en-GB" sz="2000" dirty="0"/>
              <a:t>counter_4bit;</a:t>
            </a:r>
          </a:p>
          <a:p>
            <a:r>
              <a:rPr lang="en-GB" sz="2000" b="1" dirty="0"/>
              <a:t>architecture </a:t>
            </a:r>
            <a:r>
              <a:rPr lang="en-GB" sz="2000" dirty="0" err="1"/>
              <a:t>behav_us</a:t>
            </a:r>
            <a:r>
              <a:rPr lang="en-GB" sz="2000" b="1" dirty="0"/>
              <a:t> of </a:t>
            </a:r>
            <a:r>
              <a:rPr lang="en-GB" sz="2000" dirty="0"/>
              <a:t>counter_4bit</a:t>
            </a:r>
            <a:r>
              <a:rPr lang="en-GB" sz="2000" b="1" dirty="0"/>
              <a:t> is</a:t>
            </a:r>
          </a:p>
          <a:p>
            <a:r>
              <a:rPr lang="en-GB" sz="2000" b="1" dirty="0"/>
              <a:t>	signal </a:t>
            </a:r>
            <a:r>
              <a:rPr lang="en-GB" sz="2000" dirty="0" err="1"/>
              <a:t>count_us</a:t>
            </a:r>
            <a:r>
              <a:rPr lang="en-GB" sz="2000" dirty="0"/>
              <a:t> : unsigned(3</a:t>
            </a:r>
            <a:r>
              <a:rPr lang="en-GB" sz="2000" b="1" dirty="0"/>
              <a:t> </a:t>
            </a:r>
            <a:r>
              <a:rPr lang="en-GB" sz="2000" b="1" dirty="0" err="1"/>
              <a:t>downto</a:t>
            </a:r>
            <a:r>
              <a:rPr lang="en-GB" sz="2000" b="1" dirty="0"/>
              <a:t> </a:t>
            </a:r>
            <a:r>
              <a:rPr lang="en-GB" sz="2000" dirty="0"/>
              <a:t>0);</a:t>
            </a:r>
          </a:p>
          <a:p>
            <a:r>
              <a:rPr lang="en-GB" sz="2000" b="1" dirty="0"/>
              <a:t>begin</a:t>
            </a:r>
          </a:p>
          <a:p>
            <a:r>
              <a:rPr lang="en-GB" sz="2000" dirty="0"/>
              <a:t>	</a:t>
            </a:r>
            <a:r>
              <a:rPr lang="en-GB" sz="2000" dirty="0" err="1"/>
              <a:t>cnt_us</a:t>
            </a:r>
            <a:r>
              <a:rPr lang="en-GB" sz="2000" dirty="0"/>
              <a:t>: </a:t>
            </a:r>
            <a:r>
              <a:rPr lang="en-GB" sz="2000" b="1" dirty="0"/>
              <a:t>process </a:t>
            </a:r>
            <a:r>
              <a:rPr lang="en-GB" sz="2000" dirty="0"/>
              <a:t>(</a:t>
            </a:r>
            <a:r>
              <a:rPr lang="en-GB" sz="2000" dirty="0" err="1"/>
              <a:t>clk</a:t>
            </a:r>
            <a:r>
              <a:rPr lang="en-GB" sz="2000" dirty="0"/>
              <a:t>, </a:t>
            </a:r>
            <a:r>
              <a:rPr lang="en-GB" sz="2000" dirty="0" err="1"/>
              <a:t>reset_bar</a:t>
            </a:r>
            <a:r>
              <a:rPr lang="en-GB" sz="2000" dirty="0"/>
              <a:t>)</a:t>
            </a:r>
          </a:p>
          <a:p>
            <a:r>
              <a:rPr lang="en-GB" sz="2000" b="1" dirty="0"/>
              <a:t>	begin</a:t>
            </a:r>
          </a:p>
          <a:p>
            <a:r>
              <a:rPr lang="en-GB" sz="2000" b="1" dirty="0"/>
              <a:t>	    if </a:t>
            </a:r>
            <a:r>
              <a:rPr lang="en-GB" sz="2000" dirty="0" err="1"/>
              <a:t>reset_bar</a:t>
            </a:r>
            <a:r>
              <a:rPr lang="en-GB" sz="2000" dirty="0"/>
              <a:t> = '0' </a:t>
            </a:r>
            <a:r>
              <a:rPr lang="en-GB" sz="2000" b="1" dirty="0"/>
              <a:t>then </a:t>
            </a:r>
            <a:r>
              <a:rPr lang="en-GB" sz="2000" dirty="0" err="1"/>
              <a:t>count_us</a:t>
            </a:r>
            <a:r>
              <a:rPr lang="en-GB" sz="2000" dirty="0"/>
              <a:t> &lt;= "0000";</a:t>
            </a:r>
          </a:p>
          <a:p>
            <a:r>
              <a:rPr lang="en-GB" sz="2000" b="1" dirty="0"/>
              <a:t>	    </a:t>
            </a:r>
            <a:r>
              <a:rPr lang="en-GB" sz="2000" b="1" dirty="0" err="1"/>
              <a:t>elsif</a:t>
            </a:r>
            <a:r>
              <a:rPr lang="en-GB" sz="2000" b="1" dirty="0"/>
              <a:t> </a:t>
            </a:r>
            <a:r>
              <a:rPr lang="en-GB" sz="2000" dirty="0" err="1"/>
              <a:t>rising_edge</a:t>
            </a:r>
            <a:r>
              <a:rPr lang="en-GB" sz="2000" dirty="0"/>
              <a:t>(</a:t>
            </a:r>
            <a:r>
              <a:rPr lang="en-GB" sz="2000" dirty="0" err="1"/>
              <a:t>clk</a:t>
            </a:r>
            <a:r>
              <a:rPr lang="en-GB" sz="2000" dirty="0"/>
              <a:t>)</a:t>
            </a:r>
            <a:r>
              <a:rPr lang="en-GB" sz="2000" b="1" dirty="0"/>
              <a:t> then </a:t>
            </a:r>
            <a:r>
              <a:rPr lang="en-GB" sz="2000" dirty="0" err="1"/>
              <a:t>count_us</a:t>
            </a:r>
            <a:r>
              <a:rPr lang="en-GB" sz="2000" dirty="0"/>
              <a:t> &lt;= </a:t>
            </a:r>
            <a:r>
              <a:rPr lang="en-GB" sz="2000" dirty="0" err="1"/>
              <a:t>count_us</a:t>
            </a:r>
            <a:r>
              <a:rPr lang="en-GB" sz="2000" dirty="0"/>
              <a:t> + 1;</a:t>
            </a:r>
          </a:p>
          <a:p>
            <a:r>
              <a:rPr lang="en-GB" sz="2000" b="1" dirty="0"/>
              <a:t>	    end if;</a:t>
            </a:r>
          </a:p>
          <a:p>
            <a:r>
              <a:rPr lang="en-GB" sz="2000" b="1" dirty="0"/>
              <a:t>	end process;</a:t>
            </a:r>
          </a:p>
          <a:p>
            <a:r>
              <a:rPr lang="en-GB" sz="2000" dirty="0"/>
              <a:t>	</a:t>
            </a:r>
            <a:r>
              <a:rPr lang="en-GB" sz="2000" dirty="0">
                <a:solidFill>
                  <a:srgbClr val="A20000"/>
                </a:solidFill>
              </a:rPr>
              <a:t>count &lt;= </a:t>
            </a:r>
            <a:r>
              <a:rPr lang="en-GB" sz="2000" dirty="0" err="1">
                <a:solidFill>
                  <a:srgbClr val="A20000"/>
                </a:solidFill>
              </a:rPr>
              <a:t>std_logic_vector</a:t>
            </a:r>
            <a:r>
              <a:rPr lang="en-GB" sz="2000" dirty="0">
                <a:solidFill>
                  <a:srgbClr val="A20000"/>
                </a:solidFill>
              </a:rPr>
              <a:t>(</a:t>
            </a:r>
            <a:r>
              <a:rPr lang="en-GB" sz="2000" dirty="0" err="1">
                <a:solidFill>
                  <a:srgbClr val="A20000"/>
                </a:solidFill>
              </a:rPr>
              <a:t>count_us</a:t>
            </a:r>
            <a:r>
              <a:rPr lang="en-GB" sz="2000" dirty="0">
                <a:solidFill>
                  <a:srgbClr val="A20000"/>
                </a:solidFill>
              </a:rPr>
              <a:t>);</a:t>
            </a:r>
          </a:p>
          <a:p>
            <a:r>
              <a:rPr lang="en-GB" sz="2000" b="1" dirty="0"/>
              <a:t>end </a:t>
            </a:r>
            <a:r>
              <a:rPr lang="en-GB" sz="2000" dirty="0" err="1"/>
              <a:t>behav_us</a:t>
            </a:r>
            <a:r>
              <a:rPr lang="en-GB" sz="2000" dirty="0"/>
              <a:t>;</a:t>
            </a:r>
            <a:endParaRPr lang="en-GB" sz="2000" dirty="0">
              <a:latin typeface="Arial" pitchFamily="34" charset="0"/>
              <a:cs typeface="Arial" pitchFamily="34" charset="0"/>
            </a:endParaRPr>
          </a:p>
        </p:txBody>
      </p:sp>
      <p:sp>
        <p:nvSpPr>
          <p:cNvPr id="7" name="TextBox 6"/>
          <p:cNvSpPr txBox="1"/>
          <p:nvPr/>
        </p:nvSpPr>
        <p:spPr>
          <a:xfrm>
            <a:off x="2057400" y="5486400"/>
            <a:ext cx="6858000" cy="1200329"/>
          </a:xfrm>
          <a:prstGeom prst="rect">
            <a:avLst/>
          </a:prstGeom>
          <a:noFill/>
          <a:ln w="12700">
            <a:solidFill>
              <a:schemeClr val="tx1"/>
            </a:solidFill>
          </a:ln>
        </p:spPr>
        <p:txBody>
          <a:bodyPr wrap="square" rtlCol="0">
            <a:spAutoFit/>
          </a:bodyPr>
          <a:lstStyle/>
          <a:p>
            <a:r>
              <a:rPr lang="en-GB" dirty="0"/>
              <a:t>An advantage of using an unsigned type in a binary counter is that we do not have to check whether the count is at its maximum value to force it to 0 on the next count. An unsigned vector naturally rolls over to 0 on the next count after it has reached all 1s or (2</a:t>
            </a:r>
            <a:r>
              <a:rPr lang="en-GB" sz="2400" i="1" baseline="30000" dirty="0"/>
              <a:t>n</a:t>
            </a:r>
            <a:r>
              <a:rPr lang="en-GB" i="1" dirty="0"/>
              <a:t> – 1).</a:t>
            </a:r>
            <a:endParaRPr lang="en-GB" dirty="0"/>
          </a:p>
        </p:txBody>
      </p:sp>
    </p:spTree>
    <p:extLst>
      <p:ext uri="{BB962C8B-B14F-4D97-AF65-F5344CB8AC3E}">
        <p14:creationId xmlns:p14="http://schemas.microsoft.com/office/powerpoint/2010/main" val="139308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4</a:t>
            </a:fld>
            <a:endParaRPr lang="en-US" altLang="et-EE" sz="1400" dirty="0"/>
          </a:p>
        </p:txBody>
      </p:sp>
      <p:sp>
        <p:nvSpPr>
          <p:cNvPr id="30723" name="Rectangle 9"/>
          <p:cNvSpPr>
            <a:spLocks noGrp="1" noChangeArrowheads="1"/>
          </p:cNvSpPr>
          <p:nvPr>
            <p:ph type="title"/>
          </p:nvPr>
        </p:nvSpPr>
        <p:spPr>
          <a:xfrm>
            <a:off x="533400" y="152400"/>
            <a:ext cx="8293100" cy="641350"/>
          </a:xfrm>
        </p:spPr>
        <p:txBody>
          <a:bodyPr anchor="ctr">
            <a:noAutofit/>
          </a:bodyPr>
          <a:lstStyle/>
          <a:p>
            <a:pPr algn="r" eaLnBrk="1" hangingPunct="1"/>
            <a:r>
              <a:rPr lang="en-US" altLang="et-EE" sz="3200" u="sng" dirty="0">
                <a:solidFill>
                  <a:srgbClr val="A20000"/>
                </a:solidFill>
                <a:latin typeface="Comic Sans MS" panose="030F0702030302020204" pitchFamily="66" charset="0"/>
              </a:rPr>
              <a:t>Clock </a:t>
            </a:r>
          </a:p>
        </p:txBody>
      </p:sp>
      <p:sp>
        <p:nvSpPr>
          <p:cNvPr id="30724" name="Text Box 13"/>
          <p:cNvSpPr txBox="1">
            <a:spLocks noChangeArrowheads="1"/>
          </p:cNvSpPr>
          <p:nvPr/>
        </p:nvSpPr>
        <p:spPr bwMode="auto">
          <a:xfrm>
            <a:off x="533400" y="2133600"/>
            <a:ext cx="8251825"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r>
              <a:rPr lang="en-GB" sz="2000" dirty="0"/>
              <a:t>A </a:t>
            </a:r>
            <a:r>
              <a:rPr lang="en-GB" sz="2000" i="1" dirty="0"/>
              <a:t>clock signal is a train (sequence) of pulses used as a timing signal. </a:t>
            </a:r>
          </a:p>
          <a:p>
            <a:r>
              <a:rPr lang="en-GB" sz="2000" dirty="0">
                <a:latin typeface="Arial" pitchFamily="34" charset="0"/>
                <a:cs typeface="Arial" pitchFamily="34" charset="0"/>
              </a:rPr>
              <a:t>The amount of time a periodic signal is 1 during its period (</a:t>
            </a:r>
            <a:r>
              <a:rPr lang="en-GB" sz="2000" i="1" dirty="0" err="1">
                <a:latin typeface="Arial" pitchFamily="34" charset="0"/>
                <a:cs typeface="Arial" pitchFamily="34" charset="0"/>
              </a:rPr>
              <a:t>tH</a:t>
            </a:r>
            <a:r>
              <a:rPr lang="en-GB" sz="2000" i="1" dirty="0">
                <a:latin typeface="Arial" pitchFamily="34" charset="0"/>
                <a:cs typeface="Arial" pitchFamily="34" charset="0"/>
              </a:rPr>
              <a:t>) is </a:t>
            </a:r>
            <a:r>
              <a:rPr lang="en-GB" sz="2000" dirty="0">
                <a:latin typeface="Arial" pitchFamily="34" charset="0"/>
                <a:cs typeface="Arial" pitchFamily="34" charset="0"/>
              </a:rPr>
              <a:t>constant. This time is the </a:t>
            </a:r>
            <a:r>
              <a:rPr lang="en-GB" sz="2000" i="1" dirty="0">
                <a:latin typeface="Arial" pitchFamily="34" charset="0"/>
                <a:cs typeface="Arial" pitchFamily="34" charset="0"/>
              </a:rPr>
              <a:t>clock’s width. The ratio of the clock’s width to its period </a:t>
            </a:r>
            <a:r>
              <a:rPr lang="en-GB" sz="2000" dirty="0">
                <a:latin typeface="Arial" pitchFamily="34" charset="0"/>
                <a:cs typeface="Arial" pitchFamily="34" charset="0"/>
              </a:rPr>
              <a:t>(</a:t>
            </a:r>
            <a:r>
              <a:rPr lang="en-GB" sz="2000" i="1" dirty="0" err="1">
                <a:latin typeface="Arial" pitchFamily="34" charset="0"/>
                <a:cs typeface="Arial" pitchFamily="34" charset="0"/>
              </a:rPr>
              <a:t>tH</a:t>
            </a:r>
            <a:r>
              <a:rPr lang="en-GB" sz="2000" i="1" dirty="0">
                <a:latin typeface="Arial" pitchFamily="34" charset="0"/>
                <a:cs typeface="Arial" pitchFamily="34" charset="0"/>
              </a:rPr>
              <a:t> / T), expressed as a percent, is its duty cycle.</a:t>
            </a:r>
            <a:endParaRPr lang="en-US" altLang="et-EE" sz="2000" dirty="0">
              <a:latin typeface="Arial" pitchFamily="34" charset="0"/>
              <a:cs typeface="Arial" pitchFamily="34" charset="0"/>
            </a:endParaRPr>
          </a:p>
        </p:txBody>
      </p:sp>
      <p:sp>
        <p:nvSpPr>
          <p:cNvPr id="30725" name="Text Box 1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pic>
        <p:nvPicPr>
          <p:cNvPr id="3074" name="Picture 2"/>
          <p:cNvPicPr>
            <a:picLocks noChangeAspect="1" noChangeArrowheads="1"/>
          </p:cNvPicPr>
          <p:nvPr/>
        </p:nvPicPr>
        <p:blipFill>
          <a:blip r:embed="rId3" cstate="print"/>
          <a:srcRect/>
          <a:stretch>
            <a:fillRect/>
          </a:stretch>
        </p:blipFill>
        <p:spPr bwMode="auto">
          <a:xfrm>
            <a:off x="533400" y="381000"/>
            <a:ext cx="7086600" cy="1789019"/>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1676400" y="3810001"/>
            <a:ext cx="5334000" cy="1325218"/>
          </a:xfrm>
          <a:prstGeom prst="rect">
            <a:avLst/>
          </a:prstGeom>
          <a:noFill/>
          <a:ln w="9525">
            <a:noFill/>
            <a:miter lim="800000"/>
            <a:headEnd/>
            <a:tailEnd/>
          </a:ln>
        </p:spPr>
      </p:pic>
      <p:pic>
        <p:nvPicPr>
          <p:cNvPr id="3076" name="Picture 4"/>
          <p:cNvPicPr>
            <a:picLocks noChangeAspect="1" noChangeArrowheads="1"/>
          </p:cNvPicPr>
          <p:nvPr/>
        </p:nvPicPr>
        <p:blipFill>
          <a:blip r:embed="rId5" cstate="print"/>
          <a:srcRect/>
          <a:stretch>
            <a:fillRect/>
          </a:stretch>
        </p:blipFill>
        <p:spPr bwMode="auto">
          <a:xfrm>
            <a:off x="1676400" y="5315134"/>
            <a:ext cx="5334000" cy="1406392"/>
          </a:xfrm>
          <a:prstGeom prst="rect">
            <a:avLst/>
          </a:prstGeom>
          <a:noFill/>
          <a:ln w="9525">
            <a:noFill/>
            <a:miter lim="800000"/>
            <a:headEnd/>
            <a:tailEnd/>
          </a:ln>
        </p:spPr>
      </p:pic>
    </p:spTree>
    <p:extLst>
      <p:ext uri="{BB962C8B-B14F-4D97-AF65-F5344CB8AC3E}">
        <p14:creationId xmlns:p14="http://schemas.microsoft.com/office/powerpoint/2010/main" val="2182245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5</a:t>
            </a:fld>
            <a:endParaRPr lang="en-US" altLang="et-EE" sz="1400" dirty="0"/>
          </a:p>
        </p:txBody>
      </p:sp>
      <p:sp>
        <p:nvSpPr>
          <p:cNvPr id="30723" name="Rectangle 9"/>
          <p:cNvSpPr>
            <a:spLocks noGrp="1" noChangeArrowheads="1"/>
          </p:cNvSpPr>
          <p:nvPr>
            <p:ph type="title"/>
          </p:nvPr>
        </p:nvSpPr>
        <p:spPr>
          <a:xfrm>
            <a:off x="533400" y="152400"/>
            <a:ext cx="8293100" cy="641350"/>
          </a:xfrm>
        </p:spPr>
        <p:txBody>
          <a:bodyPr anchor="ctr">
            <a:noAutofit/>
          </a:bodyPr>
          <a:lstStyle/>
          <a:p>
            <a:pPr algn="r" eaLnBrk="1" hangingPunct="1"/>
            <a:r>
              <a:rPr lang="en-US" altLang="et-EE" sz="3200" u="sng" dirty="0">
                <a:solidFill>
                  <a:srgbClr val="A20000"/>
                </a:solidFill>
                <a:latin typeface="Comic Sans MS" panose="030F0702030302020204" pitchFamily="66" charset="0"/>
              </a:rPr>
              <a:t>Latch versus flip-flop </a:t>
            </a:r>
          </a:p>
        </p:txBody>
      </p:sp>
      <p:sp>
        <p:nvSpPr>
          <p:cNvPr id="30725" name="Text Box 1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graphicFrame>
        <p:nvGraphicFramePr>
          <p:cNvPr id="1026" name="Object 2"/>
          <p:cNvGraphicFramePr>
            <a:graphicFrameLocks noGrp="1" noChangeAspect="1"/>
          </p:cNvGraphicFramePr>
          <p:nvPr>
            <p:custDataLst>
              <p:tags r:id="rId2"/>
            </p:custDataLst>
          </p:nvPr>
        </p:nvGraphicFramePr>
        <p:xfrm>
          <a:off x="4495800" y="914400"/>
          <a:ext cx="2933700" cy="2790275"/>
        </p:xfrm>
        <a:graphic>
          <a:graphicData uri="http://schemas.openxmlformats.org/presentationml/2006/ole">
            <mc:AlternateContent xmlns:mc="http://schemas.openxmlformats.org/markup-compatibility/2006">
              <mc:Choice xmlns:v="urn:schemas-microsoft-com:vml" Requires="v">
                <p:oleObj spid="_x0000_s1058" name="VISIO" r:id="rId6" imgW="963360" imgH="914400" progId="">
                  <p:embed/>
                </p:oleObj>
              </mc:Choice>
              <mc:Fallback>
                <p:oleObj name="VISIO" r:id="rId6" imgW="963360" imgH="914400" progId="">
                  <p:embed/>
                  <p:pic>
                    <p:nvPicPr>
                      <p:cNvPr id="0" name="Picture 2"/>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914400"/>
                        <a:ext cx="2933700" cy="279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3"/>
          <p:cNvGraphicFramePr>
            <a:graphicFrameLocks noGrp="1" noChangeAspect="1"/>
          </p:cNvGraphicFramePr>
          <p:nvPr>
            <p:custDataLst>
              <p:tags r:id="rId3"/>
            </p:custDataLst>
          </p:nvPr>
        </p:nvGraphicFramePr>
        <p:xfrm>
          <a:off x="762000" y="914400"/>
          <a:ext cx="2743200" cy="2832100"/>
        </p:xfrm>
        <a:graphic>
          <a:graphicData uri="http://schemas.openxmlformats.org/presentationml/2006/ole">
            <mc:AlternateContent xmlns:mc="http://schemas.openxmlformats.org/markup-compatibility/2006">
              <mc:Choice xmlns:v="urn:schemas-microsoft-com:vml" Requires="v">
                <p:oleObj spid="_x0000_s1059" name="VISIO" r:id="rId8" imgW="885444" imgH="912876" progId="">
                  <p:embed/>
                </p:oleObj>
              </mc:Choice>
              <mc:Fallback>
                <p:oleObj name="VISIO" r:id="rId8" imgW="885444" imgH="912876" progId="">
                  <p:embed/>
                  <p:pic>
                    <p:nvPicPr>
                      <p:cNvPr id="0" name="Picture 3"/>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914400"/>
                        <a:ext cx="2743200" cy="283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4800600" y="4114800"/>
            <a:ext cx="4191000" cy="2123658"/>
          </a:xfrm>
          <a:prstGeom prst="rect">
            <a:avLst/>
          </a:prstGeom>
          <a:noFill/>
          <a:ln w="19050">
            <a:solidFill>
              <a:schemeClr val="tx1"/>
            </a:solidFill>
          </a:ln>
        </p:spPr>
        <p:txBody>
          <a:bodyPr wrap="square" rtlCol="0">
            <a:spAutoFit/>
          </a:bodyPr>
          <a:lstStyle/>
          <a:p>
            <a:r>
              <a:rPr lang="en-GB" sz="2200" dirty="0"/>
              <a:t>Synchronous inputs to a flip-flop are sampled only at a triggering clock edge. Thus, the flip-flop’s output can change value in response to synchronous inputs only at a triggering clock edge.</a:t>
            </a:r>
          </a:p>
        </p:txBody>
      </p:sp>
      <p:sp>
        <p:nvSpPr>
          <p:cNvPr id="8" name="TextBox 7"/>
          <p:cNvSpPr txBox="1"/>
          <p:nvPr/>
        </p:nvSpPr>
        <p:spPr>
          <a:xfrm>
            <a:off x="457200" y="4114800"/>
            <a:ext cx="4038600" cy="1107996"/>
          </a:xfrm>
          <a:prstGeom prst="rect">
            <a:avLst/>
          </a:prstGeom>
          <a:noFill/>
          <a:ln w="19050">
            <a:solidFill>
              <a:schemeClr val="tx1"/>
            </a:solidFill>
          </a:ln>
        </p:spPr>
        <p:txBody>
          <a:bodyPr wrap="square" rtlCol="0">
            <a:spAutoFit/>
          </a:bodyPr>
          <a:lstStyle/>
          <a:p>
            <a:r>
              <a:rPr lang="en-GB" sz="2200" dirty="0"/>
              <a:t>A latch’s state can be changed by its synchronous inputs during the entire time its clock is asserted.  </a:t>
            </a:r>
          </a:p>
        </p:txBody>
      </p:sp>
    </p:spTree>
    <p:extLst>
      <p:ext uri="{BB962C8B-B14F-4D97-AF65-F5344CB8AC3E}">
        <p14:creationId xmlns:p14="http://schemas.microsoft.com/office/powerpoint/2010/main" val="2182245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6</a:t>
            </a:fld>
            <a:endParaRPr lang="en-US" altLang="et-EE" sz="1400" dirty="0"/>
          </a:p>
        </p:txBody>
      </p:sp>
      <p:sp>
        <p:nvSpPr>
          <p:cNvPr id="30723" name="Rectangle 9"/>
          <p:cNvSpPr>
            <a:spLocks noGrp="1" noChangeArrowheads="1"/>
          </p:cNvSpPr>
          <p:nvPr>
            <p:ph type="title"/>
          </p:nvPr>
        </p:nvSpPr>
        <p:spPr>
          <a:xfrm>
            <a:off x="533400" y="152400"/>
            <a:ext cx="8293100" cy="641350"/>
          </a:xfrm>
        </p:spPr>
        <p:txBody>
          <a:bodyPr anchor="ctr">
            <a:noAutofit/>
          </a:bodyPr>
          <a:lstStyle/>
          <a:p>
            <a:pPr algn="r" eaLnBrk="1" hangingPunct="1"/>
            <a:r>
              <a:rPr lang="en-US" altLang="et-EE" sz="3200" u="sng" dirty="0">
                <a:solidFill>
                  <a:srgbClr val="A20000"/>
                </a:solidFill>
                <a:latin typeface="Comic Sans MS" panose="030F0702030302020204" pitchFamily="66" charset="0"/>
              </a:rPr>
              <a:t>Latch versus flip-flop </a:t>
            </a:r>
          </a:p>
        </p:txBody>
      </p:sp>
      <p:sp>
        <p:nvSpPr>
          <p:cNvPr id="30724" name="Text Box 13"/>
          <p:cNvSpPr txBox="1">
            <a:spLocks noChangeArrowheads="1"/>
          </p:cNvSpPr>
          <p:nvPr/>
        </p:nvSpPr>
        <p:spPr bwMode="auto">
          <a:xfrm>
            <a:off x="549275" y="1020425"/>
            <a:ext cx="82518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r>
              <a:rPr lang="en-GB" sz="2400" dirty="0"/>
              <a:t>A memory element is categorized as either a latch or a flip-flop, based on to which characteristic of its clock signal it is sensitive. </a:t>
            </a:r>
          </a:p>
          <a:p>
            <a:r>
              <a:rPr lang="en-GB" sz="2400" dirty="0"/>
              <a:t>The primary difference between the two is that a latch’s state can be changed by its synchronous inputs during the entire time its clock is asserted. In contrast, a flip-flop’s state can be changed by its synchronous inputs only at the edge of a clock pulse. Flip-flops are used much more extensively as</a:t>
            </a:r>
          </a:p>
          <a:p>
            <a:r>
              <a:rPr lang="en-GB" sz="2400" dirty="0"/>
              <a:t>memory elements in designs than are latches.</a:t>
            </a:r>
            <a:endParaRPr lang="en-US" altLang="et-EE" sz="2400" dirty="0"/>
          </a:p>
        </p:txBody>
      </p:sp>
      <p:sp>
        <p:nvSpPr>
          <p:cNvPr id="30725" name="Text Box 1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Tree>
    <p:extLst>
      <p:ext uri="{BB962C8B-B14F-4D97-AF65-F5344CB8AC3E}">
        <p14:creationId xmlns:p14="http://schemas.microsoft.com/office/powerpoint/2010/main" val="2182245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7</a:t>
            </a:fld>
            <a:endParaRPr lang="en-US" altLang="et-EE" sz="1400" dirty="0"/>
          </a:p>
        </p:txBody>
      </p:sp>
      <p:sp>
        <p:nvSpPr>
          <p:cNvPr id="30723" name="Rectangle 9"/>
          <p:cNvSpPr>
            <a:spLocks noGrp="1" noChangeArrowheads="1"/>
          </p:cNvSpPr>
          <p:nvPr>
            <p:ph type="title"/>
          </p:nvPr>
        </p:nvSpPr>
        <p:spPr>
          <a:xfrm>
            <a:off x="533400" y="152400"/>
            <a:ext cx="8293100" cy="641350"/>
          </a:xfrm>
        </p:spPr>
        <p:txBody>
          <a:bodyPr anchor="ctr">
            <a:noAutofit/>
          </a:bodyPr>
          <a:lstStyle/>
          <a:p>
            <a:pPr algn="r" eaLnBrk="1" hangingPunct="1"/>
            <a:r>
              <a:rPr lang="et-EE" altLang="et-EE" sz="3200" u="sng" dirty="0">
                <a:solidFill>
                  <a:srgbClr val="A20000"/>
                </a:solidFill>
                <a:latin typeface="Comic Sans MS" panose="030F0702030302020204" pitchFamily="66" charset="0"/>
              </a:rPr>
              <a:t>Positive-leve</a:t>
            </a:r>
            <a:r>
              <a:rPr lang="en-US" altLang="et-EE" sz="3200" u="sng" dirty="0">
                <a:solidFill>
                  <a:srgbClr val="A20000"/>
                </a:solidFill>
                <a:latin typeface="Comic Sans MS" panose="030F0702030302020204" pitchFamily="66" charset="0"/>
              </a:rPr>
              <a:t>l</a:t>
            </a:r>
            <a:r>
              <a:rPr lang="et-EE" altLang="et-EE" sz="3200" u="sng" dirty="0">
                <a:solidFill>
                  <a:srgbClr val="A20000"/>
                </a:solidFill>
                <a:latin typeface="Comic Sans MS" panose="030F0702030302020204" pitchFamily="66" charset="0"/>
              </a:rPr>
              <a:t> l</a:t>
            </a:r>
            <a:r>
              <a:rPr lang="en-US" altLang="et-EE" sz="3200" u="sng" dirty="0" err="1">
                <a:solidFill>
                  <a:srgbClr val="A20000"/>
                </a:solidFill>
                <a:latin typeface="Comic Sans MS" panose="030F0702030302020204" pitchFamily="66" charset="0"/>
              </a:rPr>
              <a:t>atch</a:t>
            </a:r>
            <a:r>
              <a:rPr lang="et-EE" altLang="et-EE" sz="3200" u="sng" dirty="0">
                <a:solidFill>
                  <a:srgbClr val="A20000"/>
                </a:solidFill>
                <a:latin typeface="Comic Sans MS" panose="030F0702030302020204" pitchFamily="66" charset="0"/>
              </a:rPr>
              <a:t> </a:t>
            </a:r>
            <a:r>
              <a:rPr lang="en-US" altLang="et-EE" sz="3200" u="sng" dirty="0">
                <a:solidFill>
                  <a:srgbClr val="A20000"/>
                </a:solidFill>
                <a:latin typeface="Comic Sans MS" panose="030F0702030302020204" pitchFamily="66" charset="0"/>
              </a:rPr>
              <a:t>  </a:t>
            </a:r>
          </a:p>
        </p:txBody>
      </p:sp>
      <p:sp>
        <p:nvSpPr>
          <p:cNvPr id="30724" name="Text Box 13"/>
          <p:cNvSpPr txBox="1">
            <a:spLocks noChangeArrowheads="1"/>
          </p:cNvSpPr>
          <p:nvPr/>
        </p:nvSpPr>
        <p:spPr bwMode="auto">
          <a:xfrm>
            <a:off x="549275" y="762000"/>
            <a:ext cx="4479925"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r>
              <a:rPr lang="en-GB" sz="2200" dirty="0">
                <a:latin typeface="Arial" pitchFamily="34" charset="0"/>
                <a:cs typeface="Arial" pitchFamily="34" charset="0"/>
              </a:rPr>
              <a:t>When a </a:t>
            </a:r>
            <a:r>
              <a:rPr lang="en-GB" sz="2200" b="1" dirty="0">
                <a:latin typeface="Arial" pitchFamily="34" charset="0"/>
                <a:cs typeface="Arial" pitchFamily="34" charset="0"/>
              </a:rPr>
              <a:t>positive-level</a:t>
            </a:r>
            <a:r>
              <a:rPr lang="en-GB" sz="2200" dirty="0">
                <a:latin typeface="Arial" pitchFamily="34" charset="0"/>
                <a:cs typeface="Arial" pitchFamily="34" charset="0"/>
              </a:rPr>
              <a:t> D latch’s clock input (CLK) is a 1, its Q output value follows its D input value. Under this clock condition, any change at D appears at Q. The input data is said to “flow through” to the output, and the latch is termed </a:t>
            </a:r>
            <a:r>
              <a:rPr lang="en-GB" sz="2200" i="1" dirty="0">
                <a:latin typeface="Arial" pitchFamily="34" charset="0"/>
                <a:cs typeface="Arial" pitchFamily="34" charset="0"/>
              </a:rPr>
              <a:t>transparent. That is, the output tracks the input. </a:t>
            </a:r>
            <a:endParaRPr lang="en-US" altLang="et-EE" sz="2200" dirty="0">
              <a:latin typeface="Arial" pitchFamily="34" charset="0"/>
              <a:cs typeface="Arial" pitchFamily="34" charset="0"/>
            </a:endParaRPr>
          </a:p>
        </p:txBody>
      </p:sp>
      <p:sp>
        <p:nvSpPr>
          <p:cNvPr id="30725" name="Text Box 1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pic>
        <p:nvPicPr>
          <p:cNvPr id="1026" name="Picture 2"/>
          <p:cNvPicPr>
            <a:picLocks noChangeAspect="1" noChangeArrowheads="1"/>
          </p:cNvPicPr>
          <p:nvPr/>
        </p:nvPicPr>
        <p:blipFill>
          <a:blip r:embed="rId3" cstate="print"/>
          <a:srcRect/>
          <a:stretch>
            <a:fillRect/>
          </a:stretch>
        </p:blipFill>
        <p:spPr bwMode="auto">
          <a:xfrm>
            <a:off x="5486400" y="1143000"/>
            <a:ext cx="2667000" cy="2499000"/>
          </a:xfrm>
          <a:prstGeom prst="rect">
            <a:avLst/>
          </a:prstGeom>
          <a:noFill/>
          <a:ln w="9525">
            <a:noFill/>
            <a:miter lim="800000"/>
            <a:headEnd/>
            <a:tailEnd/>
          </a:ln>
        </p:spPr>
      </p:pic>
      <p:grpSp>
        <p:nvGrpSpPr>
          <p:cNvPr id="10" name="Group 9"/>
          <p:cNvGrpSpPr/>
          <p:nvPr/>
        </p:nvGrpSpPr>
        <p:grpSpPr>
          <a:xfrm>
            <a:off x="1076325" y="4010025"/>
            <a:ext cx="7077075" cy="2390775"/>
            <a:chOff x="1049362" y="3991250"/>
            <a:chExt cx="7077075" cy="2390775"/>
          </a:xfrm>
        </p:grpSpPr>
        <p:pic>
          <p:nvPicPr>
            <p:cNvPr id="2" name="Picture 1"/>
            <p:cNvPicPr>
              <a:picLocks noChangeAspect="1"/>
            </p:cNvPicPr>
            <p:nvPr/>
          </p:nvPicPr>
          <p:blipFill>
            <a:blip r:embed="rId4"/>
            <a:stretch>
              <a:fillRect/>
            </a:stretch>
          </p:blipFill>
          <p:spPr>
            <a:xfrm>
              <a:off x="1049362" y="3991250"/>
              <a:ext cx="7077075" cy="2390775"/>
            </a:xfrm>
            <a:prstGeom prst="rect">
              <a:avLst/>
            </a:prstGeom>
          </p:spPr>
        </p:pic>
        <p:cxnSp>
          <p:nvCxnSpPr>
            <p:cNvPr id="4" name="Straight Connector 3"/>
            <p:cNvCxnSpPr/>
            <p:nvPr/>
          </p:nvCxnSpPr>
          <p:spPr>
            <a:xfrm>
              <a:off x="3429000" y="5562600"/>
              <a:ext cx="990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419600" y="5562600"/>
              <a:ext cx="0" cy="609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82245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8</a:t>
            </a:fld>
            <a:endParaRPr lang="en-US" altLang="et-EE" sz="1400" dirty="0"/>
          </a:p>
        </p:txBody>
      </p:sp>
      <p:sp>
        <p:nvSpPr>
          <p:cNvPr id="30723" name="Rectangle 9"/>
          <p:cNvSpPr>
            <a:spLocks noGrp="1" noChangeArrowheads="1"/>
          </p:cNvSpPr>
          <p:nvPr>
            <p:ph type="title"/>
          </p:nvPr>
        </p:nvSpPr>
        <p:spPr>
          <a:xfrm>
            <a:off x="533400" y="152400"/>
            <a:ext cx="8293100" cy="641350"/>
          </a:xfrm>
        </p:spPr>
        <p:txBody>
          <a:bodyPr anchor="ctr">
            <a:noAutofit/>
          </a:bodyPr>
          <a:lstStyle/>
          <a:p>
            <a:pPr algn="r" eaLnBrk="1" hangingPunct="1"/>
            <a:r>
              <a:rPr lang="et-EE" altLang="et-EE" sz="3200" u="sng" dirty="0">
                <a:solidFill>
                  <a:srgbClr val="A20000"/>
                </a:solidFill>
                <a:latin typeface="Comic Sans MS" panose="030F0702030302020204" pitchFamily="66" charset="0"/>
              </a:rPr>
              <a:t>Positive edge triggered f</a:t>
            </a:r>
            <a:r>
              <a:rPr lang="en-US" altLang="et-EE" sz="3200" u="sng" dirty="0">
                <a:solidFill>
                  <a:srgbClr val="A20000"/>
                </a:solidFill>
                <a:latin typeface="Comic Sans MS" panose="030F0702030302020204" pitchFamily="66" charset="0"/>
              </a:rPr>
              <a:t>lip-flop </a:t>
            </a:r>
          </a:p>
        </p:txBody>
      </p:sp>
      <p:sp>
        <p:nvSpPr>
          <p:cNvPr id="30724" name="Text Box 13"/>
          <p:cNvSpPr txBox="1">
            <a:spLocks noChangeArrowheads="1"/>
          </p:cNvSpPr>
          <p:nvPr/>
        </p:nvSpPr>
        <p:spPr bwMode="auto">
          <a:xfrm>
            <a:off x="549275" y="1020425"/>
            <a:ext cx="463232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r>
              <a:rPr lang="en-GB" sz="2000" dirty="0"/>
              <a:t>A D flip-flop is an </a:t>
            </a:r>
            <a:r>
              <a:rPr lang="et-EE" sz="2000" b="1" dirty="0"/>
              <a:t>positive</a:t>
            </a:r>
            <a:r>
              <a:rPr lang="et-EE" sz="2000" dirty="0"/>
              <a:t> </a:t>
            </a:r>
            <a:r>
              <a:rPr lang="en-GB" sz="2000" b="1" dirty="0"/>
              <a:t>edge-triggered</a:t>
            </a:r>
            <a:r>
              <a:rPr lang="en-GB" sz="2000" dirty="0"/>
              <a:t> memory element that transfers the value on its D input to its Q output when a triggering edge occurs at its clock input. This output value is stored until the next triggering clock edge. Thus, a D flip-flop can change its state only once during a clock cycle.</a:t>
            </a:r>
            <a:endParaRPr lang="en-US" altLang="et-EE" sz="2000" dirty="0">
              <a:latin typeface="Arial" pitchFamily="34" charset="0"/>
              <a:cs typeface="Arial" pitchFamily="34" charset="0"/>
            </a:endParaRPr>
          </a:p>
        </p:txBody>
      </p:sp>
      <p:sp>
        <p:nvSpPr>
          <p:cNvPr id="30725" name="Text Box 1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pic>
        <p:nvPicPr>
          <p:cNvPr id="2050" name="Picture 2"/>
          <p:cNvPicPr>
            <a:picLocks noChangeAspect="1" noChangeArrowheads="1"/>
          </p:cNvPicPr>
          <p:nvPr/>
        </p:nvPicPr>
        <p:blipFill>
          <a:blip r:embed="rId3" cstate="print"/>
          <a:srcRect/>
          <a:stretch>
            <a:fillRect/>
          </a:stretch>
        </p:blipFill>
        <p:spPr bwMode="auto">
          <a:xfrm>
            <a:off x="5562600" y="1143000"/>
            <a:ext cx="2438400" cy="2228850"/>
          </a:xfrm>
          <a:prstGeom prst="rect">
            <a:avLst/>
          </a:prstGeom>
          <a:noFill/>
          <a:ln w="9525">
            <a:noFill/>
            <a:miter lim="800000"/>
            <a:headEnd/>
            <a:tailEnd/>
          </a:ln>
        </p:spPr>
      </p:pic>
      <p:grpSp>
        <p:nvGrpSpPr>
          <p:cNvPr id="29" name="Group 28">
            <a:extLst>
              <a:ext uri="{FF2B5EF4-FFF2-40B4-BE49-F238E27FC236}">
                <a16:creationId xmlns:a16="http://schemas.microsoft.com/office/drawing/2014/main" id="{22A51250-8A5C-44D5-B64F-EEF862AC0528}"/>
              </a:ext>
            </a:extLst>
          </p:cNvPr>
          <p:cNvGrpSpPr/>
          <p:nvPr/>
        </p:nvGrpSpPr>
        <p:grpSpPr>
          <a:xfrm>
            <a:off x="914400" y="4191000"/>
            <a:ext cx="7086600" cy="2362200"/>
            <a:chOff x="914400" y="4114800"/>
            <a:chExt cx="7086600" cy="2362200"/>
          </a:xfrm>
        </p:grpSpPr>
        <p:sp>
          <p:nvSpPr>
            <p:cNvPr id="3" name="TextBox 2">
              <a:extLst>
                <a:ext uri="{FF2B5EF4-FFF2-40B4-BE49-F238E27FC236}">
                  <a16:creationId xmlns:a16="http://schemas.microsoft.com/office/drawing/2014/main" id="{670F52F4-B5C6-4439-84CA-C81C207BDD15}"/>
                </a:ext>
              </a:extLst>
            </p:cNvPr>
            <p:cNvSpPr txBox="1"/>
            <p:nvPr/>
          </p:nvSpPr>
          <p:spPr>
            <a:xfrm>
              <a:off x="990600" y="4491335"/>
              <a:ext cx="762000" cy="461665"/>
            </a:xfrm>
            <a:prstGeom prst="rect">
              <a:avLst/>
            </a:prstGeom>
            <a:noFill/>
          </p:spPr>
          <p:txBody>
            <a:bodyPr wrap="square" rtlCol="0">
              <a:spAutoFit/>
            </a:bodyPr>
            <a:lstStyle/>
            <a:p>
              <a:r>
                <a:rPr lang="en-US" sz="2400" dirty="0"/>
                <a:t>CLK</a:t>
              </a:r>
            </a:p>
          </p:txBody>
        </p:sp>
        <p:sp>
          <p:nvSpPr>
            <p:cNvPr id="10" name="TextBox 9">
              <a:extLst>
                <a:ext uri="{FF2B5EF4-FFF2-40B4-BE49-F238E27FC236}">
                  <a16:creationId xmlns:a16="http://schemas.microsoft.com/office/drawing/2014/main" id="{643F8403-AEE9-4B48-8348-7CD4CCB6834D}"/>
                </a:ext>
              </a:extLst>
            </p:cNvPr>
            <p:cNvSpPr txBox="1"/>
            <p:nvPr/>
          </p:nvSpPr>
          <p:spPr>
            <a:xfrm>
              <a:off x="1143000" y="5253335"/>
              <a:ext cx="762000" cy="461665"/>
            </a:xfrm>
            <a:prstGeom prst="rect">
              <a:avLst/>
            </a:prstGeom>
            <a:noFill/>
          </p:spPr>
          <p:txBody>
            <a:bodyPr wrap="square" rtlCol="0">
              <a:spAutoFit/>
            </a:bodyPr>
            <a:lstStyle/>
            <a:p>
              <a:r>
                <a:rPr lang="en-US" sz="2400" dirty="0"/>
                <a:t>D</a:t>
              </a:r>
            </a:p>
          </p:txBody>
        </p:sp>
        <p:sp>
          <p:nvSpPr>
            <p:cNvPr id="11" name="TextBox 10">
              <a:extLst>
                <a:ext uri="{FF2B5EF4-FFF2-40B4-BE49-F238E27FC236}">
                  <a16:creationId xmlns:a16="http://schemas.microsoft.com/office/drawing/2014/main" id="{34466C3A-F033-464B-A9ED-5B292155FD9E}"/>
                </a:ext>
              </a:extLst>
            </p:cNvPr>
            <p:cNvSpPr txBox="1"/>
            <p:nvPr/>
          </p:nvSpPr>
          <p:spPr>
            <a:xfrm>
              <a:off x="914400" y="6015335"/>
              <a:ext cx="762000" cy="461665"/>
            </a:xfrm>
            <a:prstGeom prst="rect">
              <a:avLst/>
            </a:prstGeom>
            <a:noFill/>
          </p:spPr>
          <p:txBody>
            <a:bodyPr wrap="square" rtlCol="0">
              <a:spAutoFit/>
            </a:bodyPr>
            <a:lstStyle/>
            <a:p>
              <a:pPr algn="ctr"/>
              <a:r>
                <a:rPr lang="en-US" sz="2400" dirty="0"/>
                <a:t>Q</a:t>
              </a:r>
            </a:p>
          </p:txBody>
        </p:sp>
        <p:cxnSp>
          <p:nvCxnSpPr>
            <p:cNvPr id="22" name="Straight Connector 21">
              <a:extLst>
                <a:ext uri="{FF2B5EF4-FFF2-40B4-BE49-F238E27FC236}">
                  <a16:creationId xmlns:a16="http://schemas.microsoft.com/office/drawing/2014/main" id="{3F689E4F-A582-455E-8897-53E2F32E14F0}"/>
                </a:ext>
              </a:extLst>
            </p:cNvPr>
            <p:cNvCxnSpPr/>
            <p:nvPr/>
          </p:nvCxnSpPr>
          <p:spPr>
            <a:xfrm>
              <a:off x="6172200" y="5638800"/>
              <a:ext cx="0" cy="609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339A73-C34F-4A8D-B7E2-258AB3177A60}"/>
                </a:ext>
              </a:extLst>
            </p:cNvPr>
            <p:cNvCxnSpPr>
              <a:cxnSpLocks/>
            </p:cNvCxnSpPr>
            <p:nvPr/>
          </p:nvCxnSpPr>
          <p:spPr>
            <a:xfrm>
              <a:off x="6172200" y="5638800"/>
              <a:ext cx="152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D88E7580-9D89-4183-83B7-7AB13605A912}"/>
                </a:ext>
              </a:extLst>
            </p:cNvPr>
            <p:cNvPicPr>
              <a:picLocks noChangeAspect="1"/>
            </p:cNvPicPr>
            <p:nvPr/>
          </p:nvPicPr>
          <p:blipFill>
            <a:blip r:embed="rId4"/>
            <a:stretch>
              <a:fillRect/>
            </a:stretch>
          </p:blipFill>
          <p:spPr>
            <a:xfrm>
              <a:off x="1638300" y="4114800"/>
              <a:ext cx="6362700" cy="1457325"/>
            </a:xfrm>
            <a:prstGeom prst="rect">
              <a:avLst/>
            </a:prstGeom>
          </p:spPr>
        </p:pic>
        <p:cxnSp>
          <p:nvCxnSpPr>
            <p:cNvPr id="27" name="Straight Connector 26">
              <a:extLst>
                <a:ext uri="{FF2B5EF4-FFF2-40B4-BE49-F238E27FC236}">
                  <a16:creationId xmlns:a16="http://schemas.microsoft.com/office/drawing/2014/main" id="{1B3CDC38-7F50-4BB0-A1E4-33BC018B28AC}"/>
                </a:ext>
              </a:extLst>
            </p:cNvPr>
            <p:cNvCxnSpPr>
              <a:cxnSpLocks/>
            </p:cNvCxnSpPr>
            <p:nvPr/>
          </p:nvCxnSpPr>
          <p:spPr>
            <a:xfrm>
              <a:off x="1752600" y="6248400"/>
              <a:ext cx="441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95DAA37-A29B-440B-A81F-5FA63ADFB523}"/>
                </a:ext>
              </a:extLst>
            </p:cNvPr>
            <p:cNvCxnSpPr/>
            <p:nvPr/>
          </p:nvCxnSpPr>
          <p:spPr>
            <a:xfrm>
              <a:off x="2362200" y="4724400"/>
              <a:ext cx="0" cy="1752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8C26AFC-9725-493C-A04B-DEA9829AABF2}"/>
                </a:ext>
              </a:extLst>
            </p:cNvPr>
            <p:cNvCxnSpPr/>
            <p:nvPr/>
          </p:nvCxnSpPr>
          <p:spPr>
            <a:xfrm>
              <a:off x="4267200" y="4724400"/>
              <a:ext cx="0" cy="1752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D239824-80B2-495F-AA4E-00783A28FAC6}"/>
                </a:ext>
              </a:extLst>
            </p:cNvPr>
            <p:cNvCxnSpPr/>
            <p:nvPr/>
          </p:nvCxnSpPr>
          <p:spPr>
            <a:xfrm>
              <a:off x="6172200" y="4724400"/>
              <a:ext cx="0" cy="1752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82245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9</a:t>
            </a:fld>
            <a:endParaRPr lang="en-US" altLang="et-EE" sz="1400" dirty="0"/>
          </a:p>
        </p:txBody>
      </p:sp>
      <p:sp>
        <p:nvSpPr>
          <p:cNvPr id="30723" name="Rectangle 9"/>
          <p:cNvSpPr>
            <a:spLocks noGrp="1" noChangeArrowheads="1"/>
          </p:cNvSpPr>
          <p:nvPr>
            <p:ph type="title"/>
          </p:nvPr>
        </p:nvSpPr>
        <p:spPr>
          <a:xfrm>
            <a:off x="533400" y="152400"/>
            <a:ext cx="8293100" cy="641350"/>
          </a:xfrm>
        </p:spPr>
        <p:txBody>
          <a:bodyPr anchor="ctr">
            <a:noAutofit/>
          </a:bodyPr>
          <a:lstStyle/>
          <a:p>
            <a:pPr algn="r" eaLnBrk="1" hangingPunct="1"/>
            <a:r>
              <a:rPr lang="en-US" altLang="et-EE" sz="3200" u="sng" dirty="0">
                <a:solidFill>
                  <a:srgbClr val="A20000"/>
                </a:solidFill>
                <a:latin typeface="Comic Sans MS" panose="030F0702030302020204" pitchFamily="66" charset="0"/>
              </a:rPr>
              <a:t>Explicit and implicit description of memory </a:t>
            </a:r>
            <a:r>
              <a:rPr lang="en-US" altLang="et-EE" sz="3200" u="sng" dirty="0" err="1">
                <a:solidFill>
                  <a:srgbClr val="A20000"/>
                </a:solidFill>
                <a:latin typeface="Comic Sans MS" panose="030F0702030302020204" pitchFamily="66" charset="0"/>
              </a:rPr>
              <a:t>elemetns</a:t>
            </a:r>
            <a:r>
              <a:rPr lang="en-US" altLang="et-EE" sz="3200" u="sng" dirty="0">
                <a:solidFill>
                  <a:srgbClr val="A20000"/>
                </a:solidFill>
                <a:latin typeface="Comic Sans MS" panose="030F0702030302020204" pitchFamily="66" charset="0"/>
              </a:rPr>
              <a:t> </a:t>
            </a:r>
          </a:p>
        </p:txBody>
      </p:sp>
      <p:sp>
        <p:nvSpPr>
          <p:cNvPr id="30724" name="Text Box 13"/>
          <p:cNvSpPr txBox="1">
            <a:spLocks noChangeArrowheads="1"/>
          </p:cNvSpPr>
          <p:nvPr/>
        </p:nvSpPr>
        <p:spPr bwMode="auto">
          <a:xfrm>
            <a:off x="549275" y="1020425"/>
            <a:ext cx="82518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r>
              <a:rPr lang="en-GB" sz="2400" dirty="0"/>
              <a:t>Using</a:t>
            </a:r>
            <a:r>
              <a:rPr lang="ru-RU" sz="2400" dirty="0"/>
              <a:t> </a:t>
            </a:r>
            <a:r>
              <a:rPr lang="en-GB" sz="2400" dirty="0"/>
              <a:t>VHDL, a memory element can be described either explicitly or implicitly. </a:t>
            </a:r>
          </a:p>
          <a:p>
            <a:r>
              <a:rPr lang="en-GB" sz="2400" dirty="0"/>
              <a:t>An </a:t>
            </a:r>
            <a:r>
              <a:rPr lang="en-GB" sz="2400" dirty="0">
                <a:solidFill>
                  <a:srgbClr val="A20000"/>
                </a:solidFill>
              </a:rPr>
              <a:t>explicit</a:t>
            </a:r>
            <a:r>
              <a:rPr lang="ru-RU" sz="2400" dirty="0">
                <a:solidFill>
                  <a:srgbClr val="A20000"/>
                </a:solidFill>
              </a:rPr>
              <a:t> </a:t>
            </a:r>
            <a:r>
              <a:rPr lang="en-GB" sz="2400" dirty="0">
                <a:solidFill>
                  <a:srgbClr val="A20000"/>
                </a:solidFill>
              </a:rPr>
              <a:t>description </a:t>
            </a:r>
            <a:r>
              <a:rPr lang="en-GB" sz="2400" dirty="0"/>
              <a:t>corresponds to the </a:t>
            </a:r>
            <a:r>
              <a:rPr lang="en-GB" sz="2400" dirty="0">
                <a:solidFill>
                  <a:srgbClr val="A20000"/>
                </a:solidFill>
              </a:rPr>
              <a:t>instantiation of </a:t>
            </a:r>
            <a:r>
              <a:rPr lang="en-GB" sz="2400" dirty="0"/>
              <a:t>a memory</a:t>
            </a:r>
            <a:r>
              <a:rPr lang="ru-RU" sz="2400" dirty="0"/>
              <a:t> </a:t>
            </a:r>
            <a:r>
              <a:rPr lang="en-GB" sz="2400" dirty="0"/>
              <a:t>element </a:t>
            </a:r>
            <a:r>
              <a:rPr lang="en-GB" sz="2400" dirty="0">
                <a:solidFill>
                  <a:srgbClr val="A20000"/>
                </a:solidFill>
              </a:rPr>
              <a:t>component</a:t>
            </a:r>
            <a:r>
              <a:rPr lang="en-GB" sz="2400" dirty="0"/>
              <a:t>. </a:t>
            </a:r>
          </a:p>
          <a:p>
            <a:r>
              <a:rPr lang="en-GB" sz="2400" dirty="0"/>
              <a:t>In</a:t>
            </a:r>
            <a:r>
              <a:rPr lang="ru-RU" sz="2400" dirty="0"/>
              <a:t> </a:t>
            </a:r>
            <a:r>
              <a:rPr lang="en-GB" sz="2400" dirty="0"/>
              <a:t>contrast, an </a:t>
            </a:r>
            <a:r>
              <a:rPr lang="en-GB" sz="2400" dirty="0">
                <a:solidFill>
                  <a:schemeClr val="tx2">
                    <a:lumMod val="60000"/>
                    <a:lumOff val="40000"/>
                  </a:schemeClr>
                </a:solidFill>
              </a:rPr>
              <a:t>implicit description </a:t>
            </a:r>
            <a:r>
              <a:rPr lang="en-GB" sz="2400" dirty="0"/>
              <a:t>uses a programming style that </a:t>
            </a:r>
            <a:r>
              <a:rPr lang="en-GB" sz="2400" dirty="0">
                <a:solidFill>
                  <a:schemeClr val="tx2">
                    <a:lumMod val="60000"/>
                    <a:lumOff val="40000"/>
                  </a:schemeClr>
                </a:solidFill>
              </a:rPr>
              <a:t>describes </a:t>
            </a:r>
            <a:r>
              <a:rPr lang="en-GB" sz="2400" dirty="0" err="1">
                <a:solidFill>
                  <a:schemeClr val="tx2">
                    <a:lumMod val="60000"/>
                    <a:lumOff val="40000"/>
                  </a:schemeClr>
                </a:solidFill>
              </a:rPr>
              <a:t>behavior</a:t>
            </a:r>
            <a:r>
              <a:rPr lang="ru-RU" sz="2400" dirty="0">
                <a:solidFill>
                  <a:schemeClr val="tx2">
                    <a:lumMod val="60000"/>
                    <a:lumOff val="40000"/>
                  </a:schemeClr>
                </a:solidFill>
              </a:rPr>
              <a:t> </a:t>
            </a:r>
            <a:r>
              <a:rPr lang="en-GB" sz="2400" dirty="0"/>
              <a:t>corresponding to that of a memory</a:t>
            </a:r>
            <a:r>
              <a:rPr lang="ru-RU" sz="2400" dirty="0"/>
              <a:t> </a:t>
            </a:r>
            <a:r>
              <a:rPr lang="en-GB" sz="2400" dirty="0"/>
              <a:t>element. In this later case, a synthesizer infers that</a:t>
            </a:r>
          </a:p>
          <a:p>
            <a:r>
              <a:rPr lang="en-GB" sz="2400" dirty="0"/>
              <a:t>a memory element is needed to achieve the</a:t>
            </a:r>
            <a:r>
              <a:rPr lang="ru-RU" sz="2400" dirty="0"/>
              <a:t> </a:t>
            </a:r>
            <a:r>
              <a:rPr lang="en-GB" sz="2400" dirty="0"/>
              <a:t>described </a:t>
            </a:r>
            <a:r>
              <a:rPr lang="en-GB" sz="2400" dirty="0" err="1"/>
              <a:t>behavior</a:t>
            </a:r>
            <a:r>
              <a:rPr lang="en-GB" sz="2400" dirty="0"/>
              <a:t>.</a:t>
            </a:r>
            <a:endParaRPr lang="en-US" altLang="et-EE" sz="2400" dirty="0"/>
          </a:p>
        </p:txBody>
      </p:sp>
      <p:sp>
        <p:nvSpPr>
          <p:cNvPr id="30725" name="Text Box 1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Tree>
    <p:extLst>
      <p:ext uri="{BB962C8B-B14F-4D97-AF65-F5344CB8AC3E}">
        <p14:creationId xmlns:p14="http://schemas.microsoft.com/office/powerpoint/2010/main" val="21822456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8091</TotalTime>
  <Words>3075</Words>
  <Application>Microsoft Office PowerPoint</Application>
  <PresentationFormat>On-screen Show (4:3)</PresentationFormat>
  <Paragraphs>365</Paragraphs>
  <Slides>39</Slides>
  <Notes>12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7" baseType="lpstr">
      <vt:lpstr>Arial</vt:lpstr>
      <vt:lpstr>Calibri</vt:lpstr>
      <vt:lpstr>Comic Sans MS</vt:lpstr>
      <vt:lpstr>Tahoma</vt:lpstr>
      <vt:lpstr>Verdana</vt:lpstr>
      <vt:lpstr>Wingdings</vt:lpstr>
      <vt:lpstr>Office Theme</vt:lpstr>
      <vt:lpstr>VISIO</vt:lpstr>
      <vt:lpstr> Sequential Sytems. Part 1: Memory Elements. Registers. Counters  (Lab. 3) </vt:lpstr>
      <vt:lpstr>Sequential systems</vt:lpstr>
      <vt:lpstr>Memory elemetns </vt:lpstr>
      <vt:lpstr>Clock </vt:lpstr>
      <vt:lpstr>Latch versus flip-flop </vt:lpstr>
      <vt:lpstr>Latch versus flip-flop </vt:lpstr>
      <vt:lpstr>Positive-level latch   </vt:lpstr>
      <vt:lpstr>Positive edge triggered flip-flop </vt:lpstr>
      <vt:lpstr>Explicit and implicit description of memory elemetns </vt:lpstr>
      <vt:lpstr>Explicit and implicit description of memory elemetns </vt:lpstr>
      <vt:lpstr>D latch description</vt:lpstr>
      <vt:lpstr>Equivalent descriptions</vt:lpstr>
      <vt:lpstr>D latch with asynchronous set and clear inputs</vt:lpstr>
      <vt:lpstr>Detecting clock edges</vt:lpstr>
      <vt:lpstr>Detecting clock edges</vt:lpstr>
      <vt:lpstr>Positive-edge-triggered D flip flop</vt:lpstr>
      <vt:lpstr>D flip-flop with asynchronous set and clear</vt:lpstr>
      <vt:lpstr>Using a wait statement</vt:lpstr>
      <vt:lpstr>Using a concurrent signal assignment statement</vt:lpstr>
      <vt:lpstr>Gated flip-flop</vt:lpstr>
      <vt:lpstr>Gated clock flip-flop</vt:lpstr>
      <vt:lpstr>Gated clock flip-flop</vt:lpstr>
      <vt:lpstr>Gated data flip-flop</vt:lpstr>
      <vt:lpstr>Gated data flip-flop</vt:lpstr>
      <vt:lpstr>Detecting non–clock signal edges</vt:lpstr>
      <vt:lpstr>Detecting non–clock signal edges</vt:lpstr>
      <vt:lpstr>Detecting non–clock signal edges</vt:lpstr>
      <vt:lpstr>Timing requirements</vt:lpstr>
      <vt:lpstr>Metastable event Violating Setup Time or Hold Time Requirements</vt:lpstr>
      <vt:lpstr>Synchronous input data</vt:lpstr>
      <vt:lpstr>Use of flip-flops versus latches</vt:lpstr>
      <vt:lpstr>Multibit latches and registers</vt:lpstr>
      <vt:lpstr>A multibit D latch</vt:lpstr>
      <vt:lpstr>Counters</vt:lpstr>
      <vt:lpstr>Counters</vt:lpstr>
      <vt:lpstr>Counters</vt:lpstr>
      <vt:lpstr>Counters</vt:lpstr>
      <vt:lpstr>Counters</vt:lpstr>
      <vt:lpstr>Counter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Alexander Sudnitson</dc:creator>
  <cp:lastModifiedBy>Alex</cp:lastModifiedBy>
  <cp:revision>184</cp:revision>
  <dcterms:created xsi:type="dcterms:W3CDTF">2006-08-16T00:00:00Z</dcterms:created>
  <dcterms:modified xsi:type="dcterms:W3CDTF">2020-05-17T11:34:10Z</dcterms:modified>
</cp:coreProperties>
</file>